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40" r:id="rId2"/>
    <p:sldMasterId id="2147483828" r:id="rId3"/>
  </p:sldMasterIdLst>
  <p:notesMasterIdLst>
    <p:notesMasterId r:id="rId74"/>
  </p:notesMasterIdLst>
  <p:sldIdLst>
    <p:sldId id="257" r:id="rId4"/>
    <p:sldId id="363" r:id="rId5"/>
    <p:sldId id="349" r:id="rId6"/>
    <p:sldId id="265" r:id="rId7"/>
    <p:sldId id="314" r:id="rId8"/>
    <p:sldId id="297" r:id="rId9"/>
    <p:sldId id="261" r:id="rId10"/>
    <p:sldId id="295" r:id="rId11"/>
    <p:sldId id="283" r:id="rId12"/>
    <p:sldId id="259" r:id="rId13"/>
    <p:sldId id="266" r:id="rId14"/>
    <p:sldId id="271" r:id="rId15"/>
    <p:sldId id="270" r:id="rId16"/>
    <p:sldId id="347" r:id="rId17"/>
    <p:sldId id="258" r:id="rId18"/>
    <p:sldId id="338" r:id="rId19"/>
    <p:sldId id="355" r:id="rId20"/>
    <p:sldId id="264" r:id="rId21"/>
    <p:sldId id="299" r:id="rId22"/>
    <p:sldId id="284" r:id="rId23"/>
    <p:sldId id="334" r:id="rId24"/>
    <p:sldId id="339" r:id="rId25"/>
    <p:sldId id="275" r:id="rId26"/>
    <p:sldId id="288" r:id="rId27"/>
    <p:sldId id="292" r:id="rId28"/>
    <p:sldId id="287" r:id="rId29"/>
    <p:sldId id="286" r:id="rId30"/>
    <p:sldId id="340" r:id="rId31"/>
    <p:sldId id="278" r:id="rId32"/>
    <p:sldId id="279" r:id="rId33"/>
    <p:sldId id="356" r:id="rId34"/>
    <p:sldId id="309" r:id="rId35"/>
    <p:sldId id="328" r:id="rId36"/>
    <p:sldId id="310" r:id="rId37"/>
    <p:sldId id="301" r:id="rId38"/>
    <p:sldId id="357" r:id="rId39"/>
    <p:sldId id="281" r:id="rId40"/>
    <p:sldId id="311" r:id="rId41"/>
    <p:sldId id="358" r:id="rId42"/>
    <p:sldId id="331" r:id="rId43"/>
    <p:sldId id="365" r:id="rId44"/>
    <p:sldId id="359" r:id="rId45"/>
    <p:sldId id="268" r:id="rId46"/>
    <p:sldId id="348" r:id="rId47"/>
    <p:sldId id="367" r:id="rId48"/>
    <p:sldId id="342" r:id="rId49"/>
    <p:sldId id="308" r:id="rId50"/>
    <p:sldId id="313" r:id="rId51"/>
    <p:sldId id="298" r:id="rId52"/>
    <p:sldId id="274" r:id="rId53"/>
    <p:sldId id="343" r:id="rId54"/>
    <p:sldId id="344" r:id="rId55"/>
    <p:sldId id="360" r:id="rId56"/>
    <p:sldId id="300" r:id="rId57"/>
    <p:sldId id="346" r:id="rId58"/>
    <p:sldId id="361" r:id="rId59"/>
    <p:sldId id="282" r:id="rId60"/>
    <p:sldId id="267" r:id="rId61"/>
    <p:sldId id="341" r:id="rId62"/>
    <p:sldId id="329" r:id="rId63"/>
    <p:sldId id="362" r:id="rId64"/>
    <p:sldId id="351" r:id="rId65"/>
    <p:sldId id="303" r:id="rId66"/>
    <p:sldId id="256" r:id="rId67"/>
    <p:sldId id="366" r:id="rId68"/>
    <p:sldId id="289" r:id="rId69"/>
    <p:sldId id="291" r:id="rId70"/>
    <p:sldId id="290" r:id="rId71"/>
    <p:sldId id="315" r:id="rId72"/>
    <p:sldId id="27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BF1DE"/>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snapToGrid="0">
      <p:cViewPr>
        <p:scale>
          <a:sx n="70" d="100"/>
          <a:sy n="70" d="100"/>
        </p:scale>
        <p:origin x="-1938" y="-1464"/>
      </p:cViewPr>
      <p:guideLst>
        <p:guide orient="horz" pos="2160"/>
        <p:guide pos="2880"/>
      </p:guideLst>
    </p:cSldViewPr>
  </p:slideViewPr>
  <p:outlineViewPr>
    <p:cViewPr>
      <p:scale>
        <a:sx n="33" d="100"/>
        <a:sy n="33" d="100"/>
      </p:scale>
      <p:origin x="0" y="20640"/>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5F2DD-E08B-48E7-8041-94301EBDB819}"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204FD-A64C-4577-8FEE-7FFAF9A33BFE}" type="slidenum">
              <a:rPr lang="en-US" smtClean="0"/>
              <a:pPr/>
              <a:t>‹#›</a:t>
            </a:fld>
            <a:endParaRPr lang="en-US"/>
          </a:p>
        </p:txBody>
      </p:sp>
    </p:spTree>
    <p:extLst>
      <p:ext uri="{BB962C8B-B14F-4D97-AF65-F5344CB8AC3E}">
        <p14:creationId xmlns="" xmlns:p14="http://schemas.microsoft.com/office/powerpoint/2010/main" val="40721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43A2C-4544-4DC1-BE42-ED572BFA6C50}" type="slidenum">
              <a:rPr lang="hu-HU"/>
              <a:pPr/>
              <a:t>66</a:t>
            </a:fld>
            <a:endParaRPr lang="hu-HU"/>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DA87D-E026-48A6-99AD-0162748EA9BE}" type="slidenum">
              <a:rPr lang="hu-HU"/>
              <a:pPr/>
              <a:t>67</a:t>
            </a:fld>
            <a:endParaRPr lang="hu-H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112A0-A6A2-4A1F-A096-173E2AD64580}" type="slidenum">
              <a:rPr lang="hu-HU"/>
              <a:pPr/>
              <a:t>68</a:t>
            </a:fld>
            <a:endParaRPr lang="hu-HU"/>
          </a:p>
        </p:txBody>
      </p:sp>
      <p:sp>
        <p:nvSpPr>
          <p:cNvPr id="14338" name="Rectangle 2"/>
          <p:cNvSpPr>
            <a:spLocks noGrp="1" noRot="1" noChangeAspect="1" noChangeArrowheads="1" noTextEdit="1"/>
          </p:cNvSpPr>
          <p:nvPr>
            <p:ph type="sldImg"/>
          </p:nvPr>
        </p:nvSpPr>
        <p:spPr>
          <a:xfrm>
            <a:off x="1144588" y="685800"/>
            <a:ext cx="4568825" cy="3427413"/>
          </a:xfrm>
          <a:ln/>
        </p:spPr>
      </p:sp>
      <p:sp>
        <p:nvSpPr>
          <p:cNvPr id="14339" name="Rectangle 3"/>
          <p:cNvSpPr>
            <a:spLocks noGrp="1" noChangeArrowheads="1"/>
          </p:cNvSpPr>
          <p:nvPr>
            <p:ph type="body" idx="1"/>
          </p:nvPr>
        </p:nvSpPr>
        <p:spPr>
          <a:xfrm>
            <a:off x="684213" y="4341813"/>
            <a:ext cx="5489575" cy="411638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081A-09EC-4255-BEAB-E0C99CE1EF73}"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081A-09EC-4255-BEAB-E0C99CE1EF73}"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081A-09EC-4255-BEAB-E0C99CE1EF73}"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081A-09EC-4255-BEAB-E0C99CE1EF73}"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081A-09EC-4255-BEAB-E0C99CE1EF73}"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081A-09EC-4255-BEAB-E0C99CE1EF73}"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081A-09EC-4255-BEAB-E0C99CE1EF73}"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81D68-31C3-48CD-BA8E-358775EFBE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081A-09EC-4255-BEAB-E0C99CE1EF73}" type="datetimeFigureOut">
              <a:rPr lang="en-US" smtClean="0"/>
              <a:pPr/>
              <a:t>3/12/2013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8C81D68-31C3-48CD-BA8E-358775EFBE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2"/>
          <p:cNvSpPr>
            <a:spLocks noChangeArrowheads="1"/>
          </p:cNvSpPr>
          <p:nvPr userDrawn="1"/>
        </p:nvSpPr>
        <p:spPr bwMode="auto">
          <a:xfrm>
            <a:off x="322036" y="6451134"/>
            <a:ext cx="1365250" cy="406866"/>
          </a:xfrm>
          <a:prstGeom prst="rect">
            <a:avLst/>
          </a:prstGeom>
          <a:noFill/>
          <a:ln w="9525">
            <a:noFill/>
            <a:miter lim="800000"/>
            <a:headEnd/>
            <a:tailEnd/>
          </a:ln>
          <a:effectLst/>
        </p:spPr>
        <p:txBody>
          <a:bodyPr wrap="square" lIns="45720" tIns="0" rIns="0" bIns="0"/>
          <a:lstStyle/>
          <a:p>
            <a:pPr>
              <a:defRPr/>
            </a:pPr>
            <a:r>
              <a:rPr lang="en-US" sz="800" dirty="0" smtClean="0">
                <a:solidFill>
                  <a:srgbClr val="000000"/>
                </a:solidFill>
                <a:cs typeface="Arial" pitchFamily="34" charset="0"/>
              </a:rPr>
              <a:t>Lightning &amp; Climate - </a:t>
            </a:r>
            <a:fld id="{6A829F23-F466-44AA-A5B9-24580D3A690E}" type="slidenum">
              <a:rPr lang="en-US" sz="800" smtClean="0">
                <a:solidFill>
                  <a:srgbClr val="000000"/>
                </a:solidFill>
                <a:cs typeface="Arial" pitchFamily="34" charset="0"/>
              </a:rPr>
              <a:pPr>
                <a:defRPr/>
              </a:pPr>
              <a:t>‹#›</a:t>
            </a:fld>
            <a:endParaRPr lang="en-US" sz="800" dirty="0" smtClean="0">
              <a:solidFill>
                <a:srgbClr val="000000"/>
              </a:solidFill>
              <a:cs typeface="Arial" pitchFamily="34" charset="0"/>
            </a:endParaRPr>
          </a:p>
          <a:p>
            <a:pPr>
              <a:defRPr/>
            </a:pPr>
            <a:r>
              <a:rPr lang="en-US" sz="800" dirty="0" smtClean="0">
                <a:solidFill>
                  <a:srgbClr val="000000"/>
                </a:solidFill>
                <a:cs typeface="Arial" pitchFamily="34" charset="0"/>
              </a:rPr>
              <a:t>Earle Williams 12/05/12</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081A-09EC-4255-BEAB-E0C99CE1EF73}"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81D68-31C3-48CD-BA8E-358775EFBE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081A-09EC-4255-BEAB-E0C99CE1EF73}"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81D68-31C3-48CD-BA8E-358775EFBE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gif"/><Relationship Id="rId4" Type="http://schemas.openxmlformats.org/officeDocument/2006/relationships/image" Target="../media/image54.gif"/></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5C0F8BC-9DCD-408D-95DD-375878C42D68"/>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20298" y="0"/>
            <a:ext cx="9164298" cy="6858000"/>
          </a:xfrm>
          <a:prstGeom prst="rect">
            <a:avLst/>
          </a:prstGeom>
          <a:noFill/>
          <a:ln w="9525">
            <a:noFill/>
            <a:miter lim="800000"/>
            <a:headEnd/>
            <a:tailEnd/>
          </a:ln>
        </p:spPr>
      </p:pic>
      <p:sp>
        <p:nvSpPr>
          <p:cNvPr id="3" name="Title 2"/>
          <p:cNvSpPr>
            <a:spLocks noGrp="1"/>
          </p:cNvSpPr>
          <p:nvPr>
            <p:ph type="ctrTitle"/>
          </p:nvPr>
        </p:nvSpPr>
        <p:spPr>
          <a:xfrm>
            <a:off x="685800" y="1295400"/>
            <a:ext cx="7772400" cy="1470025"/>
          </a:xfrm>
        </p:spPr>
        <p:txBody>
          <a:bodyPr/>
          <a:lstStyle/>
          <a:p>
            <a:r>
              <a:rPr lang="en-US" b="1" dirty="0" smtClean="0">
                <a:solidFill>
                  <a:schemeClr val="bg1"/>
                </a:solidFill>
              </a:rPr>
              <a:t>Lightning and Climate</a:t>
            </a:r>
            <a:endParaRPr lang="en-US" b="1" dirty="0">
              <a:solidFill>
                <a:schemeClr val="bg1"/>
              </a:solidFill>
            </a:endParaRPr>
          </a:p>
        </p:txBody>
      </p:sp>
      <p:sp>
        <p:nvSpPr>
          <p:cNvPr id="4" name="Subtitle 3"/>
          <p:cNvSpPr>
            <a:spLocks noGrp="1"/>
          </p:cNvSpPr>
          <p:nvPr>
            <p:ph type="subTitle" idx="1"/>
          </p:nvPr>
        </p:nvSpPr>
        <p:spPr>
          <a:xfrm>
            <a:off x="1371600" y="3048000"/>
            <a:ext cx="6400800" cy="2590800"/>
          </a:xfrm>
        </p:spPr>
        <p:txBody>
          <a:bodyPr>
            <a:normAutofit fontScale="85000" lnSpcReduction="20000"/>
          </a:bodyPr>
          <a:lstStyle/>
          <a:p>
            <a:r>
              <a:rPr lang="en-US" b="1" dirty="0" smtClean="0">
                <a:solidFill>
                  <a:schemeClr val="bg1"/>
                </a:solidFill>
              </a:rPr>
              <a:t>Earle Williams</a:t>
            </a:r>
          </a:p>
          <a:p>
            <a:r>
              <a:rPr lang="en-US" b="1" dirty="0" smtClean="0">
                <a:solidFill>
                  <a:schemeClr val="bg1"/>
                </a:solidFill>
              </a:rPr>
              <a:t>MIT</a:t>
            </a:r>
          </a:p>
          <a:p>
            <a:endParaRPr lang="en-US" b="1" dirty="0" smtClean="0">
              <a:solidFill>
                <a:schemeClr val="bg1"/>
              </a:solidFill>
            </a:endParaRPr>
          </a:p>
          <a:p>
            <a:endParaRPr lang="en-US" sz="2600" b="1" dirty="0" smtClean="0">
              <a:solidFill>
                <a:schemeClr val="bg1"/>
              </a:solidFill>
            </a:endParaRPr>
          </a:p>
          <a:p>
            <a:r>
              <a:rPr lang="en-US" sz="2600" b="1" dirty="0" smtClean="0">
                <a:solidFill>
                  <a:schemeClr val="bg1"/>
                </a:solidFill>
              </a:rPr>
              <a:t>Workshop on “Severe Convection and Climate”</a:t>
            </a:r>
            <a:endParaRPr lang="en-US" sz="2600" b="1" dirty="0">
              <a:solidFill>
                <a:schemeClr val="bg1"/>
              </a:solidFill>
            </a:endParaRPr>
          </a:p>
          <a:p>
            <a:r>
              <a:rPr lang="en-US" sz="2600" b="1" dirty="0" smtClean="0">
                <a:solidFill>
                  <a:schemeClr val="bg1"/>
                </a:solidFill>
              </a:rPr>
              <a:t>Lamont Climate Center</a:t>
            </a:r>
            <a:endParaRPr lang="en-US" sz="2600" b="1" dirty="0">
              <a:solidFill>
                <a:schemeClr val="bg1"/>
              </a:solidFill>
            </a:endParaRPr>
          </a:p>
          <a:p>
            <a:r>
              <a:rPr lang="en-US" sz="2600" b="1" dirty="0" smtClean="0">
                <a:solidFill>
                  <a:schemeClr val="bg1"/>
                </a:solidFill>
              </a:rPr>
              <a:t>March 14-15, 2013</a:t>
            </a:r>
            <a:endParaRPr lang="en-US" b="1"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362200"/>
            <a:ext cx="4267200" cy="3505200"/>
          </a:xfrm>
          <a:prstGeom prst="rect">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2362200"/>
            <a:ext cx="3200400" cy="3505200"/>
          </a:xfrm>
          <a:prstGeom prst="rect">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t>CAPE – Lightning Relationships</a:t>
            </a:r>
            <a:endParaRPr lang="en-US" sz="3600" b="1" dirty="0"/>
          </a:p>
        </p:txBody>
      </p:sp>
      <p:pic>
        <p:nvPicPr>
          <p:cNvPr id="1026" name="Picture 2"/>
          <p:cNvPicPr>
            <a:picLocks noChangeAspect="1" noChangeArrowheads="1"/>
          </p:cNvPicPr>
          <p:nvPr/>
        </p:nvPicPr>
        <p:blipFill>
          <a:blip r:embed="rId2" cstate="print"/>
          <a:srcRect l="4948" r="7629"/>
          <a:stretch>
            <a:fillRect/>
          </a:stretch>
        </p:blipFill>
        <p:spPr bwMode="auto">
          <a:xfrm>
            <a:off x="533400" y="2590800"/>
            <a:ext cx="4038600" cy="3038475"/>
          </a:xfrm>
          <a:prstGeom prst="rect">
            <a:avLst/>
          </a:prstGeom>
          <a:noFill/>
          <a:ln w="9525">
            <a:noFill/>
            <a:miter lim="800000"/>
            <a:headEnd/>
            <a:tailEnd/>
          </a:ln>
        </p:spPr>
      </p:pic>
      <p:sp>
        <p:nvSpPr>
          <p:cNvPr id="6" name="TextBox 5"/>
          <p:cNvSpPr txBox="1"/>
          <p:nvPr/>
        </p:nvSpPr>
        <p:spPr>
          <a:xfrm>
            <a:off x="838200" y="1905000"/>
            <a:ext cx="3481081" cy="369332"/>
          </a:xfrm>
          <a:prstGeom prst="rect">
            <a:avLst/>
          </a:prstGeom>
          <a:noFill/>
        </p:spPr>
        <p:txBody>
          <a:bodyPr wrap="none" rtlCol="0">
            <a:spAutoFit/>
          </a:bodyPr>
          <a:lstStyle/>
          <a:p>
            <a:r>
              <a:rPr lang="en-US" b="1" dirty="0" smtClean="0"/>
              <a:t>Southeast Asia (</a:t>
            </a:r>
            <a:r>
              <a:rPr lang="en-US" b="1" dirty="0" err="1" smtClean="0"/>
              <a:t>Siingh</a:t>
            </a:r>
            <a:r>
              <a:rPr lang="en-US" b="1" dirty="0" smtClean="0"/>
              <a:t> et al., 2012)</a:t>
            </a:r>
            <a:endParaRPr lang="en-US" b="1" dirty="0"/>
          </a:p>
        </p:txBody>
      </p:sp>
      <p:sp>
        <p:nvSpPr>
          <p:cNvPr id="7" name="TextBox 6"/>
          <p:cNvSpPr txBox="1"/>
          <p:nvPr/>
        </p:nvSpPr>
        <p:spPr>
          <a:xfrm>
            <a:off x="5562600" y="1905000"/>
            <a:ext cx="2612510" cy="646331"/>
          </a:xfrm>
          <a:prstGeom prst="rect">
            <a:avLst/>
          </a:prstGeom>
          <a:noFill/>
        </p:spPr>
        <p:txBody>
          <a:bodyPr wrap="none" rtlCol="0">
            <a:spAutoFit/>
          </a:bodyPr>
          <a:lstStyle/>
          <a:p>
            <a:r>
              <a:rPr lang="en-US" b="1" dirty="0" smtClean="0"/>
              <a:t>India (</a:t>
            </a:r>
            <a:r>
              <a:rPr lang="en-US" b="1" dirty="0" err="1" smtClean="0"/>
              <a:t>Pawar</a:t>
            </a:r>
            <a:r>
              <a:rPr lang="en-US" b="1" dirty="0" smtClean="0"/>
              <a:t> et al., 2011)</a:t>
            </a:r>
          </a:p>
          <a:p>
            <a:endParaRPr lang="en-US" b="1" dirty="0"/>
          </a:p>
        </p:txBody>
      </p:sp>
      <p:grpSp>
        <p:nvGrpSpPr>
          <p:cNvPr id="11" name="Group 10"/>
          <p:cNvGrpSpPr/>
          <p:nvPr/>
        </p:nvGrpSpPr>
        <p:grpSpPr>
          <a:xfrm>
            <a:off x="5932714" y="2686050"/>
            <a:ext cx="2296886" cy="2702379"/>
            <a:chOff x="5932714" y="2686050"/>
            <a:chExt cx="2296886" cy="2702379"/>
          </a:xfrm>
        </p:grpSpPr>
        <p:pic>
          <p:nvPicPr>
            <p:cNvPr id="1027" name="Picture 3"/>
            <p:cNvPicPr>
              <a:picLocks noChangeAspect="1" noChangeArrowheads="1"/>
            </p:cNvPicPr>
            <p:nvPr/>
          </p:nvPicPr>
          <p:blipFill>
            <a:blip r:embed="rId3" cstate="print"/>
            <a:srcRect l="7961" b="5112"/>
            <a:stretch>
              <a:fillRect/>
            </a:stretch>
          </p:blipFill>
          <p:spPr bwMode="auto">
            <a:xfrm>
              <a:off x="5932714" y="2686050"/>
              <a:ext cx="2296886" cy="2702379"/>
            </a:xfrm>
            <a:prstGeom prst="rect">
              <a:avLst/>
            </a:prstGeom>
            <a:noFill/>
            <a:ln w="9525">
              <a:noFill/>
              <a:miter lim="800000"/>
              <a:headEnd/>
              <a:tailEnd/>
            </a:ln>
          </p:spPr>
        </p:pic>
        <p:sp>
          <p:nvSpPr>
            <p:cNvPr id="10" name="Rectangle 9"/>
            <p:cNvSpPr/>
            <p:nvPr/>
          </p:nvSpPr>
          <p:spPr>
            <a:xfrm>
              <a:off x="6629400" y="3995057"/>
              <a:ext cx="805543" cy="16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770930" y="5410190"/>
            <a:ext cx="510845" cy="276999"/>
          </a:xfrm>
          <a:prstGeom prst="rect">
            <a:avLst/>
          </a:prstGeom>
          <a:noFill/>
        </p:spPr>
        <p:txBody>
          <a:bodyPr wrap="none" rtlCol="0">
            <a:spAutoFit/>
          </a:bodyPr>
          <a:lstStyle/>
          <a:p>
            <a:r>
              <a:rPr lang="en-US" sz="1200" dirty="0" smtClean="0"/>
              <a:t>Years</a:t>
            </a:r>
            <a:endParaRPr lang="en-US" sz="1200" dirty="0"/>
          </a:p>
        </p:txBody>
      </p:sp>
      <p:sp>
        <p:nvSpPr>
          <p:cNvPr id="13" name="TextBox 12"/>
          <p:cNvSpPr txBox="1"/>
          <p:nvPr/>
        </p:nvSpPr>
        <p:spPr>
          <a:xfrm rot="16200000">
            <a:off x="5265239" y="3842646"/>
            <a:ext cx="891591" cy="276999"/>
          </a:xfrm>
          <a:prstGeom prst="rect">
            <a:avLst/>
          </a:prstGeom>
          <a:noFill/>
        </p:spPr>
        <p:txBody>
          <a:bodyPr wrap="none" rtlCol="0">
            <a:spAutoFit/>
          </a:bodyPr>
          <a:lstStyle/>
          <a:p>
            <a:r>
              <a:rPr lang="en-US" sz="1200" dirty="0" smtClean="0"/>
              <a:t>CAPE (J/kg)</a:t>
            </a:r>
            <a:endParaRPr lang="en-US" sz="1200" dirty="0"/>
          </a:p>
        </p:txBody>
      </p:sp>
      <p:sp>
        <p:nvSpPr>
          <p:cNvPr id="14" name="TextBox 13"/>
          <p:cNvSpPr txBox="1"/>
          <p:nvPr/>
        </p:nvSpPr>
        <p:spPr>
          <a:xfrm>
            <a:off x="6368148" y="3940618"/>
            <a:ext cx="1518749" cy="276999"/>
          </a:xfrm>
          <a:prstGeom prst="rect">
            <a:avLst/>
          </a:prstGeom>
          <a:noFill/>
        </p:spPr>
        <p:txBody>
          <a:bodyPr wrap="none" rtlCol="0">
            <a:spAutoFit/>
          </a:bodyPr>
          <a:lstStyle/>
          <a:p>
            <a:r>
              <a:rPr lang="en-US" sz="1200" dirty="0" smtClean="0"/>
              <a:t>Lightning Flash Count</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Global </a:t>
            </a:r>
            <a:r>
              <a:rPr lang="en-US" sz="3200" b="1" dirty="0"/>
              <a:t>climatology of Convective Available Potential Energy (CAPE</a:t>
            </a:r>
            <a:r>
              <a:rPr lang="en-US" sz="3200" b="1" dirty="0" smtClean="0"/>
              <a:t>)</a:t>
            </a:r>
            <a:r>
              <a:rPr lang="en-US" sz="3200" b="1" dirty="0"/>
              <a:t/>
            </a:r>
            <a:br>
              <a:rPr lang="en-US" sz="3200" b="1" dirty="0"/>
            </a:br>
            <a:r>
              <a:rPr lang="en-US" sz="2400" b="1" dirty="0"/>
              <a:t>(from Riemann-</a:t>
            </a:r>
            <a:r>
              <a:rPr lang="en-US" sz="2400" b="1" dirty="0" err="1"/>
              <a:t>Campe</a:t>
            </a:r>
            <a:r>
              <a:rPr lang="en-US" sz="2400" b="1" dirty="0"/>
              <a:t>, 2010</a:t>
            </a:r>
            <a:r>
              <a:rPr lang="en-US" sz="2400" b="1" dirty="0" smtClean="0"/>
              <a:t>)</a:t>
            </a:r>
            <a:endParaRPr lang="en-US" sz="3200" b="1" dirty="0"/>
          </a:p>
        </p:txBody>
      </p:sp>
      <p:grpSp>
        <p:nvGrpSpPr>
          <p:cNvPr id="7" name="Group 6"/>
          <p:cNvGrpSpPr/>
          <p:nvPr/>
        </p:nvGrpSpPr>
        <p:grpSpPr>
          <a:xfrm>
            <a:off x="1483210" y="1967023"/>
            <a:ext cx="5768208" cy="3561911"/>
            <a:chOff x="1164220" y="1967023"/>
            <a:chExt cx="5768208" cy="3561911"/>
          </a:xfrm>
        </p:grpSpPr>
        <p:pic>
          <p:nvPicPr>
            <p:cNvPr id="5" name="Picture 2" descr="B73EDCC0-404E-453F-81D1-BECD27EF8E8F"/>
            <p:cNvPicPr>
              <a:picLocks noChangeAspect="1" noChangeArrowheads="1"/>
            </p:cNvPicPr>
            <p:nvPr/>
          </p:nvPicPr>
          <p:blipFill>
            <a:blip r:embed="rId2" cstate="print"/>
            <a:srcRect l="11087" t="56158"/>
            <a:stretch>
              <a:fillRect/>
            </a:stretch>
          </p:blipFill>
          <p:spPr bwMode="auto">
            <a:xfrm rot="5400000">
              <a:off x="2240788" y="954253"/>
              <a:ext cx="3498113" cy="5651250"/>
            </a:xfrm>
            <a:prstGeom prst="rect">
              <a:avLst/>
            </a:prstGeom>
            <a:noFill/>
            <a:ln w="9525">
              <a:noFill/>
              <a:miter lim="800000"/>
              <a:headEnd/>
              <a:tailEnd/>
            </a:ln>
          </p:spPr>
        </p:pic>
        <p:sp>
          <p:nvSpPr>
            <p:cNvPr id="6" name="Rectangle 5"/>
            <p:cNvSpPr/>
            <p:nvPr/>
          </p:nvSpPr>
          <p:spPr>
            <a:xfrm>
              <a:off x="6634716" y="1967023"/>
              <a:ext cx="297712" cy="3147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69410276-54A0-419F-9058-471F684BFFCF"/>
          <p:cNvPicPr>
            <a:picLocks noChangeAspect="1" noChangeArrowheads="1"/>
          </p:cNvPicPr>
          <p:nvPr/>
        </p:nvPicPr>
        <p:blipFill>
          <a:blip r:embed="rId3" cstate="print"/>
          <a:srcRect/>
          <a:stretch>
            <a:fillRect/>
          </a:stretch>
        </p:blipFill>
        <p:spPr bwMode="auto">
          <a:xfrm rot="5400000">
            <a:off x="4305889" y="2038033"/>
            <a:ext cx="575763" cy="822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120"/>
            <a:ext cx="8229600" cy="1143000"/>
          </a:xfrm>
        </p:spPr>
        <p:txBody>
          <a:bodyPr>
            <a:noAutofit/>
          </a:bodyPr>
          <a:lstStyle/>
          <a:p>
            <a:r>
              <a:rPr lang="en-US" sz="3200" b="1" dirty="0"/>
              <a:t>Global </a:t>
            </a:r>
            <a:r>
              <a:rPr lang="en-US" sz="3200" b="1" dirty="0" smtClean="0"/>
              <a:t>Climatology </a:t>
            </a:r>
            <a:r>
              <a:rPr lang="en-US" sz="3200" b="1" dirty="0"/>
              <a:t>of </a:t>
            </a:r>
            <a:r>
              <a:rPr lang="en-US" sz="3200" b="1" dirty="0" smtClean="0"/>
              <a:t>CAPE NASA </a:t>
            </a:r>
            <a:r>
              <a:rPr lang="en-US" sz="3200" b="1" dirty="0"/>
              <a:t>GISS </a:t>
            </a:r>
            <a:r>
              <a:rPr lang="en-US" sz="3200" b="1" dirty="0" smtClean="0"/>
              <a:t>GCM</a:t>
            </a:r>
            <a:br>
              <a:rPr lang="en-US" sz="3200" b="1" dirty="0" smtClean="0"/>
            </a:br>
            <a:r>
              <a:rPr lang="en-US" sz="3200" b="1" dirty="0" smtClean="0"/>
              <a:t> </a:t>
            </a:r>
            <a:r>
              <a:rPr lang="en-US" sz="2800" dirty="0"/>
              <a:t>(Del </a:t>
            </a:r>
            <a:r>
              <a:rPr lang="en-US" sz="2800" dirty="0" err="1"/>
              <a:t>Genio</a:t>
            </a:r>
            <a:r>
              <a:rPr lang="en-US" sz="2800" dirty="0"/>
              <a:t>, 2012)</a:t>
            </a:r>
            <a:endParaRPr lang="en-US" sz="3600" dirty="0"/>
          </a:p>
        </p:txBody>
      </p:sp>
      <p:pic>
        <p:nvPicPr>
          <p:cNvPr id="11266" name="Picture 2"/>
          <p:cNvPicPr>
            <a:picLocks noChangeAspect="1" noChangeArrowheads="1"/>
          </p:cNvPicPr>
          <p:nvPr/>
        </p:nvPicPr>
        <p:blipFill>
          <a:blip r:embed="rId2" cstate="print"/>
          <a:srcRect/>
          <a:stretch>
            <a:fillRect/>
          </a:stretch>
        </p:blipFill>
        <p:spPr bwMode="auto">
          <a:xfrm>
            <a:off x="746051" y="1492103"/>
            <a:ext cx="7377223" cy="4857054"/>
          </a:xfrm>
          <a:prstGeom prst="rect">
            <a:avLst/>
          </a:prstGeom>
          <a:noFill/>
          <a:ln w="9525">
            <a:noFill/>
            <a:miter lim="800000"/>
            <a:headEnd/>
            <a:tailEnd/>
          </a:ln>
        </p:spPr>
      </p:pic>
      <p:sp>
        <p:nvSpPr>
          <p:cNvPr id="4" name="TextBox 3"/>
          <p:cNvSpPr txBox="1"/>
          <p:nvPr/>
        </p:nvSpPr>
        <p:spPr>
          <a:xfrm>
            <a:off x="3047997" y="1284514"/>
            <a:ext cx="3110147" cy="400110"/>
          </a:xfrm>
          <a:prstGeom prst="rect">
            <a:avLst/>
          </a:prstGeom>
          <a:noFill/>
        </p:spPr>
        <p:txBody>
          <a:bodyPr wrap="none" rtlCol="0">
            <a:spAutoFit/>
          </a:bodyPr>
          <a:lstStyle/>
          <a:p>
            <a:pPr>
              <a:buFont typeface="Arial" pitchFamily="34" charset="0"/>
              <a:buChar char="•"/>
            </a:pPr>
            <a:r>
              <a:rPr lang="en-US" sz="2000" b="1" i="1" dirty="0" smtClean="0"/>
              <a:t>  One year of model results</a:t>
            </a:r>
            <a:endParaRPr lang="en-US" sz="20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0743" y="1207857"/>
            <a:ext cx="6686550" cy="522605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b="1" dirty="0"/>
              <a:t>Illustration of aerosol hypothesis for thunderstorm electrification</a:t>
            </a:r>
          </a:p>
        </p:txBody>
      </p:sp>
      <p:sp>
        <p:nvSpPr>
          <p:cNvPr id="5" name="TextBox 4"/>
          <p:cNvSpPr txBox="1"/>
          <p:nvPr/>
        </p:nvSpPr>
        <p:spPr>
          <a:xfrm>
            <a:off x="6672919" y="2460195"/>
            <a:ext cx="2161169" cy="1215717"/>
          </a:xfrm>
          <a:prstGeom prst="rect">
            <a:avLst/>
          </a:prstGeom>
          <a:noFill/>
        </p:spPr>
        <p:txBody>
          <a:bodyPr wrap="none" rtlCol="0">
            <a:spAutoFit/>
          </a:bodyPr>
          <a:lstStyle/>
          <a:p>
            <a:pPr>
              <a:lnSpc>
                <a:spcPct val="150000"/>
              </a:lnSpc>
            </a:pPr>
            <a:r>
              <a:rPr lang="en-US" sz="1400" b="1" dirty="0" smtClean="0"/>
              <a:t>Model Support from:</a:t>
            </a:r>
          </a:p>
          <a:p>
            <a:endParaRPr lang="en-US" sz="1400" b="1" dirty="0" smtClean="0"/>
          </a:p>
          <a:p>
            <a:pPr>
              <a:lnSpc>
                <a:spcPts val="1200"/>
              </a:lnSpc>
            </a:pPr>
            <a:r>
              <a:rPr lang="en-US" sz="1400" b="1" dirty="0" err="1" smtClean="0"/>
              <a:t>Khain</a:t>
            </a:r>
            <a:r>
              <a:rPr lang="en-US" sz="1400" b="1" dirty="0" smtClean="0"/>
              <a:t> et al. (2005)</a:t>
            </a:r>
          </a:p>
          <a:p>
            <a:r>
              <a:rPr lang="en-US" sz="1400" b="1" dirty="0" smtClean="0"/>
              <a:t>Li and Zhang (2008)</a:t>
            </a:r>
          </a:p>
          <a:p>
            <a:r>
              <a:rPr lang="en-US" sz="1400" b="1" dirty="0" err="1" smtClean="0"/>
              <a:t>Mansell</a:t>
            </a:r>
            <a:r>
              <a:rPr lang="en-US" sz="1400" b="1" dirty="0" smtClean="0"/>
              <a:t> and Ziegler (2012)</a:t>
            </a:r>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First global map of aerosol concentration </a:t>
            </a:r>
            <a:r>
              <a:rPr lang="en-US" sz="2800" dirty="0" smtClean="0"/>
              <a:t>(</a:t>
            </a:r>
            <a:r>
              <a:rPr lang="en-US" sz="2800" dirty="0" err="1" smtClean="0"/>
              <a:t>Shiratori</a:t>
            </a:r>
            <a:r>
              <a:rPr lang="en-US" sz="2800" dirty="0" smtClean="0"/>
              <a:t>, 1934)</a:t>
            </a:r>
            <a:endParaRPr lang="en-US" sz="3200" dirty="0"/>
          </a:p>
        </p:txBody>
      </p:sp>
      <p:grpSp>
        <p:nvGrpSpPr>
          <p:cNvPr id="3" name="Group 6"/>
          <p:cNvGrpSpPr/>
          <p:nvPr/>
        </p:nvGrpSpPr>
        <p:grpSpPr>
          <a:xfrm>
            <a:off x="431350" y="1981199"/>
            <a:ext cx="8299490" cy="3875315"/>
            <a:chOff x="431350" y="1981199"/>
            <a:chExt cx="8299490" cy="3875315"/>
          </a:xfrm>
        </p:grpSpPr>
        <p:pic>
          <p:nvPicPr>
            <p:cNvPr id="4099" name="Picture 3"/>
            <p:cNvPicPr>
              <a:picLocks noChangeAspect="1" noChangeArrowheads="1"/>
            </p:cNvPicPr>
            <p:nvPr/>
          </p:nvPicPr>
          <p:blipFill>
            <a:blip r:embed="rId2" cstate="print"/>
            <a:srcRect/>
            <a:stretch>
              <a:fillRect/>
            </a:stretch>
          </p:blipFill>
          <p:spPr bwMode="auto">
            <a:xfrm>
              <a:off x="431350" y="1981199"/>
              <a:ext cx="8299490" cy="3679371"/>
            </a:xfrm>
            <a:prstGeom prst="rect">
              <a:avLst/>
            </a:prstGeom>
            <a:noFill/>
            <a:ln w="9525">
              <a:noFill/>
              <a:miter lim="800000"/>
              <a:headEnd/>
              <a:tailEnd/>
            </a:ln>
          </p:spPr>
        </p:pic>
        <p:sp>
          <p:nvSpPr>
            <p:cNvPr id="6" name="Rectangle 5"/>
            <p:cNvSpPr/>
            <p:nvPr/>
          </p:nvSpPr>
          <p:spPr>
            <a:xfrm>
              <a:off x="8088086" y="5508171"/>
              <a:ext cx="598714"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849086" y="5682343"/>
            <a:ext cx="1161472" cy="338554"/>
          </a:xfrm>
          <a:prstGeom prst="rect">
            <a:avLst/>
          </a:prstGeom>
          <a:noFill/>
        </p:spPr>
        <p:txBody>
          <a:bodyPr wrap="none" rtlCol="0">
            <a:spAutoFit/>
          </a:bodyPr>
          <a:lstStyle/>
          <a:p>
            <a:r>
              <a:rPr lang="en-US" sz="1600" b="1" dirty="0" smtClean="0"/>
              <a:t>Particles/cc</a:t>
            </a:r>
            <a:endParaRPr lang="en-US" sz="1600" b="1" dirty="0"/>
          </a:p>
        </p:txBody>
      </p:sp>
      <p:sp>
        <p:nvSpPr>
          <p:cNvPr id="8" name="TextBox 7"/>
          <p:cNvSpPr txBox="1"/>
          <p:nvPr/>
        </p:nvSpPr>
        <p:spPr>
          <a:xfrm>
            <a:off x="2873830" y="1600203"/>
            <a:ext cx="3559564" cy="369332"/>
          </a:xfrm>
          <a:prstGeom prst="rect">
            <a:avLst/>
          </a:prstGeom>
          <a:noFill/>
        </p:spPr>
        <p:txBody>
          <a:bodyPr wrap="none" rtlCol="0">
            <a:spAutoFit/>
          </a:bodyPr>
          <a:lstStyle/>
          <a:p>
            <a:r>
              <a:rPr lang="en-US" b="1" dirty="0" smtClean="0"/>
              <a:t>Observations from Carnegie cruises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40228" y="990600"/>
            <a:ext cx="7277548" cy="5623560"/>
            <a:chOff x="838200" y="990600"/>
            <a:chExt cx="7277548" cy="5623560"/>
          </a:xfrm>
        </p:grpSpPr>
        <p:pic>
          <p:nvPicPr>
            <p:cNvPr id="4" name="Picture 3" descr="Kinne-AOT_Blend.png"/>
            <p:cNvPicPr>
              <a:picLocks noChangeAspect="1"/>
            </p:cNvPicPr>
            <p:nvPr/>
          </p:nvPicPr>
          <p:blipFill>
            <a:blip r:embed="rId2" cstate="print">
              <a:clrChange>
                <a:clrFrom>
                  <a:srgbClr val="FFFFFF"/>
                </a:clrFrom>
                <a:clrTo>
                  <a:srgbClr val="FFFFFF">
                    <a:alpha val="0"/>
                  </a:srgbClr>
                </a:clrTo>
              </a:clrChange>
            </a:blip>
            <a:stretch>
              <a:fillRect/>
            </a:stretch>
          </p:blipFill>
          <p:spPr>
            <a:xfrm>
              <a:off x="838200" y="990600"/>
              <a:ext cx="7277548" cy="5623560"/>
            </a:xfrm>
            <a:prstGeom prst="rect">
              <a:avLst/>
            </a:prstGeom>
          </p:spPr>
        </p:pic>
        <p:sp>
          <p:nvSpPr>
            <p:cNvPr id="5" name="Rectangle 4"/>
            <p:cNvSpPr/>
            <p:nvPr/>
          </p:nvSpPr>
          <p:spPr>
            <a:xfrm>
              <a:off x="1208315" y="4147458"/>
              <a:ext cx="446314"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Autofit/>
          </a:bodyPr>
          <a:lstStyle/>
          <a:p>
            <a:r>
              <a:rPr lang="en-US" sz="3600" b="1" dirty="0" smtClean="0"/>
              <a:t>Global Aerosol Observations </a:t>
            </a:r>
            <a:r>
              <a:rPr lang="en-US" sz="3200" b="1" dirty="0" smtClean="0"/>
              <a:t/>
            </a:r>
            <a:br>
              <a:rPr lang="en-US" sz="3200" b="1" dirty="0" smtClean="0"/>
            </a:br>
            <a:r>
              <a:rPr lang="en-US" sz="3200" dirty="0" smtClean="0"/>
              <a:t>(</a:t>
            </a:r>
            <a:r>
              <a:rPr lang="en-US" sz="3200" dirty="0" err="1" smtClean="0"/>
              <a:t>Kinne</a:t>
            </a:r>
            <a:r>
              <a:rPr lang="en-US" sz="3200" dirty="0" smtClean="0"/>
              <a:t>, 2009)</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84"/>
            <a:ext cx="8229600" cy="1143000"/>
          </a:xfrm>
        </p:spPr>
        <p:txBody>
          <a:bodyPr>
            <a:noAutofit/>
          </a:bodyPr>
          <a:lstStyle/>
          <a:p>
            <a:r>
              <a:rPr lang="en-US" sz="3200" b="1" dirty="0" smtClean="0"/>
              <a:t>Role of aerosol in cloud buoyancy and land/ocean updraft contrast</a:t>
            </a:r>
            <a:endParaRPr lang="en-US" sz="3200" b="1" dirty="0"/>
          </a:p>
        </p:txBody>
      </p:sp>
      <p:sp>
        <p:nvSpPr>
          <p:cNvPr id="3" name="Content Placeholder 2"/>
          <p:cNvSpPr>
            <a:spLocks noGrp="1"/>
          </p:cNvSpPr>
          <p:nvPr>
            <p:ph idx="1"/>
          </p:nvPr>
        </p:nvSpPr>
        <p:spPr>
          <a:xfrm>
            <a:off x="457200" y="3343968"/>
            <a:ext cx="5348177" cy="3269511"/>
          </a:xfrm>
        </p:spPr>
        <p:txBody>
          <a:bodyPr>
            <a:normAutofit/>
          </a:bodyPr>
          <a:lstStyle/>
          <a:p>
            <a:r>
              <a:rPr lang="en-US" sz="2400" b="1" dirty="0" smtClean="0"/>
              <a:t>Reversible CAPE</a:t>
            </a:r>
          </a:p>
          <a:p>
            <a:pPr lvl="1"/>
            <a:r>
              <a:rPr lang="en-US" sz="2000" b="1" dirty="0" smtClean="0"/>
              <a:t>Lift the condensate as droplets</a:t>
            </a:r>
          </a:p>
          <a:p>
            <a:pPr lvl="1"/>
            <a:r>
              <a:rPr lang="en-US" sz="2000" b="1" dirty="0" smtClean="0"/>
              <a:t>Benefit from latent heat of freezing</a:t>
            </a:r>
          </a:p>
          <a:p>
            <a:pPr lvl="1"/>
            <a:r>
              <a:rPr lang="en-US" sz="2000" b="1" dirty="0" smtClean="0"/>
              <a:t>Appropriate for polluted continents</a:t>
            </a:r>
          </a:p>
          <a:p>
            <a:r>
              <a:rPr lang="en-US" sz="2400" b="1" dirty="0" smtClean="0"/>
              <a:t>Irreversible CAPE</a:t>
            </a:r>
          </a:p>
          <a:p>
            <a:pPr lvl="1"/>
            <a:r>
              <a:rPr lang="en-US" sz="2000" b="1" dirty="0" smtClean="0"/>
              <a:t>Condensate removed by warm rain</a:t>
            </a:r>
          </a:p>
          <a:p>
            <a:pPr lvl="1"/>
            <a:r>
              <a:rPr lang="en-US" sz="2000" b="1" dirty="0" err="1" smtClean="0"/>
              <a:t>Superadiabatic</a:t>
            </a:r>
            <a:r>
              <a:rPr lang="en-US" sz="2000" b="1" dirty="0" smtClean="0"/>
              <a:t> loading of updraft</a:t>
            </a:r>
          </a:p>
          <a:p>
            <a:pPr lvl="1"/>
            <a:r>
              <a:rPr lang="en-US" sz="2000" b="1" dirty="0" smtClean="0"/>
              <a:t>Appropriate for clean oceans</a:t>
            </a:r>
            <a:endParaRPr lang="en-US" sz="2000" b="1" dirty="0"/>
          </a:p>
        </p:txBody>
      </p:sp>
      <p:sp>
        <p:nvSpPr>
          <p:cNvPr id="4" name="TextBox 3"/>
          <p:cNvSpPr txBox="1"/>
          <p:nvPr/>
        </p:nvSpPr>
        <p:spPr>
          <a:xfrm>
            <a:off x="2636874" y="1010094"/>
            <a:ext cx="3230949" cy="1600438"/>
          </a:xfrm>
          <a:prstGeom prst="rect">
            <a:avLst/>
          </a:prstGeom>
          <a:noFill/>
        </p:spPr>
        <p:txBody>
          <a:bodyPr wrap="none" rtlCol="0">
            <a:spAutoFit/>
          </a:bodyPr>
          <a:lstStyle/>
          <a:p>
            <a:r>
              <a:rPr lang="en-US" sz="1400" b="1" dirty="0" smtClean="0"/>
              <a:t>CAPE debate: Saunders (1957)</a:t>
            </a:r>
          </a:p>
          <a:p>
            <a:r>
              <a:rPr lang="en-US" sz="1400" b="1" dirty="0" smtClean="0"/>
              <a:t>                          B</a:t>
            </a:r>
            <a:r>
              <a:rPr lang="en-US" sz="1400" b="1" dirty="0" smtClean="0">
                <a:sym typeface="Symbol"/>
              </a:rPr>
              <a:t>e</a:t>
            </a:r>
            <a:r>
              <a:rPr lang="en-US" sz="1400" b="1" dirty="0" smtClean="0"/>
              <a:t>tts (1982)</a:t>
            </a:r>
          </a:p>
          <a:p>
            <a:r>
              <a:rPr lang="en-US" sz="1400" b="1" dirty="0" smtClean="0"/>
              <a:t>                          </a:t>
            </a:r>
            <a:r>
              <a:rPr lang="en-US" sz="1400" b="1" dirty="0" err="1" smtClean="0"/>
              <a:t>Xu</a:t>
            </a:r>
            <a:r>
              <a:rPr lang="en-US" sz="1400" b="1" dirty="0" smtClean="0"/>
              <a:t> and Emanuel (1989) </a:t>
            </a:r>
          </a:p>
          <a:p>
            <a:r>
              <a:rPr lang="en-US" sz="1400" b="1" dirty="0" smtClean="0"/>
              <a:t>                          Williams and </a:t>
            </a:r>
            <a:r>
              <a:rPr lang="en-US" sz="1400" b="1" dirty="0" err="1" smtClean="0"/>
              <a:t>Renno</a:t>
            </a:r>
            <a:r>
              <a:rPr lang="en-US" sz="1400" b="1" dirty="0" smtClean="0"/>
              <a:t> (1993)</a:t>
            </a:r>
          </a:p>
          <a:p>
            <a:r>
              <a:rPr lang="en-US" sz="1400" b="1" dirty="0" smtClean="0"/>
              <a:t>                          Lucas and </a:t>
            </a:r>
            <a:r>
              <a:rPr lang="en-US" sz="1400" b="1" dirty="0" err="1" smtClean="0"/>
              <a:t>Zipser</a:t>
            </a:r>
            <a:r>
              <a:rPr lang="en-US" sz="1400" b="1" dirty="0" smtClean="0"/>
              <a:t> (1994)</a:t>
            </a:r>
          </a:p>
          <a:p>
            <a:r>
              <a:rPr lang="en-US" sz="1400" b="1" dirty="0" smtClean="0"/>
              <a:t>                          Rosenfeld et al. (2008)</a:t>
            </a:r>
          </a:p>
          <a:p>
            <a:r>
              <a:rPr lang="en-US" sz="1400" b="1" dirty="0" smtClean="0"/>
              <a:t>                          Riemann-</a:t>
            </a:r>
            <a:r>
              <a:rPr lang="en-US" sz="1400" b="1" dirty="0" err="1" smtClean="0"/>
              <a:t>Campe</a:t>
            </a:r>
            <a:r>
              <a:rPr lang="en-US" sz="1400" b="1" dirty="0" smtClean="0"/>
              <a:t> (2010)</a:t>
            </a:r>
            <a:endParaRPr lang="en-US" sz="1400" b="1" dirty="0"/>
          </a:p>
        </p:txBody>
      </p:sp>
      <p:sp>
        <p:nvSpPr>
          <p:cNvPr id="5" name="TextBox 4"/>
          <p:cNvSpPr txBox="1"/>
          <p:nvPr/>
        </p:nvSpPr>
        <p:spPr>
          <a:xfrm>
            <a:off x="97445" y="2542954"/>
            <a:ext cx="9065110" cy="584775"/>
          </a:xfrm>
          <a:prstGeom prst="rect">
            <a:avLst/>
          </a:prstGeom>
          <a:noFill/>
        </p:spPr>
        <p:txBody>
          <a:bodyPr wrap="none" rtlCol="0">
            <a:spAutoFit/>
          </a:bodyPr>
          <a:lstStyle/>
          <a:p>
            <a:r>
              <a:rPr lang="en-US" sz="3200" b="1" i="1" dirty="0" smtClean="0">
                <a:solidFill>
                  <a:schemeClr val="accent1"/>
                </a:solidFill>
              </a:rPr>
              <a:t>How should CAPE be calculated for  land and ocean?</a:t>
            </a:r>
            <a:endParaRPr lang="en-US" sz="3200" b="1" i="1" dirty="0">
              <a:solidFill>
                <a:schemeClr val="accent1"/>
              </a:solidFill>
            </a:endParaRPr>
          </a:p>
        </p:txBody>
      </p:sp>
      <p:pic>
        <p:nvPicPr>
          <p:cNvPr id="6" name="Picture 2"/>
          <p:cNvPicPr>
            <a:picLocks noChangeAspect="1" noChangeArrowheads="1"/>
          </p:cNvPicPr>
          <p:nvPr/>
        </p:nvPicPr>
        <p:blipFill>
          <a:blip r:embed="rId2" cstate="print"/>
          <a:srcRect l="37127" t="51648" r="39857" b="10013"/>
          <a:stretch>
            <a:fillRect/>
          </a:stretch>
        </p:blipFill>
        <p:spPr bwMode="auto">
          <a:xfrm>
            <a:off x="6177516" y="3228198"/>
            <a:ext cx="1212111" cy="1567086"/>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38607" t="6743" r="38706" b="62544"/>
          <a:stretch>
            <a:fillRect/>
          </a:stretch>
        </p:blipFill>
        <p:spPr bwMode="auto">
          <a:xfrm>
            <a:off x="6251946" y="4944139"/>
            <a:ext cx="1234550" cy="1297172"/>
          </a:xfrm>
          <a:prstGeom prst="rect">
            <a:avLst/>
          </a:prstGeom>
          <a:noFill/>
          <a:ln w="9525">
            <a:noFill/>
            <a:miter lim="800000"/>
            <a:headEnd/>
            <a:tailEnd/>
          </a:ln>
        </p:spPr>
      </p:pic>
      <p:sp>
        <p:nvSpPr>
          <p:cNvPr id="8" name="TextBox 7"/>
          <p:cNvSpPr txBox="1"/>
          <p:nvPr/>
        </p:nvSpPr>
        <p:spPr>
          <a:xfrm>
            <a:off x="7527852" y="3912781"/>
            <a:ext cx="502061" cy="369332"/>
          </a:xfrm>
          <a:prstGeom prst="rect">
            <a:avLst/>
          </a:prstGeom>
          <a:noFill/>
        </p:spPr>
        <p:txBody>
          <a:bodyPr wrap="none" rtlCol="0">
            <a:spAutoFit/>
          </a:bodyPr>
          <a:lstStyle/>
          <a:p>
            <a:r>
              <a:rPr lang="en-US" b="1" dirty="0" smtClean="0"/>
              <a:t>0°C</a:t>
            </a:r>
            <a:endParaRPr lang="en-US" dirty="0"/>
          </a:p>
        </p:txBody>
      </p:sp>
      <p:sp>
        <p:nvSpPr>
          <p:cNvPr id="9" name="TextBox 8"/>
          <p:cNvSpPr txBox="1"/>
          <p:nvPr/>
        </p:nvSpPr>
        <p:spPr>
          <a:xfrm>
            <a:off x="7527852" y="5348178"/>
            <a:ext cx="502061" cy="369332"/>
          </a:xfrm>
          <a:prstGeom prst="rect">
            <a:avLst/>
          </a:prstGeom>
          <a:noFill/>
        </p:spPr>
        <p:txBody>
          <a:bodyPr wrap="none" rtlCol="0">
            <a:spAutoFit/>
          </a:bodyPr>
          <a:lstStyle/>
          <a:p>
            <a:r>
              <a:rPr lang="en-US" b="1" dirty="0" smtClean="0"/>
              <a:t>0°C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solidFill>
                  <a:srgbClr val="FF0000"/>
                </a:solidFill>
              </a:rPr>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Natural time scales with a </a:t>
            </a:r>
            <a:r>
              <a:rPr lang="en-US" sz="3600" b="1" dirty="0" smtClean="0"/>
              <a:t/>
            </a:r>
            <a:br>
              <a:rPr lang="en-US" sz="3600" b="1" dirty="0" smtClean="0"/>
            </a:br>
            <a:r>
              <a:rPr lang="en-US" sz="3600" b="1" dirty="0" smtClean="0"/>
              <a:t>global </a:t>
            </a:r>
            <a:r>
              <a:rPr lang="en-US" sz="3600" b="1" dirty="0"/>
              <a:t>lightning response</a:t>
            </a:r>
          </a:p>
        </p:txBody>
      </p:sp>
      <p:sp>
        <p:nvSpPr>
          <p:cNvPr id="3" name="Content Placeholder 2"/>
          <p:cNvSpPr>
            <a:spLocks noGrp="1"/>
          </p:cNvSpPr>
          <p:nvPr>
            <p:ph idx="1"/>
          </p:nvPr>
        </p:nvSpPr>
        <p:spPr>
          <a:xfrm>
            <a:off x="3251806" y="2030803"/>
            <a:ext cx="3886200" cy="3785190"/>
          </a:xfrm>
        </p:spPr>
        <p:txBody>
          <a:bodyPr>
            <a:noAutofit/>
          </a:bodyPr>
          <a:lstStyle/>
          <a:p>
            <a:pPr>
              <a:lnSpc>
                <a:spcPct val="150000"/>
              </a:lnSpc>
            </a:pPr>
            <a:r>
              <a:rPr lang="en-US" b="1" dirty="0"/>
              <a:t>Diurnal</a:t>
            </a:r>
          </a:p>
          <a:p>
            <a:pPr>
              <a:lnSpc>
                <a:spcPct val="150000"/>
              </a:lnSpc>
            </a:pPr>
            <a:r>
              <a:rPr lang="en-US" b="1" dirty="0"/>
              <a:t>Semiannual</a:t>
            </a:r>
          </a:p>
          <a:p>
            <a:pPr>
              <a:lnSpc>
                <a:spcPct val="150000"/>
              </a:lnSpc>
            </a:pPr>
            <a:r>
              <a:rPr lang="en-US" b="1" dirty="0"/>
              <a:t>Annual </a:t>
            </a:r>
          </a:p>
          <a:p>
            <a:pPr>
              <a:lnSpc>
                <a:spcPct val="150000"/>
              </a:lnSpc>
            </a:pPr>
            <a:r>
              <a:rPr lang="en-US" b="1" dirty="0"/>
              <a:t>ENSO</a:t>
            </a:r>
          </a:p>
          <a:p>
            <a:pPr>
              <a:lnSpc>
                <a:spcPct val="150000"/>
              </a:lnSpc>
            </a:pP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Thunderstorm Day</a:t>
            </a:r>
            <a:endParaRPr lang="en-US" sz="3600" b="1" dirty="0"/>
          </a:p>
        </p:txBody>
      </p:sp>
      <p:sp>
        <p:nvSpPr>
          <p:cNvPr id="3" name="Content Placeholder 2"/>
          <p:cNvSpPr>
            <a:spLocks noGrp="1"/>
          </p:cNvSpPr>
          <p:nvPr>
            <p:ph idx="1"/>
          </p:nvPr>
        </p:nvSpPr>
        <p:spPr/>
        <p:txBody>
          <a:bodyPr>
            <a:normAutofit/>
          </a:bodyPr>
          <a:lstStyle/>
          <a:p>
            <a:pPr>
              <a:buNone/>
            </a:pPr>
            <a:r>
              <a:rPr lang="en-US" b="1" dirty="0" smtClean="0"/>
              <a:t>AMS Glossary definition for Thunderstorm Day:</a:t>
            </a:r>
          </a:p>
          <a:p>
            <a:pPr>
              <a:buNone/>
            </a:pPr>
            <a:endParaRPr lang="en-US" b="1" dirty="0" smtClean="0"/>
          </a:p>
          <a:p>
            <a:pPr marL="0" indent="0">
              <a:buNone/>
            </a:pPr>
            <a:r>
              <a:rPr lang="en-US" b="1" dirty="0" smtClean="0"/>
              <a:t>An observational day during which thunder is heard at the station</a:t>
            </a:r>
          </a:p>
          <a:p>
            <a:pPr>
              <a:buNone/>
            </a:pP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solidFill>
                  <a:srgbClr val="FF0000"/>
                </a:solidFill>
              </a:rPr>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76200"/>
            <a:ext cx="8686800" cy="1219200"/>
          </a:xfrm>
        </p:spPr>
        <p:txBody>
          <a:bodyPr/>
          <a:lstStyle/>
          <a:p>
            <a:pPr eaLnBrk="1" hangingPunct="1"/>
            <a:r>
              <a:rPr lang="en-US" sz="3600" b="1" dirty="0" smtClean="0"/>
              <a:t>Diurnal Variation of Global Lightning</a:t>
            </a:r>
          </a:p>
        </p:txBody>
      </p:sp>
      <p:pic>
        <p:nvPicPr>
          <p:cNvPr id="5123" name="Picture 3"/>
          <p:cNvPicPr>
            <a:picLocks noGrp="1" noChangeAspect="1" noChangeArrowheads="1"/>
          </p:cNvPicPr>
          <p:nvPr>
            <p:ph idx="1"/>
          </p:nvPr>
        </p:nvPicPr>
        <p:blipFill>
          <a:blip r:embed="rId2" cstate="print"/>
          <a:srcRect t="6446"/>
          <a:stretch>
            <a:fillRect/>
          </a:stretch>
        </p:blipFill>
        <p:spPr>
          <a:xfrm>
            <a:off x="304800" y="1177925"/>
            <a:ext cx="8447087" cy="3317875"/>
          </a:xfrm>
          <a:noFill/>
        </p:spPr>
      </p:pic>
      <p:pic>
        <p:nvPicPr>
          <p:cNvPr id="4" name="Picture 3"/>
          <p:cNvPicPr>
            <a:picLocks noChangeAspect="1" noChangeArrowheads="1"/>
          </p:cNvPicPr>
          <p:nvPr/>
        </p:nvPicPr>
        <p:blipFill>
          <a:blip r:embed="rId3" cstate="print"/>
          <a:srcRect t="2792" b="61945"/>
          <a:stretch>
            <a:fillRect/>
          </a:stretch>
        </p:blipFill>
        <p:spPr>
          <a:xfrm>
            <a:off x="0" y="4850027"/>
            <a:ext cx="4389120" cy="1779373"/>
          </a:xfrm>
          <a:prstGeom prst="rect">
            <a:avLst/>
          </a:prstGeom>
          <a:noFill/>
        </p:spPr>
      </p:pic>
      <p:pic>
        <p:nvPicPr>
          <p:cNvPr id="5" name="Picture 4"/>
          <p:cNvPicPr>
            <a:picLocks noChangeAspect="1" noChangeArrowheads="1"/>
          </p:cNvPicPr>
          <p:nvPr/>
        </p:nvPicPr>
        <p:blipFill>
          <a:blip r:embed="rId4" cstate="print">
            <a:clrChange>
              <a:clrFrom>
                <a:srgbClr val="FEFEFE"/>
              </a:clrFrom>
              <a:clrTo>
                <a:srgbClr val="FEFEFE">
                  <a:alpha val="0"/>
                </a:srgbClr>
              </a:clrTo>
            </a:clrChange>
          </a:blip>
          <a:srcRect t="38055" b="11166"/>
          <a:stretch>
            <a:fillRect/>
          </a:stretch>
        </p:blipFill>
        <p:spPr>
          <a:xfrm>
            <a:off x="4847167" y="4343400"/>
            <a:ext cx="3915833" cy="2286000"/>
          </a:xfrm>
          <a:prstGeom prst="rect">
            <a:avLst/>
          </a:prstGeom>
          <a:noFill/>
        </p:spPr>
      </p:pic>
      <p:sp>
        <p:nvSpPr>
          <p:cNvPr id="6" name="TextBox 5"/>
          <p:cNvSpPr txBox="1"/>
          <p:nvPr/>
        </p:nvSpPr>
        <p:spPr>
          <a:xfrm>
            <a:off x="3352800" y="914400"/>
            <a:ext cx="2378664" cy="369332"/>
          </a:xfrm>
          <a:prstGeom prst="rect">
            <a:avLst/>
          </a:prstGeom>
          <a:noFill/>
        </p:spPr>
        <p:txBody>
          <a:bodyPr wrap="none" rtlCol="0">
            <a:spAutoFit/>
          </a:bodyPr>
          <a:lstStyle/>
          <a:p>
            <a:r>
              <a:rPr lang="en-US" b="1" dirty="0" smtClean="0"/>
              <a:t>Lightning Flash Density</a:t>
            </a:r>
            <a:endParaRPr lang="en-US" b="1" dirty="0"/>
          </a:p>
        </p:txBody>
      </p:sp>
      <p:sp>
        <p:nvSpPr>
          <p:cNvPr id="7" name="TextBox 6"/>
          <p:cNvSpPr txBox="1"/>
          <p:nvPr/>
        </p:nvSpPr>
        <p:spPr>
          <a:xfrm>
            <a:off x="6234402" y="6488668"/>
            <a:ext cx="1490152" cy="369332"/>
          </a:xfrm>
          <a:prstGeom prst="rect">
            <a:avLst/>
          </a:prstGeom>
          <a:noFill/>
        </p:spPr>
        <p:txBody>
          <a:bodyPr wrap="none" rtlCol="0">
            <a:spAutoFit/>
          </a:bodyPr>
          <a:lstStyle/>
          <a:p>
            <a:r>
              <a:rPr lang="en-US" b="1" dirty="0" smtClean="0"/>
              <a:t>Thunder Area</a:t>
            </a:r>
            <a:endParaRPr lang="en-US" b="1" dirty="0"/>
          </a:p>
        </p:txBody>
      </p:sp>
      <p:sp>
        <p:nvSpPr>
          <p:cNvPr id="8" name="TextBox 7"/>
          <p:cNvSpPr txBox="1"/>
          <p:nvPr/>
        </p:nvSpPr>
        <p:spPr>
          <a:xfrm>
            <a:off x="1379768" y="6488668"/>
            <a:ext cx="1625701" cy="369332"/>
          </a:xfrm>
          <a:prstGeom prst="rect">
            <a:avLst/>
          </a:prstGeom>
          <a:noFill/>
        </p:spPr>
        <p:txBody>
          <a:bodyPr wrap="none" rtlCol="0">
            <a:spAutoFit/>
          </a:bodyPr>
          <a:lstStyle/>
          <a:p>
            <a:r>
              <a:rPr lang="en-US" b="1" dirty="0" smtClean="0"/>
              <a:t>Carnegie Curve</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spcBef>
                <a:spcPts val="0"/>
              </a:spcBef>
              <a:spcAft>
                <a:spcPts val="0"/>
              </a:spcAft>
            </a:pPr>
            <a:r>
              <a:rPr lang="en-US" sz="3200" b="1" dirty="0" smtClean="0">
                <a:ea typeface="Calibri"/>
              </a:rPr>
              <a:t>Global circuit temperature dependence- </a:t>
            </a:r>
            <a:br>
              <a:rPr lang="en-US" sz="3200" b="1" dirty="0" smtClean="0">
                <a:ea typeface="Calibri"/>
              </a:rPr>
            </a:br>
            <a:r>
              <a:rPr lang="en-US" sz="3200" b="1" dirty="0" smtClean="0">
                <a:ea typeface="Calibri"/>
              </a:rPr>
              <a:t>diurnal time scale </a:t>
            </a:r>
            <a:r>
              <a:rPr lang="en-US" sz="3200" dirty="0" smtClean="0">
                <a:ea typeface="Calibri"/>
              </a:rPr>
              <a:t>(</a:t>
            </a:r>
            <a:r>
              <a:rPr lang="en-US" sz="3200" dirty="0" err="1" smtClean="0">
                <a:ea typeface="Calibri"/>
              </a:rPr>
              <a:t>Markson</a:t>
            </a:r>
            <a:r>
              <a:rPr lang="en-US" sz="3200" dirty="0" smtClean="0">
                <a:ea typeface="Calibri"/>
              </a:rPr>
              <a:t>, 2003)</a:t>
            </a:r>
            <a:endParaRPr lang="en-US" sz="3200" dirty="0">
              <a:ea typeface="Calibri"/>
            </a:endParaRPr>
          </a:p>
        </p:txBody>
      </p:sp>
      <p:grpSp>
        <p:nvGrpSpPr>
          <p:cNvPr id="13" name="Group 12"/>
          <p:cNvGrpSpPr/>
          <p:nvPr/>
        </p:nvGrpSpPr>
        <p:grpSpPr>
          <a:xfrm>
            <a:off x="1020728" y="1398812"/>
            <a:ext cx="7091917" cy="4885033"/>
            <a:chOff x="1020728" y="1398812"/>
            <a:chExt cx="7091917" cy="4885033"/>
          </a:xfrm>
        </p:grpSpPr>
        <p:pic>
          <p:nvPicPr>
            <p:cNvPr id="4" name="Picture 3" descr="Markson Vi vs temp (Epson)lag 5.jpg"/>
            <p:cNvPicPr>
              <a:picLocks noChangeAspect="1"/>
            </p:cNvPicPr>
            <p:nvPr/>
          </p:nvPicPr>
          <p:blipFill>
            <a:blip r:embed="rId2" cstate="print"/>
            <a:srcRect l="9510" t="5817" r="11358" b="10714"/>
            <a:stretch>
              <a:fillRect/>
            </a:stretch>
          </p:blipFill>
          <p:spPr>
            <a:xfrm rot="5400000">
              <a:off x="2124170" y="295370"/>
              <a:ext cx="4885033" cy="7091917"/>
            </a:xfrm>
            <a:prstGeom prst="rect">
              <a:avLst/>
            </a:prstGeom>
          </p:spPr>
        </p:pic>
        <p:grpSp>
          <p:nvGrpSpPr>
            <p:cNvPr id="10" name="Group 9"/>
            <p:cNvGrpSpPr/>
            <p:nvPr/>
          </p:nvGrpSpPr>
          <p:grpSpPr>
            <a:xfrm>
              <a:off x="1658678" y="1665504"/>
              <a:ext cx="701748" cy="3385454"/>
              <a:chOff x="489098" y="1112611"/>
              <a:chExt cx="691116" cy="3385454"/>
            </a:xfrm>
          </p:grpSpPr>
          <p:sp>
            <p:nvSpPr>
              <p:cNvPr id="6" name="Rectangle 5"/>
              <p:cNvSpPr/>
              <p:nvPr/>
            </p:nvSpPr>
            <p:spPr>
              <a:xfrm>
                <a:off x="489098" y="2456121"/>
                <a:ext cx="691116" cy="1499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897660" y="2608314"/>
                <a:ext cx="3385454" cy="394048"/>
              </a:xfrm>
              <a:prstGeom prst="rect">
                <a:avLst/>
              </a:prstGeom>
              <a:solidFill>
                <a:schemeClr val="bg1"/>
              </a:solidFill>
            </p:spPr>
            <p:txBody>
              <a:bodyPr wrap="square" rtlCol="0">
                <a:spAutoFit/>
              </a:bodyPr>
              <a:lstStyle/>
              <a:p>
                <a:r>
                  <a:rPr lang="en-US" sz="2000" b="1" dirty="0" err="1" smtClean="0"/>
                  <a:t>Ionospheric</a:t>
                </a:r>
                <a:r>
                  <a:rPr lang="en-US" sz="2000" b="1" dirty="0" smtClean="0"/>
                  <a:t> Potential (kV)</a:t>
                </a:r>
                <a:endParaRPr lang="en-US" sz="2000" b="1" dirty="0"/>
              </a:p>
            </p:txBody>
          </p:sp>
        </p:grpSp>
        <p:grpSp>
          <p:nvGrpSpPr>
            <p:cNvPr id="11" name="Group 10"/>
            <p:cNvGrpSpPr/>
            <p:nvPr/>
          </p:nvGrpSpPr>
          <p:grpSpPr>
            <a:xfrm rot="5400000">
              <a:off x="4621624" y="4655541"/>
              <a:ext cx="691116" cy="2191416"/>
              <a:chOff x="202019" y="3349256"/>
              <a:chExt cx="691116" cy="2191416"/>
            </a:xfrm>
          </p:grpSpPr>
          <p:sp>
            <p:nvSpPr>
              <p:cNvPr id="8" name="Rectangle 7"/>
              <p:cNvSpPr/>
              <p:nvPr/>
            </p:nvSpPr>
            <p:spPr>
              <a:xfrm>
                <a:off x="202019" y="3498111"/>
                <a:ext cx="691116" cy="2030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587722" y="4244909"/>
                <a:ext cx="2191416" cy="400110"/>
              </a:xfrm>
              <a:prstGeom prst="rect">
                <a:avLst/>
              </a:prstGeom>
              <a:solidFill>
                <a:schemeClr val="bg1"/>
              </a:solidFill>
            </p:spPr>
            <p:txBody>
              <a:bodyPr wrap="square" rtlCol="0">
                <a:spAutoFit/>
              </a:bodyPr>
              <a:lstStyle/>
              <a:p>
                <a:r>
                  <a:rPr lang="en-US" sz="2000" b="1" dirty="0" smtClean="0"/>
                  <a:t>Temperature  (C)</a:t>
                </a:r>
                <a:endParaRPr lang="en-US" sz="2000" b="1" dirty="0"/>
              </a:p>
            </p:txBody>
          </p:sp>
        </p:grpSp>
        <p:sp>
          <p:nvSpPr>
            <p:cNvPr id="12" name="Rectangle 11"/>
            <p:cNvSpPr/>
            <p:nvPr/>
          </p:nvSpPr>
          <p:spPr>
            <a:xfrm>
              <a:off x="4191000" y="1817914"/>
              <a:ext cx="1077686" cy="43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7834346" y="3276601"/>
            <a:ext cx="1256754" cy="738664"/>
          </a:xfrm>
          <a:prstGeom prst="rect">
            <a:avLst/>
          </a:prstGeom>
          <a:noFill/>
        </p:spPr>
        <p:txBody>
          <a:bodyPr wrap="none" rtlCol="0">
            <a:spAutoFit/>
          </a:bodyPr>
          <a:lstStyle/>
          <a:p>
            <a:r>
              <a:rPr lang="en-US" sz="1400" b="1" dirty="0" smtClean="0">
                <a:solidFill>
                  <a:srgbClr val="FF0000"/>
                </a:solidFill>
              </a:rPr>
              <a:t>Slope</a:t>
            </a:r>
          </a:p>
          <a:p>
            <a:r>
              <a:rPr lang="en-US" sz="1400" b="1" dirty="0" smtClean="0">
                <a:solidFill>
                  <a:srgbClr val="FF0000"/>
                </a:solidFill>
              </a:rPr>
              <a:t>~7% change Vi</a:t>
            </a:r>
          </a:p>
          <a:p>
            <a:r>
              <a:rPr lang="en-US" sz="1400" b="1" dirty="0" smtClean="0">
                <a:solidFill>
                  <a:srgbClr val="FF0000"/>
                </a:solidFill>
              </a:rPr>
              <a:t>per °C</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Evidence for Semiannual variation in lightning activity</a:t>
            </a:r>
            <a:endParaRPr lang="en-US" sz="3600" b="1" dirty="0"/>
          </a:p>
        </p:txBody>
      </p:sp>
      <p:sp>
        <p:nvSpPr>
          <p:cNvPr id="4" name="Content Placeholder 2"/>
          <p:cNvSpPr txBox="1">
            <a:spLocks/>
          </p:cNvSpPr>
          <p:nvPr/>
        </p:nvSpPr>
        <p:spPr>
          <a:xfrm>
            <a:off x="457200" y="3429000"/>
            <a:ext cx="4614530" cy="2876107"/>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Williams (1994)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Satori</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Zieger</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(1996)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ϋ</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llekrug</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and Fraser-Smith (1997)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Nickolaenko</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et al. (1998)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Manohar</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et al. (1999)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Christian at al (2003)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Satori</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et. al. (2009)</a:t>
            </a:r>
          </a:p>
          <a:p>
            <a:pPr marL="342900" lvl="0" indent="-342900">
              <a:spcBef>
                <a:spcPct val="20000"/>
              </a:spcBef>
              <a:buFont typeface="Arial" pitchFamily="34" charset="0"/>
              <a:buChar char="•"/>
              <a:defRPr/>
            </a:pPr>
            <a:r>
              <a:rPr lang="en-US" sz="2000" b="1" dirty="0" err="1" smtClean="0"/>
              <a:t>Hobara</a:t>
            </a:r>
            <a:r>
              <a:rPr lang="en-US" sz="2000" b="1" dirty="0" smtClean="0"/>
              <a:t> et al. (2011) </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200940" y="1786271"/>
            <a:ext cx="4861267" cy="400110"/>
          </a:xfrm>
          <a:prstGeom prst="rect">
            <a:avLst/>
          </a:prstGeom>
          <a:noFill/>
        </p:spPr>
        <p:txBody>
          <a:bodyPr wrap="none" rtlCol="0">
            <a:spAutoFit/>
          </a:bodyPr>
          <a:lstStyle/>
          <a:p>
            <a:r>
              <a:rPr lang="en-US" sz="2000" b="1" i="1" dirty="0" smtClean="0">
                <a:solidFill>
                  <a:schemeClr val="accent1"/>
                </a:solidFill>
              </a:rPr>
              <a:t>Physical origin : 23° </a:t>
            </a:r>
            <a:r>
              <a:rPr lang="en-US" sz="2000" b="1" i="1" dirty="0" err="1" smtClean="0">
                <a:solidFill>
                  <a:schemeClr val="accent1"/>
                </a:solidFill>
              </a:rPr>
              <a:t>obliguity</a:t>
            </a:r>
            <a:r>
              <a:rPr lang="en-US" sz="2000" b="1" i="1" dirty="0" smtClean="0">
                <a:solidFill>
                  <a:schemeClr val="accent1"/>
                </a:solidFill>
              </a:rPr>
              <a:t> of Earth’s orbit</a:t>
            </a:r>
            <a:endParaRPr lang="en-US" sz="2000" b="1" i="1" dirty="0">
              <a:solidFill>
                <a:schemeClr val="accent1"/>
              </a:solidFill>
            </a:endParaRPr>
          </a:p>
        </p:txBody>
      </p:sp>
      <p:sp>
        <p:nvSpPr>
          <p:cNvPr id="7" name="TextBox 6"/>
          <p:cNvSpPr txBox="1"/>
          <p:nvPr/>
        </p:nvSpPr>
        <p:spPr>
          <a:xfrm>
            <a:off x="1754373" y="2541181"/>
            <a:ext cx="1032719" cy="400110"/>
          </a:xfrm>
          <a:prstGeom prst="rect">
            <a:avLst/>
          </a:prstGeom>
          <a:noFill/>
        </p:spPr>
        <p:txBody>
          <a:bodyPr wrap="none" rtlCol="0">
            <a:spAutoFit/>
          </a:bodyPr>
          <a:lstStyle/>
          <a:p>
            <a:r>
              <a:rPr lang="en-US" sz="2000" b="1" u="sng" dirty="0" smtClean="0"/>
              <a:t>Authors</a:t>
            </a:r>
            <a:endParaRPr lang="en-US" sz="2000" b="1" u="sng" dirty="0"/>
          </a:p>
        </p:txBody>
      </p:sp>
      <p:sp>
        <p:nvSpPr>
          <p:cNvPr id="8" name="TextBox 7"/>
          <p:cNvSpPr txBox="1"/>
          <p:nvPr/>
        </p:nvSpPr>
        <p:spPr>
          <a:xfrm>
            <a:off x="6113722" y="2541181"/>
            <a:ext cx="1591718" cy="400110"/>
          </a:xfrm>
          <a:prstGeom prst="rect">
            <a:avLst/>
          </a:prstGeom>
          <a:noFill/>
        </p:spPr>
        <p:txBody>
          <a:bodyPr wrap="none" rtlCol="0">
            <a:spAutoFit/>
          </a:bodyPr>
          <a:lstStyle/>
          <a:p>
            <a:r>
              <a:rPr lang="en-US" sz="2000" b="1" u="sng" dirty="0" smtClean="0"/>
              <a:t>Observations</a:t>
            </a:r>
            <a:endParaRPr lang="en-US" sz="2000" b="1" u="sng" dirty="0"/>
          </a:p>
        </p:txBody>
      </p:sp>
      <p:sp>
        <p:nvSpPr>
          <p:cNvPr id="9" name="Content Placeholder 2"/>
          <p:cNvSpPr txBox="1">
            <a:spLocks/>
          </p:cNvSpPr>
          <p:nvPr/>
        </p:nvSpPr>
        <p:spPr>
          <a:xfrm>
            <a:off x="5039832" y="3429000"/>
            <a:ext cx="4614530" cy="2876107"/>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Thunder 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Schumann resonances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Schumann resonances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Surface observations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OTD satellite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Schumann resonances</a:t>
            </a:r>
          </a:p>
          <a:p>
            <a:pPr marL="342900" indent="-342900">
              <a:spcBef>
                <a:spcPct val="20000"/>
              </a:spcBef>
              <a:buFont typeface="Arial" pitchFamily="34" charset="0"/>
              <a:buChar char="•"/>
              <a:defRPr/>
            </a:pPr>
            <a:r>
              <a:rPr lang="en-US" sz="2000" b="1" dirty="0" smtClean="0"/>
              <a:t>Schumann resonances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8" name="Group 17"/>
          <p:cNvGrpSpPr/>
          <p:nvPr/>
        </p:nvGrpSpPr>
        <p:grpSpPr>
          <a:xfrm>
            <a:off x="8003722" y="1317170"/>
            <a:ext cx="567117" cy="1338944"/>
            <a:chOff x="7992836" y="1621970"/>
            <a:chExt cx="567117" cy="1338944"/>
          </a:xfrm>
        </p:grpSpPr>
        <p:cxnSp>
          <p:nvCxnSpPr>
            <p:cNvPr id="11" name="Straight Connector 10"/>
            <p:cNvCxnSpPr/>
            <p:nvPr/>
          </p:nvCxnSpPr>
          <p:spPr>
            <a:xfrm rot="1380000">
              <a:off x="8164286" y="1872343"/>
              <a:ext cx="0" cy="1077686"/>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64286" y="1839686"/>
              <a:ext cx="0" cy="1121228"/>
            </a:xfrm>
            <a:prstGeom prst="line">
              <a:avLst/>
            </a:prstGeom>
            <a:ln w="190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31631" y="1621970"/>
              <a:ext cx="428322" cy="307777"/>
            </a:xfrm>
            <a:prstGeom prst="rect">
              <a:avLst/>
            </a:prstGeom>
            <a:noFill/>
            <a:ln>
              <a:solidFill>
                <a:schemeClr val="tx2">
                  <a:lumMod val="75000"/>
                </a:schemeClr>
              </a:solidFill>
            </a:ln>
          </p:spPr>
          <p:txBody>
            <a:bodyPr wrap="none" rtlCol="0">
              <a:spAutoFit/>
            </a:bodyPr>
            <a:lstStyle/>
            <a:p>
              <a:r>
                <a:rPr lang="en-US" sz="1400" b="1" dirty="0" smtClean="0"/>
                <a:t>23°</a:t>
              </a:r>
              <a:endParaRPr lang="en-US" sz="1400" b="1" dirty="0"/>
            </a:p>
          </p:txBody>
        </p:sp>
        <p:sp>
          <p:nvSpPr>
            <p:cNvPr id="16" name="Arc 15"/>
            <p:cNvSpPr/>
            <p:nvPr/>
          </p:nvSpPr>
          <p:spPr>
            <a:xfrm>
              <a:off x="8060871" y="1877785"/>
              <a:ext cx="266699" cy="108858"/>
            </a:xfrm>
            <a:prstGeom prst="arc">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7992836" y="2204358"/>
              <a:ext cx="342900" cy="342900"/>
            </a:xfrm>
            <a:prstGeom prst="ellipse">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Semiannual time Scale:</a:t>
            </a:r>
            <a:br>
              <a:rPr lang="en-US" sz="3600" b="1" dirty="0" smtClean="0"/>
            </a:br>
            <a:r>
              <a:rPr lang="en-US" sz="3600" b="1" dirty="0" smtClean="0"/>
              <a:t>Seasonal variation of </a:t>
            </a:r>
            <a:r>
              <a:rPr lang="en-US" sz="3600" b="1" dirty="0" err="1" smtClean="0"/>
              <a:t>insolation</a:t>
            </a:r>
            <a:r>
              <a:rPr lang="en-US" sz="3600" b="1" dirty="0" smtClean="0"/>
              <a:t> and air temperature for the tropics</a:t>
            </a:r>
            <a:endParaRPr lang="en-US" sz="3600" b="1" dirty="0"/>
          </a:p>
        </p:txBody>
      </p:sp>
      <p:pic>
        <p:nvPicPr>
          <p:cNvPr id="3" name="Picture 2"/>
          <p:cNvPicPr>
            <a:picLocks noChangeAspect="1" noChangeArrowheads="1"/>
          </p:cNvPicPr>
          <p:nvPr/>
        </p:nvPicPr>
        <p:blipFill>
          <a:blip r:embed="rId2" cstate="print"/>
          <a:srcRect/>
          <a:stretch>
            <a:fillRect/>
          </a:stretch>
        </p:blipFill>
        <p:spPr bwMode="auto">
          <a:xfrm>
            <a:off x="206834" y="2316388"/>
            <a:ext cx="8447172" cy="3453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Evidence for semiannual variation in lightning from the Optical Transient Detector </a:t>
            </a:r>
            <a:br>
              <a:rPr lang="en-US" sz="3200" b="1" dirty="0" smtClean="0"/>
            </a:br>
            <a:r>
              <a:rPr lang="en-US" sz="2800" b="1" dirty="0" smtClean="0"/>
              <a:t>(Christian et al., 2003)</a:t>
            </a:r>
            <a:endParaRPr lang="en-US" sz="3200" b="1" dirty="0"/>
          </a:p>
        </p:txBody>
      </p:sp>
      <p:grpSp>
        <p:nvGrpSpPr>
          <p:cNvPr id="5" name="Group 4"/>
          <p:cNvGrpSpPr/>
          <p:nvPr/>
        </p:nvGrpSpPr>
        <p:grpSpPr>
          <a:xfrm>
            <a:off x="1600200" y="1905000"/>
            <a:ext cx="5257800" cy="4106091"/>
            <a:chOff x="1600200" y="1905000"/>
            <a:chExt cx="5257800" cy="4106091"/>
          </a:xfrm>
        </p:grpSpPr>
        <p:pic>
          <p:nvPicPr>
            <p:cNvPr id="9218" name="Picture 2"/>
            <p:cNvPicPr>
              <a:picLocks noChangeAspect="1" noChangeArrowheads="1"/>
            </p:cNvPicPr>
            <p:nvPr/>
          </p:nvPicPr>
          <p:blipFill>
            <a:blip r:embed="rId2" cstate="print"/>
            <a:srcRect/>
            <a:stretch>
              <a:fillRect/>
            </a:stretch>
          </p:blipFill>
          <p:spPr bwMode="auto">
            <a:xfrm>
              <a:off x="1600200" y="1905000"/>
              <a:ext cx="5257800" cy="4106091"/>
            </a:xfrm>
            <a:prstGeom prst="rect">
              <a:avLst/>
            </a:prstGeom>
            <a:noFill/>
            <a:ln w="9525">
              <a:noFill/>
              <a:miter lim="800000"/>
              <a:headEnd/>
              <a:tailEnd/>
            </a:ln>
          </p:spPr>
        </p:pic>
        <p:sp>
          <p:nvSpPr>
            <p:cNvPr id="4" name="Rectangle 3"/>
            <p:cNvSpPr/>
            <p:nvPr/>
          </p:nvSpPr>
          <p:spPr>
            <a:xfrm>
              <a:off x="6161314" y="2351314"/>
              <a:ext cx="381000" cy="5116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Semiannual signal in </a:t>
            </a:r>
            <a:r>
              <a:rPr lang="en-US" sz="3600" b="1" dirty="0" smtClean="0"/>
              <a:t>Congo </a:t>
            </a:r>
            <a:r>
              <a:rPr lang="en-US" sz="3600" b="1" dirty="0"/>
              <a:t>River discharge</a:t>
            </a:r>
          </a:p>
        </p:txBody>
      </p:sp>
      <p:pic>
        <p:nvPicPr>
          <p:cNvPr id="8" name="Picture 7" descr="3b.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5427" y="1844068"/>
            <a:ext cx="3777343" cy="3941885"/>
          </a:xfrm>
          <a:prstGeom prst="rect">
            <a:avLst/>
          </a:prstGeom>
        </p:spPr>
      </p:pic>
      <p:pic>
        <p:nvPicPr>
          <p:cNvPr id="9" name="Picture 8" descr="4b.png"/>
          <p:cNvPicPr>
            <a:picLocks noChangeAspect="1"/>
          </p:cNvPicPr>
          <p:nvPr/>
        </p:nvPicPr>
        <p:blipFill rotWithShape="1">
          <a:blip r:embed="rId3" cstate="print">
            <a:extLst>
              <a:ext uri="{28A0092B-C50C-407E-A947-70E740481C1C}">
                <a14:useLocalDpi xmlns="" xmlns:a14="http://schemas.microsoft.com/office/drawing/2010/main" val="0"/>
              </a:ext>
            </a:extLst>
          </a:blip>
          <a:srcRect l="4647" b="5987"/>
          <a:stretch/>
        </p:blipFill>
        <p:spPr>
          <a:xfrm>
            <a:off x="4051256" y="2067632"/>
            <a:ext cx="4983068" cy="3418768"/>
          </a:xfrm>
          <a:prstGeom prst="rect">
            <a:avLst/>
          </a:prstGeom>
        </p:spPr>
      </p:pic>
      <p:sp>
        <p:nvSpPr>
          <p:cNvPr id="5" name="TextBox 4"/>
          <p:cNvSpPr txBox="1"/>
          <p:nvPr/>
        </p:nvSpPr>
        <p:spPr>
          <a:xfrm>
            <a:off x="1534885" y="1502228"/>
            <a:ext cx="1664174" cy="400110"/>
          </a:xfrm>
          <a:prstGeom prst="rect">
            <a:avLst/>
          </a:prstGeom>
          <a:noFill/>
        </p:spPr>
        <p:txBody>
          <a:bodyPr wrap="none" rtlCol="0">
            <a:spAutoFit/>
          </a:bodyPr>
          <a:lstStyle/>
          <a:p>
            <a:r>
              <a:rPr lang="en-US" sz="2000" b="1" dirty="0" smtClean="0"/>
              <a:t>Drainage area</a:t>
            </a:r>
            <a:endParaRPr lang="en-US" sz="2000" b="1" dirty="0"/>
          </a:p>
        </p:txBody>
      </p:sp>
      <p:sp>
        <p:nvSpPr>
          <p:cNvPr id="6" name="TextBox 5"/>
          <p:cNvSpPr txBox="1"/>
          <p:nvPr/>
        </p:nvSpPr>
        <p:spPr>
          <a:xfrm>
            <a:off x="5290442" y="1502228"/>
            <a:ext cx="2758832" cy="400110"/>
          </a:xfrm>
          <a:prstGeom prst="rect">
            <a:avLst/>
          </a:prstGeom>
          <a:noFill/>
        </p:spPr>
        <p:txBody>
          <a:bodyPr wrap="none" rtlCol="0">
            <a:spAutoFit/>
          </a:bodyPr>
          <a:lstStyle/>
          <a:p>
            <a:r>
              <a:rPr lang="en-US" sz="2000" b="1" dirty="0" smtClean="0"/>
              <a:t>Annual discharge record</a:t>
            </a:r>
            <a:endParaRPr lang="en-US" sz="2000" b="1" dirty="0"/>
          </a:p>
        </p:txBody>
      </p:sp>
      <p:sp>
        <p:nvSpPr>
          <p:cNvPr id="7" name="TextBox 6"/>
          <p:cNvSpPr txBox="1"/>
          <p:nvPr/>
        </p:nvSpPr>
        <p:spPr>
          <a:xfrm>
            <a:off x="4343400" y="5486400"/>
            <a:ext cx="556563" cy="369332"/>
          </a:xfrm>
          <a:prstGeom prst="rect">
            <a:avLst/>
          </a:prstGeom>
          <a:noFill/>
        </p:spPr>
        <p:txBody>
          <a:bodyPr wrap="none" rtlCol="0">
            <a:spAutoFit/>
          </a:bodyPr>
          <a:lstStyle/>
          <a:p>
            <a:r>
              <a:rPr lang="en-US" b="1" dirty="0" smtClean="0"/>
              <a:t>Aug</a:t>
            </a:r>
            <a:endParaRPr lang="en-US" b="1" dirty="0"/>
          </a:p>
        </p:txBody>
      </p:sp>
      <p:sp>
        <p:nvSpPr>
          <p:cNvPr id="10" name="TextBox 9"/>
          <p:cNvSpPr txBox="1"/>
          <p:nvPr/>
        </p:nvSpPr>
        <p:spPr>
          <a:xfrm>
            <a:off x="5704115" y="5486400"/>
            <a:ext cx="542136" cy="369332"/>
          </a:xfrm>
          <a:prstGeom prst="rect">
            <a:avLst/>
          </a:prstGeom>
          <a:noFill/>
        </p:spPr>
        <p:txBody>
          <a:bodyPr wrap="none" rtlCol="0">
            <a:spAutoFit/>
          </a:bodyPr>
          <a:lstStyle/>
          <a:p>
            <a:r>
              <a:rPr lang="en-US" b="1" dirty="0" smtClean="0"/>
              <a:t>Dec</a:t>
            </a:r>
            <a:endParaRPr lang="en-US" b="1" dirty="0"/>
          </a:p>
        </p:txBody>
      </p:sp>
      <p:sp>
        <p:nvSpPr>
          <p:cNvPr id="11" name="TextBox 10"/>
          <p:cNvSpPr txBox="1"/>
          <p:nvPr/>
        </p:nvSpPr>
        <p:spPr>
          <a:xfrm>
            <a:off x="7108372" y="5486400"/>
            <a:ext cx="529312" cy="369332"/>
          </a:xfrm>
          <a:prstGeom prst="rect">
            <a:avLst/>
          </a:prstGeom>
          <a:noFill/>
        </p:spPr>
        <p:txBody>
          <a:bodyPr wrap="none" rtlCol="0">
            <a:spAutoFit/>
          </a:bodyPr>
          <a:lstStyle/>
          <a:p>
            <a:r>
              <a:rPr lang="en-US" b="1" dirty="0" smtClean="0"/>
              <a:t>Apr</a:t>
            </a:r>
            <a:endParaRPr lang="en-US" b="1" dirty="0"/>
          </a:p>
        </p:txBody>
      </p:sp>
      <p:sp>
        <p:nvSpPr>
          <p:cNvPr id="12" name="TextBox 11"/>
          <p:cNvSpPr txBox="1"/>
          <p:nvPr/>
        </p:nvSpPr>
        <p:spPr>
          <a:xfrm>
            <a:off x="8447315" y="5486400"/>
            <a:ext cx="556563" cy="369332"/>
          </a:xfrm>
          <a:prstGeom prst="rect">
            <a:avLst/>
          </a:prstGeom>
          <a:noFill/>
        </p:spPr>
        <p:txBody>
          <a:bodyPr wrap="none" rtlCol="0">
            <a:spAutoFit/>
          </a:bodyPr>
          <a:lstStyle/>
          <a:p>
            <a:r>
              <a:rPr lang="en-US" b="1" dirty="0" smtClean="0"/>
              <a:t>Aug</a:t>
            </a:r>
            <a:endParaRPr lang="en-US" b="1" dirty="0"/>
          </a:p>
        </p:txBody>
      </p:sp>
    </p:spTree>
    <p:extLst>
      <p:ext uri="{BB962C8B-B14F-4D97-AF65-F5344CB8AC3E}">
        <p14:creationId xmlns="" xmlns:p14="http://schemas.microsoft.com/office/powerpoint/2010/main" val="3232493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658" y="2209793"/>
            <a:ext cx="8920415" cy="416923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b="1" dirty="0" smtClean="0"/>
              <a:t>Annual variation of global temperature and global lightning </a:t>
            </a:r>
            <a:r>
              <a:rPr lang="en-US" sz="3200" dirty="0" smtClean="0">
                <a:solidFill>
                  <a:srgbClr val="FF0000"/>
                </a:solidFill>
              </a:rPr>
              <a:t>(11% change/°C)</a:t>
            </a:r>
            <a:endParaRPr lang="en-US" sz="3600" dirty="0">
              <a:solidFill>
                <a:srgbClr val="FF0000"/>
              </a:solidFill>
            </a:endParaRPr>
          </a:p>
        </p:txBody>
      </p:sp>
      <p:sp>
        <p:nvSpPr>
          <p:cNvPr id="5" name="TextBox 4"/>
          <p:cNvSpPr txBox="1"/>
          <p:nvPr/>
        </p:nvSpPr>
        <p:spPr>
          <a:xfrm>
            <a:off x="732441" y="1828800"/>
            <a:ext cx="2968633" cy="646331"/>
          </a:xfrm>
          <a:prstGeom prst="rect">
            <a:avLst/>
          </a:prstGeom>
          <a:noFill/>
        </p:spPr>
        <p:txBody>
          <a:bodyPr wrap="none" rtlCol="0">
            <a:spAutoFit/>
          </a:bodyPr>
          <a:lstStyle/>
          <a:p>
            <a:pPr algn="ctr"/>
            <a:r>
              <a:rPr lang="en-US" b="1" dirty="0" smtClean="0"/>
              <a:t>Global temperature variation</a:t>
            </a:r>
          </a:p>
          <a:p>
            <a:pPr algn="ctr"/>
            <a:r>
              <a:rPr lang="en-US" b="1" dirty="0" smtClean="0"/>
              <a:t> (Williams et al., 1994)</a:t>
            </a:r>
            <a:endParaRPr lang="en-US" b="1" dirty="0"/>
          </a:p>
        </p:txBody>
      </p:sp>
      <p:sp>
        <p:nvSpPr>
          <p:cNvPr id="6" name="TextBox 5"/>
          <p:cNvSpPr txBox="1"/>
          <p:nvPr/>
        </p:nvSpPr>
        <p:spPr>
          <a:xfrm>
            <a:off x="5257800" y="1828800"/>
            <a:ext cx="2597571" cy="923330"/>
          </a:xfrm>
          <a:prstGeom prst="rect">
            <a:avLst/>
          </a:prstGeom>
          <a:noFill/>
        </p:spPr>
        <p:txBody>
          <a:bodyPr wrap="none" rtlCol="0">
            <a:spAutoFit/>
          </a:bodyPr>
          <a:lstStyle/>
          <a:p>
            <a:pPr algn="ctr"/>
            <a:r>
              <a:rPr lang="en-US" b="1" dirty="0" smtClean="0"/>
              <a:t>Global lightning variation</a:t>
            </a:r>
          </a:p>
          <a:p>
            <a:pPr algn="ctr"/>
            <a:r>
              <a:rPr lang="en-US" b="1" dirty="0" smtClean="0"/>
              <a:t> (Christian et al., 2003)</a:t>
            </a:r>
          </a:p>
          <a:p>
            <a:pPr algn="ct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Seasonal variation of global lightning activity (Christian et al., 2003)</a:t>
            </a:r>
            <a:endParaRPr lang="en-US" sz="3600" b="1" dirty="0"/>
          </a:p>
        </p:txBody>
      </p:sp>
      <p:pic>
        <p:nvPicPr>
          <p:cNvPr id="7170" name="Picture 2"/>
          <p:cNvPicPr>
            <a:picLocks noChangeAspect="1" noChangeArrowheads="1"/>
          </p:cNvPicPr>
          <p:nvPr/>
        </p:nvPicPr>
        <p:blipFill>
          <a:blip r:embed="rId2" cstate="print"/>
          <a:srcRect/>
          <a:stretch>
            <a:fillRect/>
          </a:stretch>
        </p:blipFill>
        <p:spPr bwMode="auto">
          <a:xfrm rot="5400000">
            <a:off x="2150734" y="440066"/>
            <a:ext cx="4343400" cy="7120868"/>
          </a:xfrm>
          <a:prstGeom prst="rect">
            <a:avLst/>
          </a:prstGeom>
          <a:noFill/>
          <a:ln w="9525">
            <a:noFill/>
            <a:miter lim="800000"/>
            <a:headEnd/>
            <a:tailEnd/>
          </a:ln>
        </p:spPr>
      </p:pic>
      <p:sp>
        <p:nvSpPr>
          <p:cNvPr id="4" name="TextBox 3"/>
          <p:cNvSpPr txBox="1"/>
          <p:nvPr/>
        </p:nvSpPr>
        <p:spPr>
          <a:xfrm>
            <a:off x="0" y="4310742"/>
            <a:ext cx="1051570" cy="584775"/>
          </a:xfrm>
          <a:prstGeom prst="rect">
            <a:avLst/>
          </a:prstGeom>
          <a:noFill/>
        </p:spPr>
        <p:txBody>
          <a:bodyPr wrap="none" rtlCol="0">
            <a:spAutoFit/>
          </a:bodyPr>
          <a:lstStyle/>
          <a:p>
            <a:pPr algn="ctr"/>
            <a:r>
              <a:rPr lang="en-US" sz="1600" b="1" dirty="0" smtClean="0"/>
              <a:t>Global</a:t>
            </a:r>
          </a:p>
          <a:p>
            <a:pPr algn="ctr"/>
            <a:r>
              <a:rPr lang="en-US" sz="1600" b="1" dirty="0" smtClean="0"/>
              <a:t>Maximum</a:t>
            </a:r>
            <a:endParaRPr lang="en-US" sz="1600" b="1" dirty="0"/>
          </a:p>
        </p:txBody>
      </p:sp>
      <p:cxnSp>
        <p:nvCxnSpPr>
          <p:cNvPr id="6" name="Shape 5"/>
          <p:cNvCxnSpPr/>
          <p:nvPr/>
        </p:nvCxnSpPr>
        <p:spPr>
          <a:xfrm rot="16200000" flipH="1">
            <a:off x="549837" y="4806149"/>
            <a:ext cx="362282" cy="41038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El Nino Southern Oscillation (ENSO)</a:t>
            </a:r>
            <a:endParaRPr lang="en-US" sz="3600" b="1" dirty="0"/>
          </a:p>
        </p:txBody>
      </p:sp>
      <p:sp>
        <p:nvSpPr>
          <p:cNvPr id="3" name="Content Placeholder 2"/>
          <p:cNvSpPr>
            <a:spLocks noGrp="1"/>
          </p:cNvSpPr>
          <p:nvPr>
            <p:ph idx="1"/>
          </p:nvPr>
        </p:nvSpPr>
        <p:spPr>
          <a:xfrm>
            <a:off x="293914" y="1567544"/>
            <a:ext cx="8686800" cy="740227"/>
          </a:xfrm>
        </p:spPr>
        <p:txBody>
          <a:bodyPr>
            <a:normAutofit/>
          </a:bodyPr>
          <a:lstStyle/>
          <a:p>
            <a:pPr marL="0" indent="0">
              <a:buNone/>
            </a:pPr>
            <a:r>
              <a:rPr lang="en-US" sz="2400" b="1" i="1" dirty="0" smtClean="0"/>
              <a:t>Strong thunderstorm activity favored by synoptic scale subsidence</a:t>
            </a:r>
            <a:endParaRPr lang="en-US" sz="2400" b="1" i="1" dirty="0"/>
          </a:p>
        </p:txBody>
      </p:sp>
      <p:sp>
        <p:nvSpPr>
          <p:cNvPr id="4" name="Content Placeholder 2"/>
          <p:cNvSpPr txBox="1">
            <a:spLocks/>
          </p:cNvSpPr>
          <p:nvPr/>
        </p:nvSpPr>
        <p:spPr>
          <a:xfrm>
            <a:off x="435429" y="2460154"/>
            <a:ext cx="8229600" cy="2906486"/>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Best evidence: Pre-monsoon thunderstorms everywhere are more electrically active than monsoon thunderstorms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Tropical ‘chimney’ regions are in stronger subsidence in the warm El Nino phase (from Pacific Ocean upwelling)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i="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u="none" strike="noStrike" kern="1200" cap="none" spc="0" normalizeH="0" baseline="0" noProof="0" dirty="0" smtClean="0">
                <a:ln>
                  <a:noFill/>
                </a:ln>
                <a:solidFill>
                  <a:schemeClr val="tx1"/>
                </a:solidFill>
                <a:effectLst/>
                <a:uLnTx/>
                <a:uFillTx/>
                <a:latin typeface="+mn-lt"/>
                <a:ea typeface="+mn-ea"/>
                <a:cs typeface="+mn-cs"/>
              </a:rPr>
              <a:t>Best evidence: The discharge of the Amazon and Congo rivers is reduced during this warm phase</a:t>
            </a:r>
            <a:endParaRPr kumimoji="0" lang="en-US" sz="2400" b="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Variations in lightning activity on the ENSO time scale</a:t>
            </a:r>
            <a:endParaRPr lang="en-US" sz="3600" b="1" dirty="0"/>
          </a:p>
        </p:txBody>
      </p:sp>
      <p:sp>
        <p:nvSpPr>
          <p:cNvPr id="3" name="TextBox 2"/>
          <p:cNvSpPr txBox="1"/>
          <p:nvPr/>
        </p:nvSpPr>
        <p:spPr>
          <a:xfrm>
            <a:off x="279012" y="1614153"/>
            <a:ext cx="8365257" cy="4678204"/>
          </a:xfrm>
          <a:prstGeom prst="rect">
            <a:avLst/>
          </a:prstGeom>
          <a:noFill/>
        </p:spPr>
        <p:txBody>
          <a:bodyPr wrap="square" rtlCol="0">
            <a:spAutoFit/>
          </a:bodyPr>
          <a:lstStyle/>
          <a:p>
            <a:pPr marL="339725" indent="-339725">
              <a:spcBef>
                <a:spcPts val="600"/>
              </a:spcBef>
              <a:buFont typeface="Arial" pitchFamily="34" charset="0"/>
              <a:buChar char="•"/>
            </a:pPr>
            <a:r>
              <a:rPr lang="en-US" sz="2000" b="1" dirty="0" smtClean="0"/>
              <a:t>Evidence for higher temperature in El Nino phase over tropical continental ‘chimneys’</a:t>
            </a:r>
          </a:p>
          <a:p>
            <a:pPr marL="685800" indent="-228600">
              <a:spcBef>
                <a:spcPts val="600"/>
              </a:spcBef>
              <a:buFont typeface="Arial" pitchFamily="34" charset="0"/>
              <a:buChar char="̶"/>
            </a:pPr>
            <a:r>
              <a:rPr lang="en-US" b="1" dirty="0" smtClean="0"/>
              <a:t>Hansen and </a:t>
            </a:r>
            <a:r>
              <a:rPr lang="en-US" b="1" dirty="0" err="1" smtClean="0"/>
              <a:t>Lebedeff</a:t>
            </a:r>
            <a:r>
              <a:rPr lang="en-US" b="1" dirty="0" smtClean="0"/>
              <a:t> (1987)</a:t>
            </a:r>
          </a:p>
          <a:p>
            <a:pPr marL="339725" indent="-339725">
              <a:spcBef>
                <a:spcPts val="600"/>
              </a:spcBef>
              <a:buFont typeface="Arial" pitchFamily="34" charset="0"/>
              <a:buChar char="•"/>
            </a:pPr>
            <a:r>
              <a:rPr lang="en-US" sz="2000" b="1" dirty="0" smtClean="0"/>
              <a:t>Evidence for greater lightning (and reduced rainfall) in the El Nino phase</a:t>
            </a:r>
          </a:p>
          <a:p>
            <a:pPr marL="685800" indent="-228600">
              <a:spcBef>
                <a:spcPts val="600"/>
              </a:spcBef>
              <a:buFont typeface="Arial" pitchFamily="34" charset="0"/>
              <a:buChar char="̶"/>
            </a:pPr>
            <a:r>
              <a:rPr lang="en-US" b="1" dirty="0" err="1" smtClean="0"/>
              <a:t>Hamid</a:t>
            </a:r>
            <a:r>
              <a:rPr lang="en-US" b="1" dirty="0" smtClean="0"/>
              <a:t>, Kawasaki and </a:t>
            </a:r>
            <a:r>
              <a:rPr lang="en-US" b="1" dirty="0" err="1" smtClean="0"/>
              <a:t>Mardiana</a:t>
            </a:r>
            <a:r>
              <a:rPr lang="en-US" b="1" dirty="0" smtClean="0"/>
              <a:t> (2001)</a:t>
            </a:r>
          </a:p>
          <a:p>
            <a:pPr marL="685800" indent="-228600">
              <a:spcBef>
                <a:spcPts val="600"/>
              </a:spcBef>
              <a:buFont typeface="Arial" pitchFamily="34" charset="0"/>
              <a:buChar char="̶"/>
            </a:pPr>
            <a:r>
              <a:rPr lang="en-US" b="1" dirty="0" smtClean="0"/>
              <a:t>Yoshida, Morimoto, Kawasaki and Ushio (2007)</a:t>
            </a:r>
          </a:p>
          <a:p>
            <a:pPr marL="685800" indent="-228600">
              <a:spcBef>
                <a:spcPts val="600"/>
              </a:spcBef>
              <a:buFont typeface="Arial" pitchFamily="34" charset="0"/>
              <a:buChar char="̶"/>
            </a:pPr>
            <a:r>
              <a:rPr lang="en-US" b="1" dirty="0" smtClean="0"/>
              <a:t>Chronis, Goodman, Cecil, </a:t>
            </a:r>
            <a:r>
              <a:rPr lang="en-US" b="1" dirty="0" err="1" smtClean="0"/>
              <a:t>Buechler</a:t>
            </a:r>
            <a:r>
              <a:rPr lang="en-US" b="1" dirty="0" smtClean="0"/>
              <a:t>, Robertson, Pittman and Blakeslee (2008)</a:t>
            </a:r>
          </a:p>
          <a:p>
            <a:pPr marL="685800" indent="-228600">
              <a:spcBef>
                <a:spcPts val="600"/>
              </a:spcBef>
              <a:buFont typeface="Arial" pitchFamily="34" charset="0"/>
              <a:buChar char="̶"/>
            </a:pPr>
            <a:r>
              <a:rPr lang="en-US" b="1" dirty="0" smtClean="0"/>
              <a:t>Pinto (2009)</a:t>
            </a:r>
          </a:p>
          <a:p>
            <a:pPr marL="685800" indent="-228600">
              <a:spcBef>
                <a:spcPts val="600"/>
              </a:spcBef>
              <a:buFont typeface="Arial" pitchFamily="34" charset="0"/>
              <a:buChar char="̶"/>
            </a:pPr>
            <a:r>
              <a:rPr lang="en-US" b="1" dirty="0" err="1" smtClean="0"/>
              <a:t>Satori</a:t>
            </a:r>
            <a:r>
              <a:rPr lang="en-US" b="1" dirty="0" smtClean="0"/>
              <a:t>, Williams and </a:t>
            </a:r>
            <a:r>
              <a:rPr lang="en-US" b="1" dirty="0" err="1" smtClean="0"/>
              <a:t>Lemperger</a:t>
            </a:r>
            <a:r>
              <a:rPr lang="en-US" b="1" dirty="0" smtClean="0"/>
              <a:t> (2009)</a:t>
            </a:r>
          </a:p>
          <a:p>
            <a:pPr marL="685800" indent="-228600">
              <a:spcBef>
                <a:spcPts val="600"/>
              </a:spcBef>
              <a:buFont typeface="Arial" pitchFamily="34" charset="0"/>
              <a:buChar char="̶"/>
            </a:pPr>
            <a:r>
              <a:rPr lang="en-US" b="1" dirty="0" smtClean="0"/>
              <a:t>Kumar and </a:t>
            </a:r>
            <a:r>
              <a:rPr lang="en-US" b="1" dirty="0" err="1" smtClean="0"/>
              <a:t>Kamra</a:t>
            </a:r>
            <a:r>
              <a:rPr lang="en-US" b="1" dirty="0" smtClean="0"/>
              <a:t> (2012)</a:t>
            </a:r>
          </a:p>
          <a:p>
            <a:pPr marL="334963" indent="-334963">
              <a:spcBef>
                <a:spcPts val="600"/>
              </a:spcBef>
              <a:buFont typeface="Arial" pitchFamily="34" charset="0"/>
              <a:buChar char="•"/>
            </a:pPr>
            <a:r>
              <a:rPr lang="en-US" sz="2000" b="1" dirty="0" smtClean="0"/>
              <a:t>Evidence for increase in exceptional oceanic lightning and ELVES </a:t>
            </a:r>
          </a:p>
          <a:p>
            <a:pPr marL="685800" lvl="1" indent="-228600">
              <a:spcBef>
                <a:spcPts val="600"/>
              </a:spcBef>
              <a:buFont typeface="Calibri" pitchFamily="34" charset="0"/>
              <a:buChar char="−"/>
            </a:pPr>
            <a:r>
              <a:rPr lang="en-US" b="1" dirty="0" smtClean="0"/>
              <a:t>Wu et al. (ISUAL Satellite Team) (2012)</a:t>
            </a:r>
          </a:p>
          <a:p>
            <a:pPr marL="574675" indent="-117475">
              <a:spcBef>
                <a:spcPts val="600"/>
              </a:spcBef>
            </a:pP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Extreme Moist Convection: The Thunderstorm</a:t>
            </a:r>
            <a:endParaRPr lang="en-US" sz="3600" b="1" dirty="0"/>
          </a:p>
        </p:txBody>
      </p:sp>
      <p:pic>
        <p:nvPicPr>
          <p:cNvPr id="6146" name="Picture 2"/>
          <p:cNvPicPr>
            <a:picLocks noChangeAspect="1" noChangeArrowheads="1"/>
          </p:cNvPicPr>
          <p:nvPr/>
        </p:nvPicPr>
        <p:blipFill>
          <a:blip r:embed="rId2" cstate="print"/>
          <a:srcRect/>
          <a:stretch>
            <a:fillRect/>
          </a:stretch>
        </p:blipFill>
        <p:spPr bwMode="auto">
          <a:xfrm>
            <a:off x="433161" y="1560739"/>
            <a:ext cx="8387419" cy="4981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Zonal variation of lightning enhancement in warm El Nino phase</a:t>
            </a:r>
            <a:endParaRPr lang="en-US" sz="3600" b="1" dirty="0"/>
          </a:p>
        </p:txBody>
      </p:sp>
      <p:sp>
        <p:nvSpPr>
          <p:cNvPr id="3" name="TextBox 2"/>
          <p:cNvSpPr txBox="1"/>
          <p:nvPr/>
        </p:nvSpPr>
        <p:spPr>
          <a:xfrm>
            <a:off x="3660459" y="6563154"/>
            <a:ext cx="1611339" cy="246221"/>
          </a:xfrm>
          <a:prstGeom prst="rect">
            <a:avLst/>
          </a:prstGeom>
          <a:noFill/>
        </p:spPr>
        <p:txBody>
          <a:bodyPr wrap="none" rtlCol="0">
            <a:spAutoFit/>
          </a:bodyPr>
          <a:lstStyle/>
          <a:p>
            <a:r>
              <a:rPr lang="en-US" sz="1000" i="1" dirty="0" smtClean="0"/>
              <a:t>“from </a:t>
            </a:r>
            <a:r>
              <a:rPr lang="en-US" sz="1000" i="1" dirty="0" err="1" smtClean="0"/>
              <a:t>Satori</a:t>
            </a:r>
            <a:r>
              <a:rPr lang="en-US" sz="1000" i="1" dirty="0" smtClean="0"/>
              <a:t> et al. (2009)”</a:t>
            </a:r>
            <a:endParaRPr lang="en-US" sz="1000" i="1" dirty="0"/>
          </a:p>
        </p:txBody>
      </p:sp>
      <p:pic>
        <p:nvPicPr>
          <p:cNvPr id="2050" name="Picture 2"/>
          <p:cNvPicPr>
            <a:picLocks noChangeAspect="1" noChangeArrowheads="1"/>
          </p:cNvPicPr>
          <p:nvPr/>
        </p:nvPicPr>
        <p:blipFill>
          <a:blip r:embed="rId2" cstate="print"/>
          <a:srcRect/>
          <a:stretch>
            <a:fillRect/>
          </a:stretch>
        </p:blipFill>
        <p:spPr bwMode="auto">
          <a:xfrm>
            <a:off x="1103033" y="1382727"/>
            <a:ext cx="6565289" cy="5206368"/>
          </a:xfrm>
          <a:prstGeom prst="rect">
            <a:avLst/>
          </a:prstGeom>
          <a:noFill/>
          <a:ln w="9525">
            <a:noFill/>
            <a:miter lim="800000"/>
            <a:headEnd/>
            <a:tailEnd/>
          </a:ln>
        </p:spPr>
      </p:pic>
      <p:sp>
        <p:nvSpPr>
          <p:cNvPr id="10" name="Rectangle 9"/>
          <p:cNvSpPr/>
          <p:nvPr/>
        </p:nvSpPr>
        <p:spPr>
          <a:xfrm>
            <a:off x="5736756" y="1948543"/>
            <a:ext cx="2884716" cy="555171"/>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62791" y="2002953"/>
            <a:ext cx="2105256" cy="502702"/>
          </a:xfrm>
          <a:prstGeom prst="rect">
            <a:avLst/>
          </a:prstGeom>
          <a:noFill/>
        </p:spPr>
        <p:txBody>
          <a:bodyPr wrap="none" rtlCol="0">
            <a:spAutoFit/>
          </a:bodyPr>
          <a:lstStyle/>
          <a:p>
            <a:pPr>
              <a:lnSpc>
                <a:spcPts val="1600"/>
              </a:lnSpc>
            </a:pPr>
            <a:r>
              <a:rPr lang="en-US" sz="1200" b="1" dirty="0" smtClean="0"/>
              <a:t>Mean ratio = El Nino lightning</a:t>
            </a:r>
          </a:p>
          <a:p>
            <a:pPr>
              <a:lnSpc>
                <a:spcPts val="1600"/>
              </a:lnSpc>
            </a:pPr>
            <a:r>
              <a:rPr lang="en-US" sz="1200" b="1" dirty="0" smtClean="0"/>
              <a:t>                        La Nina lightning</a:t>
            </a:r>
          </a:p>
        </p:txBody>
      </p:sp>
      <p:cxnSp>
        <p:nvCxnSpPr>
          <p:cNvPr id="13" name="Straight Connector 12"/>
          <p:cNvCxnSpPr/>
          <p:nvPr/>
        </p:nvCxnSpPr>
        <p:spPr>
          <a:xfrm>
            <a:off x="6662041" y="2253343"/>
            <a:ext cx="11212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46553" y="2242457"/>
            <a:ext cx="500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solidFill>
                  <a:srgbClr val="FF0000"/>
                </a:solidFill>
              </a:rPr>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5576"/>
          </a:xfrm>
        </p:spPr>
        <p:txBody>
          <a:bodyPr>
            <a:noAutofit/>
          </a:bodyPr>
          <a:lstStyle/>
          <a:p>
            <a:r>
              <a:rPr lang="en-US" sz="3600" b="1" dirty="0" smtClean="0"/>
              <a:t>Lightning enhancement over Houston, Texas  (</a:t>
            </a:r>
            <a:r>
              <a:rPr lang="en-US" sz="3600" b="1" dirty="0" err="1" smtClean="0"/>
              <a:t>Steiger</a:t>
            </a:r>
            <a:r>
              <a:rPr lang="en-US" sz="3600" b="1" dirty="0" smtClean="0"/>
              <a:t> et al., 2002)</a:t>
            </a:r>
            <a:endParaRPr lang="en-US" sz="3600" b="1" dirty="0"/>
          </a:p>
        </p:txBody>
      </p:sp>
      <p:pic>
        <p:nvPicPr>
          <p:cNvPr id="1026" name="Picture 2"/>
          <p:cNvPicPr>
            <a:picLocks noChangeAspect="1" noChangeArrowheads="1"/>
          </p:cNvPicPr>
          <p:nvPr/>
        </p:nvPicPr>
        <p:blipFill>
          <a:blip r:embed="rId2" cstate="print"/>
          <a:srcRect/>
          <a:stretch>
            <a:fillRect/>
          </a:stretch>
        </p:blipFill>
        <p:spPr bwMode="auto">
          <a:xfrm>
            <a:off x="1845414" y="1219244"/>
            <a:ext cx="5095933"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1814" y="1679944"/>
            <a:ext cx="4253023" cy="4380614"/>
          </a:xfrm>
          <a:prstGeom prst="rect">
            <a:avLst/>
          </a:prstGeom>
          <a:solidFill>
            <a:srgbClr val="EBF1DE">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gura6_6a.tif"/>
          <p:cNvPicPr>
            <a:picLocks noChangeAspect="1"/>
          </p:cNvPicPr>
          <p:nvPr/>
        </p:nvPicPr>
        <p:blipFill>
          <a:blip r:embed="rId2" cstate="print">
            <a:clrChange>
              <a:clrFrom>
                <a:srgbClr val="FFFFFF"/>
              </a:clrFrom>
              <a:clrTo>
                <a:srgbClr val="FFFFFF">
                  <a:alpha val="0"/>
                </a:srgbClr>
              </a:clrTo>
            </a:clrChange>
          </a:blip>
          <a:stretch>
            <a:fillRect/>
          </a:stretch>
        </p:blipFill>
        <p:spPr>
          <a:xfrm>
            <a:off x="1765005" y="1389320"/>
            <a:ext cx="5377484" cy="2926080"/>
          </a:xfrm>
          <a:prstGeom prst="rect">
            <a:avLst/>
          </a:prstGeom>
        </p:spPr>
      </p:pic>
      <p:pic>
        <p:nvPicPr>
          <p:cNvPr id="7" name="Picture 6" descr="Figura6_6b.tif"/>
          <p:cNvPicPr>
            <a:picLocks noChangeAspect="1"/>
          </p:cNvPicPr>
          <p:nvPr/>
        </p:nvPicPr>
        <p:blipFill>
          <a:blip r:embed="rId3" cstate="print">
            <a:clrChange>
              <a:clrFrom>
                <a:srgbClr val="FFFFFF"/>
              </a:clrFrom>
              <a:clrTo>
                <a:srgbClr val="FFFFFF">
                  <a:alpha val="0"/>
                </a:srgbClr>
              </a:clrTo>
            </a:clrChange>
          </a:blip>
          <a:srcRect l="1411" t="4662"/>
          <a:stretch>
            <a:fillRect/>
          </a:stretch>
        </p:blipFill>
        <p:spPr>
          <a:xfrm>
            <a:off x="1956391" y="4029740"/>
            <a:ext cx="5199321" cy="2789671"/>
          </a:xfrm>
          <a:prstGeom prst="rect">
            <a:avLst/>
          </a:prstGeom>
          <a:ln>
            <a:noFill/>
          </a:ln>
        </p:spPr>
      </p:pic>
      <p:sp>
        <p:nvSpPr>
          <p:cNvPr id="2" name="Title 1"/>
          <p:cNvSpPr>
            <a:spLocks noGrp="1"/>
          </p:cNvSpPr>
          <p:nvPr>
            <p:ph type="title"/>
          </p:nvPr>
        </p:nvSpPr>
        <p:spPr>
          <a:xfrm>
            <a:off x="0" y="274638"/>
            <a:ext cx="8984512" cy="1143000"/>
          </a:xfrm>
        </p:spPr>
        <p:txBody>
          <a:bodyPr>
            <a:noAutofit/>
          </a:bodyPr>
          <a:lstStyle/>
          <a:p>
            <a:r>
              <a:rPr lang="en-US" sz="3600" b="1" dirty="0" smtClean="0"/>
              <a:t>Evolution of thunderstorm days and temperature in Sao Paulo, Brazil </a:t>
            </a:r>
            <a:r>
              <a:rPr lang="en-US" sz="3600" dirty="0" smtClean="0"/>
              <a:t>(Pinto,2009)</a:t>
            </a:r>
            <a:endParaRPr lang="en-US" sz="3600" dirty="0"/>
          </a:p>
        </p:txBody>
      </p:sp>
      <p:sp>
        <p:nvSpPr>
          <p:cNvPr id="8" name="Rectangle 7"/>
          <p:cNvSpPr/>
          <p:nvPr/>
        </p:nvSpPr>
        <p:spPr>
          <a:xfrm>
            <a:off x="2416629" y="3570514"/>
            <a:ext cx="4463142"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gura6_6b.tif"/>
          <p:cNvPicPr>
            <a:picLocks noChangeAspect="1"/>
          </p:cNvPicPr>
          <p:nvPr/>
        </p:nvPicPr>
        <p:blipFill>
          <a:blip r:embed="rId3" cstate="print">
            <a:clrChange>
              <a:clrFrom>
                <a:srgbClr val="FFFFFF"/>
              </a:clrFrom>
              <a:clrTo>
                <a:srgbClr val="FFFFFF">
                  <a:alpha val="0"/>
                </a:srgbClr>
              </a:clrTo>
            </a:clrChange>
          </a:blip>
          <a:srcRect l="11376" t="68581" r="-8185" b="10958"/>
          <a:stretch>
            <a:fillRect/>
          </a:stretch>
        </p:blipFill>
        <p:spPr>
          <a:xfrm>
            <a:off x="2449286" y="3396343"/>
            <a:ext cx="5105400" cy="598713"/>
          </a:xfrm>
          <a:prstGeom prst="rect">
            <a:avLst/>
          </a:prstGeom>
          <a:ln>
            <a:noFill/>
          </a:ln>
        </p:spPr>
      </p:pic>
      <p:sp>
        <p:nvSpPr>
          <p:cNvPr id="9" name="TextBox 8"/>
          <p:cNvSpPr txBox="1"/>
          <p:nvPr/>
        </p:nvSpPr>
        <p:spPr>
          <a:xfrm>
            <a:off x="7271659" y="3189513"/>
            <a:ext cx="1366208" cy="954107"/>
          </a:xfrm>
          <a:prstGeom prst="rect">
            <a:avLst/>
          </a:prstGeom>
          <a:noFill/>
        </p:spPr>
        <p:txBody>
          <a:bodyPr wrap="none" rtlCol="0">
            <a:spAutoFit/>
          </a:bodyPr>
          <a:lstStyle/>
          <a:p>
            <a:r>
              <a:rPr lang="en-US" sz="1400" b="1" dirty="0" smtClean="0">
                <a:solidFill>
                  <a:srgbClr val="FF0000"/>
                </a:solidFill>
              </a:rPr>
              <a:t>Sensitivity:</a:t>
            </a:r>
          </a:p>
          <a:p>
            <a:r>
              <a:rPr lang="en-US" sz="1400" b="1" dirty="0" smtClean="0">
                <a:solidFill>
                  <a:srgbClr val="FF0000"/>
                </a:solidFill>
              </a:rPr>
              <a:t>~10% change in </a:t>
            </a:r>
          </a:p>
          <a:p>
            <a:r>
              <a:rPr lang="en-US" sz="1400" b="1" dirty="0" smtClean="0">
                <a:solidFill>
                  <a:srgbClr val="FF0000"/>
                </a:solidFill>
              </a:rPr>
              <a:t>   thunder days</a:t>
            </a:r>
          </a:p>
          <a:p>
            <a:r>
              <a:rPr lang="en-US" sz="1400" b="1" dirty="0" smtClean="0">
                <a:solidFill>
                  <a:srgbClr val="FF0000"/>
                </a:solidFill>
              </a:rPr>
              <a:t>   per °C</a:t>
            </a:r>
            <a:endParaRPr lang="en-US" sz="1400" b="1" dirty="0">
              <a:solidFill>
                <a:srgbClr val="FF0000"/>
              </a:solidFill>
            </a:endParaRPr>
          </a:p>
        </p:txBody>
      </p:sp>
      <p:cxnSp>
        <p:nvCxnSpPr>
          <p:cNvPr id="11" name="Straight Connector 10"/>
          <p:cNvCxnSpPr/>
          <p:nvPr/>
        </p:nvCxnSpPr>
        <p:spPr>
          <a:xfrm flipV="1">
            <a:off x="2547257" y="2307771"/>
            <a:ext cx="4256314" cy="4463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47257" y="4539343"/>
            <a:ext cx="4267200" cy="2830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58743" y="4746171"/>
            <a:ext cx="1341586" cy="523220"/>
          </a:xfrm>
          <a:prstGeom prst="rect">
            <a:avLst/>
          </a:prstGeom>
          <a:noFill/>
        </p:spPr>
        <p:txBody>
          <a:bodyPr wrap="none" rtlCol="0">
            <a:spAutoFit/>
          </a:bodyPr>
          <a:lstStyle/>
          <a:p>
            <a:r>
              <a:rPr lang="en-US" sz="1400" b="1" dirty="0" smtClean="0"/>
              <a:t>Slope</a:t>
            </a:r>
          </a:p>
          <a:p>
            <a:r>
              <a:rPr lang="en-US" sz="1400" b="1" dirty="0" smtClean="0"/>
              <a:t>~3.6 °C/century</a:t>
            </a:r>
            <a:endParaRPr lang="en-US" sz="1400" b="1" dirty="0"/>
          </a:p>
        </p:txBody>
      </p:sp>
      <p:cxnSp>
        <p:nvCxnSpPr>
          <p:cNvPr id="21" name="Elbow Connector 20"/>
          <p:cNvCxnSpPr>
            <a:endCxn id="16" idx="1"/>
          </p:cNvCxnSpPr>
          <p:nvPr/>
        </p:nvCxnSpPr>
        <p:spPr>
          <a:xfrm>
            <a:off x="6879771" y="4604657"/>
            <a:ext cx="478972" cy="403124"/>
          </a:xfrm>
          <a:prstGeom prst="bentConnector3">
            <a:avLst>
              <a:gd name="adj1" fmla="val 5000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Evidence for a weekly cycle in lightning</a:t>
            </a:r>
            <a:endParaRPr lang="en-US" sz="3600" b="1" dirty="0"/>
          </a:p>
        </p:txBody>
      </p:sp>
      <p:sp>
        <p:nvSpPr>
          <p:cNvPr id="4" name="TextBox 3"/>
          <p:cNvSpPr txBox="1"/>
          <p:nvPr/>
        </p:nvSpPr>
        <p:spPr>
          <a:xfrm>
            <a:off x="475678" y="1569058"/>
            <a:ext cx="3563796" cy="369332"/>
          </a:xfrm>
          <a:prstGeom prst="rect">
            <a:avLst/>
          </a:prstGeom>
          <a:noFill/>
        </p:spPr>
        <p:txBody>
          <a:bodyPr wrap="none" rtlCol="0">
            <a:spAutoFit/>
          </a:bodyPr>
          <a:lstStyle/>
          <a:p>
            <a:r>
              <a:rPr lang="en-US" b="1" dirty="0" smtClean="0"/>
              <a:t>Sao Paulo, Brazil (</a:t>
            </a:r>
            <a:r>
              <a:rPr lang="en-US" b="1" dirty="0" err="1" smtClean="0"/>
              <a:t>Farias</a:t>
            </a:r>
            <a:r>
              <a:rPr lang="en-US" b="1" dirty="0" smtClean="0"/>
              <a:t> et al.,2009)</a:t>
            </a:r>
            <a:endParaRPr lang="en-US" b="1" dirty="0"/>
          </a:p>
        </p:txBody>
      </p:sp>
      <p:sp>
        <p:nvSpPr>
          <p:cNvPr id="6" name="TextBox 5"/>
          <p:cNvSpPr txBox="1"/>
          <p:nvPr/>
        </p:nvSpPr>
        <p:spPr>
          <a:xfrm>
            <a:off x="4379334" y="1569058"/>
            <a:ext cx="4460516" cy="369332"/>
          </a:xfrm>
          <a:prstGeom prst="rect">
            <a:avLst/>
          </a:prstGeom>
          <a:noFill/>
        </p:spPr>
        <p:txBody>
          <a:bodyPr wrap="none" rtlCol="0">
            <a:spAutoFit/>
          </a:bodyPr>
          <a:lstStyle/>
          <a:p>
            <a:r>
              <a:rPr lang="en-US" b="1" dirty="0" smtClean="0"/>
              <a:t>Southeastern United States (Bell et al., 2009)</a:t>
            </a:r>
            <a:endParaRPr lang="en-US" b="1" dirty="0"/>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b="29973"/>
          <a:stretch>
            <a:fillRect/>
          </a:stretch>
        </p:blipFill>
        <p:spPr bwMode="auto">
          <a:xfrm>
            <a:off x="4037116" y="2519915"/>
            <a:ext cx="4644074" cy="2661411"/>
          </a:xfrm>
          <a:prstGeom prst="rect">
            <a:avLst/>
          </a:prstGeom>
          <a:noFill/>
          <a:ln w="9525">
            <a:noFill/>
            <a:miter lim="800000"/>
            <a:headEnd/>
            <a:tailEnd/>
          </a:ln>
        </p:spPr>
      </p:pic>
      <p:cxnSp>
        <p:nvCxnSpPr>
          <p:cNvPr id="9" name="Straight Connector 8"/>
          <p:cNvCxnSpPr/>
          <p:nvPr/>
        </p:nvCxnSpPr>
        <p:spPr>
          <a:xfrm flipV="1">
            <a:off x="3189514" y="5148943"/>
            <a:ext cx="0" cy="3810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592285" y="5148943"/>
            <a:ext cx="0" cy="3810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16285" y="5148943"/>
            <a:ext cx="0" cy="3810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323114" y="5148943"/>
            <a:ext cx="0" cy="3810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03570" y="5148943"/>
            <a:ext cx="0" cy="3810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010399" y="5148943"/>
            <a:ext cx="0" cy="3810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3825" y="5475511"/>
            <a:ext cx="984437" cy="338554"/>
          </a:xfrm>
          <a:prstGeom prst="rect">
            <a:avLst/>
          </a:prstGeom>
          <a:noFill/>
        </p:spPr>
        <p:txBody>
          <a:bodyPr wrap="none" rtlCol="0">
            <a:spAutoFit/>
          </a:bodyPr>
          <a:lstStyle/>
          <a:p>
            <a:r>
              <a:rPr lang="en-US" sz="1600" b="1" dirty="0" smtClean="0">
                <a:solidFill>
                  <a:schemeClr val="accent1">
                    <a:lumMod val="75000"/>
                  </a:schemeClr>
                </a:solidFill>
              </a:rPr>
              <a:t>Weekend</a:t>
            </a:r>
            <a:endParaRPr lang="en-US" sz="1600" b="1" dirty="0">
              <a:solidFill>
                <a:schemeClr val="accent1">
                  <a:lumMod val="75000"/>
                </a:schemeClr>
              </a:solidFill>
            </a:endParaRPr>
          </a:p>
        </p:txBody>
      </p:sp>
      <p:sp>
        <p:nvSpPr>
          <p:cNvPr id="16" name="TextBox 15"/>
          <p:cNvSpPr txBox="1"/>
          <p:nvPr/>
        </p:nvSpPr>
        <p:spPr>
          <a:xfrm>
            <a:off x="4735284" y="5475511"/>
            <a:ext cx="984437" cy="338554"/>
          </a:xfrm>
          <a:prstGeom prst="rect">
            <a:avLst/>
          </a:prstGeom>
          <a:noFill/>
        </p:spPr>
        <p:txBody>
          <a:bodyPr wrap="none" rtlCol="0">
            <a:spAutoFit/>
          </a:bodyPr>
          <a:lstStyle/>
          <a:p>
            <a:r>
              <a:rPr lang="en-US" sz="1600" b="1" dirty="0" smtClean="0">
                <a:solidFill>
                  <a:schemeClr val="accent1">
                    <a:lumMod val="75000"/>
                  </a:schemeClr>
                </a:solidFill>
              </a:rPr>
              <a:t>Weekend</a:t>
            </a:r>
            <a:endParaRPr lang="en-US" sz="1600" b="1" dirty="0">
              <a:solidFill>
                <a:schemeClr val="accent1">
                  <a:lumMod val="75000"/>
                </a:schemeClr>
              </a:solidFill>
            </a:endParaRPr>
          </a:p>
        </p:txBody>
      </p:sp>
      <p:sp>
        <p:nvSpPr>
          <p:cNvPr id="17" name="TextBox 16"/>
          <p:cNvSpPr txBox="1"/>
          <p:nvPr/>
        </p:nvSpPr>
        <p:spPr>
          <a:xfrm>
            <a:off x="6422570" y="5475511"/>
            <a:ext cx="984437" cy="338554"/>
          </a:xfrm>
          <a:prstGeom prst="rect">
            <a:avLst/>
          </a:prstGeom>
          <a:noFill/>
        </p:spPr>
        <p:txBody>
          <a:bodyPr wrap="none" rtlCol="0">
            <a:spAutoFit/>
          </a:bodyPr>
          <a:lstStyle/>
          <a:p>
            <a:r>
              <a:rPr lang="en-US" sz="1600" b="1" dirty="0" smtClean="0">
                <a:solidFill>
                  <a:schemeClr val="accent1">
                    <a:lumMod val="75000"/>
                  </a:schemeClr>
                </a:solidFill>
              </a:rPr>
              <a:t>Weekend</a:t>
            </a:r>
            <a:endParaRPr lang="en-US" sz="1600" b="1" dirty="0">
              <a:solidFill>
                <a:schemeClr val="accent1">
                  <a:lumMod val="75000"/>
                </a:schemeClr>
              </a:solidFill>
            </a:endParaRPr>
          </a:p>
        </p:txBody>
      </p:sp>
      <p:grpSp>
        <p:nvGrpSpPr>
          <p:cNvPr id="19" name="Group 18"/>
          <p:cNvGrpSpPr/>
          <p:nvPr/>
        </p:nvGrpSpPr>
        <p:grpSpPr>
          <a:xfrm>
            <a:off x="216308" y="2601653"/>
            <a:ext cx="4039105" cy="2480710"/>
            <a:chOff x="216308" y="2601653"/>
            <a:chExt cx="4039105" cy="2480710"/>
          </a:xfrm>
        </p:grpSpPr>
        <p:pic>
          <p:nvPicPr>
            <p:cNvPr id="5122" name="Picture 2"/>
            <p:cNvPicPr>
              <a:picLocks noChangeAspect="1" noChangeArrowheads="1"/>
            </p:cNvPicPr>
            <p:nvPr/>
          </p:nvPicPr>
          <p:blipFill>
            <a:blip r:embed="rId3" cstate="print"/>
            <a:srcRect/>
            <a:stretch>
              <a:fillRect/>
            </a:stretch>
          </p:blipFill>
          <p:spPr bwMode="auto">
            <a:xfrm>
              <a:off x="216308" y="2601653"/>
              <a:ext cx="4039105" cy="2480710"/>
            </a:xfrm>
            <a:prstGeom prst="rect">
              <a:avLst/>
            </a:prstGeom>
            <a:noFill/>
            <a:ln w="9525">
              <a:noFill/>
              <a:miter lim="800000"/>
              <a:headEnd/>
              <a:tailEnd/>
            </a:ln>
          </p:spPr>
        </p:pic>
        <p:sp>
          <p:nvSpPr>
            <p:cNvPr id="18" name="Freeform 17"/>
            <p:cNvSpPr/>
            <p:nvPr/>
          </p:nvSpPr>
          <p:spPr>
            <a:xfrm>
              <a:off x="859971" y="3015343"/>
              <a:ext cx="2743200" cy="315685"/>
            </a:xfrm>
            <a:custGeom>
              <a:avLst/>
              <a:gdLst>
                <a:gd name="connsiteX0" fmla="*/ 0 w 2743200"/>
                <a:gd name="connsiteY0" fmla="*/ 195942 h 315685"/>
                <a:gd name="connsiteX1" fmla="*/ 0 w 2743200"/>
                <a:gd name="connsiteY1" fmla="*/ 195942 h 315685"/>
                <a:gd name="connsiteX2" fmla="*/ 500743 w 2743200"/>
                <a:gd name="connsiteY2" fmla="*/ 76200 h 315685"/>
                <a:gd name="connsiteX3" fmla="*/ 947058 w 2743200"/>
                <a:gd name="connsiteY3" fmla="*/ 54428 h 315685"/>
                <a:gd name="connsiteX4" fmla="*/ 1382486 w 2743200"/>
                <a:gd name="connsiteY4" fmla="*/ 87085 h 315685"/>
                <a:gd name="connsiteX5" fmla="*/ 1828800 w 2743200"/>
                <a:gd name="connsiteY5" fmla="*/ 0 h 315685"/>
                <a:gd name="connsiteX6" fmla="*/ 2296886 w 2743200"/>
                <a:gd name="connsiteY6" fmla="*/ 272142 h 315685"/>
                <a:gd name="connsiteX7" fmla="*/ 2743200 w 2743200"/>
                <a:gd name="connsiteY7" fmla="*/ 315685 h 315685"/>
                <a:gd name="connsiteX8" fmla="*/ 2743200 w 2743200"/>
                <a:gd name="connsiteY8" fmla="*/ 315685 h 31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315685">
                  <a:moveTo>
                    <a:pt x="0" y="195942"/>
                  </a:moveTo>
                  <a:lnTo>
                    <a:pt x="0" y="195942"/>
                  </a:lnTo>
                  <a:lnTo>
                    <a:pt x="500743" y="76200"/>
                  </a:lnTo>
                  <a:lnTo>
                    <a:pt x="947058" y="54428"/>
                  </a:lnTo>
                  <a:lnTo>
                    <a:pt x="1382486" y="87085"/>
                  </a:lnTo>
                  <a:lnTo>
                    <a:pt x="1828800" y="0"/>
                  </a:lnTo>
                  <a:lnTo>
                    <a:pt x="2296886" y="272142"/>
                  </a:lnTo>
                  <a:lnTo>
                    <a:pt x="2743200" y="315685"/>
                  </a:lnTo>
                  <a:lnTo>
                    <a:pt x="2743200" y="31568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TextBox 19"/>
          <p:cNvSpPr txBox="1"/>
          <p:nvPr/>
        </p:nvSpPr>
        <p:spPr>
          <a:xfrm>
            <a:off x="1009078" y="2189544"/>
            <a:ext cx="2386679" cy="338554"/>
          </a:xfrm>
          <a:prstGeom prst="rect">
            <a:avLst/>
          </a:prstGeom>
          <a:noFill/>
        </p:spPr>
        <p:txBody>
          <a:bodyPr wrap="none" rtlCol="0">
            <a:spAutoFit/>
          </a:bodyPr>
          <a:lstStyle/>
          <a:p>
            <a:r>
              <a:rPr lang="en-US" sz="1600" b="1" dirty="0" smtClean="0"/>
              <a:t>Number of Lightning Days</a:t>
            </a:r>
            <a:endParaRPr lang="en-US" sz="1600" b="1" dirty="0"/>
          </a:p>
        </p:txBody>
      </p:sp>
      <p:sp>
        <p:nvSpPr>
          <p:cNvPr id="21" name="TextBox 20"/>
          <p:cNvSpPr txBox="1"/>
          <p:nvPr/>
        </p:nvSpPr>
        <p:spPr>
          <a:xfrm>
            <a:off x="6049182" y="2189544"/>
            <a:ext cx="1053878" cy="338554"/>
          </a:xfrm>
          <a:prstGeom prst="rect">
            <a:avLst/>
          </a:prstGeom>
          <a:noFill/>
        </p:spPr>
        <p:txBody>
          <a:bodyPr wrap="none" rtlCol="0">
            <a:spAutoFit/>
          </a:bodyPr>
          <a:lstStyle/>
          <a:p>
            <a:r>
              <a:rPr lang="en-US" sz="1600" b="1" dirty="0" smtClean="0"/>
              <a:t>Flash Rate</a:t>
            </a:r>
            <a:endParaRPr lang="en-US" sz="1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Evidence for role of aerosol in </a:t>
            </a:r>
            <a:br>
              <a:rPr lang="en-US" sz="3600" b="1" dirty="0" smtClean="0"/>
            </a:br>
            <a:r>
              <a:rPr lang="en-US" sz="3600" b="1" dirty="0" smtClean="0"/>
              <a:t>lightning activity </a:t>
            </a:r>
            <a:r>
              <a:rPr lang="en-US" sz="2800" dirty="0" smtClean="0"/>
              <a:t>(</a:t>
            </a:r>
            <a:r>
              <a:rPr lang="en-US" sz="2800" dirty="0" err="1" smtClean="0"/>
              <a:t>Farias</a:t>
            </a:r>
            <a:r>
              <a:rPr lang="en-US" sz="2800" dirty="0" smtClean="0"/>
              <a:t> et al., 2009)</a:t>
            </a:r>
            <a:endParaRPr lang="en-US" sz="3600" dirty="0"/>
          </a:p>
        </p:txBody>
      </p:sp>
      <p:pic>
        <p:nvPicPr>
          <p:cNvPr id="4098" name="Picture 2"/>
          <p:cNvPicPr>
            <a:picLocks noChangeAspect="1" noChangeArrowheads="1"/>
          </p:cNvPicPr>
          <p:nvPr/>
        </p:nvPicPr>
        <p:blipFill>
          <a:blip r:embed="rId2" cstate="print"/>
          <a:srcRect/>
          <a:stretch>
            <a:fillRect/>
          </a:stretch>
        </p:blipFill>
        <p:spPr bwMode="auto">
          <a:xfrm>
            <a:off x="124824" y="2638552"/>
            <a:ext cx="4387700" cy="2743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00387" y="2638552"/>
            <a:ext cx="4579815" cy="2743200"/>
          </a:xfrm>
          <a:prstGeom prst="rect">
            <a:avLst/>
          </a:prstGeom>
          <a:noFill/>
          <a:ln w="9525">
            <a:noFill/>
            <a:miter lim="800000"/>
            <a:headEnd/>
            <a:tailEnd/>
          </a:ln>
        </p:spPr>
      </p:pic>
      <p:sp>
        <p:nvSpPr>
          <p:cNvPr id="5" name="TextBox 4"/>
          <p:cNvSpPr txBox="1"/>
          <p:nvPr/>
        </p:nvSpPr>
        <p:spPr>
          <a:xfrm>
            <a:off x="1127051" y="2158409"/>
            <a:ext cx="2600520" cy="369332"/>
          </a:xfrm>
          <a:prstGeom prst="rect">
            <a:avLst/>
          </a:prstGeom>
          <a:noFill/>
        </p:spPr>
        <p:txBody>
          <a:bodyPr wrap="none" rtlCol="0">
            <a:spAutoFit/>
          </a:bodyPr>
          <a:lstStyle/>
          <a:p>
            <a:r>
              <a:rPr lang="en-US" b="1" dirty="0" smtClean="0"/>
              <a:t>“Control” of temperature</a:t>
            </a:r>
            <a:endParaRPr lang="en-US" b="1" dirty="0"/>
          </a:p>
        </p:txBody>
      </p:sp>
      <p:sp>
        <p:nvSpPr>
          <p:cNvPr id="6" name="TextBox 5"/>
          <p:cNvSpPr txBox="1"/>
          <p:nvPr/>
        </p:nvSpPr>
        <p:spPr>
          <a:xfrm>
            <a:off x="4478043" y="2158409"/>
            <a:ext cx="4723409" cy="369332"/>
          </a:xfrm>
          <a:prstGeom prst="rect">
            <a:avLst/>
          </a:prstGeom>
          <a:noFill/>
        </p:spPr>
        <p:txBody>
          <a:bodyPr wrap="none" rtlCol="0">
            <a:spAutoFit/>
          </a:bodyPr>
          <a:lstStyle/>
          <a:p>
            <a:r>
              <a:rPr lang="en-US" b="1" dirty="0" smtClean="0"/>
              <a:t>Lightning dependence on aerosol concentration</a:t>
            </a:r>
            <a:endParaRPr lang="en-US" b="1" dirty="0"/>
          </a:p>
        </p:txBody>
      </p:sp>
      <p:sp>
        <p:nvSpPr>
          <p:cNvPr id="7" name="TextBox 6"/>
          <p:cNvSpPr txBox="1"/>
          <p:nvPr/>
        </p:nvSpPr>
        <p:spPr>
          <a:xfrm>
            <a:off x="2253342" y="5649685"/>
            <a:ext cx="4080220" cy="307777"/>
          </a:xfrm>
          <a:prstGeom prst="rect">
            <a:avLst/>
          </a:prstGeom>
          <a:noFill/>
        </p:spPr>
        <p:txBody>
          <a:bodyPr wrap="none" rtlCol="0">
            <a:spAutoFit/>
          </a:bodyPr>
          <a:lstStyle/>
          <a:p>
            <a:r>
              <a:rPr lang="en-US" sz="1400" b="1" dirty="0" smtClean="0"/>
              <a:t>See also model results by </a:t>
            </a:r>
            <a:r>
              <a:rPr lang="en-US" sz="1400" b="1" dirty="0" err="1" smtClean="0"/>
              <a:t>Mansell</a:t>
            </a:r>
            <a:r>
              <a:rPr lang="en-US" sz="1400" b="1" dirty="0" smtClean="0"/>
              <a:t> and Ziegler (2012)</a:t>
            </a:r>
            <a:endParaRPr lang="en-US" sz="1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solidFill>
                  <a:srgbClr val="FF0000"/>
                </a:solidFill>
              </a:rPr>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Autofit/>
          </a:bodyPr>
          <a:lstStyle/>
          <a:p>
            <a:r>
              <a:rPr lang="en-US" sz="3600" b="1" dirty="0" smtClean="0"/>
              <a:t>Global warming most pronounced at </a:t>
            </a:r>
            <a:br>
              <a:rPr lang="en-US" sz="3600" b="1" dirty="0" smtClean="0"/>
            </a:br>
            <a:r>
              <a:rPr lang="en-US" sz="3600" b="1" dirty="0" smtClean="0"/>
              <a:t>high northern latitude </a:t>
            </a:r>
            <a:r>
              <a:rPr lang="en-US" sz="2800" dirty="0" smtClean="0"/>
              <a:t>(NASA GISS)</a:t>
            </a:r>
            <a:endParaRPr lang="en-US" sz="3600" dirty="0"/>
          </a:p>
        </p:txBody>
      </p:sp>
      <p:pic>
        <p:nvPicPr>
          <p:cNvPr id="5122" name="Picture 2"/>
          <p:cNvPicPr>
            <a:picLocks noChangeAspect="1" noChangeArrowheads="1"/>
          </p:cNvPicPr>
          <p:nvPr/>
        </p:nvPicPr>
        <p:blipFill>
          <a:blip r:embed="rId2" cstate="print"/>
          <a:srcRect/>
          <a:stretch>
            <a:fillRect/>
          </a:stretch>
        </p:blipFill>
        <p:spPr bwMode="auto">
          <a:xfrm>
            <a:off x="2819400" y="1524000"/>
            <a:ext cx="3276600" cy="5029965"/>
          </a:xfrm>
          <a:prstGeom prst="rect">
            <a:avLst/>
          </a:prstGeom>
          <a:noFill/>
          <a:ln w="9525">
            <a:noFill/>
            <a:miter lim="800000"/>
            <a:headEnd/>
            <a:tailEnd/>
          </a:ln>
        </p:spPr>
      </p:pic>
      <p:sp>
        <p:nvSpPr>
          <p:cNvPr id="4" name="TextBox 3"/>
          <p:cNvSpPr txBox="1"/>
          <p:nvPr/>
        </p:nvSpPr>
        <p:spPr>
          <a:xfrm>
            <a:off x="6570921" y="2551814"/>
            <a:ext cx="1998752" cy="369332"/>
          </a:xfrm>
          <a:prstGeom prst="rect">
            <a:avLst/>
          </a:prstGeom>
          <a:noFill/>
        </p:spPr>
        <p:txBody>
          <a:bodyPr wrap="none" rtlCol="0">
            <a:spAutoFit/>
          </a:bodyPr>
          <a:lstStyle/>
          <a:p>
            <a:r>
              <a:rPr lang="en-US" b="1" dirty="0" smtClean="0"/>
              <a:t>Northern Latitudes</a:t>
            </a:r>
            <a:endParaRPr lang="en-US" b="1" dirty="0"/>
          </a:p>
        </p:txBody>
      </p:sp>
      <p:sp>
        <p:nvSpPr>
          <p:cNvPr id="5" name="TextBox 4"/>
          <p:cNvSpPr txBox="1"/>
          <p:nvPr/>
        </p:nvSpPr>
        <p:spPr>
          <a:xfrm>
            <a:off x="6570921" y="4167963"/>
            <a:ext cx="1320939" cy="369332"/>
          </a:xfrm>
          <a:prstGeom prst="rect">
            <a:avLst/>
          </a:prstGeom>
          <a:noFill/>
        </p:spPr>
        <p:txBody>
          <a:bodyPr wrap="none" rtlCol="0">
            <a:spAutoFit/>
          </a:bodyPr>
          <a:lstStyle/>
          <a:p>
            <a:r>
              <a:rPr lang="en-US" b="1" dirty="0" smtClean="0"/>
              <a:t>Tropics only</a:t>
            </a:r>
            <a:endParaRPr lang="en-US" b="1" dirty="0"/>
          </a:p>
        </p:txBody>
      </p:sp>
      <p:sp>
        <p:nvSpPr>
          <p:cNvPr id="6" name="TextBox 5"/>
          <p:cNvSpPr txBox="1"/>
          <p:nvPr/>
        </p:nvSpPr>
        <p:spPr>
          <a:xfrm>
            <a:off x="6570921" y="5443870"/>
            <a:ext cx="1997150" cy="369332"/>
          </a:xfrm>
          <a:prstGeom prst="rect">
            <a:avLst/>
          </a:prstGeom>
          <a:noFill/>
        </p:spPr>
        <p:txBody>
          <a:bodyPr wrap="none" rtlCol="0">
            <a:spAutoFit/>
          </a:bodyPr>
          <a:lstStyle/>
          <a:p>
            <a:r>
              <a:rPr lang="en-US" b="1" dirty="0" smtClean="0"/>
              <a:t>Southern Latitudes</a:t>
            </a:r>
            <a:endParaRPr lang="en-US" b="1" dirty="0"/>
          </a:p>
        </p:txBody>
      </p:sp>
      <p:sp>
        <p:nvSpPr>
          <p:cNvPr id="7" name="Right Arrow 6"/>
          <p:cNvSpPr/>
          <p:nvPr/>
        </p:nvSpPr>
        <p:spPr>
          <a:xfrm flipH="1">
            <a:off x="5943599" y="2551813"/>
            <a:ext cx="606055"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5943599" y="4157329"/>
            <a:ext cx="606055"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5943599" y="5443869"/>
            <a:ext cx="606055"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5576"/>
          </a:xfrm>
        </p:spPr>
        <p:txBody>
          <a:bodyPr>
            <a:noAutofit/>
          </a:bodyPr>
          <a:lstStyle/>
          <a:p>
            <a:r>
              <a:rPr lang="en-US" sz="3200" b="1" dirty="0" smtClean="0"/>
              <a:t>Thunderstorm Days versus Summer Temperature: Fairbanks, Alaska (65°° N)</a:t>
            </a:r>
            <a:endParaRPr lang="en-US" sz="3200" b="1" dirty="0"/>
          </a:p>
        </p:txBody>
      </p:sp>
      <p:pic>
        <p:nvPicPr>
          <p:cNvPr id="5" name="Picture 4" descr="fairbanks.thunder days.png"/>
          <p:cNvPicPr>
            <a:picLocks noChangeAspect="1"/>
          </p:cNvPicPr>
          <p:nvPr/>
        </p:nvPicPr>
        <p:blipFill>
          <a:blip r:embed="rId2" cstate="print">
            <a:clrChange>
              <a:clrFrom>
                <a:srgbClr val="FFFFFF"/>
              </a:clrFrom>
              <a:clrTo>
                <a:srgbClr val="FFFFFF">
                  <a:alpha val="0"/>
                </a:srgbClr>
              </a:clrTo>
            </a:clrChange>
          </a:blip>
          <a:srcRect t="39066"/>
          <a:stretch>
            <a:fillRect/>
          </a:stretch>
        </p:blipFill>
        <p:spPr>
          <a:xfrm>
            <a:off x="-193561" y="2275114"/>
            <a:ext cx="5299364" cy="4178849"/>
          </a:xfrm>
          <a:prstGeom prst="rect">
            <a:avLst/>
          </a:prstGeom>
        </p:spPr>
      </p:pic>
      <p:pic>
        <p:nvPicPr>
          <p:cNvPr id="4" name="Picture 3" descr="FAIRBANKS, AK. summer temp.bmp"/>
          <p:cNvPicPr>
            <a:picLocks noChangeAspect="1"/>
          </p:cNvPicPr>
          <p:nvPr/>
        </p:nvPicPr>
        <p:blipFill>
          <a:blip r:embed="rId3" cstate="print">
            <a:clrChange>
              <a:clrFrom>
                <a:srgbClr val="FFFFFF"/>
              </a:clrFrom>
              <a:clrTo>
                <a:srgbClr val="FFFFFF">
                  <a:alpha val="0"/>
                </a:srgbClr>
              </a:clrTo>
            </a:clrChange>
          </a:blip>
          <a:srcRect t="7518"/>
          <a:stretch>
            <a:fillRect/>
          </a:stretch>
        </p:blipFill>
        <p:spPr>
          <a:xfrm>
            <a:off x="3772625" y="2590800"/>
            <a:ext cx="5339476" cy="3469756"/>
          </a:xfrm>
          <a:prstGeom prst="rect">
            <a:avLst/>
          </a:prstGeom>
        </p:spPr>
      </p:pic>
      <p:sp>
        <p:nvSpPr>
          <p:cNvPr id="6" name="TextBox 5"/>
          <p:cNvSpPr txBox="1"/>
          <p:nvPr/>
        </p:nvSpPr>
        <p:spPr>
          <a:xfrm>
            <a:off x="854579" y="1643745"/>
            <a:ext cx="2832507" cy="677108"/>
          </a:xfrm>
          <a:prstGeom prst="rect">
            <a:avLst/>
          </a:prstGeom>
          <a:noFill/>
        </p:spPr>
        <p:txBody>
          <a:bodyPr wrap="none" rtlCol="0">
            <a:spAutoFit/>
          </a:bodyPr>
          <a:lstStyle/>
          <a:p>
            <a:pPr algn="ctr"/>
            <a:r>
              <a:rPr lang="en-US" sz="2000" b="1" dirty="0" smtClean="0"/>
              <a:t>Thunderstorm Day Trend</a:t>
            </a:r>
          </a:p>
          <a:p>
            <a:pPr algn="ctr"/>
            <a:r>
              <a:rPr lang="en-US" b="1" dirty="0" smtClean="0">
                <a:solidFill>
                  <a:srgbClr val="FF0000"/>
                </a:solidFill>
              </a:rPr>
              <a:t>300% change/century</a:t>
            </a:r>
            <a:endParaRPr lang="en-US" b="1" dirty="0">
              <a:solidFill>
                <a:srgbClr val="FF0000"/>
              </a:solidFill>
            </a:endParaRPr>
          </a:p>
        </p:txBody>
      </p:sp>
      <p:sp>
        <p:nvSpPr>
          <p:cNvPr id="7" name="TextBox 6"/>
          <p:cNvSpPr txBox="1"/>
          <p:nvPr/>
        </p:nvSpPr>
        <p:spPr>
          <a:xfrm>
            <a:off x="4707541" y="1643745"/>
            <a:ext cx="3703633" cy="677108"/>
          </a:xfrm>
          <a:prstGeom prst="rect">
            <a:avLst/>
          </a:prstGeom>
          <a:noFill/>
        </p:spPr>
        <p:txBody>
          <a:bodyPr wrap="none" rtlCol="0">
            <a:spAutoFit/>
          </a:bodyPr>
          <a:lstStyle/>
          <a:p>
            <a:pPr algn="ctr"/>
            <a:r>
              <a:rPr lang="en-US" sz="2000" b="1" dirty="0" smtClean="0"/>
              <a:t>Summertime Temperature Trend</a:t>
            </a:r>
          </a:p>
          <a:p>
            <a:pPr algn="ctr"/>
            <a:r>
              <a:rPr lang="en-US" b="1" dirty="0" smtClean="0">
                <a:solidFill>
                  <a:srgbClr val="FF0000"/>
                </a:solidFill>
              </a:rPr>
              <a:t>3.2 °C/century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dirty="0" smtClean="0"/>
              <a:t>Increases in lightning at high northern latitude</a:t>
            </a:r>
          </a:p>
          <a:p>
            <a:pPr>
              <a:lnSpc>
                <a:spcPct val="120000"/>
              </a:lnSpc>
            </a:pPr>
            <a:r>
              <a:rPr lang="en-US" sz="2400" b="1" dirty="0" smtClean="0">
                <a:solidFill>
                  <a:srgbClr val="FF0000"/>
                </a:solidFill>
              </a:rPr>
              <a:t>Puzzlements on 11 year solar cycle</a:t>
            </a:r>
          </a:p>
          <a:p>
            <a:pPr>
              <a:lnSpc>
                <a:spcPct val="120000"/>
              </a:lnSpc>
            </a:pPr>
            <a:r>
              <a:rPr lang="en-US" sz="2400" b="1" dirty="0" smtClean="0"/>
              <a:t>Long-period trends and stability of tropical chimneys</a:t>
            </a:r>
          </a:p>
          <a:p>
            <a:pPr>
              <a:lnSpc>
                <a:spcPct val="120000"/>
              </a:lnSpc>
            </a:pPr>
            <a:r>
              <a:rPr lang="en-US" sz="2400" b="1"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World Views</a:t>
            </a:r>
            <a:endParaRPr lang="en-US" sz="3600" b="1" dirty="0"/>
          </a:p>
        </p:txBody>
      </p:sp>
      <p:sp>
        <p:nvSpPr>
          <p:cNvPr id="4" name="TextBox 3"/>
          <p:cNvSpPr txBox="1"/>
          <p:nvPr/>
        </p:nvSpPr>
        <p:spPr>
          <a:xfrm>
            <a:off x="1066800" y="1775635"/>
            <a:ext cx="2601610" cy="584775"/>
          </a:xfrm>
          <a:prstGeom prst="rect">
            <a:avLst/>
          </a:prstGeom>
          <a:noFill/>
        </p:spPr>
        <p:txBody>
          <a:bodyPr wrap="none" rtlCol="0">
            <a:spAutoFit/>
          </a:bodyPr>
          <a:lstStyle/>
          <a:p>
            <a:r>
              <a:rPr lang="en-US" sz="3200" b="1" u="sng" dirty="0" smtClean="0"/>
              <a:t>Majority View</a:t>
            </a:r>
            <a:endParaRPr lang="en-US" sz="3200" b="1" u="sng" dirty="0"/>
          </a:p>
        </p:txBody>
      </p:sp>
      <p:sp>
        <p:nvSpPr>
          <p:cNvPr id="5" name="TextBox 4"/>
          <p:cNvSpPr txBox="1"/>
          <p:nvPr/>
        </p:nvSpPr>
        <p:spPr>
          <a:xfrm>
            <a:off x="1295400" y="2348850"/>
            <a:ext cx="1814792" cy="954107"/>
          </a:xfrm>
          <a:prstGeom prst="rect">
            <a:avLst/>
          </a:prstGeom>
          <a:noFill/>
        </p:spPr>
        <p:txBody>
          <a:bodyPr wrap="none" rtlCol="0">
            <a:spAutoFit/>
          </a:bodyPr>
          <a:lstStyle/>
          <a:p>
            <a:pPr algn="ctr"/>
            <a:r>
              <a:rPr lang="en-US" sz="2800" b="1" dirty="0" smtClean="0"/>
              <a:t>Weather &amp;</a:t>
            </a:r>
          </a:p>
          <a:p>
            <a:pPr algn="ctr"/>
            <a:r>
              <a:rPr lang="en-US" sz="2800" b="1" dirty="0" smtClean="0"/>
              <a:t>Climate</a:t>
            </a:r>
            <a:endParaRPr lang="en-US" sz="2800" b="1" dirty="0"/>
          </a:p>
        </p:txBody>
      </p:sp>
      <p:sp>
        <p:nvSpPr>
          <p:cNvPr id="7" name="TextBox 6"/>
          <p:cNvSpPr txBox="1"/>
          <p:nvPr/>
        </p:nvSpPr>
        <p:spPr>
          <a:xfrm>
            <a:off x="5881590" y="2348850"/>
            <a:ext cx="2536464" cy="1077218"/>
          </a:xfrm>
          <a:prstGeom prst="rect">
            <a:avLst/>
          </a:prstGeom>
          <a:noFill/>
        </p:spPr>
        <p:txBody>
          <a:bodyPr wrap="none" rtlCol="0">
            <a:spAutoFit/>
          </a:bodyPr>
          <a:lstStyle/>
          <a:p>
            <a:r>
              <a:rPr lang="en-US" sz="3200" b="1" dirty="0" smtClean="0"/>
              <a:t>Electrification</a:t>
            </a:r>
          </a:p>
          <a:p>
            <a:r>
              <a:rPr lang="en-US" sz="3200" b="1" dirty="0" smtClean="0"/>
              <a:t>&amp; Lightning</a:t>
            </a:r>
            <a:endParaRPr lang="en-US" sz="3200" b="1" dirty="0"/>
          </a:p>
        </p:txBody>
      </p:sp>
      <p:sp>
        <p:nvSpPr>
          <p:cNvPr id="8" name="TextBox 7"/>
          <p:cNvSpPr txBox="1"/>
          <p:nvPr/>
        </p:nvSpPr>
        <p:spPr>
          <a:xfrm>
            <a:off x="1066800" y="3801136"/>
            <a:ext cx="2616037" cy="584775"/>
          </a:xfrm>
          <a:prstGeom prst="rect">
            <a:avLst/>
          </a:prstGeom>
          <a:noFill/>
        </p:spPr>
        <p:txBody>
          <a:bodyPr wrap="none" rtlCol="0">
            <a:spAutoFit/>
          </a:bodyPr>
          <a:lstStyle/>
          <a:p>
            <a:r>
              <a:rPr lang="en-US" sz="3200" b="1" u="sng" dirty="0" smtClean="0"/>
              <a:t>Minority View</a:t>
            </a:r>
            <a:endParaRPr lang="en-US" sz="3200" b="1" u="sng" dirty="0"/>
          </a:p>
        </p:txBody>
      </p:sp>
      <p:sp>
        <p:nvSpPr>
          <p:cNvPr id="12" name="TextBox 11"/>
          <p:cNvSpPr txBox="1"/>
          <p:nvPr/>
        </p:nvSpPr>
        <p:spPr>
          <a:xfrm>
            <a:off x="1088722" y="4442635"/>
            <a:ext cx="2243884" cy="954107"/>
          </a:xfrm>
          <a:prstGeom prst="rect">
            <a:avLst/>
          </a:prstGeom>
          <a:noFill/>
        </p:spPr>
        <p:txBody>
          <a:bodyPr wrap="none" rtlCol="0">
            <a:spAutoFit/>
          </a:bodyPr>
          <a:lstStyle/>
          <a:p>
            <a:pPr algn="ctr"/>
            <a:r>
              <a:rPr lang="en-US" sz="2800" b="1" dirty="0" smtClean="0"/>
              <a:t>Electrification</a:t>
            </a:r>
          </a:p>
          <a:p>
            <a:pPr algn="ctr"/>
            <a:r>
              <a:rPr lang="en-US" sz="2800" b="1" dirty="0" smtClean="0"/>
              <a:t>&amp; Lightning</a:t>
            </a:r>
            <a:endParaRPr lang="en-US" sz="2800" b="1" dirty="0"/>
          </a:p>
        </p:txBody>
      </p:sp>
      <p:sp>
        <p:nvSpPr>
          <p:cNvPr id="13" name="TextBox 12"/>
          <p:cNvSpPr txBox="1"/>
          <p:nvPr/>
        </p:nvSpPr>
        <p:spPr>
          <a:xfrm>
            <a:off x="5881590" y="4442635"/>
            <a:ext cx="1654940" cy="954107"/>
          </a:xfrm>
          <a:prstGeom prst="rect">
            <a:avLst/>
          </a:prstGeom>
          <a:noFill/>
        </p:spPr>
        <p:txBody>
          <a:bodyPr wrap="none" rtlCol="0">
            <a:spAutoFit/>
          </a:bodyPr>
          <a:lstStyle/>
          <a:p>
            <a:r>
              <a:rPr lang="en-US" sz="2800" b="1" dirty="0" smtClean="0"/>
              <a:t>Weather</a:t>
            </a:r>
          </a:p>
          <a:p>
            <a:r>
              <a:rPr lang="en-US" sz="2800" b="1" dirty="0" smtClean="0"/>
              <a:t>&amp; Climate</a:t>
            </a:r>
            <a:endParaRPr lang="en-US" sz="2800" b="1" dirty="0"/>
          </a:p>
        </p:txBody>
      </p:sp>
      <p:sp>
        <p:nvSpPr>
          <p:cNvPr id="11" name="Right Arrow 10"/>
          <p:cNvSpPr/>
          <p:nvPr/>
        </p:nvSpPr>
        <p:spPr>
          <a:xfrm>
            <a:off x="3700152" y="2583712"/>
            <a:ext cx="2009553" cy="606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3700152" y="4603898"/>
            <a:ext cx="2009553" cy="606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624940" y="3037114"/>
            <a:ext cx="1654620" cy="584775"/>
          </a:xfrm>
          <a:prstGeom prst="rect">
            <a:avLst/>
          </a:prstGeom>
          <a:noFill/>
        </p:spPr>
        <p:txBody>
          <a:bodyPr wrap="none" rtlCol="0">
            <a:spAutoFit/>
          </a:bodyPr>
          <a:lstStyle/>
          <a:p>
            <a:r>
              <a:rPr lang="en-US" sz="1600" b="1" i="1" dirty="0" smtClean="0">
                <a:solidFill>
                  <a:schemeClr val="tx2">
                    <a:lumMod val="75000"/>
                  </a:schemeClr>
                </a:solidFill>
              </a:rPr>
              <a:t>Thermodynamics</a:t>
            </a:r>
          </a:p>
          <a:p>
            <a:r>
              <a:rPr lang="en-US" sz="1600" b="1" i="1" dirty="0" smtClean="0">
                <a:solidFill>
                  <a:schemeClr val="tx2">
                    <a:lumMod val="75000"/>
                  </a:schemeClr>
                </a:solidFill>
              </a:rPr>
              <a:t>Aerosol</a:t>
            </a:r>
            <a:endParaRPr lang="en-US" sz="1600" b="1" i="1" dirty="0">
              <a:solidFill>
                <a:schemeClr val="tx2">
                  <a:lumMod val="75000"/>
                </a:schemeClr>
              </a:solidFill>
            </a:endParaRPr>
          </a:p>
        </p:txBody>
      </p:sp>
      <p:sp>
        <p:nvSpPr>
          <p:cNvPr id="16" name="TextBox 15"/>
          <p:cNvSpPr txBox="1"/>
          <p:nvPr/>
        </p:nvSpPr>
        <p:spPr>
          <a:xfrm>
            <a:off x="3624940" y="5040085"/>
            <a:ext cx="2151871" cy="830997"/>
          </a:xfrm>
          <a:prstGeom prst="rect">
            <a:avLst/>
          </a:prstGeom>
          <a:noFill/>
        </p:spPr>
        <p:txBody>
          <a:bodyPr wrap="none" rtlCol="0">
            <a:spAutoFit/>
          </a:bodyPr>
          <a:lstStyle/>
          <a:p>
            <a:r>
              <a:rPr lang="en-US" sz="1600" b="1" i="1" dirty="0" smtClean="0">
                <a:solidFill>
                  <a:schemeClr val="tx2">
                    <a:lumMod val="75000"/>
                  </a:schemeClr>
                </a:solidFill>
              </a:rPr>
              <a:t>Cloud microphysics</a:t>
            </a:r>
          </a:p>
          <a:p>
            <a:r>
              <a:rPr lang="en-US" sz="1600" b="1" i="1" dirty="0" smtClean="0">
                <a:solidFill>
                  <a:schemeClr val="tx2">
                    <a:lumMod val="75000"/>
                  </a:schemeClr>
                </a:solidFill>
              </a:rPr>
              <a:t>Atmospheric chemistry</a:t>
            </a:r>
          </a:p>
          <a:p>
            <a:r>
              <a:rPr lang="en-US" sz="1600" b="1" i="1" dirty="0" smtClean="0">
                <a:solidFill>
                  <a:schemeClr val="tx2">
                    <a:lumMod val="75000"/>
                  </a:schemeClr>
                </a:solidFill>
              </a:rPr>
              <a:t>Forest fire initiation</a:t>
            </a:r>
            <a:endParaRPr lang="en-US" sz="1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28440" y="1000119"/>
            <a:ext cx="4227739" cy="5987509"/>
          </a:xfrm>
          <a:prstGeom prst="rect">
            <a:avLst/>
          </a:prstGeom>
          <a:noFill/>
          <a:ln w="9525">
            <a:noFill/>
            <a:miter lim="800000"/>
            <a:headEnd/>
            <a:tailEnd/>
          </a:ln>
        </p:spPr>
      </p:pic>
      <p:sp>
        <p:nvSpPr>
          <p:cNvPr id="2" name="Title 1"/>
          <p:cNvSpPr>
            <a:spLocks noGrp="1"/>
          </p:cNvSpPr>
          <p:nvPr>
            <p:ph type="title"/>
          </p:nvPr>
        </p:nvSpPr>
        <p:spPr>
          <a:xfrm>
            <a:off x="457200" y="144006"/>
            <a:ext cx="8229600" cy="1143000"/>
          </a:xfrm>
        </p:spPr>
        <p:txBody>
          <a:bodyPr>
            <a:noAutofit/>
          </a:bodyPr>
          <a:lstStyle/>
          <a:p>
            <a:r>
              <a:rPr lang="en-US" sz="3600" b="1" dirty="0" smtClean="0"/>
              <a:t>Thunderstorm days on the </a:t>
            </a:r>
            <a:br>
              <a:rPr lang="en-US" sz="3600" b="1" dirty="0" smtClean="0"/>
            </a:br>
            <a:r>
              <a:rPr lang="en-US" sz="3600" b="1" dirty="0" smtClean="0"/>
              <a:t>11-year solar cycle</a:t>
            </a:r>
            <a:endParaRPr lang="en-US" sz="3600" b="1" dirty="0"/>
          </a:p>
        </p:txBody>
      </p:sp>
      <p:sp>
        <p:nvSpPr>
          <p:cNvPr id="6" name="Content Placeholder 5"/>
          <p:cNvSpPr>
            <a:spLocks noGrp="1"/>
          </p:cNvSpPr>
          <p:nvPr>
            <p:ph sz="half" idx="1"/>
          </p:nvPr>
        </p:nvSpPr>
        <p:spPr>
          <a:xfrm>
            <a:off x="818722" y="1521721"/>
            <a:ext cx="3423684" cy="4835532"/>
          </a:xfrm>
        </p:spPr>
        <p:txBody>
          <a:bodyPr>
            <a:noAutofit/>
          </a:bodyPr>
          <a:lstStyle/>
          <a:p>
            <a:pPr>
              <a:buNone/>
            </a:pPr>
            <a:r>
              <a:rPr lang="en-US" sz="1600" b="1" dirty="0" smtClean="0"/>
              <a:t>Brooks (1934)</a:t>
            </a:r>
          </a:p>
          <a:p>
            <a:pPr lvl="1">
              <a:buNone/>
            </a:pPr>
            <a:r>
              <a:rPr lang="en-US" sz="1200" b="1" dirty="0" smtClean="0"/>
              <a:t>Global sites</a:t>
            </a:r>
          </a:p>
          <a:p>
            <a:pPr lvl="1">
              <a:buNone/>
            </a:pPr>
            <a:r>
              <a:rPr lang="en-US" sz="1200" b="1" dirty="0" smtClean="0"/>
              <a:t>In phase behavior</a:t>
            </a:r>
          </a:p>
          <a:p>
            <a:pPr lvl="1">
              <a:buNone/>
            </a:pPr>
            <a:r>
              <a:rPr lang="en-US" sz="1200" b="1" dirty="0" smtClean="0"/>
              <a:t>No time series</a:t>
            </a:r>
          </a:p>
          <a:p>
            <a:pPr>
              <a:buNone/>
            </a:pPr>
            <a:r>
              <a:rPr lang="en-US" sz="1600" b="1" dirty="0" err="1" smtClean="0"/>
              <a:t>Klejmenova</a:t>
            </a:r>
            <a:r>
              <a:rPr lang="en-US" sz="1600" b="1" dirty="0" smtClean="0"/>
              <a:t> (1967)</a:t>
            </a:r>
          </a:p>
          <a:p>
            <a:pPr lvl="1">
              <a:buNone/>
            </a:pPr>
            <a:r>
              <a:rPr lang="en-US" sz="1200" b="1" dirty="0" smtClean="0"/>
              <a:t>Global sites</a:t>
            </a:r>
          </a:p>
          <a:p>
            <a:pPr lvl="1">
              <a:buNone/>
            </a:pPr>
            <a:r>
              <a:rPr lang="en-US" sz="1200" b="1" dirty="0" smtClean="0"/>
              <a:t>Out-of-phase behavior</a:t>
            </a:r>
          </a:p>
          <a:p>
            <a:pPr lvl="1">
              <a:buNone/>
            </a:pPr>
            <a:r>
              <a:rPr lang="en-US" sz="1200" b="1" dirty="0" smtClean="0"/>
              <a:t>No time series</a:t>
            </a:r>
          </a:p>
          <a:p>
            <a:pPr>
              <a:buNone/>
            </a:pPr>
            <a:r>
              <a:rPr lang="en-US" sz="1600" b="1" dirty="0" err="1" smtClean="0"/>
              <a:t>Girish</a:t>
            </a:r>
            <a:r>
              <a:rPr lang="en-US" sz="1600" b="1" dirty="0" smtClean="0"/>
              <a:t> and </a:t>
            </a:r>
            <a:r>
              <a:rPr lang="en-US" sz="1600" b="1" dirty="0" err="1" smtClean="0"/>
              <a:t>Eapen</a:t>
            </a:r>
            <a:r>
              <a:rPr lang="en-US" sz="1600" b="1" dirty="0" smtClean="0"/>
              <a:t> (2008)</a:t>
            </a:r>
          </a:p>
          <a:p>
            <a:pPr lvl="1">
              <a:buNone/>
            </a:pPr>
            <a:r>
              <a:rPr lang="en-US" sz="1200" b="1" dirty="0" smtClean="0"/>
              <a:t>India (tropics)</a:t>
            </a:r>
          </a:p>
          <a:p>
            <a:pPr lvl="1">
              <a:buNone/>
            </a:pPr>
            <a:r>
              <a:rPr lang="en-US" sz="1200" b="1" dirty="0" smtClean="0"/>
              <a:t>Out-of-phase behavior</a:t>
            </a:r>
          </a:p>
          <a:p>
            <a:pPr lvl="1">
              <a:buNone/>
            </a:pPr>
            <a:r>
              <a:rPr lang="en-US" sz="1200" b="1" dirty="0" smtClean="0"/>
              <a:t>Yes, time series</a:t>
            </a:r>
          </a:p>
          <a:p>
            <a:pPr>
              <a:buNone/>
            </a:pPr>
            <a:r>
              <a:rPr lang="en-US" sz="1600" b="1" dirty="0" err="1" smtClean="0"/>
              <a:t>Siingh</a:t>
            </a:r>
            <a:r>
              <a:rPr lang="en-US" sz="1600" b="1" dirty="0" smtClean="0"/>
              <a:t> et al. (2012)</a:t>
            </a:r>
          </a:p>
          <a:p>
            <a:pPr lvl="1">
              <a:buNone/>
            </a:pPr>
            <a:r>
              <a:rPr lang="en-US" sz="1200" b="1" dirty="0" smtClean="0"/>
              <a:t>Southeast Asia</a:t>
            </a:r>
          </a:p>
          <a:p>
            <a:pPr lvl="1">
              <a:buNone/>
            </a:pPr>
            <a:r>
              <a:rPr lang="en-US" sz="1200" b="1" dirty="0" smtClean="0"/>
              <a:t>Out-of-phase behavior</a:t>
            </a:r>
          </a:p>
          <a:p>
            <a:pPr lvl="1">
              <a:buNone/>
            </a:pPr>
            <a:r>
              <a:rPr lang="en-US" sz="1200" b="1" dirty="0" smtClean="0"/>
              <a:t>Yes, time series</a:t>
            </a:r>
          </a:p>
          <a:p>
            <a:pPr>
              <a:buNone/>
            </a:pPr>
            <a:r>
              <a:rPr lang="en-US" sz="1600" b="1" dirty="0" smtClean="0"/>
              <a:t>Pinto et al. (2012)</a:t>
            </a:r>
          </a:p>
          <a:p>
            <a:pPr lvl="1">
              <a:buNone/>
            </a:pPr>
            <a:r>
              <a:rPr lang="en-US" sz="1200" b="1" dirty="0" smtClean="0"/>
              <a:t>Brazil stations</a:t>
            </a:r>
          </a:p>
          <a:p>
            <a:pPr lvl="1">
              <a:buNone/>
            </a:pPr>
            <a:r>
              <a:rPr lang="en-US" sz="1200" b="1" dirty="0" smtClean="0"/>
              <a:t>Out-of-phase behavior</a:t>
            </a:r>
          </a:p>
          <a:p>
            <a:pPr lvl="1">
              <a:buNone/>
            </a:pPr>
            <a:r>
              <a:rPr lang="en-US" sz="1200" b="1" dirty="0" smtClean="0"/>
              <a:t>Yes, time series</a:t>
            </a:r>
            <a:endParaRPr lang="en-US" sz="1200" b="1" dirty="0"/>
          </a:p>
        </p:txBody>
      </p:sp>
      <p:sp>
        <p:nvSpPr>
          <p:cNvPr id="5" name="TextBox 4"/>
          <p:cNvSpPr txBox="1"/>
          <p:nvPr/>
        </p:nvSpPr>
        <p:spPr>
          <a:xfrm>
            <a:off x="6781800" y="6052461"/>
            <a:ext cx="1692579" cy="584775"/>
          </a:xfrm>
          <a:prstGeom prst="rect">
            <a:avLst/>
          </a:prstGeom>
          <a:noFill/>
        </p:spPr>
        <p:txBody>
          <a:bodyPr wrap="none" rtlCol="0">
            <a:spAutoFit/>
          </a:bodyPr>
          <a:lstStyle/>
          <a:p>
            <a:r>
              <a:rPr lang="en-US" sz="1600" b="1" dirty="0" smtClean="0"/>
              <a:t>Pinto et al. (2012)</a:t>
            </a:r>
          </a:p>
          <a:p>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Richness of frequency information in Schumann resonances </a:t>
            </a:r>
            <a:r>
              <a:rPr lang="en-US" sz="3600" dirty="0" smtClean="0"/>
              <a:t>(</a:t>
            </a:r>
            <a:r>
              <a:rPr lang="en-US" sz="3600" dirty="0" err="1" smtClean="0"/>
              <a:t>Satori</a:t>
            </a:r>
            <a:r>
              <a:rPr lang="en-US" sz="3600" dirty="0" smtClean="0"/>
              <a:t>, 2012)</a:t>
            </a:r>
            <a:endParaRPr lang="en-US" sz="3600" dirty="0"/>
          </a:p>
        </p:txBody>
      </p:sp>
      <p:pic>
        <p:nvPicPr>
          <p:cNvPr id="3" name="Picture 5"/>
          <p:cNvPicPr>
            <a:picLocks noChangeAspect="1" noChangeArrowheads="1"/>
          </p:cNvPicPr>
          <p:nvPr/>
        </p:nvPicPr>
        <p:blipFill>
          <a:blip r:embed="rId2" cstate="print"/>
          <a:srcRect/>
          <a:stretch>
            <a:fillRect/>
          </a:stretch>
        </p:blipFill>
        <p:spPr bwMode="auto">
          <a:xfrm>
            <a:off x="1162050" y="1578428"/>
            <a:ext cx="6171324" cy="4822371"/>
          </a:xfrm>
          <a:prstGeom prst="rect">
            <a:avLst/>
          </a:prstGeom>
          <a:noFill/>
          <a:ln w="12700">
            <a:noFill/>
            <a:miter lim="800000"/>
            <a:headEnd/>
            <a:tailEnd/>
          </a:ln>
          <a:effectLst/>
        </p:spPr>
      </p:pic>
      <p:sp>
        <p:nvSpPr>
          <p:cNvPr id="4" name="TextBox 3"/>
          <p:cNvSpPr txBox="1"/>
          <p:nvPr/>
        </p:nvSpPr>
        <p:spPr>
          <a:xfrm>
            <a:off x="2207258" y="5551715"/>
            <a:ext cx="1232621" cy="338554"/>
          </a:xfrm>
          <a:prstGeom prst="rect">
            <a:avLst/>
          </a:prstGeom>
          <a:solidFill>
            <a:schemeClr val="bg1"/>
          </a:solidFill>
        </p:spPr>
        <p:txBody>
          <a:bodyPr wrap="square" rtlCol="0">
            <a:spAutoFit/>
          </a:bodyPr>
          <a:lstStyle/>
          <a:p>
            <a:pPr algn="ctr"/>
            <a:r>
              <a:rPr lang="en-US" sz="1600" b="1" dirty="0" smtClean="0"/>
              <a:t>Solar Min</a:t>
            </a:r>
            <a:endParaRPr lang="en-US" sz="1600" b="1" dirty="0"/>
          </a:p>
        </p:txBody>
      </p:sp>
      <p:sp>
        <p:nvSpPr>
          <p:cNvPr id="5" name="TextBox 4"/>
          <p:cNvSpPr txBox="1"/>
          <p:nvPr/>
        </p:nvSpPr>
        <p:spPr>
          <a:xfrm>
            <a:off x="3981627" y="4953000"/>
            <a:ext cx="1232621" cy="338554"/>
          </a:xfrm>
          <a:prstGeom prst="rect">
            <a:avLst/>
          </a:prstGeom>
          <a:solidFill>
            <a:schemeClr val="bg1"/>
          </a:solidFill>
        </p:spPr>
        <p:txBody>
          <a:bodyPr wrap="square" rtlCol="0">
            <a:spAutoFit/>
          </a:bodyPr>
          <a:lstStyle/>
          <a:p>
            <a:pPr algn="ctr"/>
            <a:r>
              <a:rPr lang="en-US" sz="1600" b="1" dirty="0" smtClean="0"/>
              <a:t>Solar Max</a:t>
            </a:r>
            <a:endParaRPr lang="en-US" sz="1600" b="1" dirty="0"/>
          </a:p>
        </p:txBody>
      </p:sp>
      <p:sp>
        <p:nvSpPr>
          <p:cNvPr id="6" name="TextBox 5"/>
          <p:cNvSpPr txBox="1"/>
          <p:nvPr/>
        </p:nvSpPr>
        <p:spPr>
          <a:xfrm>
            <a:off x="5941058" y="5551715"/>
            <a:ext cx="1232621" cy="338554"/>
          </a:xfrm>
          <a:prstGeom prst="rect">
            <a:avLst/>
          </a:prstGeom>
          <a:solidFill>
            <a:schemeClr val="bg1"/>
          </a:solidFill>
        </p:spPr>
        <p:txBody>
          <a:bodyPr wrap="square" rtlCol="0">
            <a:spAutoFit/>
          </a:bodyPr>
          <a:lstStyle/>
          <a:p>
            <a:pPr algn="ctr"/>
            <a:r>
              <a:rPr lang="en-US" sz="1600" b="1" dirty="0" smtClean="0"/>
              <a:t>Solar Min</a:t>
            </a:r>
            <a:endParaRPr lang="en-US" sz="1600" b="1" dirty="0"/>
          </a:p>
        </p:txBody>
      </p:sp>
      <p:cxnSp>
        <p:nvCxnSpPr>
          <p:cNvPr id="8" name="Straight Connector 7"/>
          <p:cNvCxnSpPr/>
          <p:nvPr/>
        </p:nvCxnSpPr>
        <p:spPr>
          <a:xfrm flipV="1">
            <a:off x="3015343" y="3657600"/>
            <a:ext cx="3222171" cy="54428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26086" y="2960914"/>
            <a:ext cx="1534886" cy="2308324"/>
          </a:xfrm>
          <a:prstGeom prst="rect">
            <a:avLst/>
          </a:prstGeom>
          <a:noFill/>
        </p:spPr>
        <p:txBody>
          <a:bodyPr wrap="square" rtlCol="0">
            <a:spAutoFit/>
          </a:bodyPr>
          <a:lstStyle/>
          <a:p>
            <a:r>
              <a:rPr lang="en-US" dirty="0" smtClean="0">
                <a:solidFill>
                  <a:srgbClr val="FF0000"/>
                </a:solidFill>
              </a:rPr>
              <a:t>On display:</a:t>
            </a:r>
          </a:p>
          <a:p>
            <a:endParaRPr lang="en-US" sz="1400" dirty="0" smtClean="0">
              <a:solidFill>
                <a:srgbClr val="FF0000"/>
              </a:solidFill>
            </a:endParaRPr>
          </a:p>
          <a:p>
            <a:pPr marL="342900" indent="-342900">
              <a:buAutoNum type="arabicParenR"/>
            </a:pPr>
            <a:r>
              <a:rPr lang="en-US" sz="1400" dirty="0" smtClean="0">
                <a:solidFill>
                  <a:srgbClr val="FF0000"/>
                </a:solidFill>
              </a:rPr>
              <a:t>11-year cycle</a:t>
            </a:r>
          </a:p>
          <a:p>
            <a:pPr marL="342900" indent="-342900">
              <a:buAutoNum type="arabicParenR"/>
            </a:pPr>
            <a:r>
              <a:rPr lang="en-US" sz="1400" dirty="0" smtClean="0">
                <a:solidFill>
                  <a:srgbClr val="FF0000"/>
                </a:solidFill>
              </a:rPr>
              <a:t>Annual thunderstorm migration</a:t>
            </a:r>
          </a:p>
          <a:p>
            <a:pPr marL="342900" indent="-342900">
              <a:buAutoNum type="arabicParenR"/>
            </a:pPr>
            <a:r>
              <a:rPr lang="en-US" sz="1400" dirty="0" smtClean="0">
                <a:solidFill>
                  <a:srgbClr val="FF0000"/>
                </a:solidFill>
              </a:rPr>
              <a:t>Northward migration due to warming</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solidFill>
                  <a:srgbClr val="FF0000"/>
                </a:solidFill>
              </a:rPr>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l="5068"/>
          <a:stretch>
            <a:fillRect/>
          </a:stretch>
        </p:blipFill>
        <p:spPr bwMode="auto">
          <a:xfrm>
            <a:off x="4678326" y="2760921"/>
            <a:ext cx="4302641" cy="2672316"/>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b="1" dirty="0" smtClean="0"/>
              <a:t>Time-dependent lightning detection </a:t>
            </a:r>
            <a:br>
              <a:rPr lang="en-US" sz="3600" b="1" dirty="0" smtClean="0"/>
            </a:br>
            <a:r>
              <a:rPr lang="en-US" sz="3600" b="1" dirty="0" smtClean="0"/>
              <a:t> by global networks</a:t>
            </a:r>
            <a:endParaRPr lang="en-US" sz="3600" b="1" dirty="0"/>
          </a:p>
        </p:txBody>
      </p:sp>
      <p:pic>
        <p:nvPicPr>
          <p:cNvPr id="8194" name="Picture 2"/>
          <p:cNvPicPr>
            <a:picLocks noChangeAspect="1" noChangeArrowheads="1"/>
          </p:cNvPicPr>
          <p:nvPr/>
        </p:nvPicPr>
        <p:blipFill>
          <a:blip r:embed="rId3" cstate="print"/>
          <a:srcRect l="5120"/>
          <a:stretch>
            <a:fillRect/>
          </a:stretch>
        </p:blipFill>
        <p:spPr bwMode="auto">
          <a:xfrm>
            <a:off x="372140" y="2668773"/>
            <a:ext cx="4137981" cy="2806994"/>
          </a:xfrm>
          <a:prstGeom prst="rect">
            <a:avLst/>
          </a:prstGeom>
          <a:noFill/>
          <a:ln w="9525">
            <a:noFill/>
            <a:miter lim="800000"/>
            <a:headEnd/>
            <a:tailEnd/>
          </a:ln>
        </p:spPr>
      </p:pic>
      <p:sp>
        <p:nvSpPr>
          <p:cNvPr id="5" name="TextBox 4"/>
          <p:cNvSpPr txBox="1"/>
          <p:nvPr/>
        </p:nvSpPr>
        <p:spPr>
          <a:xfrm>
            <a:off x="1499203" y="2020195"/>
            <a:ext cx="1811971" cy="707886"/>
          </a:xfrm>
          <a:prstGeom prst="rect">
            <a:avLst/>
          </a:prstGeom>
          <a:noFill/>
        </p:spPr>
        <p:txBody>
          <a:bodyPr wrap="none" rtlCol="0">
            <a:spAutoFit/>
          </a:bodyPr>
          <a:lstStyle/>
          <a:p>
            <a:pPr algn="ctr"/>
            <a:r>
              <a:rPr lang="en-US" sz="2000" b="1" dirty="0" err="1" smtClean="0"/>
              <a:t>Vaisala</a:t>
            </a:r>
            <a:r>
              <a:rPr lang="en-US" sz="2000" b="1" dirty="0" smtClean="0"/>
              <a:t> GLD360</a:t>
            </a:r>
          </a:p>
          <a:p>
            <a:pPr algn="ctr"/>
            <a:r>
              <a:rPr lang="en-US" sz="2000" b="1" dirty="0" smtClean="0"/>
              <a:t>(</a:t>
            </a:r>
            <a:r>
              <a:rPr lang="en-US" sz="2000" b="1" dirty="0" err="1" smtClean="0"/>
              <a:t>R.Said</a:t>
            </a:r>
            <a:r>
              <a:rPr lang="en-US" sz="2000" b="1" dirty="0" smtClean="0"/>
              <a:t>)</a:t>
            </a:r>
            <a:endParaRPr lang="en-US" sz="2000" b="1" dirty="0"/>
          </a:p>
        </p:txBody>
      </p:sp>
      <p:sp>
        <p:nvSpPr>
          <p:cNvPr id="6" name="TextBox 5"/>
          <p:cNvSpPr txBox="1"/>
          <p:nvPr/>
        </p:nvSpPr>
        <p:spPr>
          <a:xfrm>
            <a:off x="4517640" y="2020195"/>
            <a:ext cx="4394921" cy="707886"/>
          </a:xfrm>
          <a:prstGeom prst="rect">
            <a:avLst/>
          </a:prstGeom>
          <a:noFill/>
        </p:spPr>
        <p:txBody>
          <a:bodyPr wrap="none" rtlCol="0">
            <a:spAutoFit/>
          </a:bodyPr>
          <a:lstStyle/>
          <a:p>
            <a:pPr algn="ctr"/>
            <a:r>
              <a:rPr lang="en-US" sz="2000" b="1" dirty="0" smtClean="0"/>
              <a:t>World wide Lightning Location Network</a:t>
            </a:r>
          </a:p>
          <a:p>
            <a:pPr algn="ctr"/>
            <a:r>
              <a:rPr lang="en-US" sz="2000" b="1" dirty="0" smtClean="0"/>
              <a:t>(WWLLN) (C. Rodger)</a:t>
            </a:r>
            <a:endParaRPr lang="en-US" sz="2000" b="1" dirty="0"/>
          </a:p>
        </p:txBody>
      </p:sp>
      <p:sp>
        <p:nvSpPr>
          <p:cNvPr id="7" name="TextBox 6"/>
          <p:cNvSpPr txBox="1"/>
          <p:nvPr/>
        </p:nvSpPr>
        <p:spPr>
          <a:xfrm rot="16200000">
            <a:off x="3965945" y="3880884"/>
            <a:ext cx="1143583" cy="276999"/>
          </a:xfrm>
          <a:prstGeom prst="rect">
            <a:avLst/>
          </a:prstGeom>
          <a:noFill/>
        </p:spPr>
        <p:txBody>
          <a:bodyPr wrap="none" rtlCol="0">
            <a:spAutoFit/>
          </a:bodyPr>
          <a:lstStyle/>
          <a:p>
            <a:r>
              <a:rPr lang="en-US" sz="1200" b="1" dirty="0" smtClean="0">
                <a:solidFill>
                  <a:schemeClr val="accent5">
                    <a:lumMod val="75000"/>
                  </a:schemeClr>
                </a:solidFill>
              </a:rPr>
              <a:t>Million Strokes</a:t>
            </a:r>
            <a:endParaRPr lang="en-US" sz="1200" b="1" dirty="0">
              <a:solidFill>
                <a:schemeClr val="accent5">
                  <a:lumMod val="75000"/>
                </a:schemeClr>
              </a:solidFill>
            </a:endParaRPr>
          </a:p>
        </p:txBody>
      </p:sp>
      <p:sp>
        <p:nvSpPr>
          <p:cNvPr id="8" name="TextBox 7"/>
          <p:cNvSpPr txBox="1"/>
          <p:nvPr/>
        </p:nvSpPr>
        <p:spPr>
          <a:xfrm rot="16200000">
            <a:off x="-699916" y="3766009"/>
            <a:ext cx="1953292" cy="276999"/>
          </a:xfrm>
          <a:prstGeom prst="rect">
            <a:avLst/>
          </a:prstGeom>
          <a:noFill/>
        </p:spPr>
        <p:txBody>
          <a:bodyPr wrap="none" rtlCol="0">
            <a:spAutoFit/>
          </a:bodyPr>
          <a:lstStyle/>
          <a:p>
            <a:r>
              <a:rPr lang="en-US" sz="1200" b="1" dirty="0" smtClean="0"/>
              <a:t>Lightning  Strokes (millions)</a:t>
            </a:r>
            <a:endParaRPr lang="en-US" sz="1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National Lightning Detection Network</a:t>
            </a:r>
            <a:br>
              <a:rPr lang="en-US" sz="3200" b="1" dirty="0" smtClean="0"/>
            </a:br>
            <a:r>
              <a:rPr lang="en-US" sz="3200" b="1" dirty="0" smtClean="0"/>
              <a:t>Annual totals: Ground Flashes</a:t>
            </a:r>
            <a:endParaRPr lang="en-US" sz="3200" b="1" dirty="0"/>
          </a:p>
        </p:txBody>
      </p:sp>
      <p:sp>
        <p:nvSpPr>
          <p:cNvPr id="7" name="TextBox 6"/>
          <p:cNvSpPr txBox="1"/>
          <p:nvPr/>
        </p:nvSpPr>
        <p:spPr>
          <a:xfrm>
            <a:off x="4452258" y="1230084"/>
            <a:ext cx="2633285" cy="369332"/>
          </a:xfrm>
          <a:prstGeom prst="rect">
            <a:avLst/>
          </a:prstGeom>
          <a:noFill/>
        </p:spPr>
        <p:txBody>
          <a:bodyPr wrap="none" rtlCol="0">
            <a:spAutoFit/>
          </a:bodyPr>
          <a:lstStyle/>
          <a:p>
            <a:r>
              <a:rPr lang="en-US" dirty="0" smtClean="0"/>
              <a:t>(numerous Orville papers)</a:t>
            </a:r>
            <a:endParaRPr lang="en-US" dirty="0"/>
          </a:p>
        </p:txBody>
      </p:sp>
      <p:grpSp>
        <p:nvGrpSpPr>
          <p:cNvPr id="10" name="Group 9"/>
          <p:cNvGrpSpPr/>
          <p:nvPr/>
        </p:nvGrpSpPr>
        <p:grpSpPr>
          <a:xfrm>
            <a:off x="587827" y="1792511"/>
            <a:ext cx="7560128" cy="4640946"/>
            <a:chOff x="587827" y="1792511"/>
            <a:chExt cx="7560128" cy="4640946"/>
          </a:xfrm>
        </p:grpSpPr>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4155" y="1792511"/>
              <a:ext cx="7543800" cy="4622800"/>
            </a:xfrm>
            <a:prstGeom prst="rect">
              <a:avLst/>
            </a:prstGeom>
            <a:noFill/>
            <a:ln w="9525">
              <a:noFill/>
              <a:miter lim="800000"/>
              <a:headEnd/>
              <a:tailEnd/>
            </a:ln>
          </p:spPr>
        </p:pic>
        <p:sp>
          <p:nvSpPr>
            <p:cNvPr id="4" name="TextBox 3"/>
            <p:cNvSpPr txBox="1"/>
            <p:nvPr/>
          </p:nvSpPr>
          <p:spPr>
            <a:xfrm>
              <a:off x="4949175" y="3984167"/>
              <a:ext cx="999376" cy="710707"/>
            </a:xfrm>
            <a:prstGeom prst="rect">
              <a:avLst/>
            </a:prstGeom>
            <a:solidFill>
              <a:schemeClr val="bg1"/>
            </a:solidFill>
          </p:spPr>
          <p:txBody>
            <a:bodyPr wrap="none" rtlCol="0">
              <a:spAutoFit/>
            </a:bodyPr>
            <a:lstStyle/>
            <a:p>
              <a:pPr algn="ctr">
                <a:lnSpc>
                  <a:spcPts val="1600"/>
                </a:lnSpc>
              </a:pPr>
              <a:r>
                <a:rPr lang="en-US" sz="1600" b="1" dirty="0" smtClean="0">
                  <a:solidFill>
                    <a:srgbClr val="C00000"/>
                  </a:solidFill>
                </a:rPr>
                <a:t>North</a:t>
              </a:r>
            </a:p>
            <a:p>
              <a:pPr algn="ctr">
                <a:lnSpc>
                  <a:spcPts val="1600"/>
                </a:lnSpc>
              </a:pPr>
              <a:r>
                <a:rPr lang="en-US" sz="1600" b="1" dirty="0" smtClean="0">
                  <a:solidFill>
                    <a:srgbClr val="C00000"/>
                  </a:solidFill>
                </a:rPr>
                <a:t>American</a:t>
              </a:r>
            </a:p>
            <a:p>
              <a:pPr algn="ctr">
                <a:lnSpc>
                  <a:spcPts val="1600"/>
                </a:lnSpc>
              </a:pPr>
              <a:r>
                <a:rPr lang="en-US" sz="1600" b="1" dirty="0" smtClean="0">
                  <a:solidFill>
                    <a:srgbClr val="C00000"/>
                  </a:solidFill>
                </a:rPr>
                <a:t>Coverage</a:t>
              </a:r>
              <a:endParaRPr lang="en-US" sz="1600" b="1" dirty="0">
                <a:solidFill>
                  <a:srgbClr val="C00000"/>
                </a:solidFill>
              </a:endParaRPr>
            </a:p>
          </p:txBody>
        </p:sp>
        <p:sp>
          <p:nvSpPr>
            <p:cNvPr id="5" name="TextBox 4"/>
            <p:cNvSpPr txBox="1"/>
            <p:nvPr/>
          </p:nvSpPr>
          <p:spPr>
            <a:xfrm>
              <a:off x="3200389" y="5192479"/>
              <a:ext cx="1208314" cy="505523"/>
            </a:xfrm>
            <a:prstGeom prst="rect">
              <a:avLst/>
            </a:prstGeom>
            <a:solidFill>
              <a:schemeClr val="bg1"/>
            </a:solidFill>
          </p:spPr>
          <p:txBody>
            <a:bodyPr wrap="square" rtlCol="0">
              <a:spAutoFit/>
            </a:bodyPr>
            <a:lstStyle/>
            <a:p>
              <a:pPr algn="ctr">
                <a:lnSpc>
                  <a:spcPts val="1600"/>
                </a:lnSpc>
              </a:pPr>
              <a:r>
                <a:rPr lang="en-US" sz="1600" b="1" dirty="0" smtClean="0">
                  <a:solidFill>
                    <a:srgbClr val="C00000"/>
                  </a:solidFill>
                </a:rPr>
                <a:t>Full CONUS</a:t>
              </a:r>
            </a:p>
            <a:p>
              <a:pPr algn="ctr">
                <a:lnSpc>
                  <a:spcPts val="1600"/>
                </a:lnSpc>
              </a:pPr>
              <a:r>
                <a:rPr lang="en-US" sz="1600" b="1" dirty="0" smtClean="0">
                  <a:solidFill>
                    <a:srgbClr val="C00000"/>
                  </a:solidFill>
                </a:rPr>
                <a:t>Coverage</a:t>
              </a:r>
              <a:endParaRPr lang="en-US" sz="1600" b="1" dirty="0">
                <a:solidFill>
                  <a:srgbClr val="C00000"/>
                </a:solidFill>
              </a:endParaRPr>
            </a:p>
          </p:txBody>
        </p:sp>
        <p:sp>
          <p:nvSpPr>
            <p:cNvPr id="6" name="TextBox 5"/>
            <p:cNvSpPr txBox="1"/>
            <p:nvPr/>
          </p:nvSpPr>
          <p:spPr>
            <a:xfrm>
              <a:off x="1839676" y="4691740"/>
              <a:ext cx="1208314" cy="505523"/>
            </a:xfrm>
            <a:prstGeom prst="rect">
              <a:avLst/>
            </a:prstGeom>
            <a:solidFill>
              <a:schemeClr val="bg1"/>
            </a:solidFill>
          </p:spPr>
          <p:txBody>
            <a:bodyPr wrap="square" rtlCol="0">
              <a:spAutoFit/>
            </a:bodyPr>
            <a:lstStyle/>
            <a:p>
              <a:pPr algn="ctr">
                <a:lnSpc>
                  <a:spcPts val="1600"/>
                </a:lnSpc>
              </a:pPr>
              <a:r>
                <a:rPr lang="en-US" sz="1600" b="1" dirty="0" smtClean="0">
                  <a:solidFill>
                    <a:srgbClr val="C00000"/>
                  </a:solidFill>
                </a:rPr>
                <a:t>East Coast</a:t>
              </a:r>
            </a:p>
            <a:p>
              <a:pPr algn="ctr">
                <a:lnSpc>
                  <a:spcPts val="1600"/>
                </a:lnSpc>
              </a:pPr>
              <a:r>
                <a:rPr lang="en-US" sz="1600" b="1" dirty="0" smtClean="0">
                  <a:solidFill>
                    <a:srgbClr val="C00000"/>
                  </a:solidFill>
                </a:rPr>
                <a:t>Network</a:t>
              </a:r>
              <a:endParaRPr lang="en-US" sz="1600" b="1" dirty="0">
                <a:solidFill>
                  <a:srgbClr val="C00000"/>
                </a:solidFill>
              </a:endParaRPr>
            </a:p>
          </p:txBody>
        </p:sp>
        <p:sp>
          <p:nvSpPr>
            <p:cNvPr id="8" name="Rectangle 7"/>
            <p:cNvSpPr/>
            <p:nvPr/>
          </p:nvSpPr>
          <p:spPr>
            <a:xfrm>
              <a:off x="587827" y="6193971"/>
              <a:ext cx="870857" cy="239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784297"/>
            <a:ext cx="9144000" cy="4203830"/>
          </a:xfrm>
          <a:prstGeom prst="rect">
            <a:avLst/>
          </a:prstGeom>
        </p:spPr>
      </p:pic>
      <p:sp>
        <p:nvSpPr>
          <p:cNvPr id="3" name="TextBox 2"/>
          <p:cNvSpPr txBox="1"/>
          <p:nvPr/>
        </p:nvSpPr>
        <p:spPr>
          <a:xfrm>
            <a:off x="7391402" y="1817914"/>
            <a:ext cx="1456168" cy="369332"/>
          </a:xfrm>
          <a:prstGeom prst="rect">
            <a:avLst/>
          </a:prstGeom>
          <a:noFill/>
        </p:spPr>
        <p:txBody>
          <a:bodyPr wrap="none" rtlCol="0">
            <a:spAutoFit/>
          </a:bodyPr>
          <a:lstStyle/>
          <a:p>
            <a:r>
              <a:rPr lang="en-US" b="1" dirty="0" smtClean="0"/>
              <a:t>(NASA MSFC)</a:t>
            </a:r>
            <a:endParaRPr lang="en-US" b="1" dirty="0"/>
          </a:p>
        </p:txBody>
      </p:sp>
      <p:sp>
        <p:nvSpPr>
          <p:cNvPr id="4" name="Title 3"/>
          <p:cNvSpPr>
            <a:spLocks noGrp="1"/>
          </p:cNvSpPr>
          <p:nvPr>
            <p:ph type="title"/>
          </p:nvPr>
        </p:nvSpPr>
        <p:spPr/>
        <p:txBody>
          <a:bodyPr>
            <a:noAutofit/>
          </a:bodyPr>
          <a:lstStyle/>
          <a:p>
            <a:r>
              <a:rPr lang="en-US" sz="3200" b="1" dirty="0" smtClean="0"/>
              <a:t>Decade Record from Lightning Imaging Sensor</a:t>
            </a:r>
            <a:br>
              <a:rPr lang="en-US" sz="3200" b="1" dirty="0" smtClean="0"/>
            </a:br>
            <a:r>
              <a:rPr lang="en-US" sz="3200" b="1" dirty="0" err="1" smtClean="0"/>
              <a:t>vs</a:t>
            </a:r>
            <a:r>
              <a:rPr lang="en-US" sz="3200" b="1" dirty="0" smtClean="0"/>
              <a:t> Global </a:t>
            </a:r>
            <a:r>
              <a:rPr lang="en-US" sz="3200" b="1" dirty="0" err="1" smtClean="0"/>
              <a:t>Tropospheric</a:t>
            </a:r>
            <a:r>
              <a:rPr lang="en-US" sz="3200" b="1" dirty="0" smtClean="0"/>
              <a:t> Temperature</a:t>
            </a:r>
            <a:endParaRPr lang="en-US" sz="3200" b="1" dirty="0"/>
          </a:p>
        </p:txBody>
      </p:sp>
      <p:sp>
        <p:nvSpPr>
          <p:cNvPr id="6" name="TextBox 5"/>
          <p:cNvSpPr txBox="1"/>
          <p:nvPr/>
        </p:nvSpPr>
        <p:spPr>
          <a:xfrm>
            <a:off x="6063343" y="3820885"/>
            <a:ext cx="1456168" cy="369332"/>
          </a:xfrm>
          <a:prstGeom prst="rect">
            <a:avLst/>
          </a:prstGeom>
          <a:noFill/>
        </p:spPr>
        <p:txBody>
          <a:bodyPr wrap="none" rtlCol="0">
            <a:spAutoFit/>
          </a:bodyPr>
          <a:lstStyle/>
          <a:p>
            <a:r>
              <a:rPr lang="en-US" b="1" dirty="0" smtClean="0"/>
              <a:t>(NASA MSFC)</a:t>
            </a:r>
            <a:endParaRPr lang="en-US" b="1" dirty="0"/>
          </a:p>
        </p:txBody>
      </p:sp>
    </p:spTree>
    <p:extLst>
      <p:ext uri="{BB962C8B-B14F-4D97-AF65-F5344CB8AC3E}">
        <p14:creationId xmlns="" xmlns:p14="http://schemas.microsoft.com/office/powerpoint/2010/main" val="3632215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252866"/>
            <a:ext cx="8229600" cy="1143000"/>
          </a:xfrm>
        </p:spPr>
        <p:txBody>
          <a:bodyPr>
            <a:normAutofit fontScale="90000"/>
          </a:bodyPr>
          <a:lstStyle/>
          <a:p>
            <a:r>
              <a:rPr lang="en-US" sz="3600" b="1" dirty="0" smtClean="0"/>
              <a:t>Decade record from Lightning Imaging Sensor </a:t>
            </a:r>
            <a:r>
              <a:rPr lang="en-US" sz="3100" dirty="0" smtClean="0"/>
              <a:t>(NASA MSFC)</a:t>
            </a:r>
            <a:r>
              <a:rPr lang="en-US" dirty="0" smtClean="0"/>
              <a:t/>
            </a:r>
            <a:br>
              <a:rPr lang="en-US" dirty="0" smtClean="0"/>
            </a:br>
            <a:r>
              <a:rPr lang="en-US" sz="3100" dirty="0" smtClean="0"/>
              <a:t>(Best record available of global lightning)</a:t>
            </a:r>
            <a:endParaRPr lang="en-US" dirty="0"/>
          </a:p>
        </p:txBody>
      </p:sp>
      <p:pic>
        <p:nvPicPr>
          <p:cNvPr id="4" name="Picture 3" descr="LIS monthly GISS absolute temp annual plot.bmp"/>
          <p:cNvPicPr>
            <a:picLocks noChangeAspect="1"/>
          </p:cNvPicPr>
          <p:nvPr/>
        </p:nvPicPr>
        <p:blipFill>
          <a:blip r:embed="rId2" cstate="print"/>
          <a:stretch>
            <a:fillRect/>
          </a:stretch>
        </p:blipFill>
        <p:spPr>
          <a:xfrm>
            <a:off x="0" y="1803617"/>
            <a:ext cx="9144000" cy="4404650"/>
          </a:xfrm>
          <a:prstGeom prst="rect">
            <a:avLst/>
          </a:prstGeom>
        </p:spPr>
      </p:pic>
      <p:sp>
        <p:nvSpPr>
          <p:cNvPr id="5" name="TextBox 4"/>
          <p:cNvSpPr txBox="1"/>
          <p:nvPr/>
        </p:nvSpPr>
        <p:spPr>
          <a:xfrm>
            <a:off x="6291943" y="3962400"/>
            <a:ext cx="1345625" cy="369332"/>
          </a:xfrm>
          <a:prstGeom prst="rect">
            <a:avLst/>
          </a:prstGeom>
          <a:noFill/>
        </p:spPr>
        <p:txBody>
          <a:bodyPr wrap="none" rtlCol="0">
            <a:spAutoFit/>
          </a:bodyPr>
          <a:lstStyle/>
          <a:p>
            <a:r>
              <a:rPr lang="en-US" b="1" dirty="0" smtClean="0"/>
              <a:t>(NASA GISS)</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5576"/>
          </a:xfrm>
        </p:spPr>
        <p:txBody>
          <a:bodyPr>
            <a:normAutofit fontScale="90000"/>
          </a:bodyPr>
          <a:lstStyle/>
          <a:p>
            <a:r>
              <a:rPr lang="en-US" sz="3600" b="1" dirty="0" smtClean="0"/>
              <a:t>Four-decade record of </a:t>
            </a:r>
            <a:r>
              <a:rPr lang="en-US" sz="3600" b="1" dirty="0" err="1" smtClean="0"/>
              <a:t>ionospheric</a:t>
            </a:r>
            <a:r>
              <a:rPr lang="en-US" sz="3600" b="1" dirty="0" smtClean="0"/>
              <a:t> potential </a:t>
            </a:r>
            <a:r>
              <a:rPr lang="en-US" sz="3100" dirty="0" smtClean="0"/>
              <a:t>(</a:t>
            </a:r>
            <a:r>
              <a:rPr lang="en-US" sz="3100" dirty="0" err="1" smtClean="0"/>
              <a:t>Markson</a:t>
            </a:r>
            <a:r>
              <a:rPr lang="en-US" sz="3100" dirty="0" smtClean="0"/>
              <a:t>, 2007)</a:t>
            </a:r>
            <a:endParaRPr lang="en-US" sz="3600" dirty="0"/>
          </a:p>
        </p:txBody>
      </p:sp>
      <p:pic>
        <p:nvPicPr>
          <p:cNvPr id="3" name="Picture 2" descr="Markson ionospheric potential (Anirban).bmp"/>
          <p:cNvPicPr>
            <a:picLocks noChangeAspect="1"/>
          </p:cNvPicPr>
          <p:nvPr/>
        </p:nvPicPr>
        <p:blipFill>
          <a:blip r:embed="rId2" cstate="print"/>
          <a:stretch>
            <a:fillRect/>
          </a:stretch>
        </p:blipFill>
        <p:spPr>
          <a:xfrm>
            <a:off x="0" y="2092629"/>
            <a:ext cx="9144000" cy="4203830"/>
          </a:xfrm>
          <a:prstGeom prst="rect">
            <a:avLst/>
          </a:prstGeom>
        </p:spPr>
      </p:pic>
      <p:sp>
        <p:nvSpPr>
          <p:cNvPr id="4" name="TextBox 3"/>
          <p:cNvSpPr txBox="1"/>
          <p:nvPr/>
        </p:nvSpPr>
        <p:spPr>
          <a:xfrm>
            <a:off x="1338919" y="1469572"/>
            <a:ext cx="6728445" cy="400110"/>
          </a:xfrm>
          <a:prstGeom prst="rect">
            <a:avLst/>
          </a:prstGeom>
          <a:noFill/>
        </p:spPr>
        <p:txBody>
          <a:bodyPr wrap="none" rtlCol="0">
            <a:spAutoFit/>
          </a:bodyPr>
          <a:lstStyle/>
          <a:p>
            <a:r>
              <a:rPr lang="en-US" sz="2000" b="1" i="1" dirty="0" smtClean="0"/>
              <a:t>Positive trend </a:t>
            </a:r>
            <a:r>
              <a:rPr lang="en-US" sz="2000" b="1" i="1" dirty="0" smtClean="0">
                <a:solidFill>
                  <a:srgbClr val="FF0000"/>
                </a:solidFill>
              </a:rPr>
              <a:t>+16% per century </a:t>
            </a:r>
            <a:r>
              <a:rPr lang="en-US" sz="2000" b="1" i="1" dirty="0" smtClean="0"/>
              <a:t>but not statistically significant</a:t>
            </a:r>
            <a:endParaRPr lang="en-US" sz="2000"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840"/>
            <a:ext cx="8229600" cy="1143000"/>
          </a:xfrm>
        </p:spPr>
        <p:txBody>
          <a:bodyPr>
            <a:normAutofit fontScale="90000"/>
          </a:bodyPr>
          <a:lstStyle/>
          <a:p>
            <a:r>
              <a:rPr lang="en-US" sz="3600" b="1" dirty="0" smtClean="0"/>
              <a:t>Trend in four-decade record of air-earth current at Kew (London)</a:t>
            </a:r>
          </a:p>
        </p:txBody>
      </p:sp>
      <p:pic>
        <p:nvPicPr>
          <p:cNvPr id="3" name="Picture 2" descr="regressions air-earth current.png"/>
          <p:cNvPicPr>
            <a:picLocks noChangeAspect="1"/>
          </p:cNvPicPr>
          <p:nvPr/>
        </p:nvPicPr>
        <p:blipFill>
          <a:blip r:embed="rId2" cstate="print"/>
          <a:srcRect t="26667"/>
          <a:stretch>
            <a:fillRect/>
          </a:stretch>
        </p:blipFill>
        <p:spPr>
          <a:xfrm>
            <a:off x="1922318" y="1748048"/>
            <a:ext cx="5299364" cy="5029200"/>
          </a:xfrm>
          <a:prstGeom prst="rect">
            <a:avLst/>
          </a:prstGeom>
        </p:spPr>
      </p:pic>
      <p:sp>
        <p:nvSpPr>
          <p:cNvPr id="4" name="TextBox 3"/>
          <p:cNvSpPr txBox="1"/>
          <p:nvPr/>
        </p:nvSpPr>
        <p:spPr>
          <a:xfrm>
            <a:off x="1458682" y="1404259"/>
            <a:ext cx="6473567" cy="400110"/>
          </a:xfrm>
          <a:prstGeom prst="rect">
            <a:avLst/>
          </a:prstGeom>
          <a:noFill/>
        </p:spPr>
        <p:txBody>
          <a:bodyPr wrap="none" rtlCol="0">
            <a:spAutoFit/>
          </a:bodyPr>
          <a:lstStyle/>
          <a:p>
            <a:r>
              <a:rPr lang="en-US" sz="2000" b="1" i="1" dirty="0" smtClean="0"/>
              <a:t>Positive trend </a:t>
            </a:r>
            <a:r>
              <a:rPr lang="en-US" sz="2000" b="1" i="1" dirty="0" smtClean="0">
                <a:solidFill>
                  <a:srgbClr val="FF0000"/>
                </a:solidFill>
              </a:rPr>
              <a:t>+25% per century </a:t>
            </a:r>
            <a:r>
              <a:rPr lang="en-US" sz="2000" b="1" i="1" dirty="0" smtClean="0"/>
              <a:t>and  statistically significant</a:t>
            </a:r>
            <a:endParaRPr lang="en-US" sz="2000" b="1" i="1" dirty="0"/>
          </a:p>
        </p:txBody>
      </p:sp>
      <p:sp>
        <p:nvSpPr>
          <p:cNvPr id="5" name="TextBox 4"/>
          <p:cNvSpPr txBox="1"/>
          <p:nvPr/>
        </p:nvSpPr>
        <p:spPr>
          <a:xfrm>
            <a:off x="6557080" y="6371704"/>
            <a:ext cx="2522165" cy="338554"/>
          </a:xfrm>
          <a:prstGeom prst="rect">
            <a:avLst/>
          </a:prstGeom>
          <a:noFill/>
        </p:spPr>
        <p:txBody>
          <a:bodyPr wrap="none" rtlCol="0">
            <a:spAutoFit/>
          </a:bodyPr>
          <a:lstStyle/>
          <a:p>
            <a:r>
              <a:rPr lang="en-US" sz="1600" b="1" dirty="0" smtClean="0"/>
              <a:t>Harrison and Ingram (2005)</a:t>
            </a:r>
            <a:endParaRPr lang="en-US" sz="16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High and low water marks in Amazon basin at Manaus (1903-present)</a:t>
            </a:r>
            <a:endParaRPr lang="en-US" sz="3200" b="1" dirty="0"/>
          </a:p>
        </p:txBody>
      </p:sp>
      <p:pic>
        <p:nvPicPr>
          <p:cNvPr id="3074" name="Picture 2"/>
          <p:cNvPicPr>
            <a:picLocks noChangeAspect="1" noChangeArrowheads="1"/>
          </p:cNvPicPr>
          <p:nvPr/>
        </p:nvPicPr>
        <p:blipFill>
          <a:blip r:embed="rId2" cstate="print"/>
          <a:srcRect r="2747"/>
          <a:stretch>
            <a:fillRect/>
          </a:stretch>
        </p:blipFill>
        <p:spPr bwMode="auto">
          <a:xfrm>
            <a:off x="857398" y="2247034"/>
            <a:ext cx="7287142" cy="4337050"/>
          </a:xfrm>
          <a:prstGeom prst="rect">
            <a:avLst/>
          </a:prstGeom>
          <a:noFill/>
          <a:ln w="9525">
            <a:noFill/>
            <a:miter lim="800000"/>
            <a:headEnd/>
            <a:tailEnd/>
          </a:ln>
        </p:spPr>
      </p:pic>
      <p:sp>
        <p:nvSpPr>
          <p:cNvPr id="4" name="TextBox 3"/>
          <p:cNvSpPr txBox="1"/>
          <p:nvPr/>
        </p:nvSpPr>
        <p:spPr>
          <a:xfrm>
            <a:off x="2230459" y="1556663"/>
            <a:ext cx="5234529" cy="400110"/>
          </a:xfrm>
          <a:prstGeom prst="rect">
            <a:avLst/>
          </a:prstGeom>
          <a:noFill/>
        </p:spPr>
        <p:txBody>
          <a:bodyPr wrap="square" rtlCol="0">
            <a:spAutoFit/>
          </a:bodyPr>
          <a:lstStyle/>
          <a:p>
            <a:pPr algn="ctr"/>
            <a:r>
              <a:rPr lang="en-US" sz="2000" b="1" i="1" dirty="0" smtClean="0"/>
              <a:t>Positive trends -  statistically significant</a:t>
            </a:r>
            <a:endParaRPr lang="en-US" sz="2000" b="1" i="1" dirty="0"/>
          </a:p>
        </p:txBody>
      </p:sp>
      <p:sp>
        <p:nvSpPr>
          <p:cNvPr id="5" name="TextBox 4"/>
          <p:cNvSpPr txBox="1"/>
          <p:nvPr/>
        </p:nvSpPr>
        <p:spPr>
          <a:xfrm>
            <a:off x="7881254" y="2558142"/>
            <a:ext cx="1286955" cy="584775"/>
          </a:xfrm>
          <a:prstGeom prst="rect">
            <a:avLst/>
          </a:prstGeom>
          <a:noFill/>
        </p:spPr>
        <p:txBody>
          <a:bodyPr wrap="none" rtlCol="0">
            <a:spAutoFit/>
          </a:bodyPr>
          <a:lstStyle/>
          <a:p>
            <a:r>
              <a:rPr lang="en-US" sz="1600" b="1" dirty="0" smtClean="0">
                <a:solidFill>
                  <a:srgbClr val="FF0000"/>
                </a:solidFill>
              </a:rPr>
              <a:t>+4 % change </a:t>
            </a:r>
          </a:p>
          <a:p>
            <a:r>
              <a:rPr lang="en-US" sz="1600" b="1" dirty="0" smtClean="0">
                <a:solidFill>
                  <a:srgbClr val="FF0000"/>
                </a:solidFill>
              </a:rPr>
              <a:t>per century</a:t>
            </a:r>
            <a:endParaRPr lang="en-US" sz="1600" b="1" dirty="0">
              <a:solidFill>
                <a:srgbClr val="FF0000"/>
              </a:solidFill>
            </a:endParaRPr>
          </a:p>
        </p:txBody>
      </p:sp>
      <p:sp>
        <p:nvSpPr>
          <p:cNvPr id="6" name="TextBox 5"/>
          <p:cNvSpPr txBox="1"/>
          <p:nvPr/>
        </p:nvSpPr>
        <p:spPr>
          <a:xfrm>
            <a:off x="7881254" y="4506685"/>
            <a:ext cx="1286955" cy="584775"/>
          </a:xfrm>
          <a:prstGeom prst="rect">
            <a:avLst/>
          </a:prstGeom>
          <a:noFill/>
        </p:spPr>
        <p:txBody>
          <a:bodyPr wrap="none" rtlCol="0">
            <a:spAutoFit/>
          </a:bodyPr>
          <a:lstStyle/>
          <a:p>
            <a:r>
              <a:rPr lang="en-US" sz="1600" b="1" dirty="0" smtClean="0">
                <a:solidFill>
                  <a:srgbClr val="FF0000"/>
                </a:solidFill>
              </a:rPr>
              <a:t>+1 % change </a:t>
            </a:r>
          </a:p>
          <a:p>
            <a:r>
              <a:rPr lang="en-US" sz="1600" b="1" dirty="0" smtClean="0">
                <a:solidFill>
                  <a:srgbClr val="FF0000"/>
                </a:solidFill>
              </a:rPr>
              <a:t>per century</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4138" y="5316280"/>
            <a:ext cx="8059499" cy="808074"/>
          </a:xfrm>
          <a:prstGeom prst="rect">
            <a:avLst/>
          </a:prstGeom>
          <a:solidFill>
            <a:srgbClr val="FFFFCC"/>
          </a:solidFill>
          <a:ln w="1270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b="1" dirty="0" smtClean="0"/>
              <a:t>World Views on </a:t>
            </a:r>
            <a:br>
              <a:rPr lang="en-US" b="1" dirty="0" smtClean="0"/>
            </a:br>
            <a:r>
              <a:rPr lang="en-US" b="1" dirty="0" smtClean="0"/>
              <a:t>Variability of Lightning</a:t>
            </a:r>
            <a:endParaRPr lang="en-US" b="1" dirty="0"/>
          </a:p>
        </p:txBody>
      </p:sp>
      <p:sp>
        <p:nvSpPr>
          <p:cNvPr id="4" name="Content Placeholder 3"/>
          <p:cNvSpPr>
            <a:spLocks noGrp="1"/>
          </p:cNvSpPr>
          <p:nvPr>
            <p:ph idx="1"/>
          </p:nvPr>
        </p:nvSpPr>
        <p:spPr>
          <a:xfrm>
            <a:off x="457200" y="1855392"/>
            <a:ext cx="8229600" cy="3035595"/>
          </a:xfrm>
        </p:spPr>
        <p:txBody>
          <a:bodyPr/>
          <a:lstStyle/>
          <a:p>
            <a:pPr marL="514350" indent="-514350">
              <a:buFont typeface="+mj-lt"/>
              <a:buAutoNum type="arabicParenR"/>
            </a:pPr>
            <a:r>
              <a:rPr lang="en-US" b="1" dirty="0" smtClean="0"/>
              <a:t>Role for Thermodynamics</a:t>
            </a:r>
          </a:p>
          <a:p>
            <a:pPr marL="914400" lvl="1" indent="-514350"/>
            <a:r>
              <a:rPr lang="en-US" b="1" dirty="0" smtClean="0"/>
              <a:t>Temperature, CAPE, cloud base height are main causal variables</a:t>
            </a:r>
          </a:p>
          <a:p>
            <a:pPr marL="514350" indent="-514350">
              <a:buFont typeface="+mj-lt"/>
              <a:buAutoNum type="arabicParenR"/>
            </a:pPr>
            <a:r>
              <a:rPr lang="en-US" b="1" dirty="0" smtClean="0"/>
              <a:t>Role for aerosol</a:t>
            </a:r>
          </a:p>
          <a:p>
            <a:pPr marL="914400" lvl="1" indent="-514350"/>
            <a:r>
              <a:rPr lang="en-US" b="1" dirty="0" smtClean="0"/>
              <a:t>Cloud condensation nuclei are key components</a:t>
            </a:r>
            <a:endParaRPr lang="en-US" b="1" dirty="0"/>
          </a:p>
        </p:txBody>
      </p:sp>
      <p:sp>
        <p:nvSpPr>
          <p:cNvPr id="5" name="TextBox 4"/>
          <p:cNvSpPr txBox="1"/>
          <p:nvPr/>
        </p:nvSpPr>
        <p:spPr>
          <a:xfrm>
            <a:off x="871831" y="5475770"/>
            <a:ext cx="7558095" cy="461665"/>
          </a:xfrm>
          <a:prstGeom prst="rect">
            <a:avLst/>
          </a:prstGeom>
          <a:noFill/>
        </p:spPr>
        <p:txBody>
          <a:bodyPr wrap="none" rtlCol="0">
            <a:spAutoFit/>
          </a:bodyPr>
          <a:lstStyle/>
          <a:p>
            <a:r>
              <a:rPr lang="en-US" sz="2400" b="1" dirty="0" smtClean="0"/>
              <a:t>Both aspects are crucial considerations for climate change</a:t>
            </a:r>
            <a:endParaRPr 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Trend in discharge of Congo River (1905-1985)</a:t>
            </a:r>
            <a:endParaRPr lang="en-US" sz="3200" b="1" dirty="0"/>
          </a:p>
        </p:txBody>
      </p:sp>
      <p:pic>
        <p:nvPicPr>
          <p:cNvPr id="4" name="Picture 3" descr="Congo discharge Anirban.bmp"/>
          <p:cNvPicPr>
            <a:picLocks noChangeAspect="1"/>
          </p:cNvPicPr>
          <p:nvPr/>
        </p:nvPicPr>
        <p:blipFill>
          <a:blip r:embed="rId2" cstate="print"/>
          <a:stretch>
            <a:fillRect/>
          </a:stretch>
        </p:blipFill>
        <p:spPr>
          <a:xfrm>
            <a:off x="0" y="2133600"/>
            <a:ext cx="9144000" cy="4203830"/>
          </a:xfrm>
          <a:prstGeom prst="rect">
            <a:avLst/>
          </a:prstGeom>
        </p:spPr>
      </p:pic>
      <p:sp>
        <p:nvSpPr>
          <p:cNvPr id="5" name="TextBox 4"/>
          <p:cNvSpPr txBox="1"/>
          <p:nvPr/>
        </p:nvSpPr>
        <p:spPr>
          <a:xfrm>
            <a:off x="1286225" y="1404259"/>
            <a:ext cx="6903937" cy="400110"/>
          </a:xfrm>
          <a:prstGeom prst="rect">
            <a:avLst/>
          </a:prstGeom>
          <a:noFill/>
        </p:spPr>
        <p:txBody>
          <a:bodyPr wrap="square" rtlCol="0">
            <a:spAutoFit/>
          </a:bodyPr>
          <a:lstStyle/>
          <a:p>
            <a:pPr algn="ctr"/>
            <a:r>
              <a:rPr lang="en-US" sz="2000" b="1" i="1" dirty="0" smtClean="0"/>
              <a:t>Positive trend </a:t>
            </a:r>
            <a:r>
              <a:rPr lang="en-US" sz="2000" b="1" i="1" dirty="0" smtClean="0">
                <a:solidFill>
                  <a:srgbClr val="FF0000"/>
                </a:solidFill>
              </a:rPr>
              <a:t>+15% per century </a:t>
            </a:r>
            <a:r>
              <a:rPr lang="en-US" sz="2000" b="1" i="1" dirty="0" smtClean="0"/>
              <a:t>and statistically significant</a:t>
            </a:r>
            <a:endParaRPr lang="en-US" sz="2000" b="1"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21125" y="999291"/>
            <a:ext cx="733647" cy="2402954"/>
          </a:xfrm>
          <a:prstGeom prst="rect">
            <a:avLst/>
          </a:prstGeom>
          <a:solidFill>
            <a:srgbClr val="EBF1DE">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83548" y="3920036"/>
            <a:ext cx="726656" cy="2626242"/>
          </a:xfrm>
          <a:prstGeom prst="rect">
            <a:avLst/>
          </a:prstGeom>
          <a:solidFill>
            <a:srgbClr val="EBF1DE">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446"/>
            <a:ext cx="8229600" cy="1143000"/>
          </a:xfrm>
        </p:spPr>
        <p:txBody>
          <a:bodyPr>
            <a:normAutofit/>
          </a:bodyPr>
          <a:lstStyle/>
          <a:p>
            <a:r>
              <a:rPr lang="en-US" sz="3600" b="1" dirty="0" smtClean="0"/>
              <a:t>Period of Declining Global Temperature</a:t>
            </a:r>
            <a:endParaRPr lang="en-US" sz="3600" b="1" dirty="0"/>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71162" y="708704"/>
            <a:ext cx="4095624" cy="3012516"/>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76959" y="3497950"/>
            <a:ext cx="3838781" cy="3349022"/>
          </a:xfrm>
          <a:prstGeom prst="rect">
            <a:avLst/>
          </a:prstGeom>
          <a:noFill/>
          <a:ln w="9525">
            <a:noFill/>
            <a:miter lim="800000"/>
            <a:headEnd/>
            <a:tailEnd/>
          </a:ln>
        </p:spPr>
      </p:pic>
      <p:sp>
        <p:nvSpPr>
          <p:cNvPr id="8" name="Right Arrow 7"/>
          <p:cNvSpPr/>
          <p:nvPr/>
        </p:nvSpPr>
        <p:spPr>
          <a:xfrm flipH="1">
            <a:off x="6324600" y="1984317"/>
            <a:ext cx="609600"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6324600" y="5021431"/>
            <a:ext cx="609600"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43056" y="5086746"/>
            <a:ext cx="1112677" cy="369332"/>
          </a:xfrm>
          <a:prstGeom prst="rect">
            <a:avLst/>
          </a:prstGeom>
          <a:noFill/>
        </p:spPr>
        <p:txBody>
          <a:bodyPr wrap="none" rtlCol="0">
            <a:spAutoFit/>
          </a:bodyPr>
          <a:lstStyle/>
          <a:p>
            <a:r>
              <a:rPr lang="en-US" b="1" dirty="0" smtClean="0"/>
              <a:t>US record</a:t>
            </a:r>
            <a:endParaRPr lang="en-US" b="1" dirty="0"/>
          </a:p>
        </p:txBody>
      </p:sp>
      <p:sp>
        <p:nvSpPr>
          <p:cNvPr id="11" name="TextBox 10"/>
          <p:cNvSpPr txBox="1"/>
          <p:nvPr/>
        </p:nvSpPr>
        <p:spPr>
          <a:xfrm>
            <a:off x="7043056" y="2049632"/>
            <a:ext cx="1473352" cy="369332"/>
          </a:xfrm>
          <a:prstGeom prst="rect">
            <a:avLst/>
          </a:prstGeom>
          <a:noFill/>
        </p:spPr>
        <p:txBody>
          <a:bodyPr wrap="none" rtlCol="0">
            <a:spAutoFit/>
          </a:bodyPr>
          <a:lstStyle/>
          <a:p>
            <a:r>
              <a:rPr lang="en-US" b="1" dirty="0" smtClean="0"/>
              <a:t>Global record</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1287" y="4602374"/>
            <a:ext cx="1905000" cy="1444221"/>
          </a:xfrm>
          <a:prstGeom prst="rect">
            <a:avLst/>
          </a:prstGeom>
          <a:solidFill>
            <a:srgbClr val="EBF1DE">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1853" y="1198724"/>
            <a:ext cx="1503269" cy="2743200"/>
          </a:xfrm>
          <a:prstGeom prst="rect">
            <a:avLst/>
          </a:prstGeom>
          <a:solidFill>
            <a:srgbClr val="EBF1DE">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r="12168"/>
          <a:stretch>
            <a:fillRect/>
          </a:stretch>
        </p:blipFill>
        <p:spPr bwMode="auto">
          <a:xfrm>
            <a:off x="2326449" y="1088826"/>
            <a:ext cx="4249715" cy="3237752"/>
          </a:xfrm>
          <a:prstGeom prst="rect">
            <a:avLst/>
          </a:prstGeom>
          <a:noFill/>
          <a:ln w="9525">
            <a:noFill/>
            <a:miter lim="800000"/>
            <a:headEnd/>
            <a:tailEnd/>
          </a:ln>
        </p:spPr>
      </p:pic>
      <p:sp>
        <p:nvSpPr>
          <p:cNvPr id="2" name="Title 1"/>
          <p:cNvSpPr>
            <a:spLocks noGrp="1"/>
          </p:cNvSpPr>
          <p:nvPr>
            <p:ph type="title"/>
          </p:nvPr>
        </p:nvSpPr>
        <p:spPr>
          <a:xfrm>
            <a:off x="457200" y="274638"/>
            <a:ext cx="8229600" cy="627236"/>
          </a:xfrm>
        </p:spPr>
        <p:txBody>
          <a:bodyPr>
            <a:noAutofit/>
          </a:bodyPr>
          <a:lstStyle/>
          <a:p>
            <a:r>
              <a:rPr lang="en-US" sz="2800" b="1" dirty="0" smtClean="0"/>
              <a:t>Consistent decline in thunderstorm days in the period of global and regional cooling</a:t>
            </a:r>
            <a:endParaRPr lang="en-US" sz="2800" b="1" dirty="0"/>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b="2166"/>
          <a:stretch>
            <a:fillRect/>
          </a:stretch>
        </p:blipFill>
        <p:spPr bwMode="auto">
          <a:xfrm>
            <a:off x="2154690" y="4261338"/>
            <a:ext cx="4931908" cy="2242457"/>
          </a:xfrm>
          <a:prstGeom prst="rect">
            <a:avLst/>
          </a:prstGeom>
          <a:noFill/>
          <a:ln w="9525">
            <a:noFill/>
            <a:miter lim="800000"/>
            <a:headEnd/>
            <a:tailEnd/>
          </a:ln>
        </p:spPr>
      </p:pic>
      <p:sp>
        <p:nvSpPr>
          <p:cNvPr id="9" name="TextBox 8"/>
          <p:cNvSpPr txBox="1"/>
          <p:nvPr/>
        </p:nvSpPr>
        <p:spPr>
          <a:xfrm>
            <a:off x="6705599" y="2269251"/>
            <a:ext cx="2006768" cy="830997"/>
          </a:xfrm>
          <a:prstGeom prst="rect">
            <a:avLst/>
          </a:prstGeom>
          <a:noFill/>
        </p:spPr>
        <p:txBody>
          <a:bodyPr wrap="none" rtlCol="0">
            <a:spAutoFit/>
          </a:bodyPr>
          <a:lstStyle/>
          <a:p>
            <a:r>
              <a:rPr lang="en-US" sz="1600" b="1" dirty="0" err="1" smtClean="0"/>
              <a:t>Chagnon</a:t>
            </a:r>
            <a:r>
              <a:rPr lang="en-US" sz="1600" b="1" dirty="0" smtClean="0"/>
              <a:t> (1985)</a:t>
            </a:r>
          </a:p>
          <a:p>
            <a:r>
              <a:rPr lang="en-US" sz="1600" b="1" dirty="0" smtClean="0"/>
              <a:t>86 stations in US</a:t>
            </a:r>
          </a:p>
          <a:p>
            <a:r>
              <a:rPr lang="en-US" sz="1600" b="1" dirty="0" smtClean="0">
                <a:solidFill>
                  <a:srgbClr val="FF0000"/>
                </a:solidFill>
              </a:rPr>
              <a:t>- 19% thunder day/°C</a:t>
            </a:r>
            <a:endParaRPr lang="en-US" sz="1600" b="1" dirty="0">
              <a:solidFill>
                <a:srgbClr val="FF0000"/>
              </a:solidFill>
            </a:endParaRPr>
          </a:p>
        </p:txBody>
      </p:sp>
      <p:sp>
        <p:nvSpPr>
          <p:cNvPr id="10" name="TextBox 9"/>
          <p:cNvSpPr txBox="1"/>
          <p:nvPr/>
        </p:nvSpPr>
        <p:spPr>
          <a:xfrm>
            <a:off x="6705599" y="4860051"/>
            <a:ext cx="1627753" cy="1077218"/>
          </a:xfrm>
          <a:prstGeom prst="rect">
            <a:avLst/>
          </a:prstGeom>
          <a:noFill/>
        </p:spPr>
        <p:txBody>
          <a:bodyPr wrap="none" rtlCol="0">
            <a:spAutoFit/>
          </a:bodyPr>
          <a:lstStyle/>
          <a:p>
            <a:r>
              <a:rPr lang="en-US" sz="1600" b="1" dirty="0" err="1" smtClean="0"/>
              <a:t>Gorbatenko</a:t>
            </a:r>
            <a:r>
              <a:rPr lang="en-US" sz="1600" b="1" dirty="0" smtClean="0"/>
              <a:t> and </a:t>
            </a:r>
          </a:p>
          <a:p>
            <a:r>
              <a:rPr lang="en-US" sz="1600" b="1" dirty="0" err="1" smtClean="0"/>
              <a:t>Dulzon</a:t>
            </a:r>
            <a:r>
              <a:rPr lang="en-US" sz="1600" b="1" dirty="0" smtClean="0"/>
              <a:t> (2001</a:t>
            </a:r>
          </a:p>
          <a:p>
            <a:r>
              <a:rPr lang="en-US" sz="1600" b="1" dirty="0" smtClean="0"/>
              <a:t>3 stations</a:t>
            </a:r>
          </a:p>
          <a:p>
            <a:r>
              <a:rPr lang="en-US" sz="1600" b="1" dirty="0" smtClean="0"/>
              <a:t>Central Asia</a:t>
            </a:r>
            <a:endParaRPr lang="en-US" sz="16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solidFill>
                  <a:srgbClr val="FF0000"/>
                </a:solidFill>
              </a:rPr>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464595" y="1382233"/>
            <a:ext cx="2317897" cy="53162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06726" y="1382233"/>
            <a:ext cx="2562446" cy="53162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7712" y="1382233"/>
            <a:ext cx="2317897" cy="53162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t>Molecules and Climate</a:t>
            </a:r>
            <a:endParaRPr lang="en-US" sz="3600" b="1" dirty="0"/>
          </a:p>
        </p:txBody>
      </p:sp>
      <p:sp>
        <p:nvSpPr>
          <p:cNvPr id="3" name="TextBox 2"/>
          <p:cNvSpPr txBox="1"/>
          <p:nvPr/>
        </p:nvSpPr>
        <p:spPr>
          <a:xfrm>
            <a:off x="383197" y="1456660"/>
            <a:ext cx="2112053" cy="338554"/>
          </a:xfrm>
          <a:prstGeom prst="rect">
            <a:avLst/>
          </a:prstGeom>
          <a:noFill/>
        </p:spPr>
        <p:txBody>
          <a:bodyPr wrap="none" rtlCol="0">
            <a:spAutoFit/>
          </a:bodyPr>
          <a:lstStyle/>
          <a:p>
            <a:r>
              <a:rPr lang="en-US" sz="1600" b="1" dirty="0" smtClean="0"/>
              <a:t>Non-greenhouse gases</a:t>
            </a:r>
            <a:endParaRPr lang="en-US" sz="1600" b="1" dirty="0"/>
          </a:p>
        </p:txBody>
      </p:sp>
      <p:sp>
        <p:nvSpPr>
          <p:cNvPr id="4" name="TextBox 3"/>
          <p:cNvSpPr txBox="1"/>
          <p:nvPr/>
        </p:nvSpPr>
        <p:spPr>
          <a:xfrm>
            <a:off x="3369056" y="1456660"/>
            <a:ext cx="2412712" cy="338554"/>
          </a:xfrm>
          <a:prstGeom prst="rect">
            <a:avLst/>
          </a:prstGeom>
          <a:noFill/>
        </p:spPr>
        <p:txBody>
          <a:bodyPr wrap="none" rtlCol="0">
            <a:spAutoFit/>
          </a:bodyPr>
          <a:lstStyle/>
          <a:p>
            <a:r>
              <a:rPr lang="en-US" sz="1600" b="1" dirty="0" smtClean="0"/>
              <a:t>Primary greenhouse gases</a:t>
            </a:r>
            <a:endParaRPr lang="en-US" sz="1600" b="1" dirty="0"/>
          </a:p>
        </p:txBody>
      </p:sp>
      <p:sp>
        <p:nvSpPr>
          <p:cNvPr id="5" name="TextBox 4"/>
          <p:cNvSpPr txBox="1"/>
          <p:nvPr/>
        </p:nvSpPr>
        <p:spPr>
          <a:xfrm>
            <a:off x="6485864" y="1360963"/>
            <a:ext cx="2263633" cy="584775"/>
          </a:xfrm>
          <a:prstGeom prst="rect">
            <a:avLst/>
          </a:prstGeom>
          <a:noFill/>
        </p:spPr>
        <p:txBody>
          <a:bodyPr wrap="none" rtlCol="0">
            <a:spAutoFit/>
          </a:bodyPr>
          <a:lstStyle/>
          <a:p>
            <a:pPr algn="ctr"/>
            <a:r>
              <a:rPr lang="en-US" sz="1600" b="1" dirty="0" smtClean="0"/>
              <a:t>Greenhouse compounds</a:t>
            </a:r>
          </a:p>
          <a:p>
            <a:pPr algn="ctr"/>
            <a:r>
              <a:rPr lang="en-US" sz="1600" b="1" dirty="0" smtClean="0"/>
              <a:t>made by lightning</a:t>
            </a:r>
            <a:endParaRPr lang="en-US" sz="1600" b="1" dirty="0"/>
          </a:p>
        </p:txBody>
      </p:sp>
      <p:pic>
        <p:nvPicPr>
          <p:cNvPr id="6" name="Picture 5" descr="nitrogen-oxides-molecule.jpg"/>
          <p:cNvPicPr>
            <a:picLocks noChangeAspect="1"/>
          </p:cNvPicPr>
          <p:nvPr/>
        </p:nvPicPr>
        <p:blipFill>
          <a:blip r:embed="rId2" cstate="print"/>
          <a:stretch>
            <a:fillRect/>
          </a:stretch>
        </p:blipFill>
        <p:spPr>
          <a:xfrm>
            <a:off x="6743149" y="2471008"/>
            <a:ext cx="1600200" cy="1280160"/>
          </a:xfrm>
          <a:prstGeom prst="rect">
            <a:avLst/>
          </a:prstGeom>
        </p:spPr>
      </p:pic>
      <p:pic>
        <p:nvPicPr>
          <p:cNvPr id="10" name="Picture 9" descr="co2_molecule_big.gif"/>
          <p:cNvPicPr>
            <a:picLocks noChangeAspect="1"/>
          </p:cNvPicPr>
          <p:nvPr/>
        </p:nvPicPr>
        <p:blipFill>
          <a:blip r:embed="rId3" cstate="print"/>
          <a:stretch>
            <a:fillRect/>
          </a:stretch>
        </p:blipFill>
        <p:spPr>
          <a:xfrm>
            <a:off x="3423268" y="4600945"/>
            <a:ext cx="2304289" cy="1280160"/>
          </a:xfrm>
          <a:prstGeom prst="rect">
            <a:avLst/>
          </a:prstGeom>
        </p:spPr>
      </p:pic>
      <p:pic>
        <p:nvPicPr>
          <p:cNvPr id="11" name="Picture 10" descr="n2_molecule_sm.gif"/>
          <p:cNvPicPr>
            <a:picLocks noChangeAspect="1"/>
          </p:cNvPicPr>
          <p:nvPr/>
        </p:nvPicPr>
        <p:blipFill>
          <a:blip r:embed="rId4" cstate="print"/>
          <a:stretch>
            <a:fillRect/>
          </a:stretch>
        </p:blipFill>
        <p:spPr>
          <a:xfrm>
            <a:off x="585783" y="2414653"/>
            <a:ext cx="1706880" cy="1280160"/>
          </a:xfrm>
          <a:prstGeom prst="rect">
            <a:avLst/>
          </a:prstGeom>
        </p:spPr>
      </p:pic>
      <p:pic>
        <p:nvPicPr>
          <p:cNvPr id="13" name="Picture 12" descr="o2_molecule_big.gif"/>
          <p:cNvPicPr>
            <a:picLocks noChangeAspect="1"/>
          </p:cNvPicPr>
          <p:nvPr/>
        </p:nvPicPr>
        <p:blipFill>
          <a:blip r:embed="rId5" cstate="print"/>
          <a:stretch>
            <a:fillRect/>
          </a:stretch>
        </p:blipFill>
        <p:spPr>
          <a:xfrm>
            <a:off x="287079" y="4603897"/>
            <a:ext cx="2304288" cy="1280160"/>
          </a:xfrm>
          <a:prstGeom prst="rect">
            <a:avLst/>
          </a:prstGeom>
        </p:spPr>
      </p:pic>
      <p:pic>
        <p:nvPicPr>
          <p:cNvPr id="14" name="Picture 13" descr="water-molecule-h2o-isolated-oxygen-hydrogen-red-wh-thumb17629172.jpg"/>
          <p:cNvPicPr>
            <a:picLocks noChangeAspect="1"/>
          </p:cNvPicPr>
          <p:nvPr/>
        </p:nvPicPr>
        <p:blipFill>
          <a:blip r:embed="rId6" cstate="print"/>
          <a:stretch>
            <a:fillRect/>
          </a:stretch>
        </p:blipFill>
        <p:spPr>
          <a:xfrm>
            <a:off x="3433003" y="2182865"/>
            <a:ext cx="2284819" cy="2170578"/>
          </a:xfrm>
          <a:prstGeom prst="rect">
            <a:avLst/>
          </a:prstGeom>
        </p:spPr>
      </p:pic>
      <p:pic>
        <p:nvPicPr>
          <p:cNvPr id="15" name="Picture 14" descr="ozone-molecule.jpg"/>
          <p:cNvPicPr>
            <a:picLocks noChangeAspect="1"/>
          </p:cNvPicPr>
          <p:nvPr/>
        </p:nvPicPr>
        <p:blipFill>
          <a:blip r:embed="rId7" cstate="print"/>
          <a:stretch>
            <a:fillRect/>
          </a:stretch>
        </p:blipFill>
        <p:spPr>
          <a:xfrm>
            <a:off x="6844045" y="4316818"/>
            <a:ext cx="1398408" cy="1554480"/>
          </a:xfrm>
          <a:prstGeom prst="rect">
            <a:avLst/>
          </a:prstGeom>
        </p:spPr>
      </p:pic>
      <p:cxnSp>
        <p:nvCxnSpPr>
          <p:cNvPr id="17" name="Straight Connector 16"/>
          <p:cNvCxnSpPr/>
          <p:nvPr/>
        </p:nvCxnSpPr>
        <p:spPr>
          <a:xfrm>
            <a:off x="2966486" y="1318437"/>
            <a:ext cx="0" cy="525248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7519" y="1318437"/>
            <a:ext cx="0" cy="525248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NOx</a:t>
            </a:r>
            <a:r>
              <a:rPr lang="en-US" sz="3200" b="1" dirty="0" smtClean="0"/>
              <a:t> delivered to upper troposphere by lightning source → Ozone Enhancement</a:t>
            </a:r>
            <a:endParaRPr lang="en-US" sz="3200" b="1" dirty="0"/>
          </a:p>
        </p:txBody>
      </p:sp>
      <p:pic>
        <p:nvPicPr>
          <p:cNvPr id="4098" name="Picture 2"/>
          <p:cNvPicPr>
            <a:picLocks noChangeAspect="1" noChangeArrowheads="1"/>
          </p:cNvPicPr>
          <p:nvPr/>
        </p:nvPicPr>
        <p:blipFill>
          <a:blip r:embed="rId2" cstate="print"/>
          <a:srcRect b="5241"/>
          <a:stretch>
            <a:fillRect/>
          </a:stretch>
        </p:blipFill>
        <p:spPr bwMode="auto">
          <a:xfrm>
            <a:off x="849540" y="1356169"/>
            <a:ext cx="7575550" cy="4609194"/>
          </a:xfrm>
          <a:prstGeom prst="rect">
            <a:avLst/>
          </a:prstGeom>
          <a:noFill/>
          <a:ln w="9525">
            <a:noFill/>
            <a:miter lim="800000"/>
            <a:headEnd/>
            <a:tailEnd/>
          </a:ln>
        </p:spPr>
      </p:pic>
      <p:sp>
        <p:nvSpPr>
          <p:cNvPr id="4" name="TextBox 3"/>
          <p:cNvSpPr txBox="1"/>
          <p:nvPr/>
        </p:nvSpPr>
        <p:spPr>
          <a:xfrm>
            <a:off x="990585" y="5965370"/>
            <a:ext cx="7225311" cy="523220"/>
          </a:xfrm>
          <a:prstGeom prst="rect">
            <a:avLst/>
          </a:prstGeom>
          <a:noFill/>
        </p:spPr>
        <p:txBody>
          <a:bodyPr wrap="none" rtlCol="0">
            <a:spAutoFit/>
          </a:bodyPr>
          <a:lstStyle/>
          <a:p>
            <a:r>
              <a:rPr lang="en-US" sz="2800" b="1" dirty="0" smtClean="0"/>
              <a:t>Boundary Layer: Anthropogenic source for </a:t>
            </a:r>
            <a:r>
              <a:rPr lang="en-US" sz="2800" b="1" dirty="0" err="1" smtClean="0"/>
              <a:t>NOx</a:t>
            </a:r>
            <a:endParaRPr lang="en-US" sz="28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solidFill>
                  <a:srgbClr val="FF0000"/>
                </a:solidFill>
              </a:rPr>
              <a:t>Expectations for lightning in a warmer world </a:t>
            </a:r>
          </a:p>
          <a:p>
            <a:pPr>
              <a:lnSpc>
                <a:spcPct val="120000"/>
              </a:lnSpc>
            </a:pPr>
            <a:r>
              <a:rPr lang="en-US" sz="2400" b="1" dirty="0" smtClean="0"/>
              <a:t>Conclusions</a:t>
            </a:r>
            <a:endParaRPr lang="en-US"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92"/>
            <a:ext cx="8229600" cy="1143000"/>
          </a:xfrm>
        </p:spPr>
        <p:txBody>
          <a:bodyPr>
            <a:normAutofit/>
          </a:bodyPr>
          <a:lstStyle/>
          <a:p>
            <a:r>
              <a:rPr lang="en-US" sz="3600" b="1" dirty="0" smtClean="0"/>
              <a:t>CAPE response to warming scenarios</a:t>
            </a:r>
            <a:endParaRPr lang="en-US" sz="3600" b="1"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74612" y="936172"/>
            <a:ext cx="6026150" cy="718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4907"/>
          <a:stretch>
            <a:fillRect/>
          </a:stretch>
        </p:blipFill>
        <p:spPr bwMode="auto">
          <a:xfrm>
            <a:off x="4648198" y="2177141"/>
            <a:ext cx="4331110" cy="3385457"/>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b="1" dirty="0"/>
              <a:t>CAPE changes in a warmer climate: </a:t>
            </a:r>
            <a:r>
              <a:rPr lang="en-US" sz="3600" b="1" dirty="0" smtClean="0"/>
              <a:t/>
            </a:r>
            <a:br>
              <a:rPr lang="en-US" sz="3600" b="1" dirty="0" smtClean="0"/>
            </a:br>
            <a:r>
              <a:rPr lang="en-US" sz="3600" b="1" dirty="0" smtClean="0"/>
              <a:t>two </a:t>
            </a:r>
            <a:r>
              <a:rPr lang="en-US" sz="3600" b="1" dirty="0"/>
              <a:t>GCM </a:t>
            </a:r>
            <a:r>
              <a:rPr lang="en-US" sz="3600" b="1" dirty="0" smtClean="0"/>
              <a:t>predictions</a:t>
            </a:r>
            <a:endParaRPr lang="en-US" sz="3600" b="1" dirty="0"/>
          </a:p>
        </p:txBody>
      </p:sp>
      <p:pic>
        <p:nvPicPr>
          <p:cNvPr id="7171" name="Picture 3"/>
          <p:cNvPicPr>
            <a:picLocks noChangeAspect="1" noChangeArrowheads="1"/>
          </p:cNvPicPr>
          <p:nvPr/>
        </p:nvPicPr>
        <p:blipFill>
          <a:blip r:embed="rId3" cstate="print"/>
          <a:srcRect l="757" t="2307" r="1031" b="3116"/>
          <a:stretch>
            <a:fillRect/>
          </a:stretch>
        </p:blipFill>
        <p:spPr bwMode="auto">
          <a:xfrm>
            <a:off x="457200" y="2220686"/>
            <a:ext cx="4234543" cy="3124200"/>
          </a:xfrm>
          <a:prstGeom prst="rect">
            <a:avLst/>
          </a:prstGeom>
          <a:noFill/>
          <a:ln w="9525">
            <a:noFill/>
            <a:miter lim="800000"/>
            <a:headEnd/>
            <a:tailEnd/>
          </a:ln>
        </p:spPr>
      </p:pic>
      <p:sp>
        <p:nvSpPr>
          <p:cNvPr id="5" name="TextBox 4"/>
          <p:cNvSpPr txBox="1"/>
          <p:nvPr/>
        </p:nvSpPr>
        <p:spPr>
          <a:xfrm>
            <a:off x="1458684" y="5671456"/>
            <a:ext cx="2378343" cy="338554"/>
          </a:xfrm>
          <a:prstGeom prst="rect">
            <a:avLst/>
          </a:prstGeom>
          <a:noFill/>
        </p:spPr>
        <p:txBody>
          <a:bodyPr wrap="none" rtlCol="0">
            <a:spAutoFit/>
          </a:bodyPr>
          <a:lstStyle/>
          <a:p>
            <a:r>
              <a:rPr lang="en-US" sz="1600" b="1" dirty="0" smtClean="0"/>
              <a:t>(A. Del </a:t>
            </a:r>
            <a:r>
              <a:rPr lang="en-US" sz="1600" b="1" dirty="0" err="1" smtClean="0"/>
              <a:t>Genio</a:t>
            </a:r>
            <a:r>
              <a:rPr lang="en-US" sz="1600" b="1" dirty="0" smtClean="0"/>
              <a:t>, NASA GISS)</a:t>
            </a:r>
            <a:endParaRPr lang="en-US" sz="1600" b="1" dirty="0"/>
          </a:p>
        </p:txBody>
      </p:sp>
      <p:sp>
        <p:nvSpPr>
          <p:cNvPr id="6" name="TextBox 5"/>
          <p:cNvSpPr txBox="1"/>
          <p:nvPr/>
        </p:nvSpPr>
        <p:spPr>
          <a:xfrm>
            <a:off x="5823863" y="5671456"/>
            <a:ext cx="1618072" cy="338554"/>
          </a:xfrm>
          <a:prstGeom prst="rect">
            <a:avLst/>
          </a:prstGeom>
          <a:noFill/>
        </p:spPr>
        <p:txBody>
          <a:bodyPr wrap="none" rtlCol="0">
            <a:spAutoFit/>
          </a:bodyPr>
          <a:lstStyle/>
          <a:p>
            <a:r>
              <a:rPr lang="en-US" sz="1600" b="1" dirty="0" smtClean="0"/>
              <a:t>(D. Randall, CSU)</a:t>
            </a:r>
            <a:endParaRPr lang="en-US" sz="16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Higher flash rate in warmer climate?</a:t>
            </a:r>
            <a:endParaRPr lang="en-US" sz="3600" b="1" dirty="0"/>
          </a:p>
        </p:txBody>
      </p:sp>
      <p:pic>
        <p:nvPicPr>
          <p:cNvPr id="3074" name="Picture 1"/>
          <p:cNvPicPr>
            <a:picLocks noChangeAspect="1" noChangeArrowheads="1"/>
          </p:cNvPicPr>
          <p:nvPr/>
        </p:nvPicPr>
        <p:blipFill>
          <a:blip r:embed="rId2" cstate="print"/>
          <a:srcRect/>
          <a:stretch>
            <a:fillRect/>
          </a:stretch>
        </p:blipFill>
        <p:spPr bwMode="auto">
          <a:xfrm>
            <a:off x="1230076" y="1393364"/>
            <a:ext cx="6302829" cy="4726145"/>
          </a:xfrm>
          <a:prstGeom prst="rect">
            <a:avLst/>
          </a:prstGeom>
          <a:noFill/>
          <a:ln w="9525">
            <a:noFill/>
            <a:miter lim="800000"/>
            <a:headEnd/>
            <a:tailEnd/>
          </a:ln>
        </p:spPr>
      </p:pic>
      <p:sp>
        <p:nvSpPr>
          <p:cNvPr id="4" name="TextBox 3"/>
          <p:cNvSpPr txBox="1"/>
          <p:nvPr/>
        </p:nvSpPr>
        <p:spPr>
          <a:xfrm>
            <a:off x="5490017" y="2188029"/>
            <a:ext cx="1200264" cy="830997"/>
          </a:xfrm>
          <a:prstGeom prst="rect">
            <a:avLst/>
          </a:prstGeom>
          <a:solidFill>
            <a:schemeClr val="bg1"/>
          </a:solidFill>
        </p:spPr>
        <p:txBody>
          <a:bodyPr wrap="none" rtlCol="0">
            <a:spAutoFit/>
          </a:bodyPr>
          <a:lstStyle/>
          <a:p>
            <a:pPr algn="ctr"/>
            <a:r>
              <a:rPr lang="en-US" sz="1600" b="1" dirty="0" smtClean="0"/>
              <a:t>Tail of</a:t>
            </a:r>
          </a:p>
          <a:p>
            <a:pPr algn="ctr"/>
            <a:r>
              <a:rPr lang="en-US" sz="1600" b="1" dirty="0" smtClean="0"/>
              <a:t>Flash Rate</a:t>
            </a:r>
          </a:p>
          <a:p>
            <a:pPr algn="ctr"/>
            <a:r>
              <a:rPr lang="en-US" sz="1600" b="1" dirty="0" smtClean="0"/>
              <a:t>Distribution</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3621" y="1711842"/>
            <a:ext cx="2402958" cy="531628"/>
          </a:xfrm>
          <a:prstGeom prst="rect">
            <a:avLst/>
          </a:pr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3200" b="1" dirty="0" smtClean="0"/>
              <a:t>Natural frameworks for monitoring global electrification</a:t>
            </a:r>
            <a:endParaRPr lang="en-US" sz="3200" b="1" dirty="0"/>
          </a:p>
        </p:txBody>
      </p:sp>
      <p:sp>
        <p:nvSpPr>
          <p:cNvPr id="4" name="TextBox 3"/>
          <p:cNvSpPr txBox="1"/>
          <p:nvPr/>
        </p:nvSpPr>
        <p:spPr>
          <a:xfrm>
            <a:off x="1892595" y="1807535"/>
            <a:ext cx="1790811" cy="369332"/>
          </a:xfrm>
          <a:prstGeom prst="rect">
            <a:avLst/>
          </a:prstGeom>
          <a:noFill/>
        </p:spPr>
        <p:txBody>
          <a:bodyPr wrap="none" rtlCol="0">
            <a:spAutoFit/>
          </a:bodyPr>
          <a:lstStyle/>
          <a:p>
            <a:r>
              <a:rPr lang="en-US" b="1" dirty="0" smtClean="0"/>
              <a:t>DC Global Circuit</a:t>
            </a:r>
            <a:endParaRPr lang="en-US" b="1" dirty="0"/>
          </a:p>
        </p:txBody>
      </p:sp>
      <p:sp>
        <p:nvSpPr>
          <p:cNvPr id="6" name="Rectangle 5"/>
          <p:cNvSpPr/>
          <p:nvPr/>
        </p:nvSpPr>
        <p:spPr>
          <a:xfrm>
            <a:off x="5039841" y="1711842"/>
            <a:ext cx="2402958" cy="531628"/>
          </a:xfrm>
          <a:prstGeom prst="rect">
            <a:avLst/>
          </a:pr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61091" y="1722471"/>
            <a:ext cx="2358146" cy="557204"/>
          </a:xfrm>
          <a:prstGeom prst="rect">
            <a:avLst/>
          </a:prstGeom>
          <a:noFill/>
        </p:spPr>
        <p:txBody>
          <a:bodyPr wrap="none" rtlCol="0">
            <a:spAutoFit/>
          </a:bodyPr>
          <a:lstStyle/>
          <a:p>
            <a:pPr algn="ctr">
              <a:lnSpc>
                <a:spcPts val="1800"/>
              </a:lnSpc>
            </a:pPr>
            <a:r>
              <a:rPr lang="en-US" b="1" dirty="0" smtClean="0"/>
              <a:t>AC Global Circuit</a:t>
            </a:r>
          </a:p>
          <a:p>
            <a:pPr algn="ctr">
              <a:lnSpc>
                <a:spcPts val="1800"/>
              </a:lnSpc>
            </a:pPr>
            <a:r>
              <a:rPr lang="en-US" b="1" dirty="0" smtClean="0"/>
              <a:t>Schumann Resonances</a:t>
            </a:r>
            <a:endParaRPr lang="en-US" b="1" dirty="0"/>
          </a:p>
        </p:txBody>
      </p:sp>
      <p:sp>
        <p:nvSpPr>
          <p:cNvPr id="8" name="TextBox 7"/>
          <p:cNvSpPr txBox="1"/>
          <p:nvPr/>
        </p:nvSpPr>
        <p:spPr>
          <a:xfrm>
            <a:off x="1201479" y="5922335"/>
            <a:ext cx="3263394" cy="369332"/>
          </a:xfrm>
          <a:prstGeom prst="rect">
            <a:avLst/>
          </a:prstGeom>
          <a:noFill/>
        </p:spPr>
        <p:txBody>
          <a:bodyPr wrap="none" rtlCol="0">
            <a:spAutoFit/>
          </a:bodyPr>
          <a:lstStyle/>
          <a:p>
            <a:r>
              <a:rPr lang="en-US" b="1" dirty="0" smtClean="0"/>
              <a:t>Integrator of Electrified Weather</a:t>
            </a:r>
            <a:endParaRPr lang="en-US" b="1" dirty="0"/>
          </a:p>
        </p:txBody>
      </p:sp>
      <p:sp>
        <p:nvSpPr>
          <p:cNvPr id="9" name="TextBox 8"/>
          <p:cNvSpPr txBox="1"/>
          <p:nvPr/>
        </p:nvSpPr>
        <p:spPr>
          <a:xfrm>
            <a:off x="4848453" y="5922335"/>
            <a:ext cx="2992679" cy="369332"/>
          </a:xfrm>
          <a:prstGeom prst="rect">
            <a:avLst/>
          </a:prstGeom>
          <a:noFill/>
        </p:spPr>
        <p:txBody>
          <a:bodyPr wrap="none" rtlCol="0">
            <a:spAutoFit/>
          </a:bodyPr>
          <a:lstStyle/>
          <a:p>
            <a:r>
              <a:rPr lang="en-US" b="1" dirty="0" smtClean="0"/>
              <a:t>Integrator of Global Lightning</a:t>
            </a:r>
            <a:endParaRPr lang="en-US" b="1" dirty="0"/>
          </a:p>
        </p:txBody>
      </p:sp>
      <p:pic>
        <p:nvPicPr>
          <p:cNvPr id="1027" name="Picture 3"/>
          <p:cNvPicPr>
            <a:picLocks noChangeAspect="1" noChangeArrowheads="1"/>
          </p:cNvPicPr>
          <p:nvPr/>
        </p:nvPicPr>
        <p:blipFill>
          <a:blip r:embed="rId2" cstate="print"/>
          <a:srcRect l="1866" t="34149" r="74477" b="29911"/>
          <a:stretch>
            <a:fillRect/>
          </a:stretch>
        </p:blipFill>
        <p:spPr bwMode="auto">
          <a:xfrm>
            <a:off x="1228299" y="2483894"/>
            <a:ext cx="6687403" cy="3174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Lightning in our future?</a:t>
            </a:r>
            <a:endParaRPr lang="en-US" sz="3600" b="1" dirty="0"/>
          </a:p>
        </p:txBody>
      </p:sp>
      <p:sp>
        <p:nvSpPr>
          <p:cNvPr id="3" name="TextBox 2"/>
          <p:cNvSpPr txBox="1"/>
          <p:nvPr/>
        </p:nvSpPr>
        <p:spPr>
          <a:xfrm>
            <a:off x="591605" y="2660418"/>
            <a:ext cx="8263224" cy="584775"/>
          </a:xfrm>
          <a:prstGeom prst="rect">
            <a:avLst/>
          </a:prstGeom>
          <a:noFill/>
        </p:spPr>
        <p:txBody>
          <a:bodyPr wrap="none" rtlCol="0">
            <a:spAutoFit/>
          </a:bodyPr>
          <a:lstStyle/>
          <a:p>
            <a:r>
              <a:rPr lang="en-US" sz="3200" b="1" i="1" dirty="0" smtClean="0"/>
              <a:t>Thermodynamic view:  </a:t>
            </a:r>
            <a:r>
              <a:rPr lang="en-US" sz="3200" b="1" dirty="0" smtClean="0"/>
              <a:t>More lightning probable</a:t>
            </a:r>
          </a:p>
        </p:txBody>
      </p:sp>
      <p:sp>
        <p:nvSpPr>
          <p:cNvPr id="4" name="TextBox 3"/>
          <p:cNvSpPr txBox="1"/>
          <p:nvPr/>
        </p:nvSpPr>
        <p:spPr>
          <a:xfrm>
            <a:off x="591605" y="4010247"/>
            <a:ext cx="6101286" cy="584775"/>
          </a:xfrm>
          <a:prstGeom prst="rect">
            <a:avLst/>
          </a:prstGeom>
          <a:noFill/>
        </p:spPr>
        <p:txBody>
          <a:bodyPr wrap="none" rtlCol="0">
            <a:spAutoFit/>
          </a:bodyPr>
          <a:lstStyle/>
          <a:p>
            <a:r>
              <a:rPr lang="en-US" sz="3200" b="1" i="1" dirty="0" smtClean="0"/>
              <a:t>Aerosol view:  </a:t>
            </a:r>
            <a:r>
              <a:rPr lang="en-US" sz="3200" b="1" dirty="0" smtClean="0"/>
              <a:t>More difficult to say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119746"/>
            <a:ext cx="8229600" cy="1143000"/>
          </a:xfrm>
        </p:spPr>
        <p:txBody>
          <a:bodyPr>
            <a:normAutofit/>
          </a:bodyPr>
          <a:lstStyle/>
          <a:p>
            <a:r>
              <a:rPr lang="en-US" sz="3600" b="1" dirty="0" smtClean="0"/>
              <a:t>Outline</a:t>
            </a:r>
            <a:endParaRPr lang="en-US" sz="3600" b="1" dirty="0"/>
          </a:p>
        </p:txBody>
      </p:sp>
      <p:sp>
        <p:nvSpPr>
          <p:cNvPr id="3" name="Content Placeholder 2"/>
          <p:cNvSpPr>
            <a:spLocks noGrp="1"/>
          </p:cNvSpPr>
          <p:nvPr>
            <p:ph idx="1"/>
          </p:nvPr>
        </p:nvSpPr>
        <p:spPr>
          <a:xfrm>
            <a:off x="587829" y="994890"/>
            <a:ext cx="8229600" cy="5297061"/>
          </a:xfrm>
        </p:spPr>
        <p:txBody>
          <a:bodyPr>
            <a:noAutofit/>
          </a:bodyPr>
          <a:lstStyle/>
          <a:p>
            <a:pPr>
              <a:lnSpc>
                <a:spcPct val="120000"/>
              </a:lnSpc>
            </a:pPr>
            <a:r>
              <a:rPr lang="en-US" sz="2400" b="1" dirty="0" smtClean="0"/>
              <a:t>Global perspective on thunderstorms and world views</a:t>
            </a:r>
          </a:p>
          <a:p>
            <a:pPr>
              <a:lnSpc>
                <a:spcPct val="120000"/>
              </a:lnSpc>
            </a:pPr>
            <a:r>
              <a:rPr lang="en-US" sz="2400" b="1" dirty="0" smtClean="0"/>
              <a:t>CAPE versus aerosol control of lightning in present climate</a:t>
            </a:r>
          </a:p>
          <a:p>
            <a:pPr>
              <a:lnSpc>
                <a:spcPct val="120000"/>
              </a:lnSpc>
            </a:pPr>
            <a:r>
              <a:rPr lang="en-US" sz="2400" b="1" strike="sngStrike" dirty="0" smtClean="0"/>
              <a:t>Natural variations in global temperature and lightning</a:t>
            </a:r>
          </a:p>
          <a:p>
            <a:pPr>
              <a:lnSpc>
                <a:spcPct val="120000"/>
              </a:lnSpc>
            </a:pPr>
            <a:r>
              <a:rPr lang="en-US" sz="2400" b="1" dirty="0" smtClean="0"/>
              <a:t>Impact of urban areas on lightning </a:t>
            </a:r>
          </a:p>
          <a:p>
            <a:pPr>
              <a:lnSpc>
                <a:spcPct val="120000"/>
              </a:lnSpc>
            </a:pPr>
            <a:r>
              <a:rPr lang="en-US" sz="2400" b="1" strike="sngStrike" dirty="0" smtClean="0"/>
              <a:t>Increases in lightning at high northern latitude</a:t>
            </a:r>
          </a:p>
          <a:p>
            <a:pPr>
              <a:lnSpc>
                <a:spcPct val="120000"/>
              </a:lnSpc>
            </a:pPr>
            <a:r>
              <a:rPr lang="en-US" sz="2400" b="1" strike="sngStrike" dirty="0" smtClean="0"/>
              <a:t>Puzzlements on 11 year solar cycle</a:t>
            </a:r>
          </a:p>
          <a:p>
            <a:pPr>
              <a:lnSpc>
                <a:spcPct val="120000"/>
              </a:lnSpc>
            </a:pPr>
            <a:r>
              <a:rPr lang="en-US" sz="2400" b="1" dirty="0" smtClean="0"/>
              <a:t>Long-period trends and stability of tropical chimneys</a:t>
            </a:r>
          </a:p>
          <a:p>
            <a:pPr>
              <a:lnSpc>
                <a:spcPct val="120000"/>
              </a:lnSpc>
            </a:pPr>
            <a:r>
              <a:rPr lang="en-US" sz="2400" b="1" strike="sngStrike" dirty="0" smtClean="0"/>
              <a:t>Lightning and atmosphere chemistry</a:t>
            </a:r>
          </a:p>
          <a:p>
            <a:pPr>
              <a:lnSpc>
                <a:spcPct val="120000"/>
              </a:lnSpc>
            </a:pPr>
            <a:r>
              <a:rPr lang="en-US" sz="2400" b="1" dirty="0" smtClean="0"/>
              <a:t>Expectations for lightning in a warmer world </a:t>
            </a:r>
          </a:p>
          <a:p>
            <a:pPr>
              <a:lnSpc>
                <a:spcPct val="120000"/>
              </a:lnSpc>
            </a:pPr>
            <a:r>
              <a:rPr lang="en-US" sz="2400" b="1" dirty="0" smtClean="0">
                <a:solidFill>
                  <a:srgbClr val="FF0000"/>
                </a:solidFill>
              </a:rPr>
              <a:t>Conclusions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Conclusions</a:t>
            </a:r>
            <a:endParaRPr lang="en-US" sz="3600" b="1" dirty="0"/>
          </a:p>
        </p:txBody>
      </p:sp>
      <p:sp>
        <p:nvSpPr>
          <p:cNvPr id="3" name="Content Placeholder 2"/>
          <p:cNvSpPr>
            <a:spLocks noGrp="1"/>
          </p:cNvSpPr>
          <p:nvPr>
            <p:ph idx="1"/>
          </p:nvPr>
        </p:nvSpPr>
        <p:spPr/>
        <p:txBody>
          <a:bodyPr>
            <a:normAutofit fontScale="85000" lnSpcReduction="20000"/>
          </a:bodyPr>
          <a:lstStyle/>
          <a:p>
            <a:pPr>
              <a:spcBef>
                <a:spcPts val="1800"/>
              </a:spcBef>
              <a:spcAft>
                <a:spcPts val="400"/>
              </a:spcAft>
            </a:pPr>
            <a:r>
              <a:rPr lang="en-US" sz="2400" b="1" dirty="0" smtClean="0"/>
              <a:t>Both thermodynamics and aerosol are influencing lightning activity; disentanglement is difficult task</a:t>
            </a:r>
          </a:p>
          <a:p>
            <a:pPr>
              <a:spcBef>
                <a:spcPts val="1800"/>
              </a:spcBef>
              <a:spcAft>
                <a:spcPts val="400"/>
              </a:spcAft>
            </a:pPr>
            <a:r>
              <a:rPr lang="en-US" sz="2400" b="1" dirty="0" smtClean="0"/>
              <a:t>Lightning activity in cities and at high northern latitudes is on the rise</a:t>
            </a:r>
          </a:p>
          <a:p>
            <a:pPr>
              <a:spcBef>
                <a:spcPts val="1800"/>
              </a:spcBef>
              <a:spcAft>
                <a:spcPts val="400"/>
              </a:spcAft>
            </a:pPr>
            <a:r>
              <a:rPr lang="en-US" sz="2400" b="1" dirty="0" smtClean="0"/>
              <a:t>11-year thunder day </a:t>
            </a:r>
            <a:r>
              <a:rPr lang="en-US" sz="2400" b="1" dirty="0" err="1" smtClean="0"/>
              <a:t>antiphase</a:t>
            </a:r>
            <a:r>
              <a:rPr lang="en-US" sz="2400" b="1" dirty="0" smtClean="0"/>
              <a:t> condition most prevalent at low latitude</a:t>
            </a:r>
          </a:p>
          <a:p>
            <a:pPr lvl="1">
              <a:spcBef>
                <a:spcPts val="1800"/>
              </a:spcBef>
              <a:spcAft>
                <a:spcPts val="400"/>
              </a:spcAft>
            </a:pPr>
            <a:r>
              <a:rPr lang="en-US" sz="2000" b="1" dirty="0" smtClean="0"/>
              <a:t>Possible role for galactic cosmic rays</a:t>
            </a:r>
          </a:p>
          <a:p>
            <a:pPr>
              <a:spcBef>
                <a:spcPts val="1800"/>
              </a:spcBef>
              <a:spcAft>
                <a:spcPts val="400"/>
              </a:spcAft>
            </a:pPr>
            <a:r>
              <a:rPr lang="en-US" sz="2400" b="1" dirty="0" smtClean="0"/>
              <a:t>Decadal trends in global lightning and temperature are flat</a:t>
            </a:r>
          </a:p>
          <a:p>
            <a:pPr>
              <a:spcBef>
                <a:spcPts val="1800"/>
              </a:spcBef>
              <a:spcAft>
                <a:spcPts val="400"/>
              </a:spcAft>
            </a:pPr>
            <a:r>
              <a:rPr lang="en-US" sz="2400" b="1" dirty="0" smtClean="0"/>
              <a:t>Long-term trends in tropical chimney regions are  positive</a:t>
            </a:r>
          </a:p>
          <a:p>
            <a:pPr>
              <a:spcBef>
                <a:spcPts val="1800"/>
              </a:spcBef>
              <a:spcAft>
                <a:spcPts val="400"/>
              </a:spcAft>
            </a:pPr>
            <a:r>
              <a:rPr lang="en-US" sz="2400" b="1" dirty="0" smtClean="0"/>
              <a:t>Expectation for more lightning in a warmer world</a:t>
            </a:r>
          </a:p>
          <a:p>
            <a:pPr>
              <a:spcBef>
                <a:spcPts val="1800"/>
              </a:spcBef>
              <a:spcAft>
                <a:spcPts val="400"/>
              </a:spcAft>
            </a:pPr>
            <a:r>
              <a:rPr lang="en-US" sz="2400" b="1" dirty="0" smtClean="0"/>
              <a:t>Both global circuits deserve greater exploitation as inexpensive global monitors</a:t>
            </a:r>
          </a:p>
          <a:p>
            <a:pPr>
              <a:spcBef>
                <a:spcPts val="1800"/>
              </a:spcBef>
              <a:spcAft>
                <a:spcPts val="400"/>
              </a:spcAft>
            </a:pPr>
            <a:endParaRPr lang="en-US" sz="24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030"/>
            <a:ext cx="8229600" cy="1143000"/>
          </a:xfrm>
        </p:spPr>
        <p:txBody>
          <a:bodyPr/>
          <a:lstStyle/>
          <a:p>
            <a:r>
              <a:rPr lang="en-US" b="1" dirty="0" smtClean="0"/>
              <a:t>Acknowledgements</a:t>
            </a:r>
            <a:endParaRPr lang="en-US" b="1" dirty="0"/>
          </a:p>
        </p:txBody>
      </p:sp>
      <p:pic>
        <p:nvPicPr>
          <p:cNvPr id="3" name="Picture 2" descr="spot_deepend_100bill_web2_0.jpg"/>
          <p:cNvPicPr>
            <a:picLocks noChangeAspect="1"/>
          </p:cNvPicPr>
          <p:nvPr/>
        </p:nvPicPr>
        <p:blipFill>
          <a:blip r:embed="rId2" cstate="print"/>
          <a:stretch>
            <a:fillRect/>
          </a:stretch>
        </p:blipFill>
        <p:spPr>
          <a:xfrm>
            <a:off x="2715860" y="1264889"/>
            <a:ext cx="3712281" cy="1534409"/>
          </a:xfrm>
          <a:prstGeom prst="rect">
            <a:avLst/>
          </a:prstGeom>
        </p:spPr>
      </p:pic>
      <p:sp>
        <p:nvSpPr>
          <p:cNvPr id="4" name="TextBox 3"/>
          <p:cNvSpPr txBox="1"/>
          <p:nvPr/>
        </p:nvSpPr>
        <p:spPr>
          <a:xfrm>
            <a:off x="3359681" y="766523"/>
            <a:ext cx="2424638" cy="369332"/>
          </a:xfrm>
          <a:prstGeom prst="rect">
            <a:avLst/>
          </a:prstGeom>
          <a:noFill/>
        </p:spPr>
        <p:txBody>
          <a:bodyPr wrap="none" rtlCol="0">
            <a:spAutoFit/>
          </a:bodyPr>
          <a:lstStyle/>
          <a:p>
            <a:r>
              <a:rPr lang="en-US" i="1" dirty="0" smtClean="0"/>
              <a:t>Thank you, Ben Franklin</a:t>
            </a:r>
            <a:endParaRPr lang="en-US" i="1" dirty="0"/>
          </a:p>
        </p:txBody>
      </p:sp>
      <p:sp>
        <p:nvSpPr>
          <p:cNvPr id="8" name="TextBox 7"/>
          <p:cNvSpPr txBox="1"/>
          <p:nvPr/>
        </p:nvSpPr>
        <p:spPr>
          <a:xfrm>
            <a:off x="2774064" y="2876793"/>
            <a:ext cx="1507649" cy="3754874"/>
          </a:xfrm>
          <a:prstGeom prst="rect">
            <a:avLst/>
          </a:prstGeom>
          <a:noFill/>
        </p:spPr>
        <p:txBody>
          <a:bodyPr wrap="square" rtlCol="0">
            <a:spAutoFit/>
          </a:bodyPr>
          <a:lstStyle/>
          <a:p>
            <a:pPr algn="ctr"/>
            <a:r>
              <a:rPr lang="en-US" sz="1400" b="1" dirty="0"/>
              <a:t>S. Goodman</a:t>
            </a:r>
          </a:p>
          <a:p>
            <a:pPr algn="ctr"/>
            <a:r>
              <a:rPr lang="en-US" sz="1400" b="1" dirty="0" smtClean="0"/>
              <a:t>A. </a:t>
            </a:r>
            <a:r>
              <a:rPr lang="en-US" sz="1400" b="1" dirty="0" err="1" smtClean="0"/>
              <a:t>Guha</a:t>
            </a:r>
            <a:endParaRPr lang="en-US" sz="1400" b="1" dirty="0" smtClean="0"/>
          </a:p>
          <a:p>
            <a:pPr algn="ctr"/>
            <a:r>
              <a:rPr lang="en-US" sz="1400" b="1" dirty="0" smtClean="0"/>
              <a:t>R. Hallowell</a:t>
            </a:r>
          </a:p>
          <a:p>
            <a:pPr algn="ctr"/>
            <a:r>
              <a:rPr lang="en-US" sz="1400" b="1" dirty="0" smtClean="0"/>
              <a:t>J. Hansen</a:t>
            </a:r>
          </a:p>
          <a:p>
            <a:pPr algn="ctr"/>
            <a:r>
              <a:rPr lang="en-US" sz="1400" b="1" dirty="0" smtClean="0"/>
              <a:t>S. Hardy</a:t>
            </a:r>
          </a:p>
          <a:p>
            <a:pPr algn="ctr"/>
            <a:r>
              <a:rPr lang="en-US" sz="1400" b="1" dirty="0" smtClean="0"/>
              <a:t>G. Harrison</a:t>
            </a:r>
          </a:p>
          <a:p>
            <a:pPr algn="ctr"/>
            <a:r>
              <a:rPr lang="en-US" sz="1400" b="1" dirty="0" smtClean="0"/>
              <a:t>S. Heckman</a:t>
            </a:r>
          </a:p>
          <a:p>
            <a:pPr algn="ctr"/>
            <a:r>
              <a:rPr lang="en-US" sz="1400" b="1" dirty="0" smtClean="0"/>
              <a:t>Y. </a:t>
            </a:r>
            <a:r>
              <a:rPr lang="en-US" sz="1400" b="1" dirty="0" err="1" smtClean="0"/>
              <a:t>Hobara</a:t>
            </a:r>
            <a:endParaRPr lang="en-US" sz="1400" b="1" dirty="0" smtClean="0"/>
          </a:p>
          <a:p>
            <a:pPr algn="ctr"/>
            <a:r>
              <a:rPr lang="en-US" sz="1400" b="1" dirty="0" smtClean="0"/>
              <a:t>A. Hogan</a:t>
            </a:r>
          </a:p>
          <a:p>
            <a:pPr algn="ctr"/>
            <a:r>
              <a:rPr lang="en-US" sz="1400" b="1" dirty="0" smtClean="0"/>
              <a:t>K. Hood</a:t>
            </a:r>
          </a:p>
          <a:p>
            <a:pPr algn="ctr"/>
            <a:r>
              <a:rPr lang="en-US" sz="1400" b="1" dirty="0" smtClean="0"/>
              <a:t>E. Huang</a:t>
            </a:r>
          </a:p>
          <a:p>
            <a:pPr algn="ctr"/>
            <a:r>
              <a:rPr lang="en-US" sz="1400" b="1" dirty="0" smtClean="0"/>
              <a:t>H. Iskenderian</a:t>
            </a:r>
          </a:p>
          <a:p>
            <a:pPr algn="ctr"/>
            <a:r>
              <a:rPr lang="en-US" sz="1400" b="1" dirty="0" smtClean="0"/>
              <a:t>S. </a:t>
            </a:r>
            <a:r>
              <a:rPr lang="en-US" sz="1400" b="1" dirty="0" err="1" smtClean="0"/>
              <a:t>Kandalgaonkar</a:t>
            </a:r>
            <a:endParaRPr lang="en-US" sz="1400" b="1" dirty="0" smtClean="0"/>
          </a:p>
          <a:p>
            <a:pPr algn="ctr"/>
            <a:r>
              <a:rPr lang="en-US" sz="1400" b="1" dirty="0" smtClean="0"/>
              <a:t>S. Kinne</a:t>
            </a:r>
          </a:p>
          <a:p>
            <a:pPr algn="ctr"/>
            <a:endParaRPr lang="en-US" sz="1400" b="1" dirty="0" smtClean="0"/>
          </a:p>
          <a:p>
            <a:pPr algn="ctr"/>
            <a:endParaRPr lang="en-US" sz="1400" b="1" dirty="0" smtClean="0"/>
          </a:p>
          <a:p>
            <a:pPr algn="ctr"/>
            <a:endParaRPr lang="en-US" sz="1400" b="1" dirty="0" smtClean="0"/>
          </a:p>
        </p:txBody>
      </p:sp>
      <p:sp>
        <p:nvSpPr>
          <p:cNvPr id="9" name="TextBox 8"/>
          <p:cNvSpPr txBox="1"/>
          <p:nvPr/>
        </p:nvSpPr>
        <p:spPr>
          <a:xfrm>
            <a:off x="4813321" y="2876793"/>
            <a:ext cx="1632834" cy="3754874"/>
          </a:xfrm>
          <a:prstGeom prst="rect">
            <a:avLst/>
          </a:prstGeom>
          <a:noFill/>
        </p:spPr>
        <p:txBody>
          <a:bodyPr wrap="square" rtlCol="0">
            <a:spAutoFit/>
          </a:bodyPr>
          <a:lstStyle/>
          <a:p>
            <a:pPr algn="ctr"/>
            <a:r>
              <a:rPr lang="en-US" sz="1400" b="1" dirty="0" smtClean="0"/>
              <a:t>W. Lyons</a:t>
            </a:r>
          </a:p>
          <a:p>
            <a:pPr algn="ctr"/>
            <a:r>
              <a:rPr lang="en-US" sz="1400" b="1" dirty="0" smtClean="0"/>
              <a:t>D. </a:t>
            </a:r>
            <a:r>
              <a:rPr lang="en-US" sz="1400" b="1" dirty="0" err="1" smtClean="0"/>
              <a:t>MacGorman</a:t>
            </a:r>
            <a:r>
              <a:rPr lang="en-US" sz="1400" b="1" dirty="0" smtClean="0"/>
              <a:t> </a:t>
            </a:r>
          </a:p>
          <a:p>
            <a:pPr algn="ctr"/>
            <a:r>
              <a:rPr lang="en-US" sz="1400" b="1" dirty="0" smtClean="0"/>
              <a:t>A. </a:t>
            </a:r>
            <a:r>
              <a:rPr lang="en-US" sz="1400" b="1" dirty="0" err="1" smtClean="0"/>
              <a:t>Malhado</a:t>
            </a:r>
            <a:endParaRPr lang="en-US" sz="1400" b="1" dirty="0" smtClean="0"/>
          </a:p>
          <a:p>
            <a:pPr algn="ctr"/>
            <a:r>
              <a:rPr lang="en-US" sz="1400" b="1" dirty="0" smtClean="0"/>
              <a:t>T. </a:t>
            </a:r>
            <a:r>
              <a:rPr lang="en-US" sz="1400" b="1" dirty="0" err="1" smtClean="0"/>
              <a:t>Mansell</a:t>
            </a:r>
            <a:endParaRPr lang="en-US" sz="1400" b="1" dirty="0" smtClean="0"/>
          </a:p>
          <a:p>
            <a:pPr algn="ctr"/>
            <a:r>
              <a:rPr lang="en-US" sz="1400" b="1" dirty="0" smtClean="0"/>
              <a:t>R. </a:t>
            </a:r>
            <a:r>
              <a:rPr lang="en-US" sz="1400" b="1" dirty="0" err="1" smtClean="0"/>
              <a:t>Markson</a:t>
            </a:r>
            <a:endParaRPr lang="en-US" sz="1400" b="1" dirty="0" smtClean="0"/>
          </a:p>
          <a:p>
            <a:pPr algn="ctr"/>
            <a:r>
              <a:rPr lang="en-US" sz="1400" b="1" dirty="0" smtClean="0"/>
              <a:t>V. </a:t>
            </a:r>
            <a:r>
              <a:rPr lang="en-US" sz="1400" b="1" dirty="0" err="1" smtClean="0"/>
              <a:t>Mushtak</a:t>
            </a:r>
            <a:endParaRPr lang="en-US" sz="1400" b="1" dirty="0" smtClean="0"/>
          </a:p>
          <a:p>
            <a:pPr algn="ctr"/>
            <a:r>
              <a:rPr lang="en-US" sz="1400" b="1" dirty="0" smtClean="0"/>
              <a:t>R. Orville</a:t>
            </a:r>
          </a:p>
          <a:p>
            <a:pPr algn="ctr"/>
            <a:r>
              <a:rPr lang="en-US" sz="1400" b="1" dirty="0" smtClean="0"/>
              <a:t>W. Petersen</a:t>
            </a:r>
          </a:p>
          <a:p>
            <a:pPr algn="ctr"/>
            <a:r>
              <a:rPr lang="en-US" sz="1400" b="1" dirty="0" smtClean="0"/>
              <a:t>K. Pickering</a:t>
            </a:r>
          </a:p>
          <a:p>
            <a:pPr algn="ctr"/>
            <a:r>
              <a:rPr lang="en-US" sz="1400" b="1" dirty="0" smtClean="0"/>
              <a:t>N. </a:t>
            </a:r>
            <a:r>
              <a:rPr lang="en-US" sz="1400" b="1" dirty="0" err="1" smtClean="0"/>
              <a:t>Renno</a:t>
            </a:r>
            <a:endParaRPr lang="en-US" sz="1400" b="1" dirty="0" smtClean="0"/>
          </a:p>
          <a:p>
            <a:pPr algn="ctr"/>
            <a:r>
              <a:rPr lang="en-US" sz="1400" b="1" dirty="0" smtClean="0"/>
              <a:t>K. Riemann-</a:t>
            </a:r>
            <a:r>
              <a:rPr lang="en-US" sz="1400" b="1" dirty="0" err="1" smtClean="0"/>
              <a:t>Campe</a:t>
            </a:r>
            <a:endParaRPr lang="en-US" sz="1400" b="1" dirty="0" smtClean="0"/>
          </a:p>
          <a:p>
            <a:pPr algn="ctr"/>
            <a:r>
              <a:rPr lang="en-US" sz="1400" b="1" dirty="0" smtClean="0"/>
              <a:t>M. Riley</a:t>
            </a:r>
          </a:p>
          <a:p>
            <a:pPr algn="ctr"/>
            <a:r>
              <a:rPr lang="en-US" sz="1400" b="1" dirty="0" smtClean="0"/>
              <a:t>C. Rodger</a:t>
            </a:r>
          </a:p>
          <a:p>
            <a:pPr algn="ctr"/>
            <a:r>
              <a:rPr lang="en-US" sz="1400" b="1" dirty="0" smtClean="0"/>
              <a:t>D. Rosenfeld</a:t>
            </a:r>
          </a:p>
          <a:p>
            <a:pPr algn="ctr"/>
            <a:endParaRPr lang="en-US" sz="1400" b="1" dirty="0" smtClean="0"/>
          </a:p>
          <a:p>
            <a:pPr algn="ctr"/>
            <a:endParaRPr lang="en-US" sz="1400" b="1" dirty="0" smtClean="0"/>
          </a:p>
          <a:p>
            <a:pPr algn="ctr"/>
            <a:endParaRPr lang="en-US" sz="1400" b="1" dirty="0"/>
          </a:p>
        </p:txBody>
      </p:sp>
      <p:sp>
        <p:nvSpPr>
          <p:cNvPr id="17" name="TextBox 16"/>
          <p:cNvSpPr txBox="1"/>
          <p:nvPr/>
        </p:nvSpPr>
        <p:spPr>
          <a:xfrm>
            <a:off x="751134" y="2876793"/>
            <a:ext cx="1491322" cy="3539430"/>
          </a:xfrm>
          <a:prstGeom prst="rect">
            <a:avLst/>
          </a:prstGeom>
          <a:noFill/>
        </p:spPr>
        <p:txBody>
          <a:bodyPr wrap="square" rtlCol="0">
            <a:spAutoFit/>
          </a:bodyPr>
          <a:lstStyle/>
          <a:p>
            <a:pPr algn="ctr"/>
            <a:r>
              <a:rPr lang="en-US" sz="1400" b="1" dirty="0" smtClean="0"/>
              <a:t>R. Albrecht</a:t>
            </a:r>
          </a:p>
          <a:p>
            <a:pPr algn="ctr"/>
            <a:r>
              <a:rPr lang="en-US" sz="1400" b="1" dirty="0" smtClean="0"/>
              <a:t>M. </a:t>
            </a:r>
            <a:r>
              <a:rPr lang="en-US" sz="1400" b="1" dirty="0" err="1" smtClean="0"/>
              <a:t>Andreae</a:t>
            </a:r>
            <a:endParaRPr lang="en-US" sz="1400" b="1" dirty="0" smtClean="0"/>
          </a:p>
          <a:p>
            <a:pPr algn="ctr"/>
            <a:r>
              <a:rPr lang="en-US" sz="1400" b="1" dirty="0" smtClean="0"/>
              <a:t>M. Baker</a:t>
            </a:r>
          </a:p>
          <a:p>
            <a:pPr algn="ctr"/>
            <a:r>
              <a:rPr lang="en-US" sz="1400" b="1" dirty="0" smtClean="0"/>
              <a:t>M. Barth</a:t>
            </a:r>
          </a:p>
          <a:p>
            <a:pPr algn="ctr"/>
            <a:r>
              <a:rPr lang="en-US" sz="1400" b="1" dirty="0" smtClean="0"/>
              <a:t>T. Bell</a:t>
            </a:r>
          </a:p>
          <a:p>
            <a:pPr algn="ctr"/>
            <a:r>
              <a:rPr lang="en-US" sz="1400" b="1" dirty="0" smtClean="0"/>
              <a:t>R. Blakeslee</a:t>
            </a:r>
          </a:p>
          <a:p>
            <a:pPr algn="ctr"/>
            <a:r>
              <a:rPr lang="en-US" sz="1400" b="1" dirty="0" smtClean="0"/>
              <a:t>R. </a:t>
            </a:r>
            <a:r>
              <a:rPr lang="en-US" sz="1400" b="1" dirty="0" err="1" smtClean="0"/>
              <a:t>Boldi</a:t>
            </a:r>
            <a:endParaRPr lang="en-US" sz="1400" b="1" dirty="0" smtClean="0"/>
          </a:p>
          <a:p>
            <a:pPr algn="ctr"/>
            <a:r>
              <a:rPr lang="en-US" sz="1400" b="1" dirty="0" smtClean="0"/>
              <a:t>H. Christian</a:t>
            </a:r>
          </a:p>
          <a:p>
            <a:pPr algn="ctr"/>
            <a:r>
              <a:rPr lang="en-US" sz="1400" b="1" dirty="0" smtClean="0"/>
              <a:t>T. Chronis</a:t>
            </a:r>
          </a:p>
          <a:p>
            <a:pPr algn="ctr"/>
            <a:r>
              <a:rPr lang="en-US" sz="1400" b="1" dirty="0" smtClean="0"/>
              <a:t>S. </a:t>
            </a:r>
            <a:r>
              <a:rPr lang="en-US" sz="1400" b="1" dirty="0" err="1" smtClean="0"/>
              <a:t>Cummer</a:t>
            </a:r>
            <a:endParaRPr lang="en-US" sz="1400" b="1" dirty="0" smtClean="0"/>
          </a:p>
          <a:p>
            <a:pPr algn="ctr"/>
            <a:r>
              <a:rPr lang="en-US" sz="1400" b="1" dirty="0" smtClean="0"/>
              <a:t>A. Del </a:t>
            </a:r>
            <a:r>
              <a:rPr lang="en-US" sz="1400" b="1" dirty="0" err="1" smtClean="0"/>
              <a:t>Genio</a:t>
            </a:r>
            <a:endParaRPr lang="en-US" sz="1400" b="1" dirty="0" smtClean="0"/>
          </a:p>
          <a:p>
            <a:pPr algn="ctr"/>
            <a:r>
              <a:rPr lang="en-US" sz="1400" b="1" dirty="0" smtClean="0"/>
              <a:t>R. Dickinson</a:t>
            </a:r>
          </a:p>
          <a:p>
            <a:pPr algn="ctr"/>
            <a:r>
              <a:rPr lang="en-US" sz="1400" b="1" dirty="0" smtClean="0"/>
              <a:t>E. </a:t>
            </a:r>
            <a:r>
              <a:rPr lang="en-US" sz="1400" b="1" dirty="0" err="1" smtClean="0"/>
              <a:t>Eltahir</a:t>
            </a:r>
            <a:endParaRPr lang="en-US" sz="1400" b="1" dirty="0" smtClean="0"/>
          </a:p>
          <a:p>
            <a:pPr algn="ctr"/>
            <a:r>
              <a:rPr lang="en-US" sz="1400" b="1" dirty="0" smtClean="0"/>
              <a:t>M. Fullekrug</a:t>
            </a:r>
          </a:p>
          <a:p>
            <a:pPr algn="ctr"/>
            <a:endParaRPr lang="en-US" sz="1400" b="1" dirty="0" smtClean="0"/>
          </a:p>
          <a:p>
            <a:pPr algn="ctr"/>
            <a:endParaRPr lang="en-US" sz="1400" b="1" dirty="0"/>
          </a:p>
        </p:txBody>
      </p:sp>
      <p:sp>
        <p:nvSpPr>
          <p:cNvPr id="18" name="TextBox 17"/>
          <p:cNvSpPr txBox="1"/>
          <p:nvPr/>
        </p:nvSpPr>
        <p:spPr>
          <a:xfrm>
            <a:off x="6803588" y="2876793"/>
            <a:ext cx="2013835" cy="3108543"/>
          </a:xfrm>
          <a:prstGeom prst="rect">
            <a:avLst/>
          </a:prstGeom>
          <a:noFill/>
        </p:spPr>
        <p:txBody>
          <a:bodyPr wrap="square" rtlCol="0">
            <a:spAutoFit/>
          </a:bodyPr>
          <a:lstStyle/>
          <a:p>
            <a:pPr algn="ctr"/>
            <a:r>
              <a:rPr lang="en-US" sz="1400" b="1" dirty="0" smtClean="0"/>
              <a:t>S. Rutledge</a:t>
            </a:r>
          </a:p>
          <a:p>
            <a:pPr algn="ctr"/>
            <a:r>
              <a:rPr lang="en-US" sz="1400" b="1" dirty="0" smtClean="0"/>
              <a:t>X. </a:t>
            </a:r>
            <a:r>
              <a:rPr lang="en-US" sz="1400" b="1" dirty="0" err="1" smtClean="0"/>
              <a:t>Qie</a:t>
            </a:r>
            <a:endParaRPr lang="en-US" sz="1400" b="1" dirty="0" smtClean="0"/>
          </a:p>
          <a:p>
            <a:pPr algn="ctr"/>
            <a:r>
              <a:rPr lang="en-US" sz="1400" b="1" dirty="0" smtClean="0"/>
              <a:t>R. Said</a:t>
            </a:r>
          </a:p>
          <a:p>
            <a:pPr algn="ctr"/>
            <a:r>
              <a:rPr lang="en-US" sz="1400" b="1" dirty="0" smtClean="0"/>
              <a:t>G. </a:t>
            </a:r>
            <a:r>
              <a:rPr lang="en-US" sz="1400" b="1" dirty="0" err="1" smtClean="0"/>
              <a:t>Satori</a:t>
            </a:r>
            <a:endParaRPr lang="en-US" sz="1400" b="1" dirty="0" smtClean="0"/>
          </a:p>
          <a:p>
            <a:pPr algn="ctr"/>
            <a:r>
              <a:rPr lang="en-US" sz="1400" b="1" dirty="0" smtClean="0"/>
              <a:t>H. Schiffer</a:t>
            </a:r>
          </a:p>
          <a:p>
            <a:pPr algn="ctr"/>
            <a:r>
              <a:rPr lang="en-US" sz="1400" b="1" dirty="0" smtClean="0"/>
              <a:t>D. </a:t>
            </a:r>
            <a:r>
              <a:rPr lang="en-US" sz="1400" b="1" dirty="0" err="1" smtClean="0"/>
              <a:t>Sentman</a:t>
            </a:r>
            <a:endParaRPr lang="en-US" sz="1400" b="1" dirty="0" smtClean="0"/>
          </a:p>
          <a:p>
            <a:pPr algn="ctr"/>
            <a:r>
              <a:rPr lang="en-US" sz="1400" b="1" dirty="0" smtClean="0"/>
              <a:t>E. Simons</a:t>
            </a:r>
          </a:p>
          <a:p>
            <a:pPr algn="ctr"/>
            <a:r>
              <a:rPr lang="en-US" sz="1400" b="1" dirty="0" smtClean="0"/>
              <a:t>D. Smalley</a:t>
            </a:r>
          </a:p>
          <a:p>
            <a:pPr algn="ctr"/>
            <a:r>
              <a:rPr lang="en-US" sz="1400" b="1" dirty="0" smtClean="0"/>
              <a:t>N. Taylor</a:t>
            </a:r>
          </a:p>
          <a:p>
            <a:pPr algn="ctr"/>
            <a:r>
              <a:rPr lang="en-US" sz="1400" b="1" dirty="0" smtClean="0"/>
              <a:t>B. Tinsley </a:t>
            </a:r>
          </a:p>
          <a:p>
            <a:pPr algn="ctr"/>
            <a:r>
              <a:rPr lang="en-US" sz="1400" b="1" dirty="0" smtClean="0"/>
              <a:t>H. </a:t>
            </a:r>
            <a:r>
              <a:rPr lang="en-US" sz="1400" b="1" dirty="0" err="1" smtClean="0"/>
              <a:t>Viswanatha</a:t>
            </a:r>
            <a:endParaRPr lang="en-US" sz="1400" b="1" dirty="0" smtClean="0"/>
          </a:p>
          <a:p>
            <a:pPr algn="ctr"/>
            <a:r>
              <a:rPr lang="en-US" sz="1400" b="1" dirty="0" smtClean="0"/>
              <a:t>J. Wu</a:t>
            </a:r>
          </a:p>
          <a:p>
            <a:pPr algn="ctr"/>
            <a:r>
              <a:rPr lang="en-US" sz="1400" b="1" dirty="0" smtClean="0"/>
              <a:t>R. Zhang</a:t>
            </a:r>
          </a:p>
          <a:p>
            <a:pPr algn="ctr"/>
            <a:r>
              <a:rPr lang="en-US" sz="1400" b="1" dirty="0" smtClean="0"/>
              <a:t>E. </a:t>
            </a:r>
            <a:r>
              <a:rPr lang="en-US" sz="1400" b="1" dirty="0" err="1" smtClean="0"/>
              <a:t>Zipser</a:t>
            </a:r>
            <a:endParaRPr lang="en-US" sz="1400"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a:t>Global lightning at midnight </a:t>
            </a:r>
            <a:r>
              <a:rPr lang="en-US" sz="3600" b="1" dirty="0" smtClean="0"/>
              <a:t>(Orville </a:t>
            </a:r>
            <a:r>
              <a:rPr lang="en-US" sz="3600" b="1" dirty="0"/>
              <a:t>and Henderson </a:t>
            </a:r>
            <a:r>
              <a:rPr lang="en-US" sz="3600" b="1" dirty="0" smtClean="0"/>
              <a:t>1986)</a:t>
            </a:r>
            <a:endParaRPr lang="en-US" sz="3600" b="1" dirty="0"/>
          </a:p>
        </p:txBody>
      </p:sp>
      <p:pic>
        <p:nvPicPr>
          <p:cNvPr id="1026" name="Picture 2"/>
          <p:cNvPicPr>
            <a:picLocks noChangeAspect="1" noChangeArrowheads="1"/>
          </p:cNvPicPr>
          <p:nvPr/>
        </p:nvPicPr>
        <p:blipFill>
          <a:blip r:embed="rId2" cstate="print"/>
          <a:srcRect/>
          <a:stretch>
            <a:fillRect/>
          </a:stretch>
        </p:blipFill>
        <p:spPr bwMode="auto">
          <a:xfrm>
            <a:off x="1042988" y="2019300"/>
            <a:ext cx="705802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Global oceanic maps of CCN concentration </a:t>
            </a:r>
            <a:r>
              <a:rPr lang="en-US" sz="3600" b="1" dirty="0" smtClean="0"/>
              <a:t>(Hogan, 1977)</a:t>
            </a:r>
            <a:endParaRPr lang="en-US" sz="3600" b="1" dirty="0"/>
          </a:p>
        </p:txBody>
      </p:sp>
      <p:pic>
        <p:nvPicPr>
          <p:cNvPr id="9218" name="Picture 2"/>
          <p:cNvPicPr>
            <a:picLocks noChangeAspect="1" noChangeArrowheads="1"/>
          </p:cNvPicPr>
          <p:nvPr/>
        </p:nvPicPr>
        <p:blipFill>
          <a:blip r:embed="rId2" cstate="print"/>
          <a:srcRect/>
          <a:stretch>
            <a:fillRect/>
          </a:stretch>
        </p:blipFill>
        <p:spPr bwMode="auto">
          <a:xfrm>
            <a:off x="762000" y="1981200"/>
            <a:ext cx="3536108" cy="32004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303252" y="2027375"/>
            <a:ext cx="3621548" cy="3108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7938" y="28575"/>
            <a:ext cx="9183688" cy="457200"/>
          </a:xfrm>
          <a:prstGeom prst="rect">
            <a:avLst/>
          </a:prstGeom>
          <a:noFill/>
          <a:ln w="9525">
            <a:noFill/>
            <a:miter lim="800000"/>
            <a:headEnd/>
            <a:tailEnd/>
          </a:ln>
          <a:effectLst/>
        </p:spPr>
        <p:txBody>
          <a:bodyPr wrap="none">
            <a:spAutoFit/>
          </a:bodyPr>
          <a:lstStyle/>
          <a:p>
            <a:r>
              <a:rPr lang="hu-HU" sz="2400" b="1" u="sng">
                <a:solidFill>
                  <a:srgbClr val="0000FF"/>
                </a:solidFill>
                <a:effectLst>
                  <a:outerShdw blurRad="38100" dist="38100" dir="2700000" algn="tl">
                    <a:srgbClr val="C0C0C0"/>
                  </a:outerShdw>
                </a:effectLst>
                <a:latin typeface="Arial Narrow" pitchFamily="34" charset="0"/>
              </a:rPr>
              <a:t>Physical causes for the frequency variations of Schumann resonances (SR)</a:t>
            </a:r>
          </a:p>
        </p:txBody>
      </p:sp>
      <p:sp>
        <p:nvSpPr>
          <p:cNvPr id="11269" name="Text Box 5"/>
          <p:cNvSpPr txBox="1">
            <a:spLocks noChangeArrowheads="1"/>
          </p:cNvSpPr>
          <p:nvPr/>
        </p:nvSpPr>
        <p:spPr bwMode="auto">
          <a:xfrm>
            <a:off x="107950" y="404813"/>
            <a:ext cx="9036050" cy="641350"/>
          </a:xfrm>
          <a:prstGeom prst="rect">
            <a:avLst/>
          </a:prstGeom>
          <a:noFill/>
          <a:ln w="9525">
            <a:noFill/>
            <a:miter lim="800000"/>
            <a:headEnd/>
            <a:tailEnd/>
          </a:ln>
          <a:effectLst/>
        </p:spPr>
        <p:txBody>
          <a:bodyPr>
            <a:spAutoFit/>
          </a:bodyPr>
          <a:lstStyle/>
          <a:p>
            <a:r>
              <a:rPr lang="en-US" altLang="zh-CN" b="1">
                <a:solidFill>
                  <a:srgbClr val="0000FF"/>
                </a:solidFill>
                <a:effectLst>
                  <a:outerShdw blurRad="38100" dist="38100" dir="2700000" algn="tl">
                    <a:srgbClr val="C0C0C0"/>
                  </a:outerShdw>
                </a:effectLst>
                <a:latin typeface="Arial Narrow" pitchFamily="34" charset="0"/>
                <a:ea typeface="宋体" charset="-122"/>
              </a:rPr>
              <a:t>S</a:t>
            </a:r>
            <a:r>
              <a:rPr lang="hu-HU" altLang="zh-CN" b="1">
                <a:solidFill>
                  <a:srgbClr val="0000FF"/>
                </a:solidFill>
                <a:effectLst>
                  <a:outerShdw blurRad="38100" dist="38100" dir="2700000" algn="tl">
                    <a:srgbClr val="C0C0C0"/>
                  </a:outerShdw>
                </a:effectLst>
                <a:latin typeface="Arial Narrow" pitchFamily="34" charset="0"/>
              </a:rPr>
              <a:t>R </a:t>
            </a:r>
            <a:r>
              <a:rPr lang="en-US" altLang="zh-CN" b="1">
                <a:solidFill>
                  <a:srgbClr val="0000FF"/>
                </a:solidFill>
                <a:effectLst>
                  <a:outerShdw blurRad="38100" dist="38100" dir="2700000" algn="tl">
                    <a:srgbClr val="C0C0C0"/>
                  </a:outerShdw>
                </a:effectLst>
                <a:latin typeface="Arial Narrow" pitchFamily="34" charset="0"/>
                <a:ea typeface="宋体" charset="-122"/>
              </a:rPr>
              <a:t>frequencies are</a:t>
            </a:r>
            <a:r>
              <a:rPr lang="hu-HU" altLang="zh-CN" b="1">
                <a:solidFill>
                  <a:srgbClr val="0000FF"/>
                </a:solidFill>
                <a:effectLst>
                  <a:outerShdw blurRad="38100" dist="38100" dir="2700000" algn="tl">
                    <a:srgbClr val="C0C0C0"/>
                  </a:outerShdw>
                </a:effectLst>
                <a:latin typeface="Arial Narrow" pitchFamily="34" charset="0"/>
              </a:rPr>
              <a:t> </a:t>
            </a:r>
            <a:r>
              <a:rPr lang="en-US" altLang="zh-CN" b="1">
                <a:solidFill>
                  <a:srgbClr val="0000FF"/>
                </a:solidFill>
                <a:effectLst>
                  <a:outerShdw blurRad="38100" dist="38100" dir="2700000" algn="tl">
                    <a:srgbClr val="C0C0C0"/>
                  </a:outerShdw>
                </a:effectLst>
                <a:latin typeface="Arial Narrow" pitchFamily="34" charset="0"/>
                <a:ea typeface="宋体" charset="-122"/>
              </a:rPr>
              <a:t>responsive to both the changes</a:t>
            </a:r>
            <a:r>
              <a:rPr lang="hu-HU" altLang="zh-CN" b="1">
                <a:solidFill>
                  <a:srgbClr val="0000FF"/>
                </a:solidFill>
                <a:effectLst>
                  <a:outerShdw blurRad="38100" dist="38100" dir="2700000" algn="tl">
                    <a:srgbClr val="C0C0C0"/>
                  </a:outerShdw>
                </a:effectLst>
                <a:latin typeface="Arial Narrow" pitchFamily="34" charset="0"/>
              </a:rPr>
              <a:t> </a:t>
            </a:r>
            <a:r>
              <a:rPr lang="en-US" altLang="zh-CN" b="1">
                <a:solidFill>
                  <a:srgbClr val="0000FF"/>
                </a:solidFill>
                <a:effectLst>
                  <a:outerShdw blurRad="38100" dist="38100" dir="2700000" algn="tl">
                    <a:srgbClr val="C0C0C0"/>
                  </a:outerShdw>
                </a:effectLst>
                <a:latin typeface="Arial Narrow" pitchFamily="34" charset="0"/>
                <a:ea typeface="宋体" charset="-122"/>
              </a:rPr>
              <a:t>in properties of the Earth-ionosphere cavity and to variations in the lightning source-observer distance.</a:t>
            </a:r>
            <a:endParaRPr lang="hu-HU">
              <a:solidFill>
                <a:srgbClr val="0000FF"/>
              </a:solidFill>
              <a:latin typeface="Arial Narrow" pitchFamily="34" charset="0"/>
            </a:endParaRPr>
          </a:p>
        </p:txBody>
      </p:sp>
      <p:grpSp>
        <p:nvGrpSpPr>
          <p:cNvPr id="2" name="Group 6"/>
          <p:cNvGrpSpPr>
            <a:grpSpLocks/>
          </p:cNvGrpSpPr>
          <p:nvPr/>
        </p:nvGrpSpPr>
        <p:grpSpPr bwMode="auto">
          <a:xfrm>
            <a:off x="1908175" y="1025525"/>
            <a:ext cx="5478463" cy="4113213"/>
            <a:chOff x="1114" y="709"/>
            <a:chExt cx="3796" cy="2761"/>
          </a:xfrm>
        </p:grpSpPr>
        <p:sp>
          <p:nvSpPr>
            <p:cNvPr id="11271" name="Text Box 7"/>
            <p:cNvSpPr txBox="1">
              <a:spLocks noChangeArrowheads="1"/>
            </p:cNvSpPr>
            <p:nvPr/>
          </p:nvSpPr>
          <p:spPr bwMode="auto">
            <a:xfrm rot="16200000">
              <a:off x="676" y="1678"/>
              <a:ext cx="1121" cy="246"/>
            </a:xfrm>
            <a:prstGeom prst="rect">
              <a:avLst/>
            </a:prstGeom>
            <a:solidFill>
              <a:schemeClr val="bg1"/>
            </a:solidFill>
            <a:ln w="19050">
              <a:solidFill>
                <a:srgbClr val="0099FF"/>
              </a:solidFill>
              <a:miter lim="800000"/>
              <a:headEnd/>
              <a:tailEnd/>
            </a:ln>
            <a:effectLst/>
          </p:spPr>
          <p:txBody>
            <a:bodyPr wrap="none">
              <a:spAutoFit/>
            </a:bodyPr>
            <a:lstStyle/>
            <a:p>
              <a:r>
                <a:rPr lang="hu-HU" sz="1600" b="1">
                  <a:solidFill>
                    <a:srgbClr val="3366FF"/>
                  </a:solidFill>
                  <a:effectLst>
                    <a:outerShdw blurRad="38100" dist="38100" dir="2700000" algn="tl">
                      <a:srgbClr val="C0C0C0"/>
                    </a:outerShdw>
                  </a:effectLst>
                </a:rPr>
                <a:t>Frequency (Hz)</a:t>
              </a:r>
            </a:p>
          </p:txBody>
        </p:sp>
        <p:sp>
          <p:nvSpPr>
            <p:cNvPr id="11272" name="Text Box 8"/>
            <p:cNvSpPr txBox="1">
              <a:spLocks noChangeArrowheads="1"/>
            </p:cNvSpPr>
            <p:nvPr/>
          </p:nvSpPr>
          <p:spPr bwMode="auto">
            <a:xfrm rot="16200000">
              <a:off x="3965" y="1680"/>
              <a:ext cx="1621" cy="268"/>
            </a:xfrm>
            <a:prstGeom prst="rect">
              <a:avLst/>
            </a:prstGeom>
            <a:solidFill>
              <a:schemeClr val="bg1"/>
            </a:solidFill>
            <a:ln w="19050">
              <a:solidFill>
                <a:srgbClr val="0099FF"/>
              </a:solidFill>
              <a:miter lim="800000"/>
              <a:headEnd/>
              <a:tailEnd/>
            </a:ln>
            <a:effectLst/>
          </p:spPr>
          <p:txBody>
            <a:bodyPr wrap="none">
              <a:spAutoFit/>
            </a:bodyPr>
            <a:lstStyle/>
            <a:p>
              <a:r>
                <a:rPr lang="hu-HU" sz="1600" b="1">
                  <a:solidFill>
                    <a:srgbClr val="FE0000"/>
                  </a:solidFill>
                  <a:effectLst>
                    <a:outerShdw blurRad="38100" dist="38100" dir="2700000" algn="tl">
                      <a:srgbClr val="C0C0C0"/>
                    </a:outerShdw>
                  </a:effectLst>
                </a:rPr>
                <a:t>Hard X-ray flux (W/m</a:t>
              </a:r>
              <a:r>
                <a:rPr lang="hu-HU" sz="1600" b="1" baseline="30000">
                  <a:solidFill>
                    <a:srgbClr val="FE0000"/>
                  </a:solidFill>
                  <a:effectLst>
                    <a:outerShdw blurRad="38100" dist="38100" dir="2700000" algn="tl">
                      <a:srgbClr val="C0C0C0"/>
                    </a:outerShdw>
                  </a:effectLst>
                </a:rPr>
                <a:t>2</a:t>
              </a:r>
              <a:r>
                <a:rPr lang="hu-HU" sz="1600" b="1">
                  <a:solidFill>
                    <a:srgbClr val="FE0000"/>
                  </a:solidFill>
                  <a:effectLst>
                    <a:outerShdw blurRad="38100" dist="38100" dir="2700000" algn="tl">
                      <a:srgbClr val="C0C0C0"/>
                    </a:outerShdw>
                  </a:effectLst>
                </a:rPr>
                <a:t>)</a:t>
              </a:r>
              <a:r>
                <a:rPr lang="hu-HU"/>
                <a:t> </a:t>
              </a:r>
            </a:p>
          </p:txBody>
        </p:sp>
        <p:sp>
          <p:nvSpPr>
            <p:cNvPr id="11273" name="Line 9"/>
            <p:cNvSpPr>
              <a:spLocks noChangeShapeType="1"/>
            </p:cNvSpPr>
            <p:nvPr/>
          </p:nvSpPr>
          <p:spPr bwMode="auto">
            <a:xfrm>
              <a:off x="2200" y="3203"/>
              <a:ext cx="1769" cy="0"/>
            </a:xfrm>
            <a:prstGeom prst="line">
              <a:avLst/>
            </a:prstGeom>
            <a:noFill/>
            <a:ln w="76200">
              <a:solidFill>
                <a:srgbClr val="0000FF"/>
              </a:solidFill>
              <a:round/>
              <a:headEnd type="triangle" w="med" len="med"/>
              <a:tailEnd type="triangle" w="med" len="med"/>
            </a:ln>
            <a:effectLst/>
          </p:spPr>
          <p:txBody>
            <a:bodyPr/>
            <a:lstStyle/>
            <a:p>
              <a:endParaRPr lang="en-US"/>
            </a:p>
          </p:txBody>
        </p:sp>
        <p:sp>
          <p:nvSpPr>
            <p:cNvPr id="11274" name="Text Box 10"/>
            <p:cNvSpPr txBox="1">
              <a:spLocks noChangeArrowheads="1"/>
            </p:cNvSpPr>
            <p:nvPr/>
          </p:nvSpPr>
          <p:spPr bwMode="auto">
            <a:xfrm>
              <a:off x="2608" y="3204"/>
              <a:ext cx="889" cy="266"/>
            </a:xfrm>
            <a:prstGeom prst="rect">
              <a:avLst/>
            </a:prstGeom>
            <a:noFill/>
            <a:ln w="19050">
              <a:noFill/>
              <a:miter lim="800000"/>
              <a:headEnd/>
              <a:tailEnd/>
            </a:ln>
            <a:effectLst/>
          </p:spPr>
          <p:txBody>
            <a:bodyPr wrap="none">
              <a:spAutoFit/>
            </a:bodyPr>
            <a:lstStyle/>
            <a:p>
              <a:r>
                <a:rPr lang="hu-HU" sz="2000" b="1">
                  <a:solidFill>
                    <a:srgbClr val="0000FF"/>
                  </a:solidFill>
                  <a:effectLst>
                    <a:outerShdw blurRad="38100" dist="38100" dir="2700000" algn="tl">
                      <a:srgbClr val="C0C0C0"/>
                    </a:outerShdw>
                  </a:effectLst>
                  <a:latin typeface="Arial Narrow" pitchFamily="34" charset="0"/>
                </a:rPr>
                <a:t>Solar cycle</a:t>
              </a:r>
            </a:p>
          </p:txBody>
        </p:sp>
        <p:pic>
          <p:nvPicPr>
            <p:cNvPr id="11275" name="Picture 11"/>
            <p:cNvPicPr>
              <a:picLocks noChangeAspect="1" noChangeArrowheads="1"/>
            </p:cNvPicPr>
            <p:nvPr/>
          </p:nvPicPr>
          <p:blipFill>
            <a:blip r:embed="rId3" cstate="print"/>
            <a:srcRect/>
            <a:stretch>
              <a:fillRect/>
            </a:stretch>
          </p:blipFill>
          <p:spPr bwMode="auto">
            <a:xfrm>
              <a:off x="1444" y="709"/>
              <a:ext cx="3078" cy="2304"/>
            </a:xfrm>
            <a:prstGeom prst="rect">
              <a:avLst/>
            </a:prstGeom>
            <a:noFill/>
            <a:ln w="9525">
              <a:noFill/>
              <a:miter lim="800000"/>
              <a:headEnd/>
              <a:tailEnd/>
            </a:ln>
            <a:effectLst/>
          </p:spPr>
        </p:pic>
        <p:sp>
          <p:nvSpPr>
            <p:cNvPr id="11276" name="Rectangle 12"/>
            <p:cNvSpPr>
              <a:spLocks noChangeArrowheads="1"/>
            </p:cNvSpPr>
            <p:nvPr/>
          </p:nvSpPr>
          <p:spPr bwMode="auto">
            <a:xfrm>
              <a:off x="3661" y="2341"/>
              <a:ext cx="538" cy="204"/>
            </a:xfrm>
            <a:prstGeom prst="rect">
              <a:avLst/>
            </a:prstGeom>
            <a:noFill/>
            <a:ln w="19050">
              <a:noFill/>
              <a:miter lim="800000"/>
              <a:headEnd/>
              <a:tailEnd/>
            </a:ln>
            <a:effectLst/>
          </p:spPr>
          <p:txBody>
            <a:bodyPr wrap="none">
              <a:spAutoFit/>
            </a:bodyPr>
            <a:lstStyle/>
            <a:p>
              <a:r>
                <a:rPr lang="hu-HU" sz="1400">
                  <a:effectLst>
                    <a:outerShdw blurRad="38100" dist="38100" dir="2700000" algn="tl">
                      <a:srgbClr val="C0C0C0"/>
                    </a:outerShdw>
                  </a:effectLst>
                </a:rPr>
                <a:t>Sol Min</a:t>
              </a:r>
            </a:p>
          </p:txBody>
        </p:sp>
        <p:sp>
          <p:nvSpPr>
            <p:cNvPr id="11277" name="Text Box 13"/>
            <p:cNvSpPr txBox="1">
              <a:spLocks noChangeArrowheads="1"/>
            </p:cNvSpPr>
            <p:nvPr/>
          </p:nvSpPr>
          <p:spPr bwMode="auto">
            <a:xfrm>
              <a:off x="2018" y="2331"/>
              <a:ext cx="538" cy="205"/>
            </a:xfrm>
            <a:prstGeom prst="rect">
              <a:avLst/>
            </a:prstGeom>
            <a:noFill/>
            <a:ln w="19050">
              <a:noFill/>
              <a:miter lim="800000"/>
              <a:headEnd/>
              <a:tailEnd/>
            </a:ln>
            <a:effectLst/>
          </p:spPr>
          <p:txBody>
            <a:bodyPr wrap="none">
              <a:spAutoFit/>
            </a:bodyPr>
            <a:lstStyle/>
            <a:p>
              <a:r>
                <a:rPr lang="hu-HU" sz="1400">
                  <a:effectLst>
                    <a:outerShdw blurRad="38100" dist="38100" dir="2700000" algn="tl">
                      <a:srgbClr val="C0C0C0"/>
                    </a:outerShdw>
                  </a:effectLst>
                </a:rPr>
                <a:t>Sol Min</a:t>
              </a:r>
            </a:p>
          </p:txBody>
        </p:sp>
      </p:grpSp>
      <p:sp>
        <p:nvSpPr>
          <p:cNvPr id="11278" name="Text Box 14"/>
          <p:cNvSpPr txBox="1">
            <a:spLocks noChangeArrowheads="1"/>
          </p:cNvSpPr>
          <p:nvPr/>
        </p:nvSpPr>
        <p:spPr bwMode="auto">
          <a:xfrm>
            <a:off x="0" y="5135563"/>
            <a:ext cx="8964613" cy="1739900"/>
          </a:xfrm>
          <a:prstGeom prst="rect">
            <a:avLst/>
          </a:prstGeom>
          <a:noFill/>
          <a:ln w="9525">
            <a:noFill/>
            <a:miter lim="800000"/>
            <a:headEnd/>
            <a:tailEnd/>
          </a:ln>
          <a:effectLst/>
        </p:spPr>
        <p:txBody>
          <a:bodyPr>
            <a:spAutoFit/>
          </a:bodyPr>
          <a:lstStyle/>
          <a:p>
            <a:pPr algn="just"/>
            <a:r>
              <a:rPr lang="hu-HU" b="1">
                <a:solidFill>
                  <a:srgbClr val="0000FF"/>
                </a:solidFill>
                <a:effectLst>
                  <a:outerShdw blurRad="38100" dist="38100" dir="2700000" algn="tl">
                    <a:srgbClr val="C0C0C0"/>
                  </a:outerShdw>
                </a:effectLst>
                <a:latin typeface="Arial Narrow" pitchFamily="34" charset="0"/>
              </a:rPr>
              <a:t>Solar cycle variation of SR frequencies is attributed to the variations in hard x-ray flux of more than two orders of magnitude influencing the upper boundary layer of the Earth-ionopshere cavity (Sátori et al. 2003). One would expect lower frequency values at the last solar minimum in 2008/2009 than in the previous one in 1996 if the frequency during the solar cycle is only responsive to the changes of ionospheric propagation conditions due to hard X-ray flux variations. Frequency observations at Nagycenk, Hungary above don’t support this expectation.</a:t>
            </a:r>
            <a:endParaRPr lang="hu-HU">
              <a:solidFill>
                <a:srgbClr val="0000FF"/>
              </a:solidFill>
              <a:latin typeface="Arial Narrow"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NH_temperature"/>
          <p:cNvPicPr>
            <a:picLocks noChangeAspect="1" noChangeArrowheads="1"/>
          </p:cNvPicPr>
          <p:nvPr/>
        </p:nvPicPr>
        <p:blipFill>
          <a:blip r:embed="rId3" cstate="print"/>
          <a:srcRect/>
          <a:stretch>
            <a:fillRect/>
          </a:stretch>
        </p:blipFill>
        <p:spPr bwMode="auto">
          <a:xfrm>
            <a:off x="1322388" y="115888"/>
            <a:ext cx="6499225" cy="4948237"/>
          </a:xfrm>
          <a:prstGeom prst="rect">
            <a:avLst/>
          </a:prstGeom>
          <a:noFill/>
        </p:spPr>
      </p:pic>
      <p:sp>
        <p:nvSpPr>
          <p:cNvPr id="9222" name="Text Box 6"/>
          <p:cNvSpPr txBox="1">
            <a:spLocks noChangeArrowheads="1"/>
          </p:cNvSpPr>
          <p:nvPr/>
        </p:nvSpPr>
        <p:spPr bwMode="auto">
          <a:xfrm>
            <a:off x="1331913" y="5084763"/>
            <a:ext cx="6932612" cy="304800"/>
          </a:xfrm>
          <a:prstGeom prst="rect">
            <a:avLst/>
          </a:prstGeom>
          <a:noFill/>
          <a:ln w="9525">
            <a:noFill/>
            <a:miter lim="800000"/>
            <a:headEnd/>
            <a:tailEnd/>
          </a:ln>
          <a:effectLst/>
        </p:spPr>
        <p:txBody>
          <a:bodyPr>
            <a:spAutoFit/>
          </a:bodyPr>
          <a:lstStyle/>
          <a:p>
            <a:r>
              <a:rPr lang="en-GB" sz="1400">
                <a:effectLst>
                  <a:outerShdw blurRad="38100" dist="38100" dir="2700000" algn="tl">
                    <a:srgbClr val="C0C0C0"/>
                  </a:outerShdw>
                </a:effectLst>
                <a:latin typeface="Arial Narrow" pitchFamily="34" charset="0"/>
              </a:rPr>
              <a:t>(Source: J.E. Hansen, R. Ruedy, M. Sato, and K. Lo; NASA Goddard Institute for Space Studies)</a:t>
            </a:r>
            <a:endParaRPr lang="hu-HU" sz="1400">
              <a:effectLst>
                <a:outerShdw blurRad="38100" dist="38100" dir="2700000" algn="tl">
                  <a:srgbClr val="C0C0C0"/>
                </a:outerShdw>
              </a:effectLst>
              <a:latin typeface="Arial Narrow" pitchFamily="34" charset="0"/>
            </a:endParaRPr>
          </a:p>
        </p:txBody>
      </p:sp>
      <p:sp>
        <p:nvSpPr>
          <p:cNvPr id="9223" name="Text Box 7"/>
          <p:cNvSpPr txBox="1">
            <a:spLocks noChangeArrowheads="1"/>
          </p:cNvSpPr>
          <p:nvPr/>
        </p:nvSpPr>
        <p:spPr bwMode="auto">
          <a:xfrm>
            <a:off x="519113" y="5969000"/>
            <a:ext cx="184150" cy="366713"/>
          </a:xfrm>
          <a:prstGeom prst="rect">
            <a:avLst/>
          </a:prstGeom>
          <a:noFill/>
          <a:ln w="9525">
            <a:noFill/>
            <a:miter lim="800000"/>
            <a:headEnd/>
            <a:tailEnd/>
          </a:ln>
          <a:effectLst/>
        </p:spPr>
        <p:txBody>
          <a:bodyPr wrap="none">
            <a:spAutoFit/>
          </a:bodyPr>
          <a:lstStyle/>
          <a:p>
            <a:endParaRPr lang="en-US"/>
          </a:p>
        </p:txBody>
      </p:sp>
      <p:sp>
        <p:nvSpPr>
          <p:cNvPr id="9224" name="Text Box 8"/>
          <p:cNvSpPr txBox="1">
            <a:spLocks noChangeArrowheads="1"/>
          </p:cNvSpPr>
          <p:nvPr/>
        </p:nvSpPr>
        <p:spPr bwMode="auto">
          <a:xfrm>
            <a:off x="376238" y="5897563"/>
            <a:ext cx="184150" cy="366712"/>
          </a:xfrm>
          <a:prstGeom prst="rect">
            <a:avLst/>
          </a:prstGeom>
          <a:noFill/>
          <a:ln w="9525">
            <a:noFill/>
            <a:miter lim="800000"/>
            <a:headEnd/>
            <a:tailEnd/>
          </a:ln>
          <a:effectLst/>
        </p:spPr>
        <p:txBody>
          <a:bodyPr wrap="none">
            <a:spAutoFit/>
          </a:bodyPr>
          <a:lstStyle/>
          <a:p>
            <a:endParaRPr lang="en-US"/>
          </a:p>
        </p:txBody>
      </p:sp>
      <p:sp>
        <p:nvSpPr>
          <p:cNvPr id="9225" name="Text Box 9"/>
          <p:cNvSpPr txBox="1">
            <a:spLocks noChangeArrowheads="1"/>
          </p:cNvSpPr>
          <p:nvPr/>
        </p:nvSpPr>
        <p:spPr bwMode="auto">
          <a:xfrm>
            <a:off x="250825" y="5516563"/>
            <a:ext cx="8713788" cy="1200329"/>
          </a:xfrm>
          <a:prstGeom prst="rect">
            <a:avLst/>
          </a:prstGeom>
          <a:noFill/>
          <a:ln w="9525">
            <a:noFill/>
            <a:miter lim="800000"/>
            <a:headEnd/>
            <a:tailEnd/>
          </a:ln>
          <a:effectLst/>
        </p:spPr>
        <p:txBody>
          <a:bodyPr>
            <a:spAutoFit/>
          </a:bodyPr>
          <a:lstStyle/>
          <a:p>
            <a:pPr algn="just"/>
            <a:r>
              <a:rPr lang="hu-HU" altLang="zh-CN" sz="2400" b="1" dirty="0">
                <a:solidFill>
                  <a:srgbClr val="0000FF"/>
                </a:solidFill>
                <a:latin typeface="Arial Narrow" pitchFamily="34" charset="0"/>
              </a:rPr>
              <a:t>Northward shift of the </a:t>
            </a:r>
            <a:r>
              <a:rPr lang="en-US" altLang="zh-CN" sz="2400" b="1" dirty="0">
                <a:solidFill>
                  <a:srgbClr val="0000FF"/>
                </a:solidFill>
                <a:latin typeface="Arial Narrow" pitchFamily="34" charset="0"/>
                <a:ea typeface="宋体" charset="-122"/>
              </a:rPr>
              <a:t>global lightning position </a:t>
            </a:r>
            <a:r>
              <a:rPr lang="hu-HU" altLang="zh-CN" sz="2400" b="1" dirty="0">
                <a:solidFill>
                  <a:srgbClr val="0000FF"/>
                </a:solidFill>
                <a:latin typeface="Arial Narrow" pitchFamily="34" charset="0"/>
              </a:rPr>
              <a:t>indicated by SR frequency variations is </a:t>
            </a:r>
            <a:r>
              <a:rPr lang="en-US" altLang="zh-CN" sz="2400" b="1" dirty="0">
                <a:solidFill>
                  <a:srgbClr val="0000FF"/>
                </a:solidFill>
                <a:latin typeface="Arial Narrow" pitchFamily="34" charset="0"/>
                <a:ea typeface="宋体" charset="-122"/>
              </a:rPr>
              <a:t>attributed to the more intense global warming of the Northern Hemisphere</a:t>
            </a:r>
            <a:r>
              <a:rPr lang="hu-HU" altLang="zh-CN" sz="2400" b="1" dirty="0">
                <a:solidFill>
                  <a:srgbClr val="0000FF"/>
                </a:solidFill>
                <a:latin typeface="Arial Narrow" pitchFamily="34" charset="0"/>
              </a:rPr>
              <a:t> starting at around 1995 (Sátori et al., 2011).</a:t>
            </a:r>
            <a:endParaRPr lang="hu-HU" sz="2400" b="1" dirty="0">
              <a:solidFill>
                <a:srgbClr val="0000FF"/>
              </a:solidFill>
              <a:latin typeface="Arial Narrow" pitchFamily="34" charset="0"/>
            </a:endParaRPr>
          </a:p>
        </p:txBody>
      </p:sp>
      <p:sp>
        <p:nvSpPr>
          <p:cNvPr id="7" name="Down Arrow 6"/>
          <p:cNvSpPr/>
          <p:nvPr/>
        </p:nvSpPr>
        <p:spPr>
          <a:xfrm flipV="1">
            <a:off x="6953693" y="3381154"/>
            <a:ext cx="212651" cy="7549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6517758" y="4114800"/>
            <a:ext cx="1089144" cy="584775"/>
          </a:xfrm>
          <a:prstGeom prst="rect">
            <a:avLst/>
          </a:prstGeom>
          <a:noFill/>
        </p:spPr>
        <p:txBody>
          <a:bodyPr wrap="none" rtlCol="0">
            <a:spAutoFit/>
          </a:bodyPr>
          <a:lstStyle/>
          <a:p>
            <a:pPr algn="ctr"/>
            <a:r>
              <a:rPr lang="en-US" sz="1600" b="1" dirty="0" smtClean="0"/>
              <a:t>Intensified</a:t>
            </a:r>
          </a:p>
          <a:p>
            <a:pPr algn="ctr"/>
            <a:r>
              <a:rPr lang="en-US" sz="1600" b="1" dirty="0" smtClean="0"/>
              <a:t>warming</a:t>
            </a:r>
            <a:endParaRPr lang="en-US" sz="16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Text Box 15"/>
          <p:cNvSpPr txBox="1">
            <a:spLocks noChangeArrowheads="1"/>
          </p:cNvSpPr>
          <p:nvPr/>
        </p:nvSpPr>
        <p:spPr bwMode="auto">
          <a:xfrm>
            <a:off x="4048125" y="692150"/>
            <a:ext cx="4916488" cy="4981575"/>
          </a:xfrm>
          <a:prstGeom prst="rect">
            <a:avLst/>
          </a:prstGeom>
          <a:noFill/>
          <a:ln w="9525">
            <a:noFill/>
            <a:miter lim="800000"/>
            <a:headEnd/>
            <a:tailEnd/>
          </a:ln>
          <a:effectLst/>
        </p:spPr>
        <p:txBody>
          <a:bodyPr>
            <a:spAutoFit/>
          </a:bodyPr>
          <a:lstStyle/>
          <a:p>
            <a:pPr algn="just"/>
            <a:r>
              <a:rPr lang="hu-HU" sz="1600" b="1">
                <a:solidFill>
                  <a:srgbClr val="0000FF"/>
                </a:solidFill>
                <a:effectLst>
                  <a:outerShdw blurRad="38100" dist="38100" dir="2700000" algn="tl">
                    <a:srgbClr val="C0C0C0"/>
                  </a:outerShdw>
                </a:effectLst>
                <a:latin typeface="Arial Narrow" pitchFamily="34" charset="0"/>
              </a:rPr>
              <a:t>Frequency of the 1st Ez mode has maximum while the 1st horizontal magnetic mode exhibits minimum at NCK (Northern hemisphere) in summer. The summer peak fequencies of the 1st Ez mode (black segments) were higher in the 2008/2009 solar minimum than in the previous one in 1996. Even the frequency was much higher in summer, 2007 (red segment) than in 1996 in spite of the fact that the solar activity in 2007 already returned to the activity level of 1996. The opposite frequency response can be seen in case of the 1st horizontal magnetic mode when comparing summer frequency values at the two solar minima. The frequency minima are deeper in summer in 2008/2009 than in the previous solar minimum. </a:t>
            </a:r>
            <a:r>
              <a:rPr lang="hu-HU" sz="1600" b="1" u="sng">
                <a:solidFill>
                  <a:srgbClr val="0000FF"/>
                </a:solidFill>
                <a:effectLst>
                  <a:outerShdw blurRad="38100" dist="38100" dir="2700000" algn="tl">
                    <a:srgbClr val="C0C0C0"/>
                  </a:outerShdw>
                </a:effectLst>
                <a:latin typeface="Arial Narrow" pitchFamily="34" charset="0"/>
              </a:rPr>
              <a:t>The opposite frequency variation of the vertical electric and horizontal magnetic field components at the two consecutive solar minima hints that the centroid of the world lightning distribution is systematically shifted northward with</a:t>
            </a:r>
            <a:r>
              <a:rPr lang="en-US" sz="1600" b="1" u="sng">
                <a:solidFill>
                  <a:srgbClr val="0000FF"/>
                </a:solidFill>
                <a:effectLst>
                  <a:outerShdw blurRad="38100" dist="38100" dir="2700000" algn="tl">
                    <a:srgbClr val="C0C0C0"/>
                  </a:outerShdw>
                </a:effectLst>
                <a:latin typeface="Arial Narrow" pitchFamily="34" charset="0"/>
              </a:rPr>
              <a:t> 4°- 6° in latitude </a:t>
            </a:r>
            <a:r>
              <a:rPr lang="hu-HU" sz="1600" b="1" u="sng">
                <a:solidFill>
                  <a:srgbClr val="0000FF"/>
                </a:solidFill>
                <a:effectLst>
                  <a:outerShdw blurRad="38100" dist="38100" dir="2700000" algn="tl">
                    <a:srgbClr val="C0C0C0"/>
                  </a:outerShdw>
                </a:effectLst>
                <a:latin typeface="Arial Narrow" pitchFamily="34" charset="0"/>
              </a:rPr>
              <a:t>in the Northern hemisphere summers during the last elongated solar cycle (12-13 years) (Sátori et al., 2011). </a:t>
            </a:r>
          </a:p>
        </p:txBody>
      </p:sp>
      <p:pic>
        <p:nvPicPr>
          <p:cNvPr id="13316" name="Picture 4"/>
          <p:cNvPicPr>
            <a:picLocks noChangeAspect="1" noChangeArrowheads="1"/>
          </p:cNvPicPr>
          <p:nvPr/>
        </p:nvPicPr>
        <p:blipFill>
          <a:blip r:embed="rId3" cstate="print"/>
          <a:srcRect/>
          <a:stretch>
            <a:fillRect/>
          </a:stretch>
        </p:blipFill>
        <p:spPr bwMode="auto">
          <a:xfrm>
            <a:off x="336550" y="3489325"/>
            <a:ext cx="3587750" cy="2814638"/>
          </a:xfrm>
          <a:prstGeom prst="rect">
            <a:avLst/>
          </a:prstGeom>
          <a:noFill/>
          <a:ln w="12700">
            <a:solidFill>
              <a:srgbClr val="0000FF"/>
            </a:solid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323850" y="533400"/>
            <a:ext cx="3587750" cy="2803525"/>
          </a:xfrm>
          <a:prstGeom prst="rect">
            <a:avLst/>
          </a:prstGeom>
          <a:noFill/>
          <a:ln w="12700">
            <a:solidFill>
              <a:srgbClr val="0000FF"/>
            </a:solidFill>
            <a:miter lim="800000"/>
            <a:headEnd/>
            <a:tailEnd/>
          </a:ln>
          <a:effectLst/>
        </p:spPr>
      </p:pic>
      <p:sp>
        <p:nvSpPr>
          <p:cNvPr id="13318" name="Line 6"/>
          <p:cNvSpPr>
            <a:spLocks noChangeShapeType="1"/>
          </p:cNvSpPr>
          <p:nvPr/>
        </p:nvSpPr>
        <p:spPr bwMode="auto">
          <a:xfrm flipV="1">
            <a:off x="1284288" y="2090738"/>
            <a:ext cx="201612" cy="0"/>
          </a:xfrm>
          <a:prstGeom prst="line">
            <a:avLst/>
          </a:prstGeom>
          <a:noFill/>
          <a:ln w="38100">
            <a:solidFill>
              <a:schemeClr val="tx1"/>
            </a:solidFill>
            <a:round/>
            <a:headEnd/>
            <a:tailEnd/>
          </a:ln>
          <a:effectLst/>
        </p:spPr>
        <p:txBody>
          <a:bodyPr/>
          <a:lstStyle/>
          <a:p>
            <a:endParaRPr lang="en-US"/>
          </a:p>
        </p:txBody>
      </p:sp>
      <p:sp>
        <p:nvSpPr>
          <p:cNvPr id="13319" name="Line 7"/>
          <p:cNvSpPr>
            <a:spLocks noChangeShapeType="1"/>
          </p:cNvSpPr>
          <p:nvPr/>
        </p:nvSpPr>
        <p:spPr bwMode="auto">
          <a:xfrm flipV="1">
            <a:off x="3395663" y="1982788"/>
            <a:ext cx="203200" cy="0"/>
          </a:xfrm>
          <a:prstGeom prst="line">
            <a:avLst/>
          </a:prstGeom>
          <a:noFill/>
          <a:ln w="38100">
            <a:solidFill>
              <a:schemeClr val="tx1"/>
            </a:solidFill>
            <a:round/>
            <a:headEnd/>
            <a:tailEnd/>
          </a:ln>
          <a:effectLst/>
        </p:spPr>
        <p:txBody>
          <a:bodyPr/>
          <a:lstStyle/>
          <a:p>
            <a:endParaRPr lang="en-US"/>
          </a:p>
        </p:txBody>
      </p:sp>
      <p:sp>
        <p:nvSpPr>
          <p:cNvPr id="13320" name="Line 8"/>
          <p:cNvSpPr>
            <a:spLocks noChangeShapeType="1"/>
          </p:cNvSpPr>
          <p:nvPr/>
        </p:nvSpPr>
        <p:spPr bwMode="auto">
          <a:xfrm flipV="1">
            <a:off x="3143250" y="1711325"/>
            <a:ext cx="203200" cy="0"/>
          </a:xfrm>
          <a:prstGeom prst="line">
            <a:avLst/>
          </a:prstGeom>
          <a:noFill/>
          <a:ln w="38100">
            <a:solidFill>
              <a:srgbClr val="FF0000"/>
            </a:solidFill>
            <a:round/>
            <a:headEnd/>
            <a:tailEnd/>
          </a:ln>
          <a:effectLst/>
        </p:spPr>
        <p:txBody>
          <a:bodyPr/>
          <a:lstStyle/>
          <a:p>
            <a:endParaRPr lang="en-US"/>
          </a:p>
        </p:txBody>
      </p:sp>
      <p:sp>
        <p:nvSpPr>
          <p:cNvPr id="13321" name="Line 9"/>
          <p:cNvSpPr>
            <a:spLocks noChangeShapeType="1"/>
          </p:cNvSpPr>
          <p:nvPr/>
        </p:nvSpPr>
        <p:spPr bwMode="auto">
          <a:xfrm flipV="1">
            <a:off x="3413125" y="5697538"/>
            <a:ext cx="203200" cy="0"/>
          </a:xfrm>
          <a:prstGeom prst="line">
            <a:avLst/>
          </a:prstGeom>
          <a:noFill/>
          <a:ln w="38100">
            <a:solidFill>
              <a:schemeClr val="tx1"/>
            </a:solidFill>
            <a:round/>
            <a:headEnd/>
            <a:tailEnd/>
          </a:ln>
          <a:effectLst/>
        </p:spPr>
        <p:txBody>
          <a:bodyPr/>
          <a:lstStyle/>
          <a:p>
            <a:endParaRPr lang="en-US"/>
          </a:p>
        </p:txBody>
      </p:sp>
      <p:sp>
        <p:nvSpPr>
          <p:cNvPr id="13322" name="Line 10"/>
          <p:cNvSpPr>
            <a:spLocks noChangeShapeType="1"/>
          </p:cNvSpPr>
          <p:nvPr/>
        </p:nvSpPr>
        <p:spPr bwMode="auto">
          <a:xfrm flipV="1">
            <a:off x="1350963" y="5427663"/>
            <a:ext cx="203200" cy="0"/>
          </a:xfrm>
          <a:prstGeom prst="line">
            <a:avLst/>
          </a:prstGeom>
          <a:noFill/>
          <a:ln w="38100">
            <a:solidFill>
              <a:schemeClr val="tx1"/>
            </a:solidFill>
            <a:round/>
            <a:headEnd/>
            <a:tailEnd/>
          </a:ln>
          <a:effectLst/>
        </p:spPr>
        <p:txBody>
          <a:bodyPr/>
          <a:lstStyle/>
          <a:p>
            <a:endParaRPr lang="en-US"/>
          </a:p>
        </p:txBody>
      </p:sp>
      <p:sp>
        <p:nvSpPr>
          <p:cNvPr id="13323" name="Text Box 11"/>
          <p:cNvSpPr txBox="1">
            <a:spLocks noChangeArrowheads="1"/>
          </p:cNvSpPr>
          <p:nvPr/>
        </p:nvSpPr>
        <p:spPr bwMode="auto">
          <a:xfrm>
            <a:off x="1079500" y="974725"/>
            <a:ext cx="635000" cy="244475"/>
          </a:xfrm>
          <a:prstGeom prst="rect">
            <a:avLst/>
          </a:prstGeom>
          <a:noFill/>
          <a:ln w="12700">
            <a:noFill/>
            <a:miter lim="800000"/>
            <a:headEnd/>
            <a:tailEnd/>
          </a:ln>
          <a:effectLst/>
        </p:spPr>
        <p:txBody>
          <a:bodyPr wrap="none">
            <a:spAutoFit/>
          </a:bodyPr>
          <a:lstStyle/>
          <a:p>
            <a:r>
              <a:rPr lang="hu-HU" sz="1000" b="1">
                <a:effectLst>
                  <a:outerShdw blurRad="38100" dist="38100" dir="2700000" algn="tl">
                    <a:srgbClr val="C0C0C0"/>
                  </a:outerShdw>
                </a:effectLst>
              </a:rPr>
              <a:t>Sol Min</a:t>
            </a:r>
          </a:p>
        </p:txBody>
      </p:sp>
      <p:sp>
        <p:nvSpPr>
          <p:cNvPr id="13324" name="Text Box 12"/>
          <p:cNvSpPr txBox="1">
            <a:spLocks noChangeArrowheads="1"/>
          </p:cNvSpPr>
          <p:nvPr/>
        </p:nvSpPr>
        <p:spPr bwMode="auto">
          <a:xfrm>
            <a:off x="3092450" y="1003300"/>
            <a:ext cx="635000" cy="244475"/>
          </a:xfrm>
          <a:prstGeom prst="rect">
            <a:avLst/>
          </a:prstGeom>
          <a:noFill/>
          <a:ln w="12700">
            <a:noFill/>
            <a:miter lim="800000"/>
            <a:headEnd/>
            <a:tailEnd/>
          </a:ln>
          <a:effectLst/>
        </p:spPr>
        <p:txBody>
          <a:bodyPr wrap="none">
            <a:spAutoFit/>
          </a:bodyPr>
          <a:lstStyle/>
          <a:p>
            <a:r>
              <a:rPr lang="hu-HU" sz="1000" b="1">
                <a:effectLst>
                  <a:outerShdw blurRad="38100" dist="38100" dir="2700000" algn="tl">
                    <a:srgbClr val="C0C0C0"/>
                  </a:outerShdw>
                </a:effectLst>
              </a:rPr>
              <a:t>Sol Min</a:t>
            </a:r>
          </a:p>
        </p:txBody>
      </p:sp>
      <p:sp>
        <p:nvSpPr>
          <p:cNvPr id="13325" name="Rectangle 13"/>
          <p:cNvSpPr>
            <a:spLocks noChangeArrowheads="1"/>
          </p:cNvSpPr>
          <p:nvPr/>
        </p:nvSpPr>
        <p:spPr bwMode="auto">
          <a:xfrm>
            <a:off x="1147763" y="3914775"/>
            <a:ext cx="635000" cy="244475"/>
          </a:xfrm>
          <a:prstGeom prst="rect">
            <a:avLst/>
          </a:prstGeom>
          <a:noFill/>
          <a:ln w="12700">
            <a:noFill/>
            <a:miter lim="800000"/>
            <a:headEnd/>
            <a:tailEnd/>
          </a:ln>
          <a:effectLst/>
        </p:spPr>
        <p:txBody>
          <a:bodyPr wrap="none">
            <a:spAutoFit/>
          </a:bodyPr>
          <a:lstStyle/>
          <a:p>
            <a:r>
              <a:rPr lang="hu-HU" sz="1000" b="1">
                <a:effectLst>
                  <a:outerShdw blurRad="38100" dist="38100" dir="2700000" algn="tl">
                    <a:srgbClr val="C0C0C0"/>
                  </a:outerShdw>
                </a:effectLst>
              </a:rPr>
              <a:t>Sol Min</a:t>
            </a:r>
          </a:p>
        </p:txBody>
      </p:sp>
      <p:sp>
        <p:nvSpPr>
          <p:cNvPr id="13326" name="Rectangle 14"/>
          <p:cNvSpPr>
            <a:spLocks noChangeArrowheads="1"/>
          </p:cNvSpPr>
          <p:nvPr/>
        </p:nvSpPr>
        <p:spPr bwMode="auto">
          <a:xfrm>
            <a:off x="3157538" y="3902075"/>
            <a:ext cx="635000" cy="244475"/>
          </a:xfrm>
          <a:prstGeom prst="rect">
            <a:avLst/>
          </a:prstGeom>
          <a:noFill/>
          <a:ln w="12700">
            <a:noFill/>
            <a:miter lim="800000"/>
            <a:headEnd/>
            <a:tailEnd/>
          </a:ln>
          <a:effectLst/>
        </p:spPr>
        <p:txBody>
          <a:bodyPr wrap="none">
            <a:spAutoFit/>
          </a:bodyPr>
          <a:lstStyle/>
          <a:p>
            <a:r>
              <a:rPr lang="hu-HU" sz="1000" b="1">
                <a:effectLst>
                  <a:outerShdw blurRad="38100" dist="38100" dir="2700000" algn="tl">
                    <a:srgbClr val="C0C0C0"/>
                  </a:outerShdw>
                </a:effectLst>
              </a:rPr>
              <a:t>Sol Min</a:t>
            </a:r>
          </a:p>
        </p:txBody>
      </p:sp>
      <p:sp>
        <p:nvSpPr>
          <p:cNvPr id="13328" name="Line 16"/>
          <p:cNvSpPr>
            <a:spLocks noChangeShapeType="1"/>
          </p:cNvSpPr>
          <p:nvPr/>
        </p:nvSpPr>
        <p:spPr bwMode="auto">
          <a:xfrm>
            <a:off x="1258888" y="6457950"/>
            <a:ext cx="2305050" cy="0"/>
          </a:xfrm>
          <a:prstGeom prst="line">
            <a:avLst/>
          </a:prstGeom>
          <a:noFill/>
          <a:ln w="38100">
            <a:solidFill>
              <a:srgbClr val="0000FF"/>
            </a:solidFill>
            <a:round/>
            <a:headEnd type="triangle" w="med" len="med"/>
            <a:tailEnd type="triangle" w="med" len="med"/>
          </a:ln>
          <a:effectLst/>
        </p:spPr>
        <p:txBody>
          <a:bodyPr/>
          <a:lstStyle/>
          <a:p>
            <a:endParaRPr lang="en-US"/>
          </a:p>
        </p:txBody>
      </p:sp>
      <p:sp>
        <p:nvSpPr>
          <p:cNvPr id="13329" name="Text Box 17"/>
          <p:cNvSpPr txBox="1">
            <a:spLocks noChangeArrowheads="1"/>
          </p:cNvSpPr>
          <p:nvPr/>
        </p:nvSpPr>
        <p:spPr bwMode="auto">
          <a:xfrm>
            <a:off x="1763713" y="6477000"/>
            <a:ext cx="1060450" cy="336550"/>
          </a:xfrm>
          <a:prstGeom prst="rect">
            <a:avLst/>
          </a:prstGeom>
          <a:noFill/>
          <a:ln w="9525">
            <a:noFill/>
            <a:miter lim="800000"/>
            <a:headEnd/>
            <a:tailEnd/>
          </a:ln>
          <a:effectLst/>
        </p:spPr>
        <p:txBody>
          <a:bodyPr wrap="none">
            <a:spAutoFit/>
          </a:bodyPr>
          <a:lstStyle/>
          <a:p>
            <a:r>
              <a:rPr lang="hu-HU" sz="1600" b="1">
                <a:solidFill>
                  <a:srgbClr val="0000FF"/>
                </a:solidFill>
                <a:effectLst>
                  <a:outerShdw blurRad="38100" dist="38100" dir="2700000" algn="tl">
                    <a:srgbClr val="C0C0C0"/>
                  </a:outerShdw>
                </a:effectLst>
                <a:latin typeface="Arial Narrow" pitchFamily="34" charset="0"/>
              </a:rPr>
              <a:t>Solar cycle</a:t>
            </a:r>
          </a:p>
        </p:txBody>
      </p:sp>
      <p:sp>
        <p:nvSpPr>
          <p:cNvPr id="13330" name="Text Box 18"/>
          <p:cNvSpPr txBox="1">
            <a:spLocks noChangeArrowheads="1"/>
          </p:cNvSpPr>
          <p:nvPr/>
        </p:nvSpPr>
        <p:spPr bwMode="auto">
          <a:xfrm>
            <a:off x="1139825" y="28575"/>
            <a:ext cx="6527800" cy="457200"/>
          </a:xfrm>
          <a:prstGeom prst="rect">
            <a:avLst/>
          </a:prstGeom>
          <a:noFill/>
          <a:ln w="9525">
            <a:noFill/>
            <a:miter lim="800000"/>
            <a:headEnd/>
            <a:tailEnd/>
          </a:ln>
          <a:effectLst/>
        </p:spPr>
        <p:txBody>
          <a:bodyPr wrap="none">
            <a:spAutoFit/>
          </a:bodyPr>
          <a:lstStyle/>
          <a:p>
            <a:r>
              <a:rPr lang="hu-HU" sz="2400" b="1" u="sng">
                <a:solidFill>
                  <a:srgbClr val="0000FF"/>
                </a:solidFill>
                <a:effectLst>
                  <a:outerShdw blurRad="38100" dist="38100" dir="2700000" algn="tl">
                    <a:srgbClr val="C0C0C0"/>
                  </a:outerShdw>
                </a:effectLst>
                <a:latin typeface="Arial Narrow" pitchFamily="34" charset="0"/>
              </a:rPr>
              <a:t>Contrasting the behavior between solar cycle minima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Smoke ingestion by thunderstorms and inversion of electrical polarity (</a:t>
            </a:r>
            <a:r>
              <a:rPr lang="en-US" sz="3600" b="1" dirty="0" err="1" smtClean="0"/>
              <a:t>Rudlosky</a:t>
            </a:r>
            <a:r>
              <a:rPr lang="en-US" sz="3600" b="1" dirty="0" smtClean="0"/>
              <a:t> and </a:t>
            </a:r>
            <a:r>
              <a:rPr lang="en-US" sz="3600" b="1" dirty="0" err="1" smtClean="0"/>
              <a:t>Fuelberg</a:t>
            </a:r>
            <a:r>
              <a:rPr lang="en-US" sz="3600" b="1" dirty="0" smtClean="0"/>
              <a:t>, 2011)</a:t>
            </a:r>
            <a:endParaRPr lang="en-US" sz="3600" b="1" dirty="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t="2978"/>
          <a:stretch>
            <a:fillRect/>
          </a:stretch>
        </p:blipFill>
        <p:spPr bwMode="auto">
          <a:xfrm>
            <a:off x="-154945" y="1775637"/>
            <a:ext cx="9116666" cy="4603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The contrast between lightning </a:t>
            </a:r>
            <a:r>
              <a:rPr lang="en-US" sz="3600" b="1" dirty="0" smtClean="0"/>
              <a:t/>
            </a:r>
            <a:br>
              <a:rPr lang="en-US" sz="3600" b="1" dirty="0" smtClean="0"/>
            </a:br>
            <a:r>
              <a:rPr lang="en-US" sz="3600" b="1" dirty="0" smtClean="0"/>
              <a:t>and rainfall (NASA TRMM)</a:t>
            </a:r>
            <a:endParaRPr lang="en-US" sz="3600" b="1" dirty="0"/>
          </a:p>
        </p:txBody>
      </p:sp>
      <p:pic>
        <p:nvPicPr>
          <p:cNvPr id="3074" name="Picture 2"/>
          <p:cNvPicPr>
            <a:picLocks noChangeAspect="1" noChangeArrowheads="1"/>
          </p:cNvPicPr>
          <p:nvPr/>
        </p:nvPicPr>
        <p:blipFill>
          <a:blip r:embed="rId2" cstate="print"/>
          <a:srcRect/>
          <a:stretch>
            <a:fillRect/>
          </a:stretch>
        </p:blipFill>
        <p:spPr bwMode="auto">
          <a:xfrm>
            <a:off x="1535629" y="1640958"/>
            <a:ext cx="6057857" cy="4440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Variation of fair weather electric field at Kennedy Space Center (Harrison, 2006)</a:t>
            </a:r>
            <a:endParaRPr lang="en-US" sz="3600" b="1" dirty="0"/>
          </a:p>
        </p:txBody>
      </p:sp>
      <p:sp>
        <p:nvSpPr>
          <p:cNvPr id="4" name="Rectangle 3"/>
          <p:cNvSpPr/>
          <p:nvPr/>
        </p:nvSpPr>
        <p:spPr>
          <a:xfrm>
            <a:off x="6642229" y="2667000"/>
            <a:ext cx="609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8412" y="2667000"/>
            <a:ext cx="381000" cy="1170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67747" y="2514600"/>
            <a:ext cx="76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cstate="print"/>
          <a:srcRect/>
          <a:stretch>
            <a:fillRect/>
          </a:stretch>
        </p:blipFill>
        <p:spPr bwMode="auto">
          <a:xfrm>
            <a:off x="751796" y="2024062"/>
            <a:ext cx="8212414" cy="3103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smtClean="0"/>
              <a:t>Why should lightning activity follow surface air temperature?</a:t>
            </a:r>
            <a:endParaRPr lang="en-US" sz="3600" b="1" dirty="0"/>
          </a:p>
        </p:txBody>
      </p:sp>
      <p:sp>
        <p:nvSpPr>
          <p:cNvPr id="4" name="Content Placeholder 3"/>
          <p:cNvSpPr>
            <a:spLocks noGrp="1"/>
          </p:cNvSpPr>
          <p:nvPr>
            <p:ph idx="1"/>
          </p:nvPr>
        </p:nvSpPr>
        <p:spPr>
          <a:xfrm>
            <a:off x="943780" y="1751852"/>
            <a:ext cx="7590629" cy="4525963"/>
          </a:xfrm>
        </p:spPr>
        <p:txBody>
          <a:bodyPr>
            <a:normAutofit/>
          </a:bodyPr>
          <a:lstStyle/>
          <a:p>
            <a:pPr lvl="0"/>
            <a:r>
              <a:rPr lang="en-US" sz="2800" b="1" dirty="0" smtClean="0"/>
              <a:t>In all climates, water vapor increases with increasing temperature (</a:t>
            </a:r>
            <a:r>
              <a:rPr lang="en-US" sz="2800" b="1" dirty="0" err="1" smtClean="0"/>
              <a:t>Clausius-Clapeyron</a:t>
            </a:r>
            <a:r>
              <a:rPr lang="en-US" sz="2800" b="1" dirty="0" smtClean="0"/>
              <a:t> relationship)  </a:t>
            </a:r>
          </a:p>
          <a:p>
            <a:pPr lvl="1">
              <a:buNone/>
            </a:pPr>
            <a:r>
              <a:rPr lang="en-US" sz="2400" b="1" dirty="0" smtClean="0"/>
              <a:t>+ 7% per degree C at 0°C</a:t>
            </a:r>
          </a:p>
          <a:p>
            <a:pPr>
              <a:buNone/>
            </a:pPr>
            <a:r>
              <a:rPr lang="en-US" sz="2800" b="1" dirty="0" smtClean="0"/>
              <a:t>            </a:t>
            </a:r>
          </a:p>
          <a:p>
            <a:pPr>
              <a:buNone/>
            </a:pPr>
            <a:r>
              <a:rPr lang="en-US" sz="2800" b="1" dirty="0" smtClean="0"/>
              <a:t> </a:t>
            </a:r>
          </a:p>
          <a:p>
            <a:pPr lvl="0"/>
            <a:r>
              <a:rPr lang="en-US" sz="2800" b="1" dirty="0" smtClean="0"/>
              <a:t>In the present climate, Convective Available Potential Energy (CAPE) increases with temperature</a:t>
            </a:r>
          </a:p>
          <a:p>
            <a:endParaRPr lang="en-US" sz="2800" b="1" dirty="0"/>
          </a:p>
        </p:txBody>
      </p:sp>
      <p:pic>
        <p:nvPicPr>
          <p:cNvPr id="5" name="Picture 4" descr="clouds_fig28.gif"/>
          <p:cNvPicPr>
            <a:picLocks noChangeAspect="1"/>
          </p:cNvPicPr>
          <p:nvPr/>
        </p:nvPicPr>
        <p:blipFill>
          <a:blip r:embed="rId2" cstate="print">
            <a:duotone>
              <a:schemeClr val="accent2">
                <a:shade val="45000"/>
                <a:satMod val="135000"/>
              </a:schemeClr>
              <a:prstClr val="white"/>
            </a:duotone>
            <a:lum bright="-2000" contrast="6000"/>
          </a:blip>
          <a:srcRect l="7196" b="4395"/>
          <a:stretch>
            <a:fillRect/>
          </a:stretch>
        </p:blipFill>
        <p:spPr>
          <a:xfrm>
            <a:off x="5421095" y="2829308"/>
            <a:ext cx="1817913" cy="1633826"/>
          </a:xfrm>
          <a:prstGeom prst="rect">
            <a:avLst/>
          </a:prstGeom>
        </p:spPr>
      </p:pic>
      <p:sp>
        <p:nvSpPr>
          <p:cNvPr id="6" name="TextBox 5"/>
          <p:cNvSpPr txBox="1"/>
          <p:nvPr/>
        </p:nvSpPr>
        <p:spPr>
          <a:xfrm>
            <a:off x="5671465" y="4397818"/>
            <a:ext cx="1248034" cy="276999"/>
          </a:xfrm>
          <a:prstGeom prst="rect">
            <a:avLst/>
          </a:prstGeom>
          <a:noFill/>
        </p:spPr>
        <p:txBody>
          <a:bodyPr wrap="none" rtlCol="0">
            <a:spAutoFit/>
          </a:bodyPr>
          <a:lstStyle/>
          <a:p>
            <a:r>
              <a:rPr lang="en-US" sz="1200" dirty="0" smtClean="0">
                <a:solidFill>
                  <a:srgbClr val="C00000"/>
                </a:solidFill>
              </a:rPr>
              <a:t>Temperature (°C)</a:t>
            </a:r>
            <a:endParaRPr lang="en-US" sz="1200" dirty="0">
              <a:solidFill>
                <a:srgbClr val="C00000"/>
              </a:solidFill>
            </a:endParaRPr>
          </a:p>
        </p:txBody>
      </p:sp>
      <p:sp>
        <p:nvSpPr>
          <p:cNvPr id="7" name="TextBox 6"/>
          <p:cNvSpPr txBox="1"/>
          <p:nvPr/>
        </p:nvSpPr>
        <p:spPr>
          <a:xfrm rot="16200000">
            <a:off x="4713524" y="3418104"/>
            <a:ext cx="1124154" cy="276999"/>
          </a:xfrm>
          <a:prstGeom prst="rect">
            <a:avLst/>
          </a:prstGeom>
          <a:noFill/>
        </p:spPr>
        <p:txBody>
          <a:bodyPr wrap="none" rtlCol="0">
            <a:spAutoFit/>
          </a:bodyPr>
          <a:lstStyle/>
          <a:p>
            <a:r>
              <a:rPr lang="en-US" sz="1200" dirty="0" smtClean="0">
                <a:solidFill>
                  <a:srgbClr val="C00000"/>
                </a:solidFill>
              </a:rPr>
              <a:t>Vapor Pressure</a:t>
            </a:r>
            <a:endParaRPr lang="en-US" sz="12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21278" y="304800"/>
            <a:ext cx="9069572" cy="762000"/>
          </a:xfrm>
        </p:spPr>
        <p:txBody>
          <a:bodyPr>
            <a:noAutofit/>
          </a:bodyPr>
          <a:lstStyle/>
          <a:p>
            <a:r>
              <a:rPr lang="en-US" sz="3600" b="1" dirty="0" smtClean="0"/>
              <a:t>Convective Available Potential Energy (CAPE)</a:t>
            </a:r>
            <a:endParaRPr lang="en-US" sz="4000" b="1" dirty="0" smtClean="0"/>
          </a:p>
        </p:txBody>
      </p:sp>
      <p:pic>
        <p:nvPicPr>
          <p:cNvPr id="14339" name="Picture 8" descr="EW_CAPE_wet_bulb"/>
          <p:cNvPicPr>
            <a:picLocks noGrp="1" noChangeAspect="1" noChangeArrowheads="1"/>
          </p:cNvPicPr>
          <p:nvPr>
            <p:ph idx="1"/>
          </p:nvPr>
        </p:nvPicPr>
        <p:blipFill>
          <a:blip r:embed="rId2" cstate="print"/>
          <a:srcRect/>
          <a:stretch>
            <a:fillRect/>
          </a:stretch>
        </p:blipFill>
        <p:spPr>
          <a:xfrm>
            <a:off x="2238043" y="1127051"/>
            <a:ext cx="4981575" cy="5462588"/>
          </a:xfrm>
          <a:noFill/>
        </p:spPr>
      </p:pic>
      <p:sp>
        <p:nvSpPr>
          <p:cNvPr id="4" name="Freeform 3"/>
          <p:cNvSpPr/>
          <p:nvPr/>
        </p:nvSpPr>
        <p:spPr>
          <a:xfrm>
            <a:off x="5007935" y="2456121"/>
            <a:ext cx="1807535" cy="744279"/>
          </a:xfrm>
          <a:custGeom>
            <a:avLst/>
            <a:gdLst>
              <a:gd name="connsiteX0" fmla="*/ 0 w 1807535"/>
              <a:gd name="connsiteY0" fmla="*/ 744279 h 744279"/>
              <a:gd name="connsiteX1" fmla="*/ 1807535 w 1807535"/>
              <a:gd name="connsiteY1" fmla="*/ 0 h 744279"/>
              <a:gd name="connsiteX2" fmla="*/ 1807535 w 1807535"/>
              <a:gd name="connsiteY2" fmla="*/ 0 h 744279"/>
            </a:gdLst>
            <a:ahLst/>
            <a:cxnLst>
              <a:cxn ang="0">
                <a:pos x="connsiteX0" y="connsiteY0"/>
              </a:cxn>
              <a:cxn ang="0">
                <a:pos x="connsiteX1" y="connsiteY1"/>
              </a:cxn>
              <a:cxn ang="0">
                <a:pos x="connsiteX2" y="connsiteY2"/>
              </a:cxn>
            </a:cxnLst>
            <a:rect l="l" t="t" r="r" b="b"/>
            <a:pathLst>
              <a:path w="1807535" h="744279">
                <a:moveTo>
                  <a:pt x="0" y="744279"/>
                </a:moveTo>
                <a:lnTo>
                  <a:pt x="1807535" y="0"/>
                </a:lnTo>
                <a:lnTo>
                  <a:pt x="1807535" y="0"/>
                </a:lnTo>
              </a:path>
            </a:pathLst>
          </a:custGeom>
          <a:ln w="28575">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772936" y="2264734"/>
            <a:ext cx="1687834" cy="400110"/>
          </a:xfrm>
          <a:prstGeom prst="rect">
            <a:avLst/>
          </a:prstGeom>
          <a:noFill/>
        </p:spPr>
        <p:txBody>
          <a:bodyPr wrap="none" rtlCol="0">
            <a:spAutoFit/>
          </a:bodyPr>
          <a:lstStyle/>
          <a:p>
            <a:r>
              <a:rPr lang="en-US" sz="2000" b="1" dirty="0" smtClean="0">
                <a:solidFill>
                  <a:schemeClr val="accent1"/>
                </a:solidFill>
              </a:rPr>
              <a:t>Moist </a:t>
            </a:r>
            <a:r>
              <a:rPr lang="en-US" sz="2000" b="1" dirty="0" err="1" smtClean="0">
                <a:solidFill>
                  <a:schemeClr val="accent1"/>
                </a:solidFill>
              </a:rPr>
              <a:t>Adiabat</a:t>
            </a:r>
            <a:endParaRPr lang="en-US" sz="2000" b="1" dirty="0">
              <a:solidFill>
                <a:schemeClr val="accent1"/>
              </a:solidFill>
            </a:endParaRPr>
          </a:p>
        </p:txBody>
      </p:sp>
      <p:sp>
        <p:nvSpPr>
          <p:cNvPr id="6" name="TextBox 5"/>
          <p:cNvSpPr txBox="1"/>
          <p:nvPr/>
        </p:nvSpPr>
        <p:spPr>
          <a:xfrm>
            <a:off x="334258" y="4657059"/>
            <a:ext cx="1549400" cy="707886"/>
          </a:xfrm>
          <a:prstGeom prst="rect">
            <a:avLst/>
          </a:prstGeom>
          <a:noFill/>
        </p:spPr>
        <p:txBody>
          <a:bodyPr wrap="none" rtlCol="0">
            <a:spAutoFit/>
          </a:bodyPr>
          <a:lstStyle/>
          <a:p>
            <a:pPr algn="ctr"/>
            <a:r>
              <a:rPr lang="en-US" sz="2000" b="1" dirty="0" smtClean="0">
                <a:solidFill>
                  <a:schemeClr val="accent1"/>
                </a:solidFill>
              </a:rPr>
              <a:t>Temperature</a:t>
            </a:r>
          </a:p>
          <a:p>
            <a:pPr algn="ctr"/>
            <a:r>
              <a:rPr lang="en-US" sz="2000" b="1" dirty="0" smtClean="0">
                <a:solidFill>
                  <a:schemeClr val="accent1"/>
                </a:solidFill>
              </a:rPr>
              <a:t>Profile</a:t>
            </a:r>
            <a:endParaRPr lang="en-US" sz="2000" b="1" dirty="0">
              <a:solidFill>
                <a:schemeClr val="accent1"/>
              </a:solidFill>
            </a:endParaRPr>
          </a:p>
        </p:txBody>
      </p:sp>
      <p:sp>
        <p:nvSpPr>
          <p:cNvPr id="8" name="Freeform 7"/>
          <p:cNvSpPr/>
          <p:nvPr/>
        </p:nvSpPr>
        <p:spPr>
          <a:xfrm flipH="1" flipV="1">
            <a:off x="1775636" y="3763926"/>
            <a:ext cx="2870791" cy="1063255"/>
          </a:xfrm>
          <a:custGeom>
            <a:avLst/>
            <a:gdLst>
              <a:gd name="connsiteX0" fmla="*/ 0 w 1807535"/>
              <a:gd name="connsiteY0" fmla="*/ 744279 h 744279"/>
              <a:gd name="connsiteX1" fmla="*/ 1807535 w 1807535"/>
              <a:gd name="connsiteY1" fmla="*/ 0 h 744279"/>
              <a:gd name="connsiteX2" fmla="*/ 1807535 w 1807535"/>
              <a:gd name="connsiteY2" fmla="*/ 0 h 744279"/>
            </a:gdLst>
            <a:ahLst/>
            <a:cxnLst>
              <a:cxn ang="0">
                <a:pos x="connsiteX0" y="connsiteY0"/>
              </a:cxn>
              <a:cxn ang="0">
                <a:pos x="connsiteX1" y="connsiteY1"/>
              </a:cxn>
              <a:cxn ang="0">
                <a:pos x="connsiteX2" y="connsiteY2"/>
              </a:cxn>
            </a:cxnLst>
            <a:rect l="l" t="t" r="r" b="b"/>
            <a:pathLst>
              <a:path w="1807535" h="744279">
                <a:moveTo>
                  <a:pt x="0" y="744279"/>
                </a:moveTo>
                <a:lnTo>
                  <a:pt x="1807535" y="0"/>
                </a:lnTo>
                <a:lnTo>
                  <a:pt x="1807535" y="0"/>
                </a:lnTo>
              </a:path>
            </a:pathLst>
          </a:custGeom>
          <a:ln w="28575">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28057</TotalTime>
  <Words>2643</Words>
  <Application>Microsoft Office PowerPoint</Application>
  <PresentationFormat>On-screen Show (4:3)</PresentationFormat>
  <Paragraphs>486</Paragraphs>
  <Slides>70</Slides>
  <Notes>3</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Office Theme</vt:lpstr>
      <vt:lpstr>2_Office Theme</vt:lpstr>
      <vt:lpstr>1_Office Theme</vt:lpstr>
      <vt:lpstr>Lightning and Climate</vt:lpstr>
      <vt:lpstr>Outline</vt:lpstr>
      <vt:lpstr>Extreme Moist Convection: The Thunderstorm</vt:lpstr>
      <vt:lpstr>World Views</vt:lpstr>
      <vt:lpstr>World Views on  Variability of Lightning</vt:lpstr>
      <vt:lpstr>Natural frameworks for monitoring global electrification</vt:lpstr>
      <vt:lpstr>The contrast between lightning  and rainfall (NASA TRMM)</vt:lpstr>
      <vt:lpstr>Why should lightning activity follow surface air temperature?</vt:lpstr>
      <vt:lpstr>Convective Available Potential Energy (CAPE)</vt:lpstr>
      <vt:lpstr>CAPE – Lightning Relationships</vt:lpstr>
      <vt:lpstr>Global climatology of Convective Available Potential Energy (CAPE) (from Riemann-Campe, 2010)</vt:lpstr>
      <vt:lpstr>Global Climatology of CAPE NASA GISS GCM  (Del Genio, 2012)</vt:lpstr>
      <vt:lpstr>Illustration of aerosol hypothesis for thunderstorm electrification</vt:lpstr>
      <vt:lpstr>First global map of aerosol concentration (Shiratori, 1934)</vt:lpstr>
      <vt:lpstr>Global Aerosol Observations  (Kinne, 2009)</vt:lpstr>
      <vt:lpstr>Role of aerosol in cloud buoyancy and land/ocean updraft contrast</vt:lpstr>
      <vt:lpstr>Outline</vt:lpstr>
      <vt:lpstr>Natural time scales with a  global lightning response</vt:lpstr>
      <vt:lpstr>Thunderstorm Day</vt:lpstr>
      <vt:lpstr>Diurnal Variation of Global Lightning</vt:lpstr>
      <vt:lpstr>Global circuit temperature dependence-  diurnal time scale (Markson, 2003)</vt:lpstr>
      <vt:lpstr>Evidence for Semiannual variation in lightning activity</vt:lpstr>
      <vt:lpstr>Semiannual time Scale: Seasonal variation of insolation and air temperature for the tropics</vt:lpstr>
      <vt:lpstr>Evidence for semiannual variation in lightning from the Optical Transient Detector  (Christian et al., 2003)</vt:lpstr>
      <vt:lpstr>Semiannual signal in Congo River discharge</vt:lpstr>
      <vt:lpstr>Annual variation of global temperature and global lightning (11% change/°C)</vt:lpstr>
      <vt:lpstr>Seasonal variation of global lightning activity (Christian et al., 2003)</vt:lpstr>
      <vt:lpstr>El Nino Southern Oscillation (ENSO)</vt:lpstr>
      <vt:lpstr>Variations in lightning activity on the ENSO time scale</vt:lpstr>
      <vt:lpstr>Zonal variation of lightning enhancement in warm El Nino phase</vt:lpstr>
      <vt:lpstr>Outline</vt:lpstr>
      <vt:lpstr>Lightning enhancement over Houston, Texas  (Steiger et al., 2002)</vt:lpstr>
      <vt:lpstr>Evolution of thunderstorm days and temperature in Sao Paulo, Brazil (Pinto,2009)</vt:lpstr>
      <vt:lpstr>Evidence for a weekly cycle in lightning</vt:lpstr>
      <vt:lpstr>Evidence for role of aerosol in  lightning activity (Farias et al., 2009)</vt:lpstr>
      <vt:lpstr>Outline</vt:lpstr>
      <vt:lpstr>Global warming most pronounced at  high northern latitude (NASA GISS)</vt:lpstr>
      <vt:lpstr>Thunderstorm Days versus Summer Temperature: Fairbanks, Alaska (65°° N)</vt:lpstr>
      <vt:lpstr>Outline</vt:lpstr>
      <vt:lpstr>Thunderstorm days on the  11-year solar cycle</vt:lpstr>
      <vt:lpstr>Richness of frequency information in Schumann resonances (Satori, 2012)</vt:lpstr>
      <vt:lpstr>Outline</vt:lpstr>
      <vt:lpstr>Time-dependent lightning detection   by global networks</vt:lpstr>
      <vt:lpstr>National Lightning Detection Network Annual totals: Ground Flashes</vt:lpstr>
      <vt:lpstr>Decade Record from Lightning Imaging Sensor vs Global Tropospheric Temperature</vt:lpstr>
      <vt:lpstr>Decade record from Lightning Imaging Sensor (NASA MSFC) (Best record available of global lightning)</vt:lpstr>
      <vt:lpstr>Four-decade record of ionospheric potential (Markson, 2007)</vt:lpstr>
      <vt:lpstr>Trend in four-decade record of air-earth current at Kew (London)</vt:lpstr>
      <vt:lpstr>High and low water marks in Amazon basin at Manaus (1903-present)</vt:lpstr>
      <vt:lpstr>Trend in discharge of Congo River (1905-1985)</vt:lpstr>
      <vt:lpstr>Period of Declining Global Temperature</vt:lpstr>
      <vt:lpstr>Consistent decline in thunderstorm days in the period of global and regional cooling</vt:lpstr>
      <vt:lpstr>Outline</vt:lpstr>
      <vt:lpstr>Molecules and Climate</vt:lpstr>
      <vt:lpstr>NOx delivered to upper troposphere by lightning source → Ozone Enhancement</vt:lpstr>
      <vt:lpstr>Outline</vt:lpstr>
      <vt:lpstr>CAPE response to warming scenarios</vt:lpstr>
      <vt:lpstr>CAPE changes in a warmer climate:  two GCM predictions</vt:lpstr>
      <vt:lpstr>Higher flash rate in warmer climate?</vt:lpstr>
      <vt:lpstr>Lightning in our future?</vt:lpstr>
      <vt:lpstr>Outline</vt:lpstr>
      <vt:lpstr>Conclusions</vt:lpstr>
      <vt:lpstr>Acknowledgements</vt:lpstr>
      <vt:lpstr>Global lightning at midnight (Orville and Henderson 1986)</vt:lpstr>
      <vt:lpstr>Global oceanic maps of CCN concentration (Hogan, 1977)</vt:lpstr>
      <vt:lpstr>Slide 66</vt:lpstr>
      <vt:lpstr>Slide 67</vt:lpstr>
      <vt:lpstr>Slide 68</vt:lpstr>
      <vt:lpstr>Smoke ingestion by thunderstorms and inversion of electrical polarity (Rudlosky and Fuelberg, 2011)</vt:lpstr>
      <vt:lpstr>Variation of fair weather electric field at Kennedy Space Center (Harrison, 2006)</vt:lpstr>
    </vt:vector>
  </TitlesOfParts>
  <Company>MIT Lincoln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he12119</dc:creator>
  <cp:lastModifiedBy>ea15785</cp:lastModifiedBy>
  <cp:revision>112</cp:revision>
  <dcterms:created xsi:type="dcterms:W3CDTF">2012-10-31T13:52:15Z</dcterms:created>
  <dcterms:modified xsi:type="dcterms:W3CDTF">2013-03-12T23:11:41Z</dcterms:modified>
</cp:coreProperties>
</file>