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slideMasters/slideMaster7.xml" ContentType="application/vnd.openxmlformats-officedocument.presentationml.slideMaster+xml"/>
  <Default Extension="png" ContentType="image/png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notesSlides/notesSlide17.xml" ContentType="application/vnd.openxmlformats-officedocument.presentationml.notesSlide+xml"/>
  <Override PartName="/ppt/theme/theme8.xml" ContentType="application/vnd.openxmlformats-officedocument.them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64" r:id="rId3"/>
    <p:sldMasterId id="2147483673" r:id="rId4"/>
    <p:sldMasterId id="2147483681" r:id="rId5"/>
    <p:sldMasterId id="2147483698" r:id="rId6"/>
    <p:sldMasterId id="2147483700" r:id="rId7"/>
  </p:sldMasterIdLst>
  <p:notesMasterIdLst>
    <p:notesMasterId r:id="rId35"/>
  </p:notesMasterIdLst>
  <p:sldIdLst>
    <p:sldId id="364" r:id="rId8"/>
    <p:sldId id="365" r:id="rId9"/>
    <p:sldId id="370" r:id="rId10"/>
    <p:sldId id="371" r:id="rId11"/>
    <p:sldId id="433" r:id="rId12"/>
    <p:sldId id="499" r:id="rId13"/>
    <p:sldId id="500" r:id="rId14"/>
    <p:sldId id="375" r:id="rId15"/>
    <p:sldId id="373" r:id="rId16"/>
    <p:sldId id="474" r:id="rId17"/>
    <p:sldId id="415" r:id="rId18"/>
    <p:sldId id="416" r:id="rId19"/>
    <p:sldId id="400" r:id="rId20"/>
    <p:sldId id="450" r:id="rId21"/>
    <p:sldId id="452" r:id="rId22"/>
    <p:sldId id="449" r:id="rId23"/>
    <p:sldId id="502" r:id="rId24"/>
    <p:sldId id="498" r:id="rId25"/>
    <p:sldId id="481" r:id="rId26"/>
    <p:sldId id="405" r:id="rId27"/>
    <p:sldId id="492" r:id="rId28"/>
    <p:sldId id="493" r:id="rId29"/>
    <p:sldId id="494" r:id="rId30"/>
    <p:sldId id="495" r:id="rId31"/>
    <p:sldId id="497" r:id="rId32"/>
    <p:sldId id="496" r:id="rId33"/>
    <p:sldId id="50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6161"/>
    <a:srgbClr val="FF0000"/>
    <a:srgbClr val="073C13"/>
    <a:srgbClr val="CC6666"/>
    <a:srgbClr val="000000"/>
    <a:srgbClr val="550004"/>
    <a:srgbClr val="A1BEE5"/>
    <a:srgbClr val="C9D0EA"/>
    <a:srgbClr val="C4ABC2"/>
    <a:srgbClr val="5D83C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79769" autoAdjust="0"/>
  </p:normalViewPr>
  <p:slideViewPr>
    <p:cSldViewPr snapToGrid="0">
      <p:cViewPr varScale="1">
        <p:scale>
          <a:sx n="97" d="100"/>
          <a:sy n="97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2768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8495-AF2D-5B46-A271-AF5661CC1D79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108F7-4F18-6F41-9E44-C9154D597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8B721-ED90-6443-8428-5D15FF039F0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Airplane analogy.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we know that downdrafts are important.  We can see downdrafts in the videos and in the tornado pictures we saw earlier.  But even </a:t>
            </a:r>
            <a:r>
              <a:rPr lang="en-US" baseline="0" dirty="0" err="1" smtClean="0"/>
              <a:t>nontornadic</a:t>
            </a:r>
            <a:r>
              <a:rPr lang="en-US" baseline="0" dirty="0" smtClean="0"/>
              <a:t> storms have downdrafts.  Something else has to happen.  The rotation still must be intensified via the figure-skater effect.  We thing the temperature of the downdraft air is important, as well as the sucking from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we know that downdrafts are important.  We can see downdrafts in the videos and in the tornado pictures we saw earlier.  But even </a:t>
            </a:r>
            <a:r>
              <a:rPr lang="en-US" baseline="0" dirty="0" err="1" smtClean="0"/>
              <a:t>nontornadic</a:t>
            </a:r>
            <a:r>
              <a:rPr lang="en-US" baseline="0" dirty="0" smtClean="0"/>
              <a:t> storms have downdrafts.  Something else has to happen.  The rotation still must be intensified via the figure-skater effect.  We thing the temperature of the downdraft air is important, as well as the sucking from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we know that downdrafts are important.  We can see downdrafts in the videos and in the tornado pictures we saw earlier.  But even </a:t>
            </a:r>
            <a:r>
              <a:rPr lang="en-US" baseline="0" dirty="0" err="1" smtClean="0"/>
              <a:t>nontornadic</a:t>
            </a:r>
            <a:r>
              <a:rPr lang="en-US" baseline="0" dirty="0" smtClean="0"/>
              <a:t> storms have downdrafts.  Something else has to happen.  The rotation still must be intensified via the figure-skater effect.  We thing the temperature of the downdraft air is important, as well as the sucking from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we know that downdrafts are important.  We can see downdrafts in the videos and in the tornado pictures we saw earlier.  But even </a:t>
            </a:r>
            <a:r>
              <a:rPr lang="en-US" baseline="0" dirty="0" err="1" smtClean="0"/>
              <a:t>nontornadic</a:t>
            </a:r>
            <a:r>
              <a:rPr lang="en-US" baseline="0" dirty="0" smtClean="0"/>
              <a:t> storms have downdrafts.  Something else has to happen.  The rotation still must be intensified via the figure-skater effect.  We thing the temperature of the downdraft air is important, as well as the sucking from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focus is on </a:t>
            </a:r>
            <a:r>
              <a:rPr lang="en-US" dirty="0" err="1" smtClean="0"/>
              <a:t>supercells</a:t>
            </a:r>
            <a:r>
              <a:rPr lang="en-US" dirty="0" smtClean="0"/>
              <a:t>.  Tornadoes can occur in </a:t>
            </a:r>
            <a:r>
              <a:rPr lang="en-US" dirty="0" err="1" smtClean="0"/>
              <a:t>nonsupercells</a:t>
            </a:r>
            <a:r>
              <a:rPr lang="en-US" dirty="0" smtClean="0"/>
              <a:t> too, but virtually</a:t>
            </a:r>
            <a:r>
              <a:rPr lang="en-US" baseline="0" dirty="0" smtClean="0"/>
              <a:t> all violent tornadoes are associated with </a:t>
            </a:r>
            <a:r>
              <a:rPr lang="en-US" baseline="0" dirty="0" err="1" smtClean="0"/>
              <a:t>supercells</a:t>
            </a:r>
            <a:r>
              <a:rPr lang="en-US" baseline="0" dirty="0" smtClean="0"/>
              <a:t>, so they’ve deservedly gotten most of the attention.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 origins of midlevel updraft rotation are well understood.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might recall Helmholtz’ theorem…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was actually</a:t>
            </a:r>
            <a:r>
              <a:rPr lang="en-US" baseline="0" dirty="0" smtClean="0"/>
              <a:t> </a:t>
            </a:r>
            <a:r>
              <a:rPr lang="en-US" dirty="0" smtClean="0"/>
              <a:t>his second vorticity theorem, though he didn’t</a:t>
            </a:r>
            <a:r>
              <a:rPr lang="en-US" baseline="0" dirty="0" smtClean="0"/>
              <a:t> distinguish them as first, second, or third.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Regarding the assumption</a:t>
            </a:r>
            <a:r>
              <a:rPr lang="en-US" sz="1200" baseline="0" dirty="0" smtClean="0"/>
              <a:t> that the parcels lie on the same vortex line, we could envision the far field of a convective storm environment in which </a:t>
            </a:r>
            <a:r>
              <a:rPr lang="en-US" sz="1200" dirty="0" smtClean="0"/>
              <a:t>vortex lines and trajectories both are horizontal.  </a:t>
            </a:r>
            <a:r>
              <a:rPr lang="en-US" dirty="0" smtClean="0"/>
              <a:t>For</a:t>
            </a:r>
            <a:r>
              <a:rPr lang="en-US" baseline="0" dirty="0" smtClean="0"/>
              <a:t> sake of simplicity, assume no vorticity component in or out of page, i.e., it’s </a:t>
            </a:r>
            <a:r>
              <a:rPr lang="en-US" baseline="0" dirty="0" err="1" smtClean="0"/>
              <a:t>streamwise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Tilting</a:t>
            </a:r>
            <a:r>
              <a:rPr lang="en-US" baseline="0" dirty="0" smtClean="0"/>
              <a:t> by an updraft alone cannot produce vertical vorticity at the surface.  Air is rising away from the surface as the vorticity vector acquires a vertical component.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Tilting</a:t>
            </a:r>
            <a:r>
              <a:rPr lang="en-US" baseline="0" dirty="0" smtClean="0"/>
              <a:t> by an updraft alone cannot produce vertical vorticity at the surface.  Air is rising away from the surface as the vorticity vector acquires a vertical component.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see lots of evidence for downdrafts</a:t>
            </a:r>
            <a:r>
              <a:rPr lang="en-US" baseline="0" dirty="0" smtClean="0"/>
              <a:t>, and though I don’t have time to show it, there’s observational evidence for this dynamical process as well, though </a:t>
            </a:r>
            <a:r>
              <a:rPr lang="en-US" baseline="0" smtClean="0"/>
              <a:t>it’s hard to observe directly because it occurs so close to the 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only way to get vertical vorticity at</a:t>
            </a:r>
            <a:r>
              <a:rPr lang="en-US" baseline="0" dirty="0" smtClean="0"/>
              <a:t> the surface is via a downdraft.  In </a:t>
            </a:r>
            <a:r>
              <a:rPr lang="en-US" baseline="0" dirty="0" err="1" smtClean="0"/>
              <a:t>supercells</a:t>
            </a:r>
            <a:r>
              <a:rPr lang="en-US" baseline="0" dirty="0" smtClean="0"/>
              <a:t>, air that passes along the left side of a downdraft acquires vertical vorticity via the combination of descent and baroclinic vorticity generation.  The vorticity is fairly </a:t>
            </a:r>
            <a:r>
              <a:rPr lang="en-US" baseline="0" dirty="0" err="1" smtClean="0"/>
              <a:t>streamwise</a:t>
            </a:r>
            <a:r>
              <a:rPr lang="en-US" baseline="0" dirty="0" smtClean="0"/>
              <a:t> upstream, and then blah blah blah…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only way to get vertical vorticity at</a:t>
            </a:r>
            <a:r>
              <a:rPr lang="en-US" baseline="0" dirty="0" smtClean="0"/>
              <a:t> the surface is via a downdraft.  In </a:t>
            </a:r>
            <a:r>
              <a:rPr lang="en-US" baseline="0" dirty="0" err="1" smtClean="0"/>
              <a:t>supercells</a:t>
            </a:r>
            <a:r>
              <a:rPr lang="en-US" baseline="0" dirty="0" smtClean="0"/>
              <a:t>, air that passes along the left side of a downdraft acquires vertical vorticity via the combination of descent and baroclinic vorticity generation.  The vorticity is fairly </a:t>
            </a:r>
            <a:r>
              <a:rPr lang="en-US" baseline="0" dirty="0" err="1" smtClean="0"/>
              <a:t>streamwise</a:t>
            </a:r>
            <a:r>
              <a:rPr lang="en-US" baseline="0" dirty="0" smtClean="0"/>
              <a:t> upstream, and then blah blah blah…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C3CA3-02E6-B34D-8E84-7B536A2CF4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E7A6-0227-1E4A-B533-9F7BF3CF9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FB6C-A1D6-8A45-8A51-D253F6438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6137DF-36AC-594F-89C0-F99DDEB1E4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193322-3BCE-9240-B340-74AB6F8AE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21E69F1-FC14-F140-B0DA-097CCE6187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468784-CC7F-B643-8A9E-F494976747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fld id="{87A70F9F-976F-664A-A2E7-2FC54A49B53F}" type="datetimeFigureOut">
              <a:rPr lang="en-US" smtClean="0"/>
              <a:pPr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fld id="{B068531F-43D7-0B40-9026-2BE4B9A9F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w Cen MT"/>
          <a:ea typeface="+mn-ea"/>
          <a:cs typeface="Tw Cen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C3CA3-02E6-B34D-8E84-7B536A2CF4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E7A6-0227-1E4A-B533-9F7BF3CF9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E8AAD52-33E5-2C44-A4AB-FEDFA43D36E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27894CB7-80EF-234D-BE35-8AC49C4703DC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E45AADA-948B-D84D-8413-07939D537928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E45AADA-948B-D84D-8413-07939D537928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w Cen MT"/>
          <a:ea typeface="+mn-ea"/>
          <a:cs typeface="Tw Cen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://www.cswr.org/images/rapid-dow-tornado-2003-0515.jpg" TargetMode="Externa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9.pd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gi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41.pdf"/><Relationship Id="rId8" Type="http://schemas.openxmlformats.org/officeDocument/2006/relationships/image" Target="../media/image42.png"/><Relationship Id="rId9" Type="http://schemas.openxmlformats.org/officeDocument/2006/relationships/image" Target="../media/image43.pdf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2.png"/><Relationship Id="rId9" Type="http://schemas.openxmlformats.org/officeDocument/2006/relationships/image" Target="../media/image39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9.pdf"/><Relationship Id="rId7" Type="http://schemas.openxmlformats.org/officeDocument/2006/relationships/image" Target="../media/image10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jpeg"/><Relationship Id="rId12" Type="http://schemas.openxmlformats.org/officeDocument/2006/relationships/image" Target="../media/image40.png"/><Relationship Id="rId13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pd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7.gif"/><Relationship Id="rId5" Type="http://schemas.openxmlformats.org/officeDocument/2006/relationships/image" Target="../media/image68.png"/><Relationship Id="rId1" Type="http://schemas.openxmlformats.org/officeDocument/2006/relationships/video" Target="file://localhost/Volumes/ADATA%20UFD/SCC/Thursday/Morning/Markowski/tcu_timelapse.mov" TargetMode="Externa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d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video" Target="file://localhost/Volumes/ADATA%20UFD/SCC/Thursday/Morning/Markowski/rfd_anim1.mov" TargetMode="External"/><Relationship Id="rId2" Type="http://schemas.openxmlformats.org/officeDocument/2006/relationships/video" Target="file://localhost/Volumes/ADATA%20UFD/SCC/Thursday/Morning/Markowski/rfd_anim2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177275" y="766244"/>
            <a:ext cx="8431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Arial" pitchFamily="-65" charset="0"/>
              </a:rPr>
              <a:t>How tornadoes develop: Ideas emerging from decades of theory, simulation, and field observations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9432" y="3515892"/>
            <a:ext cx="2572421" cy="201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7584" y="2154811"/>
            <a:ext cx="5794795" cy="112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-65" charset="0"/>
              </a:rPr>
              <a:t>Paul Markowski</a:t>
            </a:r>
          </a:p>
          <a:p>
            <a:pPr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pitchFamily="-65" charset="0"/>
              </a:rPr>
              <a:t>Associate Professor of Meteorology, Penn State University </a:t>
            </a:r>
          </a:p>
          <a:p>
            <a:pPr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endParaRPr lang="en-US" sz="1400" i="1" dirty="0" smtClean="0">
              <a:solidFill>
                <a:srgbClr val="FFFFFF"/>
              </a:solidFill>
              <a:latin typeface="Arial" pitchFamily="-65" charset="0"/>
            </a:endParaRPr>
          </a:p>
          <a:p>
            <a:pPr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endParaRPr lang="en-US" sz="1400" i="1" dirty="0" smtClean="0">
              <a:solidFill>
                <a:srgbClr val="FFFFFF"/>
              </a:solidFill>
              <a:latin typeface="Arial" pitchFamily="-65" charset="0"/>
            </a:endParaRPr>
          </a:p>
          <a:p>
            <a:pPr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BFBFBF"/>
              </a:solidFill>
              <a:latin typeface="Arial" pitchFamily="-65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7754"/>
          <a:stretch>
            <a:fillRect/>
          </a:stretch>
        </p:blipFill>
        <p:spPr>
          <a:xfrm>
            <a:off x="5670310" y="3315372"/>
            <a:ext cx="3366737" cy="22993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8" descr="rapid-dow320x23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579" y="3342103"/>
            <a:ext cx="318259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BAMS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6583" t="37743"/>
              <a:stretch>
                <a:fillRect/>
              </a:stretch>
            </p:blipFill>
          </mc:Choice>
          <mc:Fallback>
            <p:blipFill>
              <a:blip r:embed="rId4"/>
              <a:srcRect l="66583" t="37743"/>
              <a:stretch>
                <a:fillRect/>
              </a:stretch>
            </p:blipFill>
          </mc:Fallback>
        </mc:AlternateContent>
        <p:spPr>
          <a:xfrm>
            <a:off x="722813" y="2605713"/>
            <a:ext cx="7669962" cy="4252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47838"/>
            <a:ext cx="350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Davies-Jones &amp; Brooks (1993): “…the horizontal vorticity generation forcing introduces ‘slippage’ between the (descending) fluid and vortex lines…”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93" y="2949256"/>
            <a:ext cx="1814791" cy="48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725">
            <a:off x="3185257" y="3683229"/>
            <a:ext cx="1814791" cy="484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39242">
            <a:off x="4087031" y="4831950"/>
            <a:ext cx="1814791" cy="484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74117">
            <a:off x="5381095" y="4907171"/>
            <a:ext cx="1814791" cy="484803"/>
          </a:xfrm>
          <a:prstGeom prst="rect">
            <a:avLst/>
          </a:prstGeom>
        </p:spPr>
      </p:pic>
      <p:pic>
        <p:nvPicPr>
          <p:cNvPr id="17" name="Picture 16" descr="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05268" y="2671151"/>
            <a:ext cx="1838732" cy="158742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7818967" y="3376769"/>
            <a:ext cx="258233" cy="323850"/>
          </a:xfrm>
          <a:custGeom>
            <a:avLst/>
            <a:gdLst>
              <a:gd name="connsiteX0" fmla="*/ 258233 w 258233"/>
              <a:gd name="connsiteY0" fmla="*/ 0 h 323850"/>
              <a:gd name="connsiteX1" fmla="*/ 150283 w 258233"/>
              <a:gd name="connsiteY1" fmla="*/ 50800 h 323850"/>
              <a:gd name="connsiteX2" fmla="*/ 67733 w 258233"/>
              <a:gd name="connsiteY2" fmla="*/ 107950 h 323850"/>
              <a:gd name="connsiteX3" fmla="*/ 10583 w 258233"/>
              <a:gd name="connsiteY3" fmla="*/ 177800 h 323850"/>
              <a:gd name="connsiteX4" fmla="*/ 4233 w 258233"/>
              <a:gd name="connsiteY4" fmla="*/ 254000 h 323850"/>
              <a:gd name="connsiteX5" fmla="*/ 29633 w 258233"/>
              <a:gd name="connsiteY5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33" h="323850">
                <a:moveTo>
                  <a:pt x="258233" y="0"/>
                </a:moveTo>
                <a:cubicBezTo>
                  <a:pt x="220133" y="16404"/>
                  <a:pt x="182033" y="32808"/>
                  <a:pt x="150283" y="50800"/>
                </a:cubicBezTo>
                <a:cubicBezTo>
                  <a:pt x="118533" y="68792"/>
                  <a:pt x="91016" y="86783"/>
                  <a:pt x="67733" y="107950"/>
                </a:cubicBezTo>
                <a:cubicBezTo>
                  <a:pt x="44450" y="129117"/>
                  <a:pt x="21166" y="153458"/>
                  <a:pt x="10583" y="177800"/>
                </a:cubicBezTo>
                <a:cubicBezTo>
                  <a:pt x="0" y="202142"/>
                  <a:pt x="1058" y="229658"/>
                  <a:pt x="4233" y="254000"/>
                </a:cubicBezTo>
                <a:cubicBezTo>
                  <a:pt x="7408" y="278342"/>
                  <a:pt x="29633" y="323850"/>
                  <a:pt x="29633" y="323850"/>
                </a:cubicBezTo>
              </a:path>
            </a:pathLst>
          </a:cu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76369" y="14092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5D83C1"/>
                </a:solidFill>
                <a:latin typeface="Arial" pitchFamily="-65" charset="0"/>
              </a:rPr>
              <a:t>Theoretical constraints on tornadogenesis</a:t>
            </a:r>
            <a:endParaRPr lang="en-US" sz="3200" b="1" dirty="0">
              <a:solidFill>
                <a:srgbClr val="5D83C1"/>
              </a:solidFill>
              <a:latin typeface="Arial" pitchFamily="-65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74070" y="1115261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Evolution of the vorticity vector along </a:t>
            </a:r>
          </a:p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400" b="1" i="1" dirty="0" smtClean="0">
                <a:solidFill>
                  <a:srgbClr val="376092"/>
                </a:solidFill>
                <a:latin typeface="Arial"/>
                <a:cs typeface="Arial"/>
              </a:rPr>
              <a:t>downdraft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 trajectory (with </a:t>
            </a:r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baroclinity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rgan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92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66511" y="5257800"/>
            <a:ext cx="1320095" cy="1329266"/>
            <a:chOff x="166511" y="5257800"/>
            <a:chExt cx="1320095" cy="1329266"/>
          </a:xfrm>
        </p:grpSpPr>
        <p:pic>
          <p:nvPicPr>
            <p:cNvPr id="5" name="Picture 4" descr="sport009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082" y="5450736"/>
              <a:ext cx="952500" cy="952500"/>
            </a:xfrm>
            <a:prstGeom prst="rect">
              <a:avLst/>
            </a:prstGeom>
            <a:scene3d>
              <a:camera prst="orthographicFront">
                <a:rot lat="0" lon="0" rev="1752000"/>
              </a:camera>
              <a:lightRig rig="threePt" dir="t"/>
            </a:scene3d>
          </p:spPr>
        </p:pic>
        <p:sp>
          <p:nvSpPr>
            <p:cNvPr id="14" name="Freeform 13"/>
            <p:cNvSpPr/>
            <p:nvPr/>
          </p:nvSpPr>
          <p:spPr>
            <a:xfrm>
              <a:off x="226484" y="5865283"/>
              <a:ext cx="1260122" cy="573617"/>
            </a:xfrm>
            <a:custGeom>
              <a:avLst/>
              <a:gdLst>
                <a:gd name="connsiteX0" fmla="*/ 10583 w 1260122"/>
                <a:gd name="connsiteY0" fmla="*/ 69850 h 573617"/>
                <a:gd name="connsiteX1" fmla="*/ 137583 w 1260122"/>
                <a:gd name="connsiteY1" fmla="*/ 78317 h 573617"/>
                <a:gd name="connsiteX2" fmla="*/ 167216 w 1260122"/>
                <a:gd name="connsiteY2" fmla="*/ 154517 h 573617"/>
                <a:gd name="connsiteX3" fmla="*/ 251883 w 1260122"/>
                <a:gd name="connsiteY3" fmla="*/ 222250 h 573617"/>
                <a:gd name="connsiteX4" fmla="*/ 400049 w 1260122"/>
                <a:gd name="connsiteY4" fmla="*/ 285750 h 573617"/>
                <a:gd name="connsiteX5" fmla="*/ 531283 w 1260122"/>
                <a:gd name="connsiteY5" fmla="*/ 311150 h 573617"/>
                <a:gd name="connsiteX6" fmla="*/ 654049 w 1260122"/>
                <a:gd name="connsiteY6" fmla="*/ 298450 h 573617"/>
                <a:gd name="connsiteX7" fmla="*/ 814916 w 1260122"/>
                <a:gd name="connsiteY7" fmla="*/ 239184 h 573617"/>
                <a:gd name="connsiteX8" fmla="*/ 941916 w 1260122"/>
                <a:gd name="connsiteY8" fmla="*/ 150284 h 573617"/>
                <a:gd name="connsiteX9" fmla="*/ 1009649 w 1260122"/>
                <a:gd name="connsiteY9" fmla="*/ 65617 h 573617"/>
                <a:gd name="connsiteX10" fmla="*/ 1026583 w 1260122"/>
                <a:gd name="connsiteY10" fmla="*/ 61384 h 573617"/>
                <a:gd name="connsiteX11" fmla="*/ 1157816 w 1260122"/>
                <a:gd name="connsiteY11" fmla="*/ 65617 h 573617"/>
                <a:gd name="connsiteX12" fmla="*/ 1191683 w 1260122"/>
                <a:gd name="connsiteY12" fmla="*/ 141817 h 573617"/>
                <a:gd name="connsiteX13" fmla="*/ 1259416 w 1260122"/>
                <a:gd name="connsiteY13" fmla="*/ 243417 h 573617"/>
                <a:gd name="connsiteX14" fmla="*/ 1187449 w 1260122"/>
                <a:gd name="connsiteY14" fmla="*/ 311150 h 573617"/>
                <a:gd name="connsiteX15" fmla="*/ 971549 w 1260122"/>
                <a:gd name="connsiteY15" fmla="*/ 400050 h 573617"/>
                <a:gd name="connsiteX16" fmla="*/ 874183 w 1260122"/>
                <a:gd name="connsiteY16" fmla="*/ 472017 h 573617"/>
                <a:gd name="connsiteX17" fmla="*/ 573616 w 1260122"/>
                <a:gd name="connsiteY17" fmla="*/ 518584 h 573617"/>
                <a:gd name="connsiteX18" fmla="*/ 201083 w 1260122"/>
                <a:gd name="connsiteY18" fmla="*/ 497417 h 573617"/>
                <a:gd name="connsiteX19" fmla="*/ 10583 w 1260122"/>
                <a:gd name="connsiteY19" fmla="*/ 69850 h 57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0122" h="573617">
                  <a:moveTo>
                    <a:pt x="10583" y="69850"/>
                  </a:moveTo>
                  <a:cubicBezTo>
                    <a:pt x="0" y="0"/>
                    <a:pt x="111478" y="64206"/>
                    <a:pt x="137583" y="78317"/>
                  </a:cubicBezTo>
                  <a:cubicBezTo>
                    <a:pt x="163688" y="92428"/>
                    <a:pt x="148166" y="130528"/>
                    <a:pt x="167216" y="154517"/>
                  </a:cubicBezTo>
                  <a:cubicBezTo>
                    <a:pt x="186266" y="178506"/>
                    <a:pt x="213078" y="200378"/>
                    <a:pt x="251883" y="222250"/>
                  </a:cubicBezTo>
                  <a:cubicBezTo>
                    <a:pt x="290688" y="244122"/>
                    <a:pt x="353482" y="270933"/>
                    <a:pt x="400049" y="285750"/>
                  </a:cubicBezTo>
                  <a:cubicBezTo>
                    <a:pt x="446616" y="300567"/>
                    <a:pt x="488950" y="309033"/>
                    <a:pt x="531283" y="311150"/>
                  </a:cubicBezTo>
                  <a:cubicBezTo>
                    <a:pt x="573616" y="313267"/>
                    <a:pt x="606777" y="310444"/>
                    <a:pt x="654049" y="298450"/>
                  </a:cubicBezTo>
                  <a:cubicBezTo>
                    <a:pt x="701321" y="286456"/>
                    <a:pt x="766938" y="263878"/>
                    <a:pt x="814916" y="239184"/>
                  </a:cubicBezTo>
                  <a:cubicBezTo>
                    <a:pt x="862894" y="214490"/>
                    <a:pt x="909461" y="179212"/>
                    <a:pt x="941916" y="150284"/>
                  </a:cubicBezTo>
                  <a:cubicBezTo>
                    <a:pt x="974372" y="121356"/>
                    <a:pt x="995538" y="80434"/>
                    <a:pt x="1009649" y="65617"/>
                  </a:cubicBezTo>
                  <a:cubicBezTo>
                    <a:pt x="1023760" y="50800"/>
                    <a:pt x="1001889" y="61384"/>
                    <a:pt x="1026583" y="61384"/>
                  </a:cubicBezTo>
                  <a:cubicBezTo>
                    <a:pt x="1051277" y="61384"/>
                    <a:pt x="1130299" y="52212"/>
                    <a:pt x="1157816" y="65617"/>
                  </a:cubicBezTo>
                  <a:cubicBezTo>
                    <a:pt x="1185333" y="79023"/>
                    <a:pt x="1174750" y="112184"/>
                    <a:pt x="1191683" y="141817"/>
                  </a:cubicBezTo>
                  <a:cubicBezTo>
                    <a:pt x="1208616" y="171450"/>
                    <a:pt x="1260122" y="215195"/>
                    <a:pt x="1259416" y="243417"/>
                  </a:cubicBezTo>
                  <a:cubicBezTo>
                    <a:pt x="1258710" y="271639"/>
                    <a:pt x="1235427" y="285045"/>
                    <a:pt x="1187449" y="311150"/>
                  </a:cubicBezTo>
                  <a:cubicBezTo>
                    <a:pt x="1139471" y="337255"/>
                    <a:pt x="1023760" y="373239"/>
                    <a:pt x="971549" y="400050"/>
                  </a:cubicBezTo>
                  <a:cubicBezTo>
                    <a:pt x="919338" y="426861"/>
                    <a:pt x="940505" y="452261"/>
                    <a:pt x="874183" y="472017"/>
                  </a:cubicBezTo>
                  <a:cubicBezTo>
                    <a:pt x="807861" y="491773"/>
                    <a:pt x="685799" y="514351"/>
                    <a:pt x="573616" y="518584"/>
                  </a:cubicBezTo>
                  <a:cubicBezTo>
                    <a:pt x="461433" y="522817"/>
                    <a:pt x="294922" y="573617"/>
                    <a:pt x="201083" y="497417"/>
                  </a:cubicBezTo>
                  <a:cubicBezTo>
                    <a:pt x="107244" y="421217"/>
                    <a:pt x="21166" y="139700"/>
                    <a:pt x="10583" y="69850"/>
                  </a:cubicBezTo>
                  <a:close/>
                </a:path>
              </a:pathLst>
            </a:custGeom>
            <a:solidFill>
              <a:srgbClr val="E4BC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76767" y="6324600"/>
              <a:ext cx="884766" cy="262466"/>
            </a:xfrm>
            <a:custGeom>
              <a:avLst/>
              <a:gdLst>
                <a:gd name="connsiteX0" fmla="*/ 0 w 884766"/>
                <a:gd name="connsiteY0" fmla="*/ 0 h 262466"/>
                <a:gd name="connsiteX1" fmla="*/ 884766 w 884766"/>
                <a:gd name="connsiteY1" fmla="*/ 0 h 262466"/>
                <a:gd name="connsiteX2" fmla="*/ 266700 w 884766"/>
                <a:gd name="connsiteY2" fmla="*/ 262466 h 262466"/>
                <a:gd name="connsiteX3" fmla="*/ 0 w 884766"/>
                <a:gd name="connsiteY3" fmla="*/ 0 h 26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766" h="262466">
                  <a:moveTo>
                    <a:pt x="0" y="0"/>
                  </a:moveTo>
                  <a:lnTo>
                    <a:pt x="884766" y="0"/>
                  </a:lnTo>
                  <a:lnTo>
                    <a:pt x="266700" y="262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05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66511" y="5633861"/>
              <a:ext cx="1218495" cy="321734"/>
            </a:xfrm>
            <a:custGeom>
              <a:avLst/>
              <a:gdLst>
                <a:gd name="connsiteX0" fmla="*/ 193322 w 1218495"/>
                <a:gd name="connsiteY0" fmla="*/ 318206 h 321734"/>
                <a:gd name="connsiteX1" fmla="*/ 244122 w 1218495"/>
                <a:gd name="connsiteY1" fmla="*/ 220839 h 321734"/>
                <a:gd name="connsiteX2" fmla="*/ 375356 w 1218495"/>
                <a:gd name="connsiteY2" fmla="*/ 136172 h 321734"/>
                <a:gd name="connsiteX3" fmla="*/ 544689 w 1218495"/>
                <a:gd name="connsiteY3" fmla="*/ 85372 h 321734"/>
                <a:gd name="connsiteX4" fmla="*/ 688622 w 1218495"/>
                <a:gd name="connsiteY4" fmla="*/ 85372 h 321734"/>
                <a:gd name="connsiteX5" fmla="*/ 841022 w 1218495"/>
                <a:gd name="connsiteY5" fmla="*/ 136172 h 321734"/>
                <a:gd name="connsiteX6" fmla="*/ 942622 w 1218495"/>
                <a:gd name="connsiteY6" fmla="*/ 191206 h 321734"/>
                <a:gd name="connsiteX7" fmla="*/ 1044222 w 1218495"/>
                <a:gd name="connsiteY7" fmla="*/ 271639 h 321734"/>
                <a:gd name="connsiteX8" fmla="*/ 1082322 w 1218495"/>
                <a:gd name="connsiteY8" fmla="*/ 318206 h 321734"/>
                <a:gd name="connsiteX9" fmla="*/ 1205089 w 1218495"/>
                <a:gd name="connsiteY9" fmla="*/ 292806 h 321734"/>
                <a:gd name="connsiteX10" fmla="*/ 1162756 w 1218495"/>
                <a:gd name="connsiteY10" fmla="*/ 212372 h 321734"/>
                <a:gd name="connsiteX11" fmla="*/ 1107722 w 1218495"/>
                <a:gd name="connsiteY11" fmla="*/ 106539 h 321734"/>
                <a:gd name="connsiteX12" fmla="*/ 1056922 w 1218495"/>
                <a:gd name="connsiteY12" fmla="*/ 47272 h 321734"/>
                <a:gd name="connsiteX13" fmla="*/ 684389 w 1218495"/>
                <a:gd name="connsiteY13" fmla="*/ 4939 h 321734"/>
                <a:gd name="connsiteX14" fmla="*/ 413456 w 1218495"/>
                <a:gd name="connsiteY14" fmla="*/ 17639 h 321734"/>
                <a:gd name="connsiteX15" fmla="*/ 95956 w 1218495"/>
                <a:gd name="connsiteY15" fmla="*/ 51506 h 321734"/>
                <a:gd name="connsiteX16" fmla="*/ 11289 w 1218495"/>
                <a:gd name="connsiteY16" fmla="*/ 106539 h 321734"/>
                <a:gd name="connsiteX17" fmla="*/ 28222 w 1218495"/>
                <a:gd name="connsiteY17" fmla="*/ 161572 h 321734"/>
                <a:gd name="connsiteX18" fmla="*/ 108656 w 1218495"/>
                <a:gd name="connsiteY18" fmla="*/ 297039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8495" h="321734">
                  <a:moveTo>
                    <a:pt x="193322" y="318206"/>
                  </a:moveTo>
                  <a:cubicBezTo>
                    <a:pt x="203552" y="284692"/>
                    <a:pt x="213783" y="251178"/>
                    <a:pt x="244122" y="220839"/>
                  </a:cubicBezTo>
                  <a:cubicBezTo>
                    <a:pt x="274461" y="190500"/>
                    <a:pt x="325262" y="158750"/>
                    <a:pt x="375356" y="136172"/>
                  </a:cubicBezTo>
                  <a:cubicBezTo>
                    <a:pt x="425451" y="113594"/>
                    <a:pt x="492478" y="93839"/>
                    <a:pt x="544689" y="85372"/>
                  </a:cubicBezTo>
                  <a:cubicBezTo>
                    <a:pt x="596900" y="76905"/>
                    <a:pt x="639233" y="76905"/>
                    <a:pt x="688622" y="85372"/>
                  </a:cubicBezTo>
                  <a:cubicBezTo>
                    <a:pt x="738011" y="93839"/>
                    <a:pt x="798689" y="118533"/>
                    <a:pt x="841022" y="136172"/>
                  </a:cubicBezTo>
                  <a:cubicBezTo>
                    <a:pt x="883355" y="153811"/>
                    <a:pt x="908755" y="168628"/>
                    <a:pt x="942622" y="191206"/>
                  </a:cubicBezTo>
                  <a:cubicBezTo>
                    <a:pt x="976489" y="213784"/>
                    <a:pt x="1020939" y="250472"/>
                    <a:pt x="1044222" y="271639"/>
                  </a:cubicBezTo>
                  <a:cubicBezTo>
                    <a:pt x="1067505" y="292806"/>
                    <a:pt x="1055511" y="314678"/>
                    <a:pt x="1082322" y="318206"/>
                  </a:cubicBezTo>
                  <a:cubicBezTo>
                    <a:pt x="1109133" y="321734"/>
                    <a:pt x="1191683" y="310445"/>
                    <a:pt x="1205089" y="292806"/>
                  </a:cubicBezTo>
                  <a:cubicBezTo>
                    <a:pt x="1218495" y="275167"/>
                    <a:pt x="1178984" y="243416"/>
                    <a:pt x="1162756" y="212372"/>
                  </a:cubicBezTo>
                  <a:cubicBezTo>
                    <a:pt x="1146528" y="181328"/>
                    <a:pt x="1125361" y="134056"/>
                    <a:pt x="1107722" y="106539"/>
                  </a:cubicBezTo>
                  <a:cubicBezTo>
                    <a:pt x="1090083" y="79022"/>
                    <a:pt x="1127477" y="64205"/>
                    <a:pt x="1056922" y="47272"/>
                  </a:cubicBezTo>
                  <a:cubicBezTo>
                    <a:pt x="986367" y="30339"/>
                    <a:pt x="791633" y="9878"/>
                    <a:pt x="684389" y="4939"/>
                  </a:cubicBezTo>
                  <a:cubicBezTo>
                    <a:pt x="577145" y="0"/>
                    <a:pt x="511528" y="9878"/>
                    <a:pt x="413456" y="17639"/>
                  </a:cubicBezTo>
                  <a:cubicBezTo>
                    <a:pt x="315384" y="25400"/>
                    <a:pt x="162984" y="36689"/>
                    <a:pt x="95956" y="51506"/>
                  </a:cubicBezTo>
                  <a:cubicBezTo>
                    <a:pt x="28928" y="66323"/>
                    <a:pt x="22578" y="88195"/>
                    <a:pt x="11289" y="106539"/>
                  </a:cubicBezTo>
                  <a:cubicBezTo>
                    <a:pt x="0" y="124883"/>
                    <a:pt x="11994" y="129822"/>
                    <a:pt x="28222" y="161572"/>
                  </a:cubicBezTo>
                  <a:cubicBezTo>
                    <a:pt x="44450" y="193322"/>
                    <a:pt x="108656" y="297039"/>
                    <a:pt x="108656" y="297039"/>
                  </a:cubicBezTo>
                </a:path>
              </a:pathLst>
            </a:custGeom>
            <a:solidFill>
              <a:srgbClr val="F3D4A8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9767" y="5257800"/>
              <a:ext cx="1007533" cy="436033"/>
            </a:xfrm>
            <a:custGeom>
              <a:avLst/>
              <a:gdLst>
                <a:gd name="connsiteX0" fmla="*/ 0 w 1007533"/>
                <a:gd name="connsiteY0" fmla="*/ 419100 h 436033"/>
                <a:gd name="connsiteX1" fmla="*/ 762000 w 1007533"/>
                <a:gd name="connsiteY1" fmla="*/ 0 h 436033"/>
                <a:gd name="connsiteX2" fmla="*/ 1007533 w 1007533"/>
                <a:gd name="connsiteY2" fmla="*/ 436033 h 436033"/>
                <a:gd name="connsiteX3" fmla="*/ 596900 w 1007533"/>
                <a:gd name="connsiteY3" fmla="*/ 393700 h 436033"/>
                <a:gd name="connsiteX4" fmla="*/ 165100 w 1007533"/>
                <a:gd name="connsiteY4" fmla="*/ 419100 h 436033"/>
                <a:gd name="connsiteX5" fmla="*/ 0 w 1007533"/>
                <a:gd name="connsiteY5" fmla="*/ 419100 h 43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7533" h="436033">
                  <a:moveTo>
                    <a:pt x="0" y="419100"/>
                  </a:moveTo>
                  <a:lnTo>
                    <a:pt x="762000" y="0"/>
                  </a:lnTo>
                  <a:lnTo>
                    <a:pt x="1007533" y="436033"/>
                  </a:lnTo>
                  <a:lnTo>
                    <a:pt x="596900" y="393700"/>
                  </a:lnTo>
                  <a:lnTo>
                    <a:pt x="165100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EFEE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 descr="Untitled-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5" y="5298012"/>
            <a:ext cx="646964" cy="1009656"/>
          </a:xfrm>
          <a:prstGeom prst="rect">
            <a:avLst/>
          </a:prstGeom>
        </p:spPr>
      </p:pic>
      <p:grpSp>
        <p:nvGrpSpPr>
          <p:cNvPr id="4" name="Group 27"/>
          <p:cNvGrpSpPr/>
          <p:nvPr/>
        </p:nvGrpSpPr>
        <p:grpSpPr>
          <a:xfrm>
            <a:off x="31851" y="4918068"/>
            <a:ext cx="1620926" cy="1905097"/>
            <a:chOff x="31851" y="4918068"/>
            <a:chExt cx="1620926" cy="1905097"/>
          </a:xfrm>
        </p:grpSpPr>
        <p:pic>
          <p:nvPicPr>
            <p:cNvPr id="10" name="Picture 9" descr="Untitled-9b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51" y="4918068"/>
              <a:ext cx="1620926" cy="556295"/>
            </a:xfrm>
            <a:prstGeom prst="rect">
              <a:avLst/>
            </a:prstGeom>
          </p:spPr>
        </p:pic>
        <p:pic>
          <p:nvPicPr>
            <p:cNvPr id="26" name="Picture 25" descr="Untitled-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589" y="6350668"/>
              <a:ext cx="879277" cy="472497"/>
            </a:xfrm>
            <a:prstGeom prst="rect">
              <a:avLst/>
            </a:prstGeom>
          </p:spPr>
        </p:pic>
      </p:grpSp>
      <p:pic>
        <p:nvPicPr>
          <p:cNvPr id="27" name="Picture 26" descr="Untitled-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20335">
            <a:off x="1582499" y="2256808"/>
            <a:ext cx="7264009" cy="2359157"/>
          </a:xfrm>
          <a:prstGeom prst="rect">
            <a:avLst/>
          </a:prstGeom>
        </p:spPr>
      </p:pic>
      <p:pic>
        <p:nvPicPr>
          <p:cNvPr id="29" name="Picture 28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05" y="5606840"/>
            <a:ext cx="1114203" cy="689787"/>
          </a:xfrm>
          <a:prstGeom prst="rect">
            <a:avLst/>
          </a:prstGeom>
        </p:spPr>
      </p:pic>
      <p:pic>
        <p:nvPicPr>
          <p:cNvPr id="30" name="Picture 29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23432">
            <a:off x="1715155" y="5542599"/>
            <a:ext cx="1114203" cy="689787"/>
          </a:xfrm>
          <a:prstGeom prst="rect">
            <a:avLst/>
          </a:prstGeom>
        </p:spPr>
      </p:pic>
      <p:pic>
        <p:nvPicPr>
          <p:cNvPr id="31" name="Picture 30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13032">
            <a:off x="2930740" y="5173392"/>
            <a:ext cx="1114203" cy="689787"/>
          </a:xfrm>
          <a:prstGeom prst="rect">
            <a:avLst/>
          </a:prstGeom>
        </p:spPr>
      </p:pic>
      <p:pic>
        <p:nvPicPr>
          <p:cNvPr id="32" name="Picture 31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384148">
            <a:off x="3885015" y="4340578"/>
            <a:ext cx="1114203" cy="689787"/>
          </a:xfrm>
          <a:prstGeom prst="rect">
            <a:avLst/>
          </a:prstGeom>
        </p:spPr>
      </p:pic>
      <p:pic>
        <p:nvPicPr>
          <p:cNvPr id="33" name="Picture 32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72488">
            <a:off x="4439176" y="3022770"/>
            <a:ext cx="1114203" cy="689787"/>
          </a:xfrm>
          <a:prstGeom prst="rect">
            <a:avLst/>
          </a:prstGeom>
        </p:spPr>
      </p:pic>
      <p:pic>
        <p:nvPicPr>
          <p:cNvPr id="34" name="Picture 33" descr="arrow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498523">
            <a:off x="4617879" y="1670012"/>
            <a:ext cx="1114203" cy="6897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00856" y="5715688"/>
            <a:ext cx="28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prstClr val="black"/>
                </a:solidFill>
                <a:latin typeface="Arial"/>
                <a:cs typeface="Arial"/>
              </a:rPr>
              <a:t>streamwise</a:t>
            </a:r>
            <a:r>
              <a:rPr lang="en-US" b="1" i="1" dirty="0" smtClean="0">
                <a:solidFill>
                  <a:prstClr val="black"/>
                </a:solidFill>
                <a:latin typeface="Arial"/>
                <a:cs typeface="Arial"/>
              </a:rPr>
              <a:t> vorticity</a:t>
            </a:r>
            <a:endParaRPr lang="en-US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02456" y="5838263"/>
            <a:ext cx="170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prstClr val="white"/>
                </a:solidFill>
                <a:latin typeface="Arial"/>
                <a:cs typeface="Arial"/>
              </a:rPr>
              <a:t>downdraft</a:t>
            </a:r>
          </a:p>
        </p:txBody>
      </p:sp>
      <p:sp>
        <p:nvSpPr>
          <p:cNvPr id="38" name="Freeform 37"/>
          <p:cNvSpPr/>
          <p:nvPr/>
        </p:nvSpPr>
        <p:spPr>
          <a:xfrm>
            <a:off x="4702050" y="5606840"/>
            <a:ext cx="4012956" cy="639271"/>
          </a:xfrm>
          <a:custGeom>
            <a:avLst/>
            <a:gdLst>
              <a:gd name="connsiteX0" fmla="*/ 5242514 w 5242514"/>
              <a:gd name="connsiteY0" fmla="*/ 0 h 1098811"/>
              <a:gd name="connsiteX1" fmla="*/ 4458840 w 5242514"/>
              <a:gd name="connsiteY1" fmla="*/ 108079 h 1098811"/>
              <a:gd name="connsiteX2" fmla="*/ 2891490 w 5242514"/>
              <a:gd name="connsiteY2" fmla="*/ 405299 h 1098811"/>
              <a:gd name="connsiteX3" fmla="*/ 2242931 w 5242514"/>
              <a:gd name="connsiteY3" fmla="*/ 580929 h 1098811"/>
              <a:gd name="connsiteX4" fmla="*/ 1486280 w 5242514"/>
              <a:gd name="connsiteY4" fmla="*/ 891658 h 1098811"/>
              <a:gd name="connsiteX5" fmla="*/ 729628 w 5242514"/>
              <a:gd name="connsiteY5" fmla="*/ 1067288 h 1098811"/>
              <a:gd name="connsiteX6" fmla="*/ 0 w 5242514"/>
              <a:gd name="connsiteY6" fmla="*/ 1080798 h 109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2514" h="1098811">
                <a:moveTo>
                  <a:pt x="5242514" y="0"/>
                </a:moveTo>
                <a:cubicBezTo>
                  <a:pt x="5046595" y="20264"/>
                  <a:pt x="4850677" y="40529"/>
                  <a:pt x="4458840" y="108079"/>
                </a:cubicBezTo>
                <a:cubicBezTo>
                  <a:pt x="4067003" y="175629"/>
                  <a:pt x="3260808" y="326491"/>
                  <a:pt x="2891490" y="405299"/>
                </a:cubicBezTo>
                <a:cubicBezTo>
                  <a:pt x="2522172" y="484107"/>
                  <a:pt x="2477132" y="499869"/>
                  <a:pt x="2242931" y="580929"/>
                </a:cubicBezTo>
                <a:cubicBezTo>
                  <a:pt x="2008730" y="661989"/>
                  <a:pt x="1738497" y="810598"/>
                  <a:pt x="1486280" y="891658"/>
                </a:cubicBezTo>
                <a:cubicBezTo>
                  <a:pt x="1234063" y="972718"/>
                  <a:pt x="977341" y="1035765"/>
                  <a:pt x="729628" y="1067288"/>
                </a:cubicBezTo>
                <a:cubicBezTo>
                  <a:pt x="481915" y="1098811"/>
                  <a:pt x="0" y="1080798"/>
                  <a:pt x="0" y="1080798"/>
                </a:cubicBezTo>
              </a:path>
            </a:pathLst>
          </a:custGeom>
          <a:ln w="76200" cap="flat" cmpd="sng" algn="ctr">
            <a:solidFill>
              <a:srgbClr val="5D83C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0305" y="66386"/>
            <a:ext cx="419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How to Make a Tornado</a:t>
            </a:r>
          </a:p>
        </p:txBody>
      </p:sp>
      <p:pic>
        <p:nvPicPr>
          <p:cNvPr id="50" name="Picture 49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3654" y="5284504"/>
            <a:ext cx="1013984" cy="628556"/>
          </a:xfrm>
          <a:prstGeom prst="rect">
            <a:avLst/>
          </a:prstGeom>
        </p:spPr>
      </p:pic>
      <p:pic>
        <p:nvPicPr>
          <p:cNvPr id="51" name="Picture 50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196" y="5443233"/>
            <a:ext cx="1013984" cy="628556"/>
          </a:xfrm>
          <a:prstGeom prst="rect">
            <a:avLst/>
          </a:prstGeom>
        </p:spPr>
      </p:pic>
      <p:pic>
        <p:nvPicPr>
          <p:cNvPr id="52" name="Picture 51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1223">
            <a:off x="5627932" y="5606722"/>
            <a:ext cx="1013984" cy="628556"/>
          </a:xfrm>
          <a:prstGeom prst="rect">
            <a:avLst/>
          </a:prstGeom>
        </p:spPr>
      </p:pic>
      <p:pic>
        <p:nvPicPr>
          <p:cNvPr id="53" name="Picture 52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02109">
            <a:off x="4742655" y="5710341"/>
            <a:ext cx="1013984" cy="628556"/>
          </a:xfrm>
          <a:prstGeom prst="rect">
            <a:avLst/>
          </a:prstGeom>
        </p:spPr>
      </p:pic>
      <p:pic>
        <p:nvPicPr>
          <p:cNvPr id="54" name="Picture 53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891149" y="5768265"/>
            <a:ext cx="1013984" cy="62855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4480120"/>
            <a:ext cx="28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1F497D"/>
                </a:solidFill>
                <a:latin typeface="Arial"/>
                <a:cs typeface="Arial"/>
              </a:rPr>
              <a:t>wind shear</a:t>
            </a:r>
            <a:endParaRPr lang="en-US" b="1" i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19011" y="6611779"/>
            <a:ext cx="142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Photo by Eric Nguyen</a:t>
            </a:r>
          </a:p>
        </p:txBody>
      </p:sp>
      <p:pic>
        <p:nvPicPr>
          <p:cNvPr id="39" name="Picture 38" descr="Untitled-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5639" y="4907633"/>
            <a:ext cx="1155231" cy="1423463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slow">
            <mp:cube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spd="slow">
            <p:cover/>
          </p:transition>
        </mc:Fallback>
      </mc:AlternateContent>
    </mc:Choice>
    <mc:Fallback>
      <mc:AlternateContent>
        <mc:Choice Requires="mp">
          <p:transition spd="slow">
            <p:cover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spd="slow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8" grpId="0" animBg="1"/>
      <p:bldP spid="55" grpId="0"/>
      <p:bldP spid="5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rgan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92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05" y="5606840"/>
            <a:ext cx="1114203" cy="689787"/>
          </a:xfrm>
          <a:prstGeom prst="rect">
            <a:avLst/>
          </a:prstGeom>
        </p:spPr>
      </p:pic>
      <p:pic>
        <p:nvPicPr>
          <p:cNvPr id="4" name="Picture 3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3432">
            <a:off x="1715155" y="5542599"/>
            <a:ext cx="1114203" cy="689787"/>
          </a:xfrm>
          <a:prstGeom prst="rect">
            <a:avLst/>
          </a:prstGeom>
        </p:spPr>
      </p:pic>
      <p:pic>
        <p:nvPicPr>
          <p:cNvPr id="5" name="Picture 4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13032">
            <a:off x="2930740" y="5173392"/>
            <a:ext cx="1114203" cy="689787"/>
          </a:xfrm>
          <a:prstGeom prst="rect">
            <a:avLst/>
          </a:prstGeom>
        </p:spPr>
      </p:pic>
      <p:pic>
        <p:nvPicPr>
          <p:cNvPr id="6" name="Picture 5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84148">
            <a:off x="3885015" y="4340578"/>
            <a:ext cx="1114203" cy="689787"/>
          </a:xfrm>
          <a:prstGeom prst="rect">
            <a:avLst/>
          </a:prstGeom>
        </p:spPr>
      </p:pic>
      <p:pic>
        <p:nvPicPr>
          <p:cNvPr id="7" name="Picture 6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72488">
            <a:off x="4439176" y="3022770"/>
            <a:ext cx="1114203" cy="689787"/>
          </a:xfrm>
          <a:prstGeom prst="rect">
            <a:avLst/>
          </a:prstGeom>
        </p:spPr>
      </p:pic>
      <p:pic>
        <p:nvPicPr>
          <p:cNvPr id="8" name="Picture 7" descr="arrow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98523">
            <a:off x="4617879" y="1670012"/>
            <a:ext cx="1114203" cy="68978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702050" y="5606840"/>
            <a:ext cx="4012956" cy="639271"/>
          </a:xfrm>
          <a:custGeom>
            <a:avLst/>
            <a:gdLst>
              <a:gd name="connsiteX0" fmla="*/ 5242514 w 5242514"/>
              <a:gd name="connsiteY0" fmla="*/ 0 h 1098811"/>
              <a:gd name="connsiteX1" fmla="*/ 4458840 w 5242514"/>
              <a:gd name="connsiteY1" fmla="*/ 108079 h 1098811"/>
              <a:gd name="connsiteX2" fmla="*/ 2891490 w 5242514"/>
              <a:gd name="connsiteY2" fmla="*/ 405299 h 1098811"/>
              <a:gd name="connsiteX3" fmla="*/ 2242931 w 5242514"/>
              <a:gd name="connsiteY3" fmla="*/ 580929 h 1098811"/>
              <a:gd name="connsiteX4" fmla="*/ 1486280 w 5242514"/>
              <a:gd name="connsiteY4" fmla="*/ 891658 h 1098811"/>
              <a:gd name="connsiteX5" fmla="*/ 729628 w 5242514"/>
              <a:gd name="connsiteY5" fmla="*/ 1067288 h 1098811"/>
              <a:gd name="connsiteX6" fmla="*/ 0 w 5242514"/>
              <a:gd name="connsiteY6" fmla="*/ 1080798 h 109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2514" h="1098811">
                <a:moveTo>
                  <a:pt x="5242514" y="0"/>
                </a:moveTo>
                <a:cubicBezTo>
                  <a:pt x="5046595" y="20264"/>
                  <a:pt x="4850677" y="40529"/>
                  <a:pt x="4458840" y="108079"/>
                </a:cubicBezTo>
                <a:cubicBezTo>
                  <a:pt x="4067003" y="175629"/>
                  <a:pt x="3260808" y="326491"/>
                  <a:pt x="2891490" y="405299"/>
                </a:cubicBezTo>
                <a:cubicBezTo>
                  <a:pt x="2522172" y="484107"/>
                  <a:pt x="2477132" y="499869"/>
                  <a:pt x="2242931" y="580929"/>
                </a:cubicBezTo>
                <a:cubicBezTo>
                  <a:pt x="2008730" y="661989"/>
                  <a:pt x="1738497" y="810598"/>
                  <a:pt x="1486280" y="891658"/>
                </a:cubicBezTo>
                <a:cubicBezTo>
                  <a:pt x="1234063" y="972718"/>
                  <a:pt x="977341" y="1035765"/>
                  <a:pt x="729628" y="1067288"/>
                </a:cubicBezTo>
                <a:cubicBezTo>
                  <a:pt x="481915" y="1098811"/>
                  <a:pt x="0" y="1080798"/>
                  <a:pt x="0" y="1080798"/>
                </a:cubicBezTo>
              </a:path>
            </a:pathLst>
          </a:custGeom>
          <a:ln w="76200" cap="flat" cmpd="sng" algn="ctr">
            <a:solidFill>
              <a:srgbClr val="5D83C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0305" y="66386"/>
            <a:ext cx="419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How to Make a Tornado</a:t>
            </a:r>
          </a:p>
        </p:txBody>
      </p:sp>
      <p:pic>
        <p:nvPicPr>
          <p:cNvPr id="12" name="Picture 11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196" y="5443233"/>
            <a:ext cx="1013984" cy="628556"/>
          </a:xfrm>
          <a:prstGeom prst="rect">
            <a:avLst/>
          </a:prstGeom>
        </p:spPr>
      </p:pic>
      <p:pic>
        <p:nvPicPr>
          <p:cNvPr id="13" name="Picture 12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1223">
            <a:off x="5627932" y="5606722"/>
            <a:ext cx="1013984" cy="628556"/>
          </a:xfrm>
          <a:prstGeom prst="rect">
            <a:avLst/>
          </a:prstGeom>
        </p:spPr>
      </p:pic>
      <p:pic>
        <p:nvPicPr>
          <p:cNvPr id="14" name="Picture 13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2109">
            <a:off x="4742655" y="5710341"/>
            <a:ext cx="1013984" cy="628556"/>
          </a:xfrm>
          <a:prstGeom prst="rect">
            <a:avLst/>
          </a:prstGeom>
        </p:spPr>
      </p:pic>
      <p:pic>
        <p:nvPicPr>
          <p:cNvPr id="15" name="Picture 14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91149" y="5768265"/>
            <a:ext cx="1013984" cy="628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4919">
            <a:off x="6570714" y="5094623"/>
            <a:ext cx="1224862" cy="32720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0278">
            <a:off x="5374510" y="5325587"/>
            <a:ext cx="1224862" cy="32720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50680">
            <a:off x="4217587" y="5622021"/>
            <a:ext cx="1224862" cy="32720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1" name="Group 19"/>
          <p:cNvGrpSpPr/>
          <p:nvPr/>
        </p:nvGrpSpPr>
        <p:grpSpPr>
          <a:xfrm>
            <a:off x="31851" y="4918068"/>
            <a:ext cx="1620926" cy="1905097"/>
            <a:chOff x="31851" y="4918068"/>
            <a:chExt cx="1620926" cy="1905097"/>
          </a:xfrm>
        </p:grpSpPr>
        <p:pic>
          <p:nvPicPr>
            <p:cNvPr id="21" name="Picture 20" descr="Untitled-9b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51" y="4918068"/>
              <a:ext cx="1620926" cy="556295"/>
            </a:xfrm>
            <a:prstGeom prst="rect">
              <a:avLst/>
            </a:prstGeom>
          </p:spPr>
        </p:pic>
        <p:pic>
          <p:nvPicPr>
            <p:cNvPr id="22" name="Picture 21" descr="Untitled-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589" y="6350668"/>
              <a:ext cx="879277" cy="472497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7719011" y="6611779"/>
            <a:ext cx="142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Photo by Eric Nguyen</a:t>
            </a:r>
          </a:p>
        </p:txBody>
      </p:sp>
      <p:pic>
        <p:nvPicPr>
          <p:cNvPr id="27" name="Picture 26" descr="Untitled-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639" y="4907633"/>
            <a:ext cx="1155231" cy="1423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385" y="4981505"/>
            <a:ext cx="1224862" cy="32720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37867" y="5714225"/>
            <a:ext cx="1013984" cy="628556"/>
          </a:xfrm>
          <a:prstGeom prst="rect">
            <a:avLst/>
          </a:prstGeom>
        </p:spPr>
      </p:pic>
      <p:pic>
        <p:nvPicPr>
          <p:cNvPr id="11" name="Picture 10" descr="Untitled-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71077" y="5468346"/>
            <a:ext cx="807060" cy="1246179"/>
          </a:xfrm>
          <a:prstGeom prst="rect">
            <a:avLst/>
          </a:prstGeom>
        </p:spPr>
      </p:pic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320392" y="4824505"/>
            <a:ext cx="2734691" cy="687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4719" y="4529091"/>
            <a:ext cx="1200002" cy="20064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FD8FF"/>
                </a:solidFill>
                <a:latin typeface="Arial"/>
                <a:cs typeface="Arial"/>
              </a:rPr>
              <a:t>not too cold and strong sucking from above</a:t>
            </a:r>
            <a:endParaRPr lang="en-US" b="1" i="1" dirty="0">
              <a:solidFill>
                <a:srgbClr val="7FD8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9144" y="6188989"/>
            <a:ext cx="30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too cold and/or weak sucking from above</a:t>
            </a:r>
            <a:endParaRPr lang="en-US" b="1" i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18364" y="4824505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FD8FF"/>
                </a:solidFill>
                <a:latin typeface="Arial"/>
                <a:cs typeface="Arial"/>
              </a:rPr>
              <a:t>not too cold and strong sucking from above</a:t>
            </a:r>
            <a:endParaRPr lang="en-US" b="1" i="1" dirty="0">
              <a:solidFill>
                <a:srgbClr val="7FD8FF"/>
              </a:solidFill>
              <a:latin typeface="Arial"/>
              <a:cs typeface="Arial"/>
            </a:endParaRP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grpSp>
        <p:nvGrpSpPr>
          <p:cNvPr id="29" name="Group 27"/>
          <p:cNvGrpSpPr/>
          <p:nvPr/>
        </p:nvGrpSpPr>
        <p:grpSpPr>
          <a:xfrm>
            <a:off x="34020" y="34020"/>
            <a:ext cx="4067999" cy="4010720"/>
            <a:chOff x="14271" y="2454254"/>
            <a:chExt cx="3573666" cy="3451332"/>
          </a:xfrm>
        </p:grpSpPr>
        <p:sp>
          <p:nvSpPr>
            <p:cNvPr id="30" name="Rectangle 29"/>
            <p:cNvSpPr/>
            <p:nvPr/>
          </p:nvSpPr>
          <p:spPr>
            <a:xfrm>
              <a:off x="14271" y="2454254"/>
              <a:ext cx="3573666" cy="3451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fwdtraject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4271" y="2880554"/>
              <a:ext cx="3511391" cy="2829769"/>
            </a:xfrm>
            <a:prstGeom prst="rect">
              <a:avLst/>
            </a:prstGeom>
          </p:spPr>
        </p:pic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507397" y="2468623"/>
              <a:ext cx="2765594" cy="51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Forward trajectories through low-level </a:t>
              </a:r>
              <a:r>
                <a:rPr lang="en-US" sz="11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mesocyclone</a:t>
              </a: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 in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Arial"/>
                  <a:cs typeface="Arial"/>
                </a:rPr>
                <a:t>tornadic</a:t>
              </a:r>
              <a:r>
                <a:rPr lang="en-US" sz="1100" b="1" dirty="0" smtClean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supercell intercepted by VORTEX2 (5 June 2009)</a:t>
              </a:r>
              <a:endParaRPr lang="en-US" sz="11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26"/>
          <p:cNvGrpSpPr/>
          <p:nvPr/>
        </p:nvGrpSpPr>
        <p:grpSpPr>
          <a:xfrm>
            <a:off x="5159534" y="45360"/>
            <a:ext cx="4231801" cy="3923717"/>
            <a:chOff x="4771587" y="1884389"/>
            <a:chExt cx="3821693" cy="3626669"/>
          </a:xfrm>
        </p:grpSpPr>
        <p:sp>
          <p:nvSpPr>
            <p:cNvPr id="34" name="Rectangle 33"/>
            <p:cNvSpPr/>
            <p:nvPr/>
          </p:nvSpPr>
          <p:spPr>
            <a:xfrm>
              <a:off x="4838908" y="1887120"/>
              <a:ext cx="3437166" cy="36239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figure07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rcRect l="42304" t="33862" r="1259" b="30864"/>
                <a:stretch>
                  <a:fillRect/>
                </a:stretch>
              </p:blipFill>
            </mc:Choice>
            <mc:Fallback>
              <p:blipFill>
                <a:blip r:embed="rId10"/>
                <a:srcRect l="42304" t="33862" r="1259" b="30864"/>
                <a:stretch>
                  <a:fillRect/>
                </a:stretch>
              </p:blipFill>
            </mc:Fallback>
          </mc:AlternateContent>
          <p:spPr>
            <a:xfrm>
              <a:off x="4771587" y="2240817"/>
              <a:ext cx="3504487" cy="3242070"/>
            </a:xfrm>
            <a:prstGeom prst="rect">
              <a:avLst/>
            </a:prstGeom>
          </p:spPr>
        </p:pic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5128356" y="1884389"/>
              <a:ext cx="2881521" cy="554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Forward trajectories through low-level </a:t>
              </a:r>
              <a:r>
                <a:rPr lang="en-US" sz="11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mesocyclone</a:t>
              </a: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 in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Arial"/>
                  <a:cs typeface="Arial"/>
                </a:rPr>
                <a:t>nontornadic</a:t>
              </a:r>
              <a:r>
                <a:rPr lang="en-US" sz="11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 supercell intercepted by ROTATE (12 June 2004)</a:t>
              </a:r>
              <a:endParaRPr lang="en-US" sz="11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6613529" y="5223052"/>
              <a:ext cx="1979751" cy="213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9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Markowski et al. (2011) </a:t>
              </a:r>
              <a:endParaRPr lang="en-US" sz="9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6"/>
          <p:cNvGrpSpPr/>
          <p:nvPr/>
        </p:nvGrpSpPr>
        <p:grpSpPr>
          <a:xfrm>
            <a:off x="4244442" y="34953"/>
            <a:ext cx="4852949" cy="3903045"/>
            <a:chOff x="4244442" y="34953"/>
            <a:chExt cx="4852949" cy="3903045"/>
          </a:xfrm>
        </p:grpSpPr>
        <p:grpSp>
          <p:nvGrpSpPr>
            <p:cNvPr id="4" name="Group 43"/>
            <p:cNvGrpSpPr/>
            <p:nvPr/>
          </p:nvGrpSpPr>
          <p:grpSpPr>
            <a:xfrm>
              <a:off x="4244442" y="34953"/>
              <a:ext cx="4852949" cy="3903045"/>
              <a:chOff x="1153561" y="920419"/>
              <a:chExt cx="5895972" cy="474190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153561" y="920419"/>
                <a:ext cx="5895972" cy="4741909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Group 22"/>
              <p:cNvGrpSpPr/>
              <p:nvPr/>
            </p:nvGrpSpPr>
            <p:grpSpPr>
              <a:xfrm>
                <a:off x="1235677" y="948729"/>
                <a:ext cx="5799701" cy="4625094"/>
                <a:chOff x="1235677" y="948729"/>
                <a:chExt cx="5799701" cy="4625094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/>
                <a:srcRect l="32143" t="22787"/>
                <a:stretch>
                  <a:fillRect/>
                </a:stretch>
              </p:blipFill>
              <p:spPr bwMode="auto">
                <a:xfrm>
                  <a:off x="1235677" y="2070778"/>
                  <a:ext cx="5001433" cy="1605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/>
                <a:srcRect t="22363"/>
                <a:stretch>
                  <a:fillRect/>
                </a:stretch>
              </p:blipFill>
              <p:spPr bwMode="auto">
                <a:xfrm>
                  <a:off x="1402255" y="4006767"/>
                  <a:ext cx="4716106" cy="1567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82832" y="1541836"/>
                  <a:ext cx="4321727" cy="3365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i="1" dirty="0">
                      <a:solidFill>
                        <a:srgbClr val="800000"/>
                      </a:solidFill>
                      <a:latin typeface="Arial"/>
                      <a:ea typeface="Arial Bold" charset="0"/>
                      <a:cs typeface="Arial"/>
                    </a:rPr>
                    <a:t>tornadic</a:t>
                  </a:r>
                </a:p>
              </p:txBody>
            </p:sp>
            <p:sp>
              <p:nvSpPr>
                <p:cNvPr id="5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540633" y="3490887"/>
                  <a:ext cx="4321728" cy="3365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i="1" dirty="0">
                      <a:solidFill>
                        <a:srgbClr val="800000"/>
                      </a:solidFill>
                      <a:latin typeface="Arial"/>
                      <a:ea typeface="Arial Bold" charset="0"/>
                      <a:cs typeface="Arial"/>
                    </a:rPr>
                    <a:t>nontornadic</a:t>
                  </a:r>
                </a:p>
              </p:txBody>
            </p:sp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174394" y="1830202"/>
                  <a:ext cx="669247" cy="356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64966" y="1852552"/>
                  <a:ext cx="4323221" cy="261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800" b="1" dirty="0" smtClean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2 June 1995 (Dimmitt, TX)</a:t>
                  </a:r>
                </a:p>
              </p:txBody>
            </p:sp>
            <p:sp>
              <p:nvSpPr>
                <p:cNvPr id="5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34757" y="1837410"/>
                  <a:ext cx="1898086" cy="261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800" b="1" dirty="0" smtClean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   16 May 1995 (Burdett, KS)</a:t>
                  </a:r>
                </a:p>
              </p:txBody>
            </p:sp>
            <p:sp>
              <p:nvSpPr>
                <p:cNvPr id="5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603929" y="3788898"/>
                  <a:ext cx="4527657" cy="486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800" b="1" dirty="0" smtClean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29 April 1995 (Sherman, TX)       	    12 May 1995 (Hays, KS)</a:t>
                  </a:r>
                </a:p>
                <a:p>
                  <a:pPr>
                    <a:spcBef>
                      <a:spcPct val="50000"/>
                    </a:spcBef>
                  </a:pPr>
                  <a:endParaRPr lang="en-US" sz="800" b="1" dirty="0" smtClean="0">
                    <a:solidFill>
                      <a:srgbClr val="000000"/>
                    </a:solidFill>
                    <a:latin typeface="Arial"/>
                    <a:ea typeface="Arial Bold" charset="0"/>
                    <a:cs typeface="Arial"/>
                  </a:endParaRPr>
                </a:p>
              </p:txBody>
            </p:sp>
            <p:sp>
              <p:nvSpPr>
                <p:cNvPr id="5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273701" y="948729"/>
                  <a:ext cx="5761677" cy="6169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2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Low-level buoyancy fields of observed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supercells</a:t>
                  </a:r>
                  <a:endParaRPr lang="en-US" sz="1200" b="1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adapted from Markowski et al. (2002)</a:t>
                  </a:r>
                  <a:endParaRPr lang="en-US" sz="10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pic>
          <p:nvPicPr>
            <p:cNvPr id="56" name="Picture 4" descr="mobilemesonet.jpg"/>
            <p:cNvPicPr>
              <a:picLocks noChangeAspect="1"/>
            </p:cNvPicPr>
            <p:nvPr/>
          </p:nvPicPr>
          <p:blipFill>
            <a:blip r:embed="rId7"/>
            <a:srcRect t="15401" r="19014"/>
            <a:stretch>
              <a:fillRect/>
            </a:stretch>
          </p:blipFill>
          <p:spPr bwMode="auto">
            <a:xfrm>
              <a:off x="8223532" y="337876"/>
              <a:ext cx="736947" cy="507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318364" y="4824505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FD8FF"/>
                </a:solidFill>
                <a:latin typeface="Arial"/>
                <a:cs typeface="Arial"/>
              </a:rPr>
              <a:t>not too cold and strong sucking from above</a:t>
            </a:r>
            <a:endParaRPr lang="en-US" b="1" i="1" dirty="0">
              <a:solidFill>
                <a:srgbClr val="7FD8FF"/>
              </a:solidFill>
              <a:latin typeface="Arial"/>
              <a:cs typeface="Arial"/>
            </a:endParaRP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96889" y="2744328"/>
            <a:ext cx="3787439" cy="954107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Paradox: Though baroclinic vorticity generation is crucial, excessively cold downdrafts and outflow appear to be detrimental to tornadogenesis!</a:t>
            </a: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 descr="Untitled-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48397" y="5468346"/>
            <a:ext cx="807060" cy="1246179"/>
          </a:xfrm>
          <a:prstGeom prst="rect">
            <a:avLst/>
          </a:prstGeom>
        </p:spPr>
      </p:pic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24442" y="4826533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FD8FF"/>
                </a:solidFill>
                <a:latin typeface="Arial"/>
                <a:cs typeface="Arial"/>
              </a:rPr>
              <a:t>not too cold and strong sucking from above</a:t>
            </a:r>
            <a:endParaRPr lang="en-US" b="1" i="1" dirty="0">
              <a:solidFill>
                <a:srgbClr val="7FD8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9144" y="6075589"/>
            <a:ext cx="30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too cold and/or </a:t>
            </a:r>
          </a:p>
          <a:p>
            <a:r>
              <a:rPr lang="en-US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weak sucking from above</a:t>
            </a:r>
            <a:endParaRPr lang="en-US" b="1" i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3440898" y="2307038"/>
            <a:ext cx="2415341" cy="1644333"/>
            <a:chOff x="3452238" y="1751370"/>
            <a:chExt cx="2415341" cy="1644333"/>
          </a:xfrm>
        </p:grpSpPr>
        <p:grpSp>
          <p:nvGrpSpPr>
            <p:cNvPr id="80" name="Group 79"/>
            <p:cNvGrpSpPr/>
            <p:nvPr/>
          </p:nvGrpSpPr>
          <p:grpSpPr>
            <a:xfrm>
              <a:off x="3458592" y="2302065"/>
              <a:ext cx="2392663" cy="567011"/>
              <a:chOff x="3458592" y="2302065"/>
              <a:chExt cx="2392663" cy="567011"/>
            </a:xfrm>
          </p:grpSpPr>
          <p:sp>
            <p:nvSpPr>
              <p:cNvPr id="78" name="Curved Left Arrow 77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Curved Right Arrow 78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452238" y="1751370"/>
              <a:ext cx="2392663" cy="567011"/>
              <a:chOff x="3458592" y="2302065"/>
              <a:chExt cx="2392663" cy="567011"/>
            </a:xfrm>
          </p:grpSpPr>
          <p:sp>
            <p:nvSpPr>
              <p:cNvPr id="82" name="Curved Left Arrow 81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Curved Right Arrow 82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3474916" y="2828692"/>
              <a:ext cx="2392663" cy="567011"/>
              <a:chOff x="3458592" y="2302065"/>
              <a:chExt cx="2392663" cy="567011"/>
            </a:xfrm>
          </p:grpSpPr>
          <p:sp>
            <p:nvSpPr>
              <p:cNvPr id="85" name="Curved Left Arrow 84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Curved Right Arrow 85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574098" y="2556529"/>
            <a:ext cx="4280030" cy="567011"/>
            <a:chOff x="3458592" y="2302065"/>
            <a:chExt cx="2392663" cy="567011"/>
          </a:xfrm>
        </p:grpSpPr>
        <p:sp>
          <p:nvSpPr>
            <p:cNvPr id="89" name="Curved Left Arrow 88"/>
            <p:cNvSpPr/>
            <p:nvPr/>
          </p:nvSpPr>
          <p:spPr>
            <a:xfrm flipV="1">
              <a:off x="4717291" y="2302065"/>
              <a:ext cx="1133964" cy="487630"/>
            </a:xfrm>
            <a:prstGeom prst="curvedLeftArrow">
              <a:avLst/>
            </a:prstGeom>
            <a:solidFill>
              <a:schemeClr val="bg1">
                <a:alpha val="5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Curved Right Arrow 89"/>
            <p:cNvSpPr/>
            <p:nvPr/>
          </p:nvSpPr>
          <p:spPr>
            <a:xfrm>
              <a:off x="3458592" y="2347426"/>
              <a:ext cx="1133963" cy="521650"/>
            </a:xfrm>
            <a:prstGeom prst="curvedRightArrow">
              <a:avLst/>
            </a:prstGeom>
            <a:solidFill>
              <a:schemeClr val="bg1">
                <a:alpha val="5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742080" y="306186"/>
            <a:ext cx="3401891" cy="52322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What is the role of environmental horizontal vorticity?</a:t>
            </a: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3" name="Rectangle 92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5" name="Straight Arrow Connector 94"/>
          <p:cNvCxnSpPr>
            <a:stCxn id="91" idx="1"/>
          </p:cNvCxnSpPr>
          <p:nvPr/>
        </p:nvCxnSpPr>
        <p:spPr>
          <a:xfrm rot="10800000" flipV="1">
            <a:off x="2097838" y="567795"/>
            <a:ext cx="1644243" cy="475503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5136855" y="4842275"/>
            <a:ext cx="2381324" cy="5556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5606763" y="6384548"/>
            <a:ext cx="2988681" cy="3487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43002" y="889669"/>
            <a:ext cx="5400998" cy="116955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Answer: to lower the base of the midlevel </a:t>
            </a:r>
            <a:r>
              <a:rPr lang="en-US" sz="1400" b="1" dirty="0" err="1" smtClean="0">
                <a:solidFill>
                  <a:srgbClr val="FFFFFF"/>
                </a:solidFill>
                <a:latin typeface="Arial"/>
                <a:cs typeface="Arial"/>
              </a:rPr>
              <a:t>mesocyclone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, which enhances the dynamic vertical pressure gradient force (“sucking”); </a:t>
            </a:r>
            <a:r>
              <a:rPr lang="en-US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in other words, the role is largely </a:t>
            </a:r>
            <a:r>
              <a:rPr lang="en-US" sz="14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indirect</a:t>
            </a:r>
            <a:r>
              <a:rPr lang="en-US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in that environmental vorticity does not contribute directly to the circulation of the near-surface </a:t>
            </a:r>
            <a:r>
              <a:rPr lang="en-US" sz="1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mesocyclone</a:t>
            </a:r>
            <a:r>
              <a:rPr lang="en-US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or tornado </a:t>
            </a:r>
            <a:endParaRPr lang="en-US" sz="1400" b="1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6" grpId="0" animBg="1"/>
      <p:bldP spid="9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BAMS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6583" t="37743"/>
              <a:stretch>
                <a:fillRect/>
              </a:stretch>
            </p:blipFill>
          </mc:Choice>
          <mc:Fallback>
            <p:blipFill>
              <a:blip r:embed="rId4"/>
              <a:srcRect l="66583" t="37743"/>
              <a:stretch>
                <a:fillRect/>
              </a:stretch>
            </p:blipFill>
          </mc:Fallback>
        </mc:AlternateContent>
        <p:spPr>
          <a:xfrm>
            <a:off x="711473" y="2605713"/>
            <a:ext cx="7669962" cy="425228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324600" y="779462"/>
            <a:ext cx="2887440" cy="4232694"/>
            <a:chOff x="6324600" y="779462"/>
            <a:chExt cx="2887440" cy="4232694"/>
          </a:xfrm>
        </p:grpSpPr>
        <p:grpSp>
          <p:nvGrpSpPr>
            <p:cNvPr id="2" name="Group 21"/>
            <p:cNvGrpSpPr/>
            <p:nvPr/>
          </p:nvGrpSpPr>
          <p:grpSpPr>
            <a:xfrm>
              <a:off x="7574811" y="779462"/>
              <a:ext cx="1637229" cy="4232694"/>
              <a:chOff x="7574811" y="779462"/>
              <a:chExt cx="1637229" cy="4232694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7574811" y="2742076"/>
                <a:ext cx="114259" cy="2270080"/>
              </a:xfrm>
              <a:custGeom>
                <a:avLst/>
                <a:gdLst>
                  <a:gd name="connsiteX0" fmla="*/ 0 w 114259"/>
                  <a:gd name="connsiteY0" fmla="*/ 2270080 h 2270080"/>
                  <a:gd name="connsiteX1" fmla="*/ 67432 w 114259"/>
                  <a:gd name="connsiteY1" fmla="*/ 1910463 h 2270080"/>
                  <a:gd name="connsiteX2" fmla="*/ 112386 w 114259"/>
                  <a:gd name="connsiteY2" fmla="*/ 1202468 h 2270080"/>
                  <a:gd name="connsiteX3" fmla="*/ 56193 w 114259"/>
                  <a:gd name="connsiteY3" fmla="*/ 0 h 227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59" h="2270080">
                    <a:moveTo>
                      <a:pt x="0" y="2270080"/>
                    </a:moveTo>
                    <a:cubicBezTo>
                      <a:pt x="24350" y="2179239"/>
                      <a:pt x="48701" y="2088398"/>
                      <a:pt x="67432" y="1910463"/>
                    </a:cubicBezTo>
                    <a:cubicBezTo>
                      <a:pt x="86163" y="1732528"/>
                      <a:pt x="114259" y="1520878"/>
                      <a:pt x="112386" y="1202468"/>
                    </a:cubicBezTo>
                    <a:cubicBezTo>
                      <a:pt x="110513" y="884058"/>
                      <a:pt x="56193" y="0"/>
                      <a:pt x="56193" y="0"/>
                    </a:cubicBezTo>
                  </a:path>
                </a:pathLst>
              </a:custGeom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812298" y="3335839"/>
                <a:ext cx="13997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C0504D"/>
                    </a:solidFill>
                    <a:latin typeface="Symbol" charset="2"/>
                    <a:cs typeface="Symbol" charset="2"/>
                  </a:rPr>
                  <a:t>z</a:t>
                </a:r>
                <a:r>
                  <a:rPr lang="en-US" sz="1600" dirty="0" smtClean="0">
                    <a:solidFill>
                      <a:srgbClr val="C0504D"/>
                    </a:solidFill>
                    <a:latin typeface="Arial" charset="0"/>
                  </a:rPr>
                  <a:t> ∂</a:t>
                </a:r>
                <a:r>
                  <a:rPr lang="en-US" sz="1600" i="1" dirty="0" err="1" smtClean="0">
                    <a:solidFill>
                      <a:srgbClr val="C0504D"/>
                    </a:solidFill>
                    <a:latin typeface="Helvetica"/>
                    <a:ea typeface="Symbol" charset="2"/>
                    <a:cs typeface="Helvetica"/>
                  </a:rPr>
                  <a:t>w</a:t>
                </a:r>
                <a:r>
                  <a:rPr lang="en-US" sz="1600" dirty="0" err="1" smtClean="0">
                    <a:solidFill>
                      <a:srgbClr val="C0504D"/>
                    </a:solidFill>
                    <a:latin typeface="Tw Cen MT" charset="-18"/>
                    <a:ea typeface="Tw Cen MT" charset="-18"/>
                    <a:cs typeface="Tw Cen MT" charset="-18"/>
                  </a:rPr>
                  <a:t>/</a:t>
                </a:r>
                <a:r>
                  <a:rPr lang="en-US" sz="1600" dirty="0" err="1" smtClean="0">
                    <a:solidFill>
                      <a:srgbClr val="C0504D"/>
                    </a:solidFill>
                    <a:latin typeface="Arial" charset="0"/>
                  </a:rPr>
                  <a:t>∂</a:t>
                </a:r>
                <a:r>
                  <a:rPr lang="en-US" sz="1600" i="1" dirty="0" err="1" smtClean="0">
                    <a:solidFill>
                      <a:srgbClr val="C0504D"/>
                    </a:solidFill>
                    <a:latin typeface="Helvetica"/>
                    <a:ea typeface="Symbol" charset="2"/>
                    <a:cs typeface="Helvetica"/>
                  </a:rPr>
                  <a:t>z</a:t>
                </a:r>
                <a:r>
                  <a:rPr lang="en-US" sz="1600" i="1" dirty="0" smtClean="0">
                    <a:solidFill>
                      <a:srgbClr val="C0504D"/>
                    </a:solidFill>
                    <a:latin typeface="Arial" charset="0"/>
                  </a:rPr>
                  <a:t> </a:t>
                </a:r>
                <a:r>
                  <a:rPr lang="en-US" sz="1600" dirty="0" smtClean="0">
                    <a:solidFill>
                      <a:srgbClr val="C0504D"/>
                    </a:solidFill>
                    <a:latin typeface="Tw Cen MT" charset="-18"/>
                  </a:rPr>
                  <a:t>&gt;&gt; 0 </a:t>
                </a:r>
                <a:endParaRPr lang="en-US" sz="1600" dirty="0">
                  <a:solidFill>
                    <a:srgbClr val="C0504D"/>
                  </a:solidFill>
                  <a:latin typeface="Times"/>
                </a:endParaRPr>
              </a:p>
            </p:txBody>
          </p:sp>
          <p:pic>
            <p:nvPicPr>
              <p:cNvPr id="20" name="Picture 19" descr="newBAMSfig2_v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8867" y="779462"/>
                <a:ext cx="858540" cy="355010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324600" y="3209358"/>
              <a:ext cx="13716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 smtClean="0">
                  <a:solidFill>
                    <a:srgbClr val="C0504D"/>
                  </a:solidFill>
                  <a:latin typeface="Arial"/>
                  <a:cs typeface="Arial"/>
                </a:rPr>
                <a:t>downdraft air not too cold and/or strong forced lifting via dynamic VPGF</a:t>
              </a:r>
              <a:endParaRPr lang="en-US" sz="1100" b="1" i="1" dirty="0">
                <a:solidFill>
                  <a:srgbClr val="C0504D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7" name="Picture 16" descr="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296040" y="260825"/>
            <a:ext cx="1838732" cy="158742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6798399" y="970626"/>
            <a:ext cx="258233" cy="323850"/>
          </a:xfrm>
          <a:custGeom>
            <a:avLst/>
            <a:gdLst>
              <a:gd name="connsiteX0" fmla="*/ 258233 w 258233"/>
              <a:gd name="connsiteY0" fmla="*/ 0 h 323850"/>
              <a:gd name="connsiteX1" fmla="*/ 150283 w 258233"/>
              <a:gd name="connsiteY1" fmla="*/ 50800 h 323850"/>
              <a:gd name="connsiteX2" fmla="*/ 67733 w 258233"/>
              <a:gd name="connsiteY2" fmla="*/ 107950 h 323850"/>
              <a:gd name="connsiteX3" fmla="*/ 10583 w 258233"/>
              <a:gd name="connsiteY3" fmla="*/ 177800 h 323850"/>
              <a:gd name="connsiteX4" fmla="*/ 4233 w 258233"/>
              <a:gd name="connsiteY4" fmla="*/ 254000 h 323850"/>
              <a:gd name="connsiteX5" fmla="*/ 29633 w 258233"/>
              <a:gd name="connsiteY5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33" h="323850">
                <a:moveTo>
                  <a:pt x="258233" y="0"/>
                </a:moveTo>
                <a:cubicBezTo>
                  <a:pt x="220133" y="16404"/>
                  <a:pt x="182033" y="32808"/>
                  <a:pt x="150283" y="50800"/>
                </a:cubicBezTo>
                <a:cubicBezTo>
                  <a:pt x="118533" y="68792"/>
                  <a:pt x="91016" y="86783"/>
                  <a:pt x="67733" y="107950"/>
                </a:cubicBezTo>
                <a:cubicBezTo>
                  <a:pt x="44450" y="129117"/>
                  <a:pt x="21166" y="153458"/>
                  <a:pt x="10583" y="177800"/>
                </a:cubicBezTo>
                <a:cubicBezTo>
                  <a:pt x="0" y="202142"/>
                  <a:pt x="1058" y="229658"/>
                  <a:pt x="4233" y="254000"/>
                </a:cubicBezTo>
                <a:cubicBezTo>
                  <a:pt x="7408" y="278342"/>
                  <a:pt x="29633" y="323850"/>
                  <a:pt x="29633" y="323850"/>
                </a:cubicBezTo>
              </a:path>
            </a:pathLst>
          </a:cu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7608527" y="3891677"/>
            <a:ext cx="1535473" cy="1930991"/>
            <a:chOff x="7608527" y="3891677"/>
            <a:chExt cx="1535473" cy="1930991"/>
          </a:xfrm>
        </p:grpSpPr>
        <p:sp>
          <p:nvSpPr>
            <p:cNvPr id="10" name="Freeform 9"/>
            <p:cNvSpPr/>
            <p:nvPr/>
          </p:nvSpPr>
          <p:spPr>
            <a:xfrm>
              <a:off x="7608527" y="4570127"/>
              <a:ext cx="1000235" cy="520695"/>
            </a:xfrm>
            <a:custGeom>
              <a:avLst/>
              <a:gdLst>
                <a:gd name="connsiteX0" fmla="*/ 0 w 1000235"/>
                <a:gd name="connsiteY0" fmla="*/ 520695 h 520695"/>
                <a:gd name="connsiteX1" fmla="*/ 224772 w 1000235"/>
                <a:gd name="connsiteY1" fmla="*/ 273458 h 520695"/>
                <a:gd name="connsiteX2" fmla="*/ 449544 w 1000235"/>
                <a:gd name="connsiteY2" fmla="*/ 116126 h 520695"/>
                <a:gd name="connsiteX3" fmla="*/ 730509 w 1000235"/>
                <a:gd name="connsiteY3" fmla="*/ 14984 h 520695"/>
                <a:gd name="connsiteX4" fmla="*/ 1000235 w 1000235"/>
                <a:gd name="connsiteY4" fmla="*/ 26222 h 52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235" h="520695">
                  <a:moveTo>
                    <a:pt x="0" y="520695"/>
                  </a:moveTo>
                  <a:cubicBezTo>
                    <a:pt x="74924" y="430790"/>
                    <a:pt x="149848" y="340886"/>
                    <a:pt x="224772" y="273458"/>
                  </a:cubicBezTo>
                  <a:cubicBezTo>
                    <a:pt x="299696" y="206030"/>
                    <a:pt x="365255" y="159205"/>
                    <a:pt x="449544" y="116126"/>
                  </a:cubicBezTo>
                  <a:cubicBezTo>
                    <a:pt x="533833" y="73047"/>
                    <a:pt x="638727" y="29968"/>
                    <a:pt x="730509" y="14984"/>
                  </a:cubicBezTo>
                  <a:cubicBezTo>
                    <a:pt x="822291" y="0"/>
                    <a:pt x="1000235" y="26222"/>
                    <a:pt x="1000235" y="26222"/>
                  </a:cubicBezTo>
                </a:path>
              </a:pathLst>
            </a:custGeom>
            <a:ln w="381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48600" y="4755241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 smtClean="0">
                  <a:solidFill>
                    <a:srgbClr val="1F497D"/>
                  </a:solidFill>
                  <a:latin typeface="Arial"/>
                  <a:cs typeface="Arial"/>
                </a:rPr>
                <a:t>downdraft air too cold for the given dynamic VPGF</a:t>
              </a:r>
              <a:endParaRPr lang="en-US" sz="1100" b="1" i="1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55516" y="5484114"/>
              <a:ext cx="12605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rgbClr val="4F81BD">
                      <a:lumMod val="75000"/>
                    </a:srgbClr>
                  </a:solidFill>
                  <a:latin typeface="Symbol" charset="2"/>
                  <a:cs typeface="Symbol" charset="2"/>
                </a:rPr>
                <a:t>z</a:t>
              </a:r>
              <a:r>
                <a:rPr lang="en-US" sz="1600" dirty="0" smtClean="0">
                  <a:solidFill>
                    <a:srgbClr val="4F81BD">
                      <a:lumMod val="75000"/>
                    </a:srgbClr>
                  </a:solidFill>
                  <a:latin typeface="Arial" charset="0"/>
                </a:rPr>
                <a:t> ∂</a:t>
              </a:r>
              <a:r>
                <a:rPr lang="en-US" sz="1600" i="1" dirty="0" err="1" smtClean="0">
                  <a:solidFill>
                    <a:srgbClr val="4F81BD">
                      <a:lumMod val="75000"/>
                    </a:srgbClr>
                  </a:solidFill>
                  <a:latin typeface="Helvetica"/>
                  <a:ea typeface="Symbol" charset="2"/>
                  <a:cs typeface="Helvetica"/>
                </a:rPr>
                <a:t>w</a:t>
              </a:r>
              <a:r>
                <a:rPr lang="en-US" sz="1600" dirty="0" err="1" smtClean="0">
                  <a:solidFill>
                    <a:srgbClr val="4F81BD">
                      <a:lumMod val="75000"/>
                    </a:srgbClr>
                  </a:solidFill>
                  <a:latin typeface="Tw Cen MT" charset="-18"/>
                  <a:ea typeface="Tw Cen MT" charset="-18"/>
                  <a:cs typeface="Tw Cen MT" charset="-18"/>
                </a:rPr>
                <a:t>/</a:t>
              </a:r>
              <a:r>
                <a:rPr lang="en-US" sz="1600" dirty="0" err="1" smtClean="0">
                  <a:solidFill>
                    <a:srgbClr val="4F81BD">
                      <a:lumMod val="75000"/>
                    </a:srgbClr>
                  </a:solidFill>
                  <a:latin typeface="Arial" charset="0"/>
                </a:rPr>
                <a:t>∂</a:t>
              </a:r>
              <a:r>
                <a:rPr lang="en-US" sz="1600" i="1" dirty="0" err="1" smtClean="0">
                  <a:solidFill>
                    <a:srgbClr val="4F81BD">
                      <a:lumMod val="75000"/>
                    </a:srgbClr>
                  </a:solidFill>
                  <a:latin typeface="Helvetica"/>
                  <a:ea typeface="Symbol" charset="2"/>
                  <a:cs typeface="Helvetica"/>
                </a:rPr>
                <a:t>z</a:t>
              </a:r>
              <a:r>
                <a:rPr lang="en-US" sz="1600" i="1" dirty="0" smtClean="0">
                  <a:solidFill>
                    <a:srgbClr val="4F81BD">
                      <a:lumMod val="75000"/>
                    </a:srgbClr>
                  </a:solidFill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4F81BD">
                      <a:lumMod val="75000"/>
                    </a:srgbClr>
                  </a:solidFill>
                  <a:latin typeface="Tw Cen MT" charset="-18"/>
                </a:rPr>
                <a:t>~ 0 </a:t>
              </a:r>
              <a:endParaRPr lang="en-US" sz="1600" dirty="0">
                <a:solidFill>
                  <a:srgbClr val="4F81BD">
                    <a:lumMod val="75000"/>
                  </a:srgbClr>
                </a:solidFill>
                <a:latin typeface="Times"/>
              </a:endParaRPr>
            </a:p>
          </p:txBody>
        </p:sp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7635" y="3891677"/>
              <a:ext cx="384508" cy="655799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-361089" y="517559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Evolution of the vorticity vector along </a:t>
            </a:r>
          </a:p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400" b="1" i="1" dirty="0" smtClean="0">
                <a:solidFill>
                  <a:srgbClr val="376092"/>
                </a:solidFill>
                <a:latin typeface="Arial"/>
                <a:cs typeface="Arial"/>
              </a:rPr>
              <a:t>downdraft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 trajectory (with </a:t>
            </a:r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baroclinity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441" y="0"/>
            <a:ext cx="7316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 Bold"/>
                <a:cs typeface="Arial Bold"/>
              </a:rPr>
              <a:t>Non-supercell tornadoes </a:t>
            </a:r>
          </a:p>
          <a:p>
            <a:pPr algn="ctr"/>
            <a:r>
              <a:rPr lang="en-US" sz="2400" b="1" dirty="0" smtClean="0">
                <a:solidFill>
                  <a:srgbClr val="5D83C1"/>
                </a:solidFill>
                <a:latin typeface="Arial Bold"/>
                <a:cs typeface="Arial Bold"/>
              </a:rPr>
              <a:t>(sometimes called non-</a:t>
            </a:r>
            <a:r>
              <a:rPr lang="en-US" sz="2400" b="1" dirty="0" err="1" smtClean="0">
                <a:solidFill>
                  <a:srgbClr val="5D83C1"/>
                </a:solidFill>
                <a:latin typeface="Arial Bold"/>
                <a:cs typeface="Arial Bold"/>
              </a:rPr>
              <a:t>mesocyclonic</a:t>
            </a:r>
            <a:r>
              <a:rPr lang="en-US" sz="2400" b="1" dirty="0" smtClean="0">
                <a:solidFill>
                  <a:srgbClr val="5D83C1"/>
                </a:solidFill>
                <a:latin typeface="Arial Bold"/>
                <a:cs typeface="Arial Bold"/>
              </a:rPr>
              <a:t> tornadoes)</a:t>
            </a:r>
            <a:endParaRPr lang="en-US" sz="2400" b="1" dirty="0">
              <a:solidFill>
                <a:srgbClr val="5D83C1"/>
              </a:solidFill>
              <a:latin typeface="Arial Bold"/>
              <a:cs typeface="Arial Bold"/>
            </a:endParaRPr>
          </a:p>
        </p:txBody>
      </p:sp>
      <p:pic>
        <p:nvPicPr>
          <p:cNvPr id="6" name="Picture 5" descr="ch10f10.jpg"/>
          <p:cNvPicPr>
            <a:picLocks noChangeAspect="1"/>
          </p:cNvPicPr>
          <p:nvPr/>
        </p:nvPicPr>
        <p:blipFill>
          <a:blip r:embed="rId3"/>
          <a:srcRect l="1488" t="584" r="1907" b="6818"/>
          <a:stretch>
            <a:fillRect/>
          </a:stretch>
        </p:blipFill>
        <p:spPr>
          <a:xfrm>
            <a:off x="4524514" y="3897902"/>
            <a:ext cx="4619485" cy="2960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0219" y="3878357"/>
            <a:ext cx="13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landspouts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7" descr="italytornado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1836" y="1041529"/>
            <a:ext cx="4642164" cy="25533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13176" y="1031962"/>
            <a:ext cx="142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“waterspouts”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479156" y="3374274"/>
            <a:ext cx="1966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FFFFFF"/>
                </a:solidFill>
                <a:latin typeface="Arial" pitchFamily="-65" charset="0"/>
              </a:rPr>
              <a:t>Roberto </a:t>
            </a:r>
            <a:r>
              <a:rPr lang="en-US" sz="1000" dirty="0" err="1">
                <a:solidFill>
                  <a:srgbClr val="FFFFFF"/>
                </a:solidFill>
                <a:latin typeface="Arial" pitchFamily="-65" charset="0"/>
              </a:rPr>
              <a:t>Giudici</a:t>
            </a:r>
            <a:endParaRPr lang="en-US" sz="1000" dirty="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558534" y="6613525"/>
            <a:ext cx="1966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Arial" pitchFamily="-65" charset="0"/>
              </a:rPr>
              <a:t>Peter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-65" charset="0"/>
              </a:rPr>
              <a:t>Blottman</a:t>
            </a:r>
            <a:endParaRPr lang="en-US" sz="1000" dirty="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5"/>
          <a:srcRect t="15283"/>
          <a:stretch>
            <a:fillRect/>
          </a:stretch>
        </p:blipFill>
        <p:spPr bwMode="auto">
          <a:xfrm>
            <a:off x="588005" y="1667013"/>
            <a:ext cx="3108220" cy="269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h10f36.pdf"/>
          <p:cNvPicPr>
            <a:picLocks noChangeAspect="1"/>
          </p:cNvPicPr>
          <p:nvPr/>
        </p:nvPicPr>
        <p:blipFill>
          <a:blip r:embed="rId6"/>
          <a:srcRect b="46503"/>
          <a:stretch>
            <a:fillRect/>
          </a:stretch>
        </p:blipFill>
        <p:spPr bwMode="auto">
          <a:xfrm>
            <a:off x="147415" y="4014440"/>
            <a:ext cx="4058153" cy="280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06170" y="1156703"/>
            <a:ext cx="38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Tornadoes occasionally develop </a:t>
            </a:r>
            <a:r>
              <a:rPr lang="en-US" sz="1400" b="1" smtClean="0">
                <a:latin typeface="Arial"/>
                <a:cs typeface="Arial"/>
              </a:rPr>
              <a:t>within mesoscale</a:t>
            </a:r>
            <a:r>
              <a:rPr lang="en-US" sz="1400" b="1" dirty="0" smtClean="0">
                <a:latin typeface="Arial"/>
                <a:cs typeface="Arial"/>
              </a:rPr>
              <a:t> convective systems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0530" y="1182787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9" name="Picture 9" descr="absen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46" y="3099920"/>
            <a:ext cx="3786187" cy="2876550"/>
          </a:xfrm>
          <a:prstGeom prst="rect">
            <a:avLst/>
          </a:prstGeom>
          <a:noFill/>
        </p:spPr>
      </p:pic>
      <p:pic>
        <p:nvPicPr>
          <p:cNvPr id="250890" name="Picture 10" descr="absen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246" y="3099920"/>
            <a:ext cx="3786187" cy="2876550"/>
          </a:xfrm>
          <a:prstGeom prst="rect">
            <a:avLst/>
          </a:prstGeom>
          <a:noFill/>
        </p:spPr>
      </p:pic>
      <p:pic>
        <p:nvPicPr>
          <p:cNvPr id="250891" name="Picture 11" descr="absen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246" y="3099920"/>
            <a:ext cx="3786187" cy="2876550"/>
          </a:xfrm>
          <a:prstGeom prst="rect">
            <a:avLst/>
          </a:prstGeom>
          <a:noFill/>
        </p:spPr>
      </p:pic>
      <p:pic>
        <p:nvPicPr>
          <p:cNvPr id="250892" name="Picture 12" descr="absen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246" y="3099920"/>
            <a:ext cx="3786187" cy="2876550"/>
          </a:xfrm>
          <a:prstGeom prst="rect">
            <a:avLst/>
          </a:prstGeom>
          <a:noFill/>
        </p:spPr>
      </p:pic>
      <p:pic>
        <p:nvPicPr>
          <p:cNvPr id="250893" name="Picture 13" descr="absent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246" y="3099920"/>
            <a:ext cx="3786187" cy="2876550"/>
          </a:xfrm>
          <a:prstGeom prst="rect">
            <a:avLst/>
          </a:prstGeom>
          <a:noFill/>
        </p:spPr>
      </p:pic>
      <p:sp>
        <p:nvSpPr>
          <p:cNvPr id="250897" name="Text Box 17"/>
          <p:cNvSpPr txBox="1">
            <a:spLocks noChangeArrowheads="1"/>
          </p:cNvSpPr>
          <p:nvPr/>
        </p:nvSpPr>
        <p:spPr bwMode="auto">
          <a:xfrm>
            <a:off x="638858" y="6383100"/>
            <a:ext cx="8567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990099"/>
                </a:solidFill>
                <a:latin typeface="Arial" pitchFamily="-65" charset="0"/>
              </a:rPr>
              <a:t>zeroth</a:t>
            </a:r>
            <a:r>
              <a:rPr lang="en-US" sz="1400" b="1" dirty="0">
                <a:solidFill>
                  <a:srgbClr val="990099"/>
                </a:solidFill>
                <a:latin typeface="Arial" pitchFamily="-65" charset="0"/>
              </a:rPr>
              <a:t> order assumption: no </a:t>
            </a:r>
            <a:r>
              <a:rPr lang="en-US" sz="1400" b="1" dirty="0" err="1">
                <a:solidFill>
                  <a:srgbClr val="990099"/>
                </a:solidFill>
                <a:latin typeface="Arial" pitchFamily="-65" charset="0"/>
              </a:rPr>
              <a:t>baroclinity</a:t>
            </a:r>
            <a:r>
              <a:rPr lang="en-US" sz="1400" b="1" dirty="0">
                <a:solidFill>
                  <a:srgbClr val="990099"/>
                </a:solidFill>
                <a:latin typeface="Arial" pitchFamily="-65" charset="0"/>
              </a:rPr>
              <a:t> or</a:t>
            </a:r>
            <a:r>
              <a:rPr lang="en-US" sz="1400" b="1" dirty="0" smtClean="0">
                <a:solidFill>
                  <a:srgbClr val="990099"/>
                </a:solidFill>
                <a:latin typeface="Arial" pitchFamily="-65" charset="0"/>
              </a:rPr>
              <a:t> viscosity; </a:t>
            </a:r>
            <a:r>
              <a:rPr lang="en-US" sz="1400" b="1" dirty="0">
                <a:solidFill>
                  <a:srgbClr val="990099"/>
                </a:solidFill>
                <a:latin typeface="Arial" pitchFamily="-65" charset="0"/>
              </a:rPr>
              <a:t>vortex lines are material lines</a:t>
            </a:r>
          </a:p>
        </p:txBody>
      </p:sp>
      <p:pic>
        <p:nvPicPr>
          <p:cNvPr id="18" name="Picture 2" descr="preexisting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576" y="3130309"/>
            <a:ext cx="3786188" cy="2876550"/>
          </a:xfrm>
          <a:prstGeom prst="rect">
            <a:avLst/>
          </a:prstGeom>
          <a:noFill/>
        </p:spPr>
      </p:pic>
      <p:pic>
        <p:nvPicPr>
          <p:cNvPr id="19" name="Picture 3" descr="preexisting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576" y="3130309"/>
            <a:ext cx="3786188" cy="2876550"/>
          </a:xfrm>
          <a:prstGeom prst="rect">
            <a:avLst/>
          </a:prstGeom>
          <a:noFill/>
        </p:spPr>
      </p:pic>
      <p:pic>
        <p:nvPicPr>
          <p:cNvPr id="20" name="Picture 4" descr="preexisting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576" y="3130309"/>
            <a:ext cx="3786188" cy="2876550"/>
          </a:xfrm>
          <a:prstGeom prst="rect">
            <a:avLst/>
          </a:prstGeom>
          <a:noFill/>
        </p:spPr>
      </p:pic>
      <p:pic>
        <p:nvPicPr>
          <p:cNvPr id="21" name="Picture 5" descr="preexisting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1576" y="3130309"/>
            <a:ext cx="3786188" cy="2876550"/>
          </a:xfrm>
          <a:prstGeom prst="rect">
            <a:avLst/>
          </a:prstGeom>
          <a:noFill/>
        </p:spPr>
      </p:pic>
      <p:pic>
        <p:nvPicPr>
          <p:cNvPr id="22" name="Picture 6" descr="preexisting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81576" y="3130309"/>
            <a:ext cx="3786188" cy="2876550"/>
          </a:xfrm>
          <a:prstGeom prst="rect">
            <a:avLst/>
          </a:prstGeom>
          <a:noFill/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1522809"/>
            <a:ext cx="45812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5D83C1"/>
                </a:solidFill>
                <a:latin typeface="Arial" pitchFamily="-65" charset="0"/>
              </a:rPr>
              <a:t>Supercell tornado environment:              large environmental horizontal vorticity, negligible preexisting vertical vorticity at the surface</a:t>
            </a:r>
            <a:endParaRPr lang="en-US" b="1" dirty="0">
              <a:solidFill>
                <a:srgbClr val="5D83C1"/>
              </a:solidFill>
              <a:latin typeface="Arial" pitchFamily="-65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524516" y="1652530"/>
            <a:ext cx="4892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5D83C1"/>
                </a:solidFill>
                <a:latin typeface="Arial" pitchFamily="-65" charset="0"/>
              </a:rPr>
              <a:t>Nonsupercell</a:t>
            </a:r>
            <a:r>
              <a:rPr lang="en-US" b="1" dirty="0" smtClean="0">
                <a:solidFill>
                  <a:srgbClr val="5D83C1"/>
                </a:solidFill>
                <a:latin typeface="Arial" pitchFamily="-65" charset="0"/>
              </a:rPr>
              <a:t> tornado environment:              preexisting vertical vorticity at surface</a:t>
            </a:r>
            <a:endParaRPr lang="en-US" b="1" dirty="0">
              <a:solidFill>
                <a:srgbClr val="5D83C1"/>
              </a:solidFill>
              <a:latin typeface="Arial" pitchFamily="-65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alphaModFix amt="65000"/>
          </a:blip>
          <a:srcRect/>
          <a:stretch>
            <a:fillRect/>
          </a:stretch>
        </p:blipFill>
        <p:spPr bwMode="auto">
          <a:xfrm>
            <a:off x="6748482" y="4710771"/>
            <a:ext cx="696817" cy="116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italytornadoe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79047" y="181444"/>
            <a:ext cx="2267930" cy="1247425"/>
          </a:xfrm>
          <a:prstGeom prst="rect">
            <a:avLst/>
          </a:prstGeom>
          <a:noFill/>
        </p:spPr>
      </p:pic>
      <p:sp>
        <p:nvSpPr>
          <p:cNvPr id="31" name="Rectangular Callout 30"/>
          <p:cNvSpPr/>
          <p:nvPr/>
        </p:nvSpPr>
        <p:spPr bwMode="auto">
          <a:xfrm>
            <a:off x="1054584" y="273921"/>
            <a:ext cx="5387296" cy="929899"/>
          </a:xfrm>
          <a:prstGeom prst="wedgeRectCallout">
            <a:avLst>
              <a:gd name="adj1" fmla="val 57155"/>
              <a:gd name="adj2" fmla="val 10311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99945" y="330623"/>
            <a:ext cx="5315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Arial"/>
                <a:cs typeface="Arial"/>
              </a:rPr>
              <a:t>This explanation is most relevant for </a:t>
            </a:r>
            <a:r>
              <a:rPr lang="en-US" sz="1200" dirty="0" err="1" smtClean="0">
                <a:solidFill>
                  <a:srgbClr val="660066"/>
                </a:solidFill>
                <a:latin typeface="Arial"/>
                <a:cs typeface="Arial"/>
              </a:rPr>
              <a:t>landspouts</a:t>
            </a:r>
            <a:r>
              <a:rPr lang="en-US" sz="1200" dirty="0" smtClean="0">
                <a:solidFill>
                  <a:srgbClr val="660066"/>
                </a:solidFill>
                <a:latin typeface="Arial"/>
                <a:cs typeface="Arial"/>
              </a:rPr>
              <a:t>/waterspouts, but maybe not tornadoes in </a:t>
            </a:r>
            <a:r>
              <a:rPr lang="en-US" sz="1200" dirty="0" err="1" smtClean="0">
                <a:solidFill>
                  <a:srgbClr val="660066"/>
                </a:solidFill>
                <a:latin typeface="Arial"/>
                <a:cs typeface="Arial"/>
              </a:rPr>
              <a:t>quasilinear</a:t>
            </a:r>
            <a:r>
              <a:rPr lang="en-US" sz="1200" dirty="0" smtClean="0">
                <a:solidFill>
                  <a:srgbClr val="660066"/>
                </a:solidFill>
                <a:latin typeface="Arial"/>
                <a:cs typeface="Arial"/>
              </a:rPr>
              <a:t> convective systems (</a:t>
            </a:r>
            <a:r>
              <a:rPr lang="en-US" sz="1200" dirty="0" err="1" smtClean="0">
                <a:solidFill>
                  <a:srgbClr val="660066"/>
                </a:solidFill>
                <a:latin typeface="Arial"/>
                <a:cs typeface="Arial"/>
              </a:rPr>
              <a:t>QLCSs</a:t>
            </a:r>
            <a:r>
              <a:rPr lang="en-US" sz="1200" dirty="0" smtClean="0">
                <a:solidFill>
                  <a:srgbClr val="660066"/>
                </a:solidFill>
                <a:latin typeface="Arial"/>
                <a:cs typeface="Arial"/>
              </a:rPr>
              <a:t>), which might still involve downdrafts, just not classic supercell downdrafts.  Other QLCS tornadoes are associated with </a:t>
            </a:r>
            <a:r>
              <a:rPr lang="en-US" sz="1200" dirty="0" err="1" smtClean="0">
                <a:solidFill>
                  <a:srgbClr val="660066"/>
                </a:solidFill>
                <a:latin typeface="Arial"/>
                <a:cs typeface="Arial"/>
              </a:rPr>
              <a:t>supercells</a:t>
            </a:r>
            <a:r>
              <a:rPr lang="en-US" sz="1200" dirty="0" smtClean="0">
                <a:solidFill>
                  <a:srgbClr val="660066"/>
                </a:solidFill>
                <a:latin typeface="Arial"/>
                <a:cs typeface="Arial"/>
              </a:rPr>
              <a:t> embedded in squall lines.</a:t>
            </a:r>
            <a:endParaRPr lang="en-US" sz="1200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020mb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013" y="2009725"/>
            <a:ext cx="4000988" cy="3000741"/>
          </a:xfrm>
          <a:prstGeom prst="rect">
            <a:avLst/>
          </a:prstGeom>
        </p:spPr>
      </p:pic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2296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-65" charset="0"/>
              </a:rPr>
              <a:t>Supercell storms</a:t>
            </a:r>
            <a:endParaRPr lang="en-US" b="1" dirty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238172"/>
            <a:ext cx="7985125" cy="4114800"/>
          </a:xfrm>
        </p:spPr>
        <p:txBody>
          <a:bodyPr/>
          <a:lstStyle/>
          <a:p>
            <a:r>
              <a:rPr lang="en-US" sz="2000" b="1" dirty="0">
                <a:solidFill>
                  <a:srgbClr val="5D83C1"/>
                </a:solidFill>
                <a:latin typeface="Arial" pitchFamily="-65" charset="0"/>
              </a:rPr>
              <a:t>Storms having deep, persistent, rotation about a vertical axis</a:t>
            </a:r>
          </a:p>
        </p:txBody>
      </p:sp>
      <p:pic>
        <p:nvPicPr>
          <p:cNvPr id="449542" name="Picture 6" descr="This hailstone was close to the record which fell last year, as       it had a diameter of about 5 1/4 inches.   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215" y="5065246"/>
            <a:ext cx="1657846" cy="1814466"/>
          </a:xfrm>
          <a:prstGeom prst="rect">
            <a:avLst/>
          </a:prstGeom>
          <a:noFill/>
        </p:spPr>
      </p:pic>
      <p:pic>
        <p:nvPicPr>
          <p:cNvPr id="449544" name="Picture 8" descr="cover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6384" y="2003614"/>
            <a:ext cx="2278733" cy="2992869"/>
          </a:xfrm>
          <a:prstGeom prst="rect">
            <a:avLst/>
          </a:prstGeom>
          <a:noFill/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3748" y="5080000"/>
            <a:ext cx="422592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nioncity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093" y="5073020"/>
            <a:ext cx="2647262" cy="17849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7065" y="6643604"/>
            <a:ext cx="662157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/>
                </a:solidFill>
                <a:latin typeface="Helvetica"/>
                <a:cs typeface="Helvetica"/>
              </a:rPr>
              <a:t>hook echo</a:t>
            </a:r>
            <a:endParaRPr lang="en-US" sz="105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906467" y="6524196"/>
            <a:ext cx="271386" cy="759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7565956" y="6469915"/>
            <a:ext cx="347357" cy="206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805191" y="6369138"/>
            <a:ext cx="1019943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/>
                </a:solidFill>
                <a:latin typeface="Helvetica"/>
                <a:cs typeface="Helvetica"/>
              </a:rPr>
              <a:t>velocity couplet  associated </a:t>
            </a:r>
            <a:r>
              <a:rPr lang="en-US" sz="1050" b="1" dirty="0" err="1" smtClean="0">
                <a:solidFill>
                  <a:srgbClr val="000000"/>
                </a:solidFill>
                <a:latin typeface="Helvetica"/>
                <a:cs typeface="Helvetica"/>
              </a:rPr>
              <a:t>w</a:t>
            </a:r>
            <a:r>
              <a:rPr lang="en-US" sz="1050" b="1" dirty="0" smtClean="0">
                <a:solidFill>
                  <a:srgbClr val="000000"/>
                </a:solidFill>
                <a:latin typeface="Helvetica"/>
                <a:cs typeface="Helvetica"/>
              </a:rPr>
              <a:t>/mesocyclone</a:t>
            </a:r>
            <a:endParaRPr lang="en-US" sz="105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4" name="Picture 23" descr="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1710" y="2181964"/>
            <a:ext cx="2791456" cy="2409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88602" y="4751553"/>
            <a:ext cx="417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/>
                <a:cs typeface="Arial"/>
              </a:rPr>
              <a:t>cyclonically rotating supercell in Australia (southern hemisphere)</a:t>
            </a:r>
            <a:endParaRPr lang="en-US" sz="1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6511" y="4683223"/>
            <a:ext cx="1027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 smtClean="0">
                <a:solidFill>
                  <a:schemeClr val="bg1"/>
                </a:solidFill>
                <a:latin typeface="Arial"/>
                <a:cs typeface="Arial"/>
              </a:rPr>
              <a:t>mesocyclone</a:t>
            </a:r>
            <a:endParaRPr lang="en-US" sz="1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>
            <a:off x="4150308" y="4604130"/>
            <a:ext cx="249472" cy="1360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952528" y="4354646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800" b="1" dirty="0" smtClean="0">
                <a:solidFill>
                  <a:schemeClr val="accent4"/>
                </a:solidFill>
                <a:latin typeface="Arial"/>
                <a:cs typeface="Arial"/>
              </a:rPr>
              <a:t>“gust fronts”</a:t>
            </a:r>
            <a:endParaRPr lang="en-US" sz="800" b="1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827796" y="4388666"/>
            <a:ext cx="181433" cy="56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1071571" y="3702598"/>
            <a:ext cx="952576" cy="442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A1BEE5"/>
                </a:solidFill>
                <a:latin typeface="Arial"/>
                <a:ea typeface="ＭＳ Ｐゴシック" pitchFamily="-111" charset="-128"/>
                <a:cs typeface="Arial"/>
              </a:rPr>
              <a:t>Summary: Tornadogenesis in </a:t>
            </a:r>
            <a:r>
              <a:rPr lang="en-US" sz="3200" b="1" dirty="0" err="1" smtClean="0">
                <a:solidFill>
                  <a:srgbClr val="A1BEE5"/>
                </a:solidFill>
                <a:latin typeface="Arial"/>
                <a:ea typeface="ＭＳ Ｐゴシック" pitchFamily="-111" charset="-128"/>
                <a:cs typeface="Arial"/>
              </a:rPr>
              <a:t>Supercells</a:t>
            </a:r>
            <a:endParaRPr lang="en-US" sz="3200" b="1" dirty="0" smtClean="0">
              <a:solidFill>
                <a:srgbClr val="A1BEE5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3513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rPr>
              <a:t>The baroclinic generation of vorticity along descending trajectories is the means by which “tornadogenesis-ready” angular momentum arises at the surface—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pitchFamily="-111" charset="-128"/>
                <a:cs typeface="Arial"/>
              </a:rPr>
              <a:t>but excessive negative buoyancy is unfavorable for tornadogenesis.</a:t>
            </a:r>
          </a:p>
          <a:p>
            <a:pPr eaLnBrk="1" hangingPunct="1"/>
            <a:endParaRPr lang="en-US" sz="2400" dirty="0" smtClean="0">
              <a:solidFill>
                <a:srgbClr val="FFFFFF"/>
              </a:solidFill>
              <a:latin typeface="Arial"/>
              <a:ea typeface="ＭＳ Ｐゴシック" pitchFamily="-111" charset="-128"/>
              <a:cs typeface="Arial"/>
            </a:endParaRPr>
          </a:p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rPr>
              <a:t>The role of large low-level environmental vorticity in tornadogenesis seems to be “indirect”—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pitchFamily="-111" charset="-128"/>
                <a:cs typeface="Arial"/>
              </a:rPr>
              <a:t>it leads to a strong, upward-directed, dynamic VPGF that promotes the convergence of the angular momentum-bearing air that reaches the surface via downdrafts (vertical vorticity stretching).</a:t>
            </a:r>
          </a:p>
          <a:p>
            <a:pPr eaLnBrk="1" hangingPunct="1">
              <a:buNone/>
            </a:pPr>
            <a:endParaRPr lang="en-US" sz="2000" dirty="0" smtClean="0">
              <a:solidFill>
                <a:srgbClr val="FFFFFF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solidFill>
                  <a:srgbClr val="FF0000"/>
                </a:solidFill>
                <a:latin typeface="Arial"/>
                <a:cs typeface="Arial"/>
              </a:rPr>
              <a:t>–1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in significant tornado environments)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42" y="1871580"/>
            <a:ext cx="4759617" cy="33153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27579" y="2379579"/>
            <a:ext cx="2673684" cy="2018632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latin typeface="Arial"/>
                <a:cs typeface="Arial"/>
              </a:rPr>
              <a:t>–1 </a:t>
            </a:r>
            <a:r>
              <a:rPr lang="en-US" sz="1800" dirty="0" smtClean="0">
                <a:latin typeface="Arial"/>
                <a:cs typeface="Arial"/>
              </a:rPr>
              <a:t>in significant tornado environments)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Strong deep-layer wind shear (vector velocity differential usually &gt;20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800" baseline="30000" dirty="0" smtClean="0">
                <a:solidFill>
                  <a:srgbClr val="FF0000"/>
                </a:solidFill>
                <a:latin typeface="Arial"/>
                <a:cs typeface="Arial"/>
              </a:rPr>
              <a:t>–1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over the lowest ~6 km)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42" y="1871580"/>
            <a:ext cx="4759617" cy="33153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18421" y="4023895"/>
            <a:ext cx="2032009" cy="1082842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29769" y="4291263"/>
            <a:ext cx="770020" cy="84221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latin typeface="Arial"/>
                <a:cs typeface="Arial"/>
              </a:rPr>
              <a:t>–1 </a:t>
            </a:r>
            <a:r>
              <a:rPr lang="en-US" sz="1800" dirty="0" smtClean="0">
                <a:latin typeface="Arial"/>
                <a:cs typeface="Arial"/>
              </a:rPr>
              <a:t>in significant tornado environments)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deep-layer wind shear (vector velocity differential usually &gt;20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~6 km)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Strong low-level wind shear (vector velocity differential usually &gt;10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800" baseline="30000" dirty="0" smtClean="0">
                <a:solidFill>
                  <a:srgbClr val="FF0000"/>
                </a:solidFill>
                <a:latin typeface="Arial"/>
                <a:cs typeface="Arial"/>
              </a:rPr>
              <a:t>–1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over the lowest ~1 km), with an orientation such that environmental horizontal vorticity has a large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streamwise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component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98" y="1537368"/>
            <a:ext cx="5030402" cy="415858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00315" y="2352838"/>
            <a:ext cx="2032009" cy="147052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5662" y="4304629"/>
            <a:ext cx="1291391" cy="347579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latin typeface="Arial"/>
                <a:cs typeface="Arial"/>
              </a:rPr>
              <a:t>–1 </a:t>
            </a:r>
            <a:r>
              <a:rPr lang="en-US" sz="1800" dirty="0" smtClean="0">
                <a:latin typeface="Arial"/>
                <a:cs typeface="Arial"/>
              </a:rPr>
              <a:t>in significant tornado environments)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deep-layer wind shear (vector velocity differential usually &gt;20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~6 km)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low-level wind shear (vector velocity differential usually &gt;10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~1 km), with an orientation such that environmental horizontal vorticity has a large </a:t>
            </a:r>
            <a:r>
              <a:rPr lang="en-US" sz="1800" dirty="0" err="1" smtClean="0">
                <a:latin typeface="Arial"/>
                <a:cs typeface="Arial"/>
              </a:rPr>
              <a:t>streamwise</a:t>
            </a:r>
            <a:r>
              <a:rPr lang="en-US" sz="1800" dirty="0" smtClean="0">
                <a:latin typeface="Arial"/>
                <a:cs typeface="Arial"/>
              </a:rPr>
              <a:t> component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Low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LCLs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(i.e., high boundary-layer RH)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98" y="1537368"/>
            <a:ext cx="5030402" cy="41585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1155186">
            <a:off x="5365441" y="4734449"/>
            <a:ext cx="3799802" cy="841575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35558" y="4130845"/>
            <a:ext cx="1291391" cy="347579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3866264" y="1632992"/>
          <a:ext cx="5413816" cy="3969040"/>
        </p:xfrm>
        <a:graphic>
          <a:graphicData uri="http://schemas.openxmlformats.org/presentationml/2006/ole">
            <p:oleObj spid="_x0000_s86018" name="Worksheet" r:id="rId4" imgW="10833100" imgH="7950200" progId="Excel.Sheet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latin typeface="Arial"/>
                <a:cs typeface="Arial"/>
              </a:rPr>
              <a:t>–1 </a:t>
            </a:r>
            <a:r>
              <a:rPr lang="en-US" sz="1800" dirty="0" smtClean="0">
                <a:latin typeface="Arial"/>
                <a:cs typeface="Arial"/>
              </a:rPr>
              <a:t>in significant tornado environments)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deep-layer wind shear (vector velocity differential usually &gt;20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~6 km)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low-level wind shear (vector velocity differential usually &gt;10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~1 km), with an orientation such that environmental horizontal vorticity has a large </a:t>
            </a:r>
            <a:r>
              <a:rPr lang="en-US" sz="1800" dirty="0" err="1" smtClean="0">
                <a:latin typeface="Arial"/>
                <a:cs typeface="Arial"/>
              </a:rPr>
              <a:t>streamwise</a:t>
            </a:r>
            <a:r>
              <a:rPr lang="en-US" sz="1800" dirty="0" smtClean="0">
                <a:latin typeface="Arial"/>
                <a:cs typeface="Arial"/>
              </a:rPr>
              <a:t> component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Low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LCLs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(i.e., high boundary-layer RH)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84379" y="2637626"/>
            <a:ext cx="2824233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3333CC"/>
                </a:solidFill>
                <a:latin typeface="Arial"/>
                <a:cs typeface="Arial"/>
              </a:rPr>
              <a:t>Tornadic supercells likely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i="1" dirty="0">
              <a:solidFill>
                <a:srgbClr val="3333CC"/>
              </a:solidFill>
              <a:latin typeface="Arial"/>
              <a:cs typeface="Aria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603330" y="4719873"/>
            <a:ext cx="309022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3333CC"/>
                </a:solidFill>
                <a:latin typeface="Arial"/>
                <a:cs typeface="Arial"/>
              </a:rPr>
              <a:t>Tornadic supercells unlikely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5400000">
            <a:off x="7708773" y="3323812"/>
            <a:ext cx="26096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3333CC"/>
                </a:solidFill>
              </a:rPr>
              <a:t>courtesy of Harold Brooks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391866" y="5101533"/>
            <a:ext cx="1127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996633"/>
                </a:solidFill>
                <a:latin typeface="Arial"/>
                <a:cs typeface="Arial"/>
              </a:rPr>
              <a:t>high </a:t>
            </a: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RH /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low LCL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81912" y="1981913"/>
            <a:ext cx="8941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strong  low-level shear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883468" y="4468178"/>
            <a:ext cx="1025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weak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low-level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996633"/>
                </a:solidFill>
                <a:latin typeface="Arial"/>
                <a:cs typeface="Arial"/>
              </a:rPr>
              <a:t>shear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336165" y="5158546"/>
            <a:ext cx="1127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low RH /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996633"/>
                </a:solidFill>
                <a:latin typeface="Arial"/>
                <a:cs typeface="Arial"/>
              </a:rPr>
              <a:t>high LCL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Ingredients for significant tornadoes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i.e., what an SPC forecaster would look for in preparing a tornado outlook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Picture 6" descr="animjrl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6421" y="1237916"/>
            <a:ext cx="3944348" cy="290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/Users/marko/Documents/presentations/animations_and_movies/tcu_timelapse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73582" y="4094082"/>
            <a:ext cx="3542631" cy="265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0" y="1439782"/>
            <a:ext cx="4114800" cy="524443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Significant CAPE (large CAPE is not necessary, but CAPE is usually &gt;1000 J kg</a:t>
            </a:r>
            <a:r>
              <a:rPr lang="en-US" sz="1800" baseline="30000" dirty="0" smtClean="0">
                <a:latin typeface="Arial"/>
                <a:cs typeface="Arial"/>
              </a:rPr>
              <a:t>–1 </a:t>
            </a:r>
            <a:r>
              <a:rPr lang="en-US" sz="1800" dirty="0" smtClean="0">
                <a:latin typeface="Arial"/>
                <a:cs typeface="Arial"/>
              </a:rPr>
              <a:t>in significant tornado environments)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deep-layer wind shear (vector velocity differential usually &gt;20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~6 km)</a:t>
            </a:r>
          </a:p>
          <a:p>
            <a:r>
              <a:rPr lang="en-US" sz="1800" dirty="0" smtClean="0">
                <a:latin typeface="Arial"/>
                <a:cs typeface="Arial"/>
              </a:rPr>
              <a:t>Strong low-level wind shear (vector velocity differential usually &gt;10 </a:t>
            </a:r>
            <a:r>
              <a:rPr lang="en-US" sz="1800" dirty="0" err="1" smtClean="0">
                <a:latin typeface="Arial"/>
                <a:cs typeface="Arial"/>
              </a:rPr>
              <a:t>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s</a:t>
            </a:r>
            <a:r>
              <a:rPr lang="en-US" sz="1800" baseline="30000" dirty="0" smtClean="0">
                <a:latin typeface="Arial"/>
                <a:cs typeface="Arial"/>
              </a:rPr>
              <a:t>–1</a:t>
            </a:r>
            <a:r>
              <a:rPr lang="en-US" sz="1800" dirty="0" smtClean="0">
                <a:latin typeface="Arial"/>
                <a:cs typeface="Arial"/>
              </a:rPr>
              <a:t> over the lowest ~1 km), with an orientation such that environmental horizontal vorticity has a large </a:t>
            </a:r>
            <a:r>
              <a:rPr lang="en-US" sz="1800" dirty="0" err="1" smtClean="0">
                <a:latin typeface="Arial"/>
                <a:cs typeface="Arial"/>
              </a:rPr>
              <a:t>streamwise</a:t>
            </a:r>
            <a:r>
              <a:rPr lang="en-US" sz="1800" dirty="0" smtClean="0">
                <a:latin typeface="Arial"/>
                <a:cs typeface="Arial"/>
              </a:rPr>
              <a:t> component</a:t>
            </a:r>
          </a:p>
          <a:p>
            <a:r>
              <a:rPr lang="en-US" sz="1800" dirty="0" smtClean="0">
                <a:latin typeface="Arial"/>
                <a:cs typeface="Arial"/>
              </a:rPr>
              <a:t>Low </a:t>
            </a:r>
            <a:r>
              <a:rPr lang="en-US" sz="1800" dirty="0" err="1" smtClean="0">
                <a:latin typeface="Arial"/>
                <a:cs typeface="Arial"/>
              </a:rPr>
              <a:t>LCLs</a:t>
            </a:r>
            <a:r>
              <a:rPr lang="en-US" sz="1800" dirty="0" smtClean="0">
                <a:latin typeface="Arial"/>
                <a:cs typeface="Arial"/>
              </a:rPr>
              <a:t> (i.e., high boundary-layer RH)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All of this assumes that convection can be initiated!  (this depends on CIN and capping inversions)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Arial"/>
                <a:cs typeface="Arial"/>
              </a:rPr>
              <a:t>Summary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79473" y="1269880"/>
            <a:ext cx="8215832" cy="501797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Tornadogenesis is a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localized and fragile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process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Instability </a:t>
            </a:r>
            <a:r>
              <a:rPr kumimoji="0" lang="en-US" b="0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shear aren’t the only ingredients for tornadoes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ingredients</a:t>
            </a:r>
            <a:r>
              <a:rPr kumimoji="0" lang="en-US" b="0" i="0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can probably be forecast pretty well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by climate models (CAPE &amp; shear?)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Other ingredients probably cannot be forecast well by climate models (CIN?  LCL?)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are important ingredients that</a:t>
            </a:r>
            <a:r>
              <a:rPr kumimoji="0" lang="en-US" b="0" i="0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haven’t yet been (and might never be) tied to anything obvious in the environment (e.g., small-scale outflow surges, descending rain shafts)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0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upward (i.e., favorable) trend in multiple ingredients does not guarantee an upward trend in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tornadoes if there are additional large-scale processes at work that prevent the favorable ingredients from overlapping</a:t>
            </a: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50" y="2129776"/>
            <a:ext cx="4943633" cy="420000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4414835" y="5726019"/>
            <a:ext cx="1588" cy="3209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166650" y="5798808"/>
            <a:ext cx="168579" cy="16857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87629" y="5798808"/>
            <a:ext cx="168579" cy="16857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 rot="20763293">
            <a:off x="5569462" y="5680804"/>
            <a:ext cx="489558" cy="168579"/>
            <a:chOff x="5569462" y="5703280"/>
            <a:chExt cx="489558" cy="168579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 rot="18863717">
            <a:off x="6773298" y="4990774"/>
            <a:ext cx="489558" cy="168579"/>
            <a:chOff x="5569462" y="5703280"/>
            <a:chExt cx="489558" cy="168579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9"/>
          <p:cNvGrpSpPr/>
          <p:nvPr/>
        </p:nvGrpSpPr>
        <p:grpSpPr>
          <a:xfrm rot="19781918">
            <a:off x="6217223" y="5434094"/>
            <a:ext cx="489558" cy="168579"/>
            <a:chOff x="5569462" y="5703280"/>
            <a:chExt cx="489558" cy="168579"/>
          </a:xfrm>
        </p:grpSpPr>
        <p:cxnSp>
          <p:nvCxnSpPr>
            <p:cNvPr id="21" name="Straight Connector 20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23"/>
          <p:cNvGrpSpPr/>
          <p:nvPr/>
        </p:nvGrpSpPr>
        <p:grpSpPr>
          <a:xfrm rot="21429242">
            <a:off x="4882811" y="5773211"/>
            <a:ext cx="489558" cy="168579"/>
            <a:chOff x="5569462" y="5703280"/>
            <a:chExt cx="489558" cy="168579"/>
          </a:xfrm>
          <a:effectLst/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 rot="18021382">
            <a:off x="7197244" y="4433611"/>
            <a:ext cx="489558" cy="168579"/>
            <a:chOff x="5569462" y="5703280"/>
            <a:chExt cx="489558" cy="168579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31"/>
          <p:cNvGrpSpPr/>
          <p:nvPr/>
        </p:nvGrpSpPr>
        <p:grpSpPr>
          <a:xfrm rot="17485996">
            <a:off x="7493483" y="3757281"/>
            <a:ext cx="489558" cy="168579"/>
            <a:chOff x="5569462" y="5703280"/>
            <a:chExt cx="489558" cy="168579"/>
          </a:xfrm>
        </p:grpSpPr>
        <p:cxnSp>
          <p:nvCxnSpPr>
            <p:cNvPr id="33" name="Straight Connector 32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35"/>
          <p:cNvGrpSpPr/>
          <p:nvPr/>
        </p:nvGrpSpPr>
        <p:grpSpPr>
          <a:xfrm rot="17013177">
            <a:off x="7721123" y="2980695"/>
            <a:ext cx="489558" cy="168579"/>
            <a:chOff x="5569462" y="5703280"/>
            <a:chExt cx="489558" cy="168579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 rot="16761252">
            <a:off x="7859164" y="2247846"/>
            <a:ext cx="489558" cy="168579"/>
            <a:chOff x="5569462" y="5703280"/>
            <a:chExt cx="489558" cy="168579"/>
          </a:xfrm>
        </p:grpSpPr>
        <p:cxnSp>
          <p:nvCxnSpPr>
            <p:cNvPr id="41" name="Straight Connector 40"/>
            <p:cNvCxnSpPr/>
            <p:nvPr/>
          </p:nvCxnSpPr>
          <p:spPr>
            <a:xfrm rot="16200000" flipH="1">
              <a:off x="5817647" y="5630491"/>
              <a:ext cx="1588" cy="320979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5569462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890441" y="5703280"/>
              <a:ext cx="168579" cy="16857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339" y="3176810"/>
            <a:ext cx="4774284" cy="1250969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Consider two parcels following the same trajectory.  Also assume that the parcels lie on the same vortex line.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84600" y="54539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11410" y="5453948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B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95367" y="1618595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Helmholtz’ (1858) theorem: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 an </a:t>
            </a:r>
            <a:r>
              <a:rPr lang="en-US" sz="24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inviscid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, barotropic flow, vortex lines move as material lines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(vortex lines are ‘‘frozen’’ into the fluid and behave like elastic strings that the flow moves, stretches, and reorients)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197339" y="4382827"/>
            <a:ext cx="4774284" cy="184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At some later time, the parcels have moved and the segment of the vortex line moves as a material line according to the trajectories of the parcels. 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26" y="1213705"/>
            <a:ext cx="1559277" cy="203052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905993" y="3214073"/>
            <a:ext cx="183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Hermann von Helmholtz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(1821–1894)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76369" y="14092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5D83C1"/>
                </a:solidFill>
                <a:latin typeface="Arial" pitchFamily="-65" charset="0"/>
              </a:rPr>
              <a:t>Theoretical constraints on tornadogenesis</a:t>
            </a:r>
            <a:endParaRPr lang="en-US" sz="3200" b="1" dirty="0">
              <a:solidFill>
                <a:srgbClr val="5D83C1"/>
              </a:solidFill>
              <a:latin typeface="Arial" pitchFamily="-65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3" grpId="0" build="p"/>
      <p:bldP spid="45" grpId="0"/>
      <p:bldP spid="45" grpId="1"/>
      <p:bldP spid="46" grpId="0"/>
      <p:bldP spid="46" grpId="1"/>
      <p:bldP spid="44" grpId="0" build="allAtOnce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newBAMS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r="66494"/>
              <a:stretch>
                <a:fillRect/>
              </a:stretch>
            </p:blipFill>
          </mc:Choice>
          <mc:Fallback>
            <p:blipFill>
              <a:blip r:embed="rId4"/>
              <a:srcRect r="66494"/>
              <a:stretch>
                <a:fillRect/>
              </a:stretch>
            </p:blipFill>
          </mc:Fallback>
        </mc:AlternateContent>
        <p:spPr>
          <a:xfrm>
            <a:off x="4125245" y="2041932"/>
            <a:ext cx="5018755" cy="445732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125245" y="1963368"/>
            <a:ext cx="3769986" cy="8125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6369" y="14092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5D83C1"/>
                </a:solidFill>
                <a:latin typeface="Arial" pitchFamily="-65" charset="0"/>
              </a:rPr>
              <a:t>Theoretical constraints on tornadogenesis</a:t>
            </a:r>
            <a:endParaRPr lang="en-US" sz="3200" b="1" dirty="0">
              <a:solidFill>
                <a:srgbClr val="5D83C1"/>
              </a:solidFill>
              <a:latin typeface="Arial" pitchFamily="-65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339" y="3176810"/>
            <a:ext cx="4774284" cy="1250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mtClean="0">
                <a:solidFill>
                  <a:prstClr val="black"/>
                </a:solidFill>
                <a:latin typeface="Arial"/>
                <a:cs typeface="Arial"/>
              </a:rPr>
              <a:t>Consider two parcels following the same trajectory.  Also assume that the parcels lie on the same vortex line.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367" y="1618595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Helmholtz’ (1858) theorem: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 an </a:t>
            </a:r>
            <a:r>
              <a:rPr lang="en-US" sz="24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inviscid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, barotropic flow, vortex lines move as material lines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(vortex lines are ‘‘frozen’’ into the fluid and behave like elastic strings that the flow moves, stretches, and reorients)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7339" y="4382827"/>
            <a:ext cx="4774284" cy="184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At some later time, the parcels have moved and the segment of the vortex line moves as a material line according to the trajectories of the parcels. 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95367" y="1618595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Helmholtz’ (1858) theorem: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 an </a:t>
            </a:r>
            <a:r>
              <a:rPr lang="en-US" sz="24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inviscid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, barotropic flow, vortex lines move as material lines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(vortex lines are ‘‘frozen’’ into the fluid and behave like elastic strings that the flow moves, stretches, and reorients)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339" y="3176810"/>
            <a:ext cx="4774284" cy="1250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Consider two parcels following the same trajectory.  Also assume that the parcels lie on the same vortex line.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7339" y="4382827"/>
            <a:ext cx="4774284" cy="184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At some later time, the parcels have moved and the segment of the vortex line moves as a material line according to the trajectories of the parcels. 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5245" y="1322979"/>
            <a:ext cx="3769986" cy="45642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4" descr="barrell"/>
          <p:cNvPicPr>
            <a:picLocks noChangeAspect="1" noChangeArrowheads="1"/>
          </p:cNvPicPr>
          <p:nvPr/>
        </p:nvPicPr>
        <p:blipFill>
          <a:blip r:embed="rId3"/>
          <a:srcRect l="2637" t="3954" r="5273" b="3954"/>
          <a:stretch>
            <a:fillRect/>
          </a:stretch>
        </p:blipFill>
        <p:spPr bwMode="auto">
          <a:xfrm>
            <a:off x="4305285" y="1611224"/>
            <a:ext cx="4812259" cy="522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6369" y="14092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5D83C1"/>
                </a:solidFill>
                <a:latin typeface="Arial" pitchFamily="-65" charset="0"/>
              </a:rPr>
              <a:t>Theoretical constraints on tornadogenesis</a:t>
            </a:r>
            <a:endParaRPr lang="en-US" sz="3200" b="1" dirty="0">
              <a:solidFill>
                <a:srgbClr val="5D83C1"/>
              </a:solidFill>
              <a:latin typeface="Arial" pitchFamily="-65" charset="0"/>
            </a:endParaRPr>
          </a:p>
        </p:txBody>
      </p:sp>
      <p:pic>
        <p:nvPicPr>
          <p:cNvPr id="15" name="Picture 14" descr="newBAMSfig2_v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60176" y="2043171"/>
            <a:ext cx="4425596" cy="4457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But what if the tilting is extremely abrupt (for example, a strong gust front tilts vortex lines)?</a:t>
            </a:r>
          </a:p>
        </p:txBody>
      </p:sp>
      <p:pic>
        <p:nvPicPr>
          <p:cNvPr id="8" name="Picture 7" descr="gustfronttilting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2" y="1676592"/>
            <a:ext cx="8695420" cy="3731243"/>
          </a:xfrm>
          <a:prstGeom prst="rect">
            <a:avLst/>
          </a:prstGeom>
        </p:spPr>
      </p:pic>
      <p:pic>
        <p:nvPicPr>
          <p:cNvPr id="11" name="Picture 10" descr="12950571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47" y="2566431"/>
            <a:ext cx="995245" cy="2445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457200" y="1725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But what if the tilting is extremely abrupt (for example, a strong gust front tilts vortex lines)?</a:t>
            </a:r>
            <a:endParaRPr lang="en-US" sz="2800" b="1" dirty="0" smtClean="0">
              <a:solidFill>
                <a:srgbClr val="1F497D">
                  <a:lumMod val="60000"/>
                  <a:lumOff val="4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619593"/>
            <a:ext cx="9144000" cy="423840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zeta.tiff"/>
          <p:cNvPicPr>
            <a:picLocks noChangeAspect="1"/>
          </p:cNvPicPr>
          <p:nvPr/>
        </p:nvPicPr>
        <p:blipFill>
          <a:blip r:embed="rId2"/>
          <a:srcRect l="8471" t="7883" r="3176" b="-868"/>
          <a:stretch>
            <a:fillRect/>
          </a:stretch>
        </p:blipFill>
        <p:spPr>
          <a:xfrm>
            <a:off x="4577325" y="2897009"/>
            <a:ext cx="4459731" cy="3782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1892" y="2592090"/>
            <a:ext cx="1635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Arial"/>
                <a:cs typeface="Arial"/>
              </a:rPr>
              <a:t>vertical vorticity</a:t>
            </a:r>
            <a:endParaRPr lang="en-US" sz="16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7937" y="2592092"/>
            <a:ext cx="147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Arial"/>
                <a:cs typeface="Arial"/>
              </a:rPr>
              <a:t>zonal vorticity</a:t>
            </a:r>
            <a:endParaRPr lang="en-US" sz="16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" name="Picture 10" descr="xi.tiff"/>
          <p:cNvPicPr>
            <a:picLocks noChangeAspect="1"/>
          </p:cNvPicPr>
          <p:nvPr/>
        </p:nvPicPr>
        <p:blipFill>
          <a:blip r:embed="rId3"/>
          <a:srcRect l="8471" t="7883" r="3176"/>
          <a:stretch>
            <a:fillRect/>
          </a:stretch>
        </p:blipFill>
        <p:spPr>
          <a:xfrm>
            <a:off x="40110" y="2897009"/>
            <a:ext cx="4459731" cy="3747103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871579" y="3422316"/>
            <a:ext cx="2352842" cy="2669228"/>
          </a:xfrm>
          <a:custGeom>
            <a:avLst/>
            <a:gdLst>
              <a:gd name="connsiteX0" fmla="*/ 2352842 w 2352842"/>
              <a:gd name="connsiteY0" fmla="*/ 2646947 h 2669228"/>
              <a:gd name="connsiteX1" fmla="*/ 1537368 w 2352842"/>
              <a:gd name="connsiteY1" fmla="*/ 2646947 h 2669228"/>
              <a:gd name="connsiteX2" fmla="*/ 1029368 w 2352842"/>
              <a:gd name="connsiteY2" fmla="*/ 2646947 h 2669228"/>
              <a:gd name="connsiteX3" fmla="*/ 641684 w 2352842"/>
              <a:gd name="connsiteY3" fmla="*/ 2513263 h 2669228"/>
              <a:gd name="connsiteX4" fmla="*/ 494632 w 2352842"/>
              <a:gd name="connsiteY4" fmla="*/ 2179052 h 2669228"/>
              <a:gd name="connsiteX5" fmla="*/ 427789 w 2352842"/>
              <a:gd name="connsiteY5" fmla="*/ 1524000 h 2669228"/>
              <a:gd name="connsiteX6" fmla="*/ 347579 w 2352842"/>
              <a:gd name="connsiteY6" fmla="*/ 695158 h 2669228"/>
              <a:gd name="connsiteX7" fmla="*/ 227263 w 2352842"/>
              <a:gd name="connsiteY7" fmla="*/ 147052 h 2669228"/>
              <a:gd name="connsiteX8" fmla="*/ 0 w 2352842"/>
              <a:gd name="connsiteY8" fmla="*/ 0 h 266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842" h="2669228">
                <a:moveTo>
                  <a:pt x="2352842" y="2646947"/>
                </a:moveTo>
                <a:lnTo>
                  <a:pt x="1537368" y="2646947"/>
                </a:lnTo>
                <a:cubicBezTo>
                  <a:pt x="1316789" y="2646947"/>
                  <a:pt x="1178649" y="2669228"/>
                  <a:pt x="1029368" y="2646947"/>
                </a:cubicBezTo>
                <a:cubicBezTo>
                  <a:pt x="880087" y="2624666"/>
                  <a:pt x="730807" y="2591246"/>
                  <a:pt x="641684" y="2513263"/>
                </a:cubicBezTo>
                <a:cubicBezTo>
                  <a:pt x="552561" y="2435280"/>
                  <a:pt x="530281" y="2343929"/>
                  <a:pt x="494632" y="2179052"/>
                </a:cubicBezTo>
                <a:cubicBezTo>
                  <a:pt x="458983" y="2014175"/>
                  <a:pt x="452298" y="1771316"/>
                  <a:pt x="427789" y="1524000"/>
                </a:cubicBezTo>
                <a:cubicBezTo>
                  <a:pt x="403280" y="1276684"/>
                  <a:pt x="381000" y="924649"/>
                  <a:pt x="347579" y="695158"/>
                </a:cubicBezTo>
                <a:cubicBezTo>
                  <a:pt x="314158" y="465667"/>
                  <a:pt x="285193" y="262912"/>
                  <a:pt x="227263" y="147052"/>
                </a:cubicBezTo>
                <a:cubicBezTo>
                  <a:pt x="169333" y="31192"/>
                  <a:pt x="0" y="0"/>
                  <a:pt x="0" y="0"/>
                </a:cubicBezTo>
              </a:path>
            </a:pathLst>
          </a:custGeom>
          <a:ln w="57150" cap="flat" cmpd="sng" algn="ctr">
            <a:solidFill>
              <a:srgbClr val="FFFF00">
                <a:alpha val="82000"/>
              </a:srgbClr>
            </a:solidFill>
            <a:prstDash val="solid"/>
            <a:round/>
            <a:headEnd type="none" w="med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422190" y="3454405"/>
            <a:ext cx="2352842" cy="2669228"/>
          </a:xfrm>
          <a:custGeom>
            <a:avLst/>
            <a:gdLst>
              <a:gd name="connsiteX0" fmla="*/ 2352842 w 2352842"/>
              <a:gd name="connsiteY0" fmla="*/ 2646947 h 2669228"/>
              <a:gd name="connsiteX1" fmla="*/ 1537368 w 2352842"/>
              <a:gd name="connsiteY1" fmla="*/ 2646947 h 2669228"/>
              <a:gd name="connsiteX2" fmla="*/ 1029368 w 2352842"/>
              <a:gd name="connsiteY2" fmla="*/ 2646947 h 2669228"/>
              <a:gd name="connsiteX3" fmla="*/ 641684 w 2352842"/>
              <a:gd name="connsiteY3" fmla="*/ 2513263 h 2669228"/>
              <a:gd name="connsiteX4" fmla="*/ 494632 w 2352842"/>
              <a:gd name="connsiteY4" fmla="*/ 2179052 h 2669228"/>
              <a:gd name="connsiteX5" fmla="*/ 427789 w 2352842"/>
              <a:gd name="connsiteY5" fmla="*/ 1524000 h 2669228"/>
              <a:gd name="connsiteX6" fmla="*/ 347579 w 2352842"/>
              <a:gd name="connsiteY6" fmla="*/ 695158 h 2669228"/>
              <a:gd name="connsiteX7" fmla="*/ 227263 w 2352842"/>
              <a:gd name="connsiteY7" fmla="*/ 147052 h 2669228"/>
              <a:gd name="connsiteX8" fmla="*/ 0 w 2352842"/>
              <a:gd name="connsiteY8" fmla="*/ 0 h 266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842" h="2669228">
                <a:moveTo>
                  <a:pt x="2352842" y="2646947"/>
                </a:moveTo>
                <a:lnTo>
                  <a:pt x="1537368" y="2646947"/>
                </a:lnTo>
                <a:cubicBezTo>
                  <a:pt x="1316789" y="2646947"/>
                  <a:pt x="1178649" y="2669228"/>
                  <a:pt x="1029368" y="2646947"/>
                </a:cubicBezTo>
                <a:cubicBezTo>
                  <a:pt x="880087" y="2624666"/>
                  <a:pt x="730807" y="2591246"/>
                  <a:pt x="641684" y="2513263"/>
                </a:cubicBezTo>
                <a:cubicBezTo>
                  <a:pt x="552561" y="2435280"/>
                  <a:pt x="530281" y="2343929"/>
                  <a:pt x="494632" y="2179052"/>
                </a:cubicBezTo>
                <a:cubicBezTo>
                  <a:pt x="458983" y="2014175"/>
                  <a:pt x="452298" y="1771316"/>
                  <a:pt x="427789" y="1524000"/>
                </a:cubicBezTo>
                <a:cubicBezTo>
                  <a:pt x="403280" y="1276684"/>
                  <a:pt x="381000" y="924649"/>
                  <a:pt x="347579" y="695158"/>
                </a:cubicBezTo>
                <a:cubicBezTo>
                  <a:pt x="314158" y="465667"/>
                  <a:pt x="285193" y="262912"/>
                  <a:pt x="227263" y="147052"/>
                </a:cubicBezTo>
                <a:cubicBezTo>
                  <a:pt x="169333" y="31192"/>
                  <a:pt x="0" y="0"/>
                  <a:pt x="0" y="0"/>
                </a:cubicBezTo>
              </a:path>
            </a:pathLst>
          </a:custGeom>
          <a:ln w="57150" cap="flat" cmpd="sng" algn="ctr">
            <a:solidFill>
              <a:srgbClr val="FFFF00">
                <a:alpha val="82000"/>
              </a:srgbClr>
            </a:solidFill>
            <a:prstDash val="solid"/>
            <a:round/>
            <a:headEnd type="none" w="med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60832">
            <a:off x="3643058" y="5708853"/>
            <a:ext cx="424583" cy="724149"/>
          </a:xfrm>
          <a:prstGeom prst="rect">
            <a:avLst/>
          </a:prstGeom>
        </p:spPr>
      </p:pic>
      <p:pic>
        <p:nvPicPr>
          <p:cNvPr id="17" name="Picture 16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47354">
            <a:off x="6642930" y="4736278"/>
            <a:ext cx="424583" cy="7241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3783" y="6617529"/>
            <a:ext cx="884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Davies-Jones, R., and P. M. </a:t>
            </a:r>
            <a:r>
              <a:rPr lang="en-US" sz="900" dirty="0" err="1" smtClean="0">
                <a:solidFill>
                  <a:prstClr val="white"/>
                </a:solidFill>
                <a:latin typeface="Arial"/>
                <a:cs typeface="Arial"/>
              </a:rPr>
              <a:t>Markowski</a:t>
            </a:r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, 2013: Lifting of ambient air by density currents in sheared environments. </a:t>
            </a:r>
            <a:r>
              <a:rPr lang="en-US" sz="900" i="1" dirty="0" smtClean="0">
                <a:solidFill>
                  <a:prstClr val="white"/>
                </a:solidFill>
                <a:latin typeface="Arial"/>
                <a:cs typeface="Arial"/>
              </a:rPr>
              <a:t>J. Atmos. Sci</a:t>
            </a:r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., </a:t>
            </a:r>
            <a:r>
              <a:rPr lang="en-US" sz="900" b="1" dirty="0" smtClean="0">
                <a:solidFill>
                  <a:prstClr val="white"/>
                </a:solidFill>
                <a:latin typeface="Arial"/>
                <a:cs typeface="Arial"/>
              </a:rPr>
              <a:t>70</a:t>
            </a:r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, in press. </a:t>
            </a:r>
          </a:p>
          <a:p>
            <a:endParaRPr lang="en-US" sz="9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54708" y="6554649"/>
            <a:ext cx="615520" cy="129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3513" y="6554650"/>
            <a:ext cx="793775" cy="808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9605" y="6573801"/>
            <a:ext cx="793775" cy="808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 descr="gustfronttilting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80" y="1541541"/>
            <a:ext cx="2175157" cy="933369"/>
          </a:xfrm>
          <a:prstGeom prst="rect">
            <a:avLst/>
          </a:prstGeom>
        </p:spPr>
      </p:pic>
      <p:pic>
        <p:nvPicPr>
          <p:cNvPr id="27" name="Picture 26" descr="129505714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17" y="1662942"/>
            <a:ext cx="286450" cy="7038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4312" y="1147856"/>
            <a:ext cx="3769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5"/>
          <a:srcRect t="21986"/>
          <a:stretch>
            <a:fillRect/>
          </a:stretch>
        </p:blipFill>
        <p:spPr bwMode="auto">
          <a:xfrm>
            <a:off x="3404245" y="0"/>
            <a:ext cx="5432425" cy="2817813"/>
          </a:xfrm>
          <a:prstGeom prst="rect">
            <a:avLst/>
          </a:prstGeom>
          <a:noFill/>
        </p:spPr>
      </p:pic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3404245" y="2541138"/>
            <a:ext cx="2111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 pitchFamily="-65" charset="0"/>
              </a:rPr>
              <a:t>NSSL archive photo</a:t>
            </a:r>
          </a:p>
        </p:txBody>
      </p:sp>
      <p:sp>
        <p:nvSpPr>
          <p:cNvPr id="253971" name="Rectangle 19"/>
          <p:cNvSpPr>
            <a:spLocks noChangeArrowheads="1"/>
          </p:cNvSpPr>
          <p:nvPr/>
        </p:nvSpPr>
        <p:spPr bwMode="auto">
          <a:xfrm>
            <a:off x="8845550" y="0"/>
            <a:ext cx="298450" cy="2727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6" name="rfd_anim1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043" y="3130487"/>
            <a:ext cx="4532166" cy="3399125"/>
          </a:xfrm>
          <a:prstGeom prst="rect">
            <a:avLst/>
          </a:prstGeom>
        </p:spPr>
      </p:pic>
      <p:pic>
        <p:nvPicPr>
          <p:cNvPr id="17" name="rfd_anim2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598149" y="3131253"/>
            <a:ext cx="4540170" cy="3405128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176899" y="6281615"/>
            <a:ext cx="28273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Arial" pitchFamily="-65" charset="0"/>
              </a:rPr>
              <a:t>Courtesy of Dave Blanchard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0" y="6264152"/>
            <a:ext cx="3063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Arial" pitchFamily="-65" charset="0"/>
              </a:rPr>
              <a:t>Courtesy of Dave Blanchard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991043" y="3251851"/>
            <a:ext cx="542872" cy="260740"/>
          </a:xfrm>
          <a:prstGeom prst="straightConnector1">
            <a:avLst/>
          </a:prstGeom>
          <a:ln w="28575" cap="flat" cmpd="sng" algn="ctr">
            <a:solidFill>
              <a:srgbClr val="0C05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3081" y="2809484"/>
            <a:ext cx="170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downdraft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868769" y="5513509"/>
            <a:ext cx="274973" cy="170213"/>
          </a:xfrm>
          <a:prstGeom prst="straightConnector1">
            <a:avLst/>
          </a:prstGeom>
          <a:ln w="28575" cap="flat" cmpd="sng" algn="ctr">
            <a:solidFill>
              <a:srgbClr val="0C05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67631" y="5679037"/>
            <a:ext cx="170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  <a:latin typeface="Arial"/>
                <a:cs typeface="Arial"/>
              </a:rPr>
              <a:t>downdraft</a:t>
            </a:r>
            <a:endParaRPr lang="en-US" sz="12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4527" y="1202601"/>
            <a:ext cx="170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downdraft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933" y="1964105"/>
            <a:ext cx="312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5D83C1"/>
                </a:solidFill>
                <a:latin typeface="Arial"/>
                <a:cs typeface="Arial"/>
              </a:rPr>
              <a:t>Downdrafts are key!</a:t>
            </a:r>
            <a:endParaRPr lang="en-US" sz="2400" b="1" dirty="0">
              <a:solidFill>
                <a:srgbClr val="5D83C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16" y="235693"/>
            <a:ext cx="3003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So how does large vertical vorticity ever develop next to the surface?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BAMS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6583" t="37743"/>
              <a:stretch>
                <a:fillRect/>
              </a:stretch>
            </p:blipFill>
          </mc:Choice>
          <mc:Fallback>
            <p:blipFill>
              <a:blip r:embed="rId4"/>
              <a:srcRect l="66583" t="37743"/>
              <a:stretch>
                <a:fillRect/>
              </a:stretch>
            </p:blipFill>
          </mc:Fallback>
        </mc:AlternateContent>
        <p:spPr>
          <a:xfrm>
            <a:off x="722813" y="2605713"/>
            <a:ext cx="7669962" cy="4252287"/>
          </a:xfrm>
          <a:prstGeom prst="rect">
            <a:avLst/>
          </a:prstGeom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1074070" y="1115261"/>
            <a:ext cx="6735714" cy="1262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Evolution of the vorticity vector along </a:t>
            </a:r>
          </a:p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400" b="1" i="1" dirty="0" smtClean="0">
                <a:solidFill>
                  <a:srgbClr val="376092"/>
                </a:solidFill>
                <a:latin typeface="Arial"/>
                <a:cs typeface="Arial"/>
              </a:rPr>
              <a:t>downdraft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 trajectory (with </a:t>
            </a:r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baroclinity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72" y="4181546"/>
            <a:ext cx="35215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The vorticity vector is initially tipped downward during descent, but with less inclination than the trajectories because southward-pointing horizontal vorticity is continually being generated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baroclinically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; the vorticity vector is then tilted upward by velocity gradients.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Picture 5" descr="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305268" y="2671151"/>
            <a:ext cx="1838732" cy="158742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7818967" y="3376769"/>
            <a:ext cx="258233" cy="323850"/>
          </a:xfrm>
          <a:custGeom>
            <a:avLst/>
            <a:gdLst>
              <a:gd name="connsiteX0" fmla="*/ 258233 w 258233"/>
              <a:gd name="connsiteY0" fmla="*/ 0 h 323850"/>
              <a:gd name="connsiteX1" fmla="*/ 150283 w 258233"/>
              <a:gd name="connsiteY1" fmla="*/ 50800 h 323850"/>
              <a:gd name="connsiteX2" fmla="*/ 67733 w 258233"/>
              <a:gd name="connsiteY2" fmla="*/ 107950 h 323850"/>
              <a:gd name="connsiteX3" fmla="*/ 10583 w 258233"/>
              <a:gd name="connsiteY3" fmla="*/ 177800 h 323850"/>
              <a:gd name="connsiteX4" fmla="*/ 4233 w 258233"/>
              <a:gd name="connsiteY4" fmla="*/ 254000 h 323850"/>
              <a:gd name="connsiteX5" fmla="*/ 29633 w 258233"/>
              <a:gd name="connsiteY5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33" h="323850">
                <a:moveTo>
                  <a:pt x="258233" y="0"/>
                </a:moveTo>
                <a:cubicBezTo>
                  <a:pt x="220133" y="16404"/>
                  <a:pt x="182033" y="32808"/>
                  <a:pt x="150283" y="50800"/>
                </a:cubicBezTo>
                <a:cubicBezTo>
                  <a:pt x="118533" y="68792"/>
                  <a:pt x="91016" y="86783"/>
                  <a:pt x="67733" y="107950"/>
                </a:cubicBezTo>
                <a:cubicBezTo>
                  <a:pt x="44450" y="129117"/>
                  <a:pt x="21166" y="153458"/>
                  <a:pt x="10583" y="177800"/>
                </a:cubicBezTo>
                <a:cubicBezTo>
                  <a:pt x="0" y="202142"/>
                  <a:pt x="1058" y="229658"/>
                  <a:pt x="4233" y="254000"/>
                </a:cubicBezTo>
                <a:cubicBezTo>
                  <a:pt x="7408" y="278342"/>
                  <a:pt x="29633" y="323850"/>
                  <a:pt x="29633" y="323850"/>
                </a:cubicBezTo>
              </a:path>
            </a:pathLst>
          </a:cu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6369" y="14092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5D83C1"/>
                </a:solidFill>
                <a:latin typeface="Arial" pitchFamily="-65" charset="0"/>
              </a:rPr>
              <a:t>Theoretical constraints on tornadogenesis</a:t>
            </a:r>
            <a:endParaRPr lang="en-US" sz="3200" b="1" dirty="0">
              <a:solidFill>
                <a:srgbClr val="5D83C1"/>
              </a:solidFill>
              <a:latin typeface="Arial" pitchFamily="-65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447" y="2993819"/>
            <a:ext cx="187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warm air into the page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cold air out of the page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06005" y="2574231"/>
            <a:ext cx="2857588" cy="129278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35726" y="4076117"/>
            <a:ext cx="1292785" cy="129278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4520</TotalTime>
  <Words>2496</Words>
  <Application>Microsoft Macintosh PowerPoint</Application>
  <PresentationFormat>On-screen Show (4:3)</PresentationFormat>
  <Paragraphs>189</Paragraphs>
  <Slides>27</Slides>
  <Notes>23</Notes>
  <HiddenSlides>1</HiddenSlides>
  <MMClips>3</MMClips>
  <ScaleCrop>false</ScaleCrop>
  <HeadingPairs>
    <vt:vector size="6" baseType="variant">
      <vt:variant>
        <vt:lpstr>Design Template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Office Theme</vt:lpstr>
      <vt:lpstr>3_Office Theme</vt:lpstr>
      <vt:lpstr>2_Default Design</vt:lpstr>
      <vt:lpstr>1_Blank Presentation</vt:lpstr>
      <vt:lpstr>4_Blank Presentation</vt:lpstr>
      <vt:lpstr>2_Blank Presentation</vt:lpstr>
      <vt:lpstr>1_Office Theme</vt:lpstr>
      <vt:lpstr>Worksheet</vt:lpstr>
      <vt:lpstr>Slide 1</vt:lpstr>
      <vt:lpstr>Supercell storms</vt:lpstr>
      <vt:lpstr>Slide 3</vt:lpstr>
      <vt:lpstr>Slide 4</vt:lpstr>
      <vt:lpstr>Slide 5</vt:lpstr>
      <vt:lpstr>But what if the tilting is extremely abrupt (for example, a strong gust front tilts vortex lines)?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Summary: Tornadogenesis in Supercells</vt:lpstr>
      <vt:lpstr>Ingredients for significant tornadoes i.e., what an SPC forecaster would look for in preparing a tornado outlook</vt:lpstr>
      <vt:lpstr>Ingredients for significant tornadoes i.e., what an SPC forecaster would look for in preparing a tornado outlook</vt:lpstr>
      <vt:lpstr>Ingredients for significant tornadoes i.e., what an SPC forecaster would look for in preparing a tornado outlook</vt:lpstr>
      <vt:lpstr>Ingredients for significant tornadoes i.e., what an SPC forecaster would look for in preparing a tornado outlook</vt:lpstr>
      <vt:lpstr>Ingredients for significant tornadoes i.e., what an SPC forecaster would look for in preparing a tornado outlook</vt:lpstr>
      <vt:lpstr>Ingredients for significant tornadoes i.e., what an SPC forecaster would look for in preparing a tornado outlook</vt:lpstr>
      <vt:lpstr>Summary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Markowski</dc:creator>
  <cp:lastModifiedBy>Paul Markowski</cp:lastModifiedBy>
  <cp:revision>244</cp:revision>
  <dcterms:created xsi:type="dcterms:W3CDTF">2013-03-14T12:45:03Z</dcterms:created>
  <dcterms:modified xsi:type="dcterms:W3CDTF">2013-03-14T12:46:00Z</dcterms:modified>
</cp:coreProperties>
</file>