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6" r:id="rId4"/>
    <p:sldId id="285" r:id="rId5"/>
    <p:sldId id="258" r:id="rId6"/>
    <p:sldId id="260" r:id="rId7"/>
    <p:sldId id="262" r:id="rId8"/>
    <p:sldId id="283" r:id="rId9"/>
    <p:sldId id="288" r:id="rId10"/>
    <p:sldId id="264" r:id="rId11"/>
    <p:sldId id="272" r:id="rId12"/>
    <p:sldId id="289" r:id="rId13"/>
    <p:sldId id="266" r:id="rId14"/>
    <p:sldId id="267" r:id="rId15"/>
    <p:sldId id="268" r:id="rId16"/>
    <p:sldId id="269" r:id="rId17"/>
    <p:sldId id="270" r:id="rId18"/>
    <p:sldId id="274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4F9E-4BEF-EC41-8AC7-C3B26AF92785}" type="datetimeFigureOut">
              <a:rPr lang="en-US" smtClean="0"/>
              <a:t>3/13/13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3008A-8423-714E-99CA-1DB5CE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3FE7-5EE7-2B4D-932E-0FD4DB45F4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3FE7-5EE7-2B4D-932E-0FD4DB45F4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3FE7-5EE7-2B4D-932E-0FD4DB45F4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-resolution</a:t>
            </a:r>
            <a:r>
              <a:rPr lang="en-US" baseline="0" dirty="0" smtClean="0"/>
              <a:t> decreased to compare with </a:t>
            </a:r>
            <a:r>
              <a:rPr lang="en-US" i="1" baseline="0" dirty="0" smtClean="0"/>
              <a:t>Storm Data </a:t>
            </a:r>
            <a:r>
              <a:rPr lang="en-US" i="0" baseline="0" dirty="0" smtClean="0"/>
              <a:t>reports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3FE7-5EE7-2B4D-932E-0FD4DB45F48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indleysuper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shape_bluegreen_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ept of Commerce 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70538"/>
            <a:ext cx="9239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NO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5562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NSS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73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5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105400"/>
            <a:ext cx="7315200" cy="1752600"/>
          </a:xfrm>
        </p:spPr>
        <p:txBody>
          <a:bodyPr lIns="182880"/>
          <a:lstStyle>
            <a:lvl1pPr>
              <a:spcBef>
                <a:spcPct val="2000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895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90800" y="3200400"/>
            <a:ext cx="6553200" cy="1676400"/>
          </a:xfrm>
        </p:spPr>
        <p:txBody>
          <a:bodyPr rIns="18288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0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6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rgbClr val="0070C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4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wmf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lindleysuperce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14723"/>
          <a:stretch>
            <a:fillRect/>
          </a:stretch>
        </p:blipFill>
        <p:spPr bwMode="auto">
          <a:xfrm>
            <a:off x="0" y="-3175"/>
            <a:ext cx="3124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0" y="6481763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88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TradeGothic" charset="0"/>
              </a:defRPr>
            </a:lvl1pPr>
          </a:lstStyle>
          <a:p>
            <a:fld id="{9D473787-9FD1-8E4C-B39F-320A978111D0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8" descr="Dept of Commerce Se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562725"/>
            <a:ext cx="2905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NOA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562725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endParaRPr lang="en-US"/>
          </a:p>
        </p:txBody>
      </p:sp>
      <p:pic>
        <p:nvPicPr>
          <p:cNvPr id="1033" name="Picture 25" descr="NSSL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562725"/>
            <a:ext cx="2841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6" descr="shape_whiteblueg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152400"/>
            <a:ext cx="624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adeGothicBold" pitchFamily="2" charset="0"/>
          <a:ea typeface="ＭＳ Ｐゴシック" charset="0"/>
          <a:cs typeface="ＭＳ Ｐゴシック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adeGothicBold" pitchFamily="2" charset="0"/>
          <a:ea typeface="ＭＳ Ｐゴシック" charset="0"/>
          <a:cs typeface="ＭＳ Ｐゴシック" charset="0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adeGothicBold" pitchFamily="2" charset="0"/>
          <a:ea typeface="ＭＳ Ｐゴシック" charset="0"/>
          <a:cs typeface="ＭＳ Ｐゴシック" charset="0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adeGothicBold" pitchFamily="2" charset="0"/>
          <a:ea typeface="ＭＳ Ｐゴシック" charset="0"/>
          <a:cs typeface="ＭＳ Ｐゴシック" charset="0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adeGothicBold" pitchFamily="2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3275" indent="-3460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Mostly" charset="0"/>
        <a:buBlip>
          <a:blip r:embed="rId15"/>
        </a:buBlip>
        <a:tabLst>
          <a:tab pos="1482725" algn="l"/>
        </a:tabLst>
        <a:defRPr sz="2600">
          <a:solidFill>
            <a:schemeClr val="tx1"/>
          </a:solidFill>
          <a:latin typeface="TradeGothic" pitchFamily="2" charset="0"/>
          <a:ea typeface="ＭＳ Ｐゴシック" charset="-128"/>
          <a:cs typeface="ＭＳ Ｐゴシック" charset="-128"/>
        </a:defRPr>
      </a:lvl2pPr>
      <a:lvl3pPr marL="1538288" indent="-388938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SzPct val="85000"/>
        <a:buFont typeface="Mostly" charset="0"/>
        <a:buBlip>
          <a:blip r:embed="rId16"/>
        </a:buBlip>
        <a:tabLst>
          <a:tab pos="1482725" algn="l"/>
        </a:tabLst>
        <a:defRPr sz="2400">
          <a:solidFill>
            <a:schemeClr val="tx1"/>
          </a:solidFill>
          <a:latin typeface="TradeGothic" pitchFamily="2" charset="0"/>
          <a:ea typeface="ＭＳ Ｐゴシック" charset="-128"/>
        </a:defRPr>
      </a:lvl3pPr>
      <a:lvl4pPr marL="2063750" indent="-290513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482725" algn="l"/>
        </a:tabLst>
        <a:defRPr sz="2200">
          <a:solidFill>
            <a:schemeClr val="tx1"/>
          </a:solidFill>
          <a:latin typeface="TradeGothic" pitchFamily="2" charset="0"/>
          <a:ea typeface="ＭＳ Ｐゴシック" charset="-128"/>
        </a:defRPr>
      </a:lvl4pPr>
      <a:lvl5pPr marL="2520950" indent="-179388" algn="l" rtl="0" eaLnBrk="1" fontAlgn="base" hangingPunct="1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" pitchFamily="2" charset="0"/>
          <a:ea typeface="ＭＳ Ｐゴシック" charset="-128"/>
        </a:defRPr>
      </a:lvl5pPr>
      <a:lvl6pPr marL="2978150" indent="-179388" algn="l" rtl="0" eaLnBrk="1" fontAlgn="base" hangingPunct="1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6pPr>
      <a:lvl7pPr marL="3435350" indent="-179388" algn="l" rtl="0" eaLnBrk="1" fontAlgn="base" hangingPunct="1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7pPr>
      <a:lvl8pPr marL="3892550" indent="-179388" algn="l" rtl="0" eaLnBrk="1" fontAlgn="base" hangingPunct="1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8pPr>
      <a:lvl9pPr marL="4349750" indent="-179388" algn="l" rtl="0" eaLnBrk="1" fontAlgn="base" hangingPunct="1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4669259"/>
            <a:ext cx="7315200" cy="1752600"/>
          </a:xfrm>
        </p:spPr>
        <p:txBody>
          <a:bodyPr/>
          <a:lstStyle/>
          <a:p>
            <a:r>
              <a:rPr lang="en-US" dirty="0" smtClean="0"/>
              <a:t>Travis Smith</a:t>
            </a:r>
          </a:p>
          <a:p>
            <a:r>
              <a:rPr lang="en-US" dirty="0" smtClean="0"/>
              <a:t>U. Of Oklahoma  &amp;</a:t>
            </a:r>
          </a:p>
          <a:p>
            <a:r>
              <a:rPr lang="en-US" dirty="0" smtClean="0"/>
              <a:t>National Severe Storms Laboratory</a:t>
            </a:r>
          </a:p>
          <a:p>
            <a:r>
              <a:rPr lang="en-US" dirty="0" smtClean="0"/>
              <a:t>Severe Convection and Climate Workshop</a:t>
            </a:r>
          </a:p>
          <a:p>
            <a:r>
              <a:rPr lang="en-US" dirty="0" smtClean="0"/>
              <a:t>14 Mar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362200"/>
            <a:ext cx="6553200" cy="1676400"/>
          </a:xfrm>
        </p:spPr>
        <p:txBody>
          <a:bodyPr/>
          <a:lstStyle/>
          <a:p>
            <a:r>
              <a:rPr lang="en-US" dirty="0" smtClean="0"/>
              <a:t>The Multi-Year Reanalysis of Remotely Sensed Storms (MYRORSS)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few products: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1404590"/>
            <a:ext cx="4261390" cy="4758601"/>
          </a:xfrm>
        </p:spPr>
        <p:txBody>
          <a:bodyPr>
            <a:normAutofit lnSpcReduction="10000"/>
          </a:bodyPr>
          <a:lstStyle/>
          <a:p>
            <a:r>
              <a:rPr lang="en-US" sz="2429" dirty="0" smtClean="0"/>
              <a:t>3D Refle</a:t>
            </a:r>
            <a:r>
              <a:rPr lang="en-US" sz="2429" dirty="0"/>
              <a:t>c</a:t>
            </a:r>
            <a:r>
              <a:rPr lang="en-US" sz="2429" dirty="0" smtClean="0"/>
              <a:t>tivity Mosaic: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429" dirty="0" smtClean="0"/>
              <a:t>Echo Tops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429" dirty="0" smtClean="0"/>
              <a:t>Max Expected Size of Hail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429" dirty="0" smtClean="0"/>
              <a:t>Reflectivity:</a:t>
            </a:r>
          </a:p>
          <a:p>
            <a:pPr marL="685800" lvl="1" indent="-342900">
              <a:lnSpc>
                <a:spcPct val="60000"/>
              </a:lnSpc>
              <a:buFont typeface="Arial"/>
              <a:buChar char="•"/>
            </a:pPr>
            <a:r>
              <a:rPr lang="en-US" sz="2229" dirty="0" smtClean="0"/>
              <a:t>On isothermal levels</a:t>
            </a:r>
          </a:p>
          <a:p>
            <a:pPr marL="685800" lvl="1" indent="-342900">
              <a:lnSpc>
                <a:spcPct val="60000"/>
              </a:lnSpc>
              <a:buFont typeface="Arial"/>
              <a:buChar char="•"/>
            </a:pPr>
            <a:r>
              <a:rPr lang="en-US" sz="2229" dirty="0" smtClean="0"/>
              <a:t>Average/max in layer</a:t>
            </a:r>
          </a:p>
          <a:p>
            <a:pPr marL="685800" lvl="1" indent="-342900">
              <a:lnSpc>
                <a:spcPct val="60000"/>
              </a:lnSpc>
              <a:buFont typeface="Arial"/>
              <a:buChar char="•"/>
            </a:pPr>
            <a:r>
              <a:rPr lang="en-US" sz="2229" dirty="0" smtClean="0"/>
              <a:t>Near surface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r>
              <a:rPr lang="en-US" sz="2429" dirty="0" smtClean="0"/>
              <a:t>Vertically Integrated Liquid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sz="2429" dirty="0"/>
          </a:p>
          <a:p>
            <a:pPr>
              <a:lnSpc>
                <a:spcPct val="50000"/>
              </a:lnSpc>
            </a:pPr>
            <a:r>
              <a:rPr lang="en-US" sz="2429" dirty="0" smtClean="0"/>
              <a:t>QPE:</a:t>
            </a:r>
          </a:p>
          <a:p>
            <a:pPr indent="457200" algn="just">
              <a:lnSpc>
                <a:spcPct val="60000"/>
              </a:lnSpc>
              <a:buFont typeface="Arial" pitchFamily="34" charset="0"/>
              <a:buChar char="•"/>
            </a:pPr>
            <a:r>
              <a:rPr lang="en-US" sz="2400" dirty="0"/>
              <a:t>Precipitation type</a:t>
            </a:r>
          </a:p>
          <a:p>
            <a:pPr indent="457200" algn="just">
              <a:lnSpc>
                <a:spcPct val="60000"/>
              </a:lnSpc>
              <a:buFont typeface="Arial" pitchFamily="34" charset="0"/>
              <a:buChar char="•"/>
            </a:pPr>
            <a:r>
              <a:rPr lang="en-US" sz="2400" dirty="0"/>
              <a:t>Precipitation rate</a:t>
            </a:r>
          </a:p>
          <a:p>
            <a:pPr indent="457200" algn="just">
              <a:lnSpc>
                <a:spcPct val="60000"/>
              </a:lnSpc>
              <a:buFont typeface="Arial" pitchFamily="34" charset="0"/>
              <a:buChar char="•"/>
            </a:pPr>
            <a:r>
              <a:rPr lang="en-US" sz="2400" dirty="0"/>
              <a:t>Quality field</a:t>
            </a:r>
          </a:p>
          <a:p>
            <a:pPr indent="457200" algn="just">
              <a:lnSpc>
                <a:spcPct val="60000"/>
              </a:lnSpc>
              <a:buFont typeface="Arial" pitchFamily="34" charset="0"/>
              <a:buChar char="•"/>
            </a:pPr>
            <a:r>
              <a:rPr lang="en-US" sz="2400" dirty="0"/>
              <a:t>Gauge-corrected QPE</a:t>
            </a:r>
          </a:p>
          <a:p>
            <a:pPr>
              <a:lnSpc>
                <a:spcPct val="50000"/>
              </a:lnSpc>
            </a:pPr>
            <a:endParaRPr lang="en-US" sz="2429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8825" y="3309682"/>
            <a:ext cx="3962400" cy="140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  <a:defRPr/>
            </a:pPr>
            <a:r>
              <a:rPr lang="en-US" sz="2400" dirty="0" smtClean="0"/>
              <a:t>Rotation: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0-3 km (low-level)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2200" noProof="0" dirty="0" smtClean="0"/>
              <a:t>3-6 km (mid-level)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8825" y="4712561"/>
            <a:ext cx="3962400" cy="321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mining allows us to filter down the huge data set into just the vital information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rms_ref_xs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825" y="1245833"/>
            <a:ext cx="4402742" cy="19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06" y="152400"/>
            <a:ext cx="6521094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“Rotation Tracks” (3-day accumulation)</a:t>
            </a:r>
            <a:endParaRPr lang="en-US" dirty="0"/>
          </a:p>
        </p:txBody>
      </p:sp>
      <p:pic>
        <p:nvPicPr>
          <p:cNvPr id="4" name="Content Placeholder 3" descr="April14-17Aft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78" r="-3378"/>
          <a:stretch>
            <a:fillRect/>
          </a:stretch>
        </p:blipFill>
        <p:spPr>
          <a:xfrm>
            <a:off x="-193644" y="1371600"/>
            <a:ext cx="9337644" cy="5317391"/>
          </a:xfrm>
        </p:spPr>
      </p:pic>
    </p:spTree>
    <p:extLst>
      <p:ext uri="{BB962C8B-B14F-4D97-AF65-F5344CB8AC3E}">
        <p14:creationId xmlns:p14="http://schemas.microsoft.com/office/powerpoint/2010/main" val="373697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06" y="152400"/>
            <a:ext cx="6521094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“Hail Swath”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-day maximum)</a:t>
            </a:r>
            <a:endParaRPr lang="en-US" dirty="0"/>
          </a:p>
        </p:txBody>
      </p:sp>
      <p:pic>
        <p:nvPicPr>
          <p:cNvPr id="5" name="Picture 4" descr="MESH_Max_1440min_20080511-120026.png"/>
          <p:cNvPicPr>
            <a:picLocks noChangeAspect="1"/>
          </p:cNvPicPr>
          <p:nvPr/>
        </p:nvPicPr>
        <p:blipFill rotWithShape="1">
          <a:blip r:embed="rId2" cstate="print"/>
          <a:srcRect t="4352" b="24002"/>
          <a:stretch/>
        </p:blipFill>
        <p:spPr>
          <a:xfrm>
            <a:off x="198973" y="1289042"/>
            <a:ext cx="8584557" cy="551963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7348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07_Year_Count_21m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393" r="-9393"/>
          <a:stretch>
            <a:fillRect/>
          </a:stretch>
        </p:blipFill>
        <p:spPr>
          <a:xfrm>
            <a:off x="3724425" y="3384572"/>
            <a:ext cx="6107783" cy="348612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1098" y="7792"/>
            <a:ext cx="4152901" cy="13638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 MESH grids, we can create…</a:t>
            </a:r>
            <a:endParaRPr lang="en-US" sz="3200" dirty="0"/>
          </a:p>
        </p:txBody>
      </p:sp>
      <p:pic>
        <p:nvPicPr>
          <p:cNvPr id="5" name="Picture 4" descr="2007_Max_Smooth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92"/>
            <a:ext cx="4991099" cy="3376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39090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MESH in 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997201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days where MESH ≥ 21mm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9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6978" y="0"/>
            <a:ext cx="624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Annual # of days with MESH ≥ 21 mm </a:t>
            </a:r>
            <a:endParaRPr lang="en-US" sz="2800" dirty="0"/>
          </a:p>
        </p:txBody>
      </p:sp>
      <p:pic>
        <p:nvPicPr>
          <p:cNvPr id="7" name="Content Placeholder 6" descr="2007-2010_smoothed_21mm_hail_per_yea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988" r="-11988"/>
          <a:stretch>
            <a:fillRect/>
          </a:stretch>
        </p:blipFill>
        <p:spPr>
          <a:xfrm>
            <a:off x="-1136593" y="582706"/>
            <a:ext cx="11397279" cy="6275294"/>
          </a:xfrm>
        </p:spPr>
      </p:pic>
      <p:sp>
        <p:nvSpPr>
          <p:cNvPr id="6" name="TextBox 5"/>
          <p:cNvSpPr txBox="1"/>
          <p:nvPr/>
        </p:nvSpPr>
        <p:spPr>
          <a:xfrm>
            <a:off x="125190" y="6145264"/>
            <a:ext cx="392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Cintineo</a:t>
            </a:r>
            <a:r>
              <a:rPr lang="en-US" sz="2800" dirty="0" smtClean="0">
                <a:solidFill>
                  <a:schemeClr val="bg1"/>
                </a:solidFill>
              </a:rPr>
              <a:t> et al. 2012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7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3749" y="0"/>
            <a:ext cx="626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Annual # of days with MESH ≥ 29 mm </a:t>
            </a:r>
            <a:endParaRPr lang="en-US" sz="2800" dirty="0"/>
          </a:p>
        </p:txBody>
      </p:sp>
      <p:pic>
        <p:nvPicPr>
          <p:cNvPr id="7" name="Content Placeholder 6" descr="2007-2010_smoothed_21mm_hail_per_ye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2706"/>
            <a:ext cx="9143999" cy="6275294"/>
          </a:xfrm>
        </p:spPr>
      </p:pic>
    </p:spTree>
    <p:extLst>
      <p:ext uri="{BB962C8B-B14F-4D97-AF65-F5344CB8AC3E}">
        <p14:creationId xmlns:p14="http://schemas.microsoft.com/office/powerpoint/2010/main" val="370879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007-2010_smoothed_21mm_hail_per_yea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777" y="582706"/>
            <a:ext cx="8862538" cy="6275294"/>
          </a:xfrm>
        </p:spPr>
      </p:pic>
      <p:sp>
        <p:nvSpPr>
          <p:cNvPr id="5" name="TextBox 4"/>
          <p:cNvSpPr txBox="1"/>
          <p:nvPr/>
        </p:nvSpPr>
        <p:spPr>
          <a:xfrm>
            <a:off x="2923434" y="146042"/>
            <a:ext cx="593706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2007-2010 Annual # of Hail </a:t>
            </a:r>
            <a:r>
              <a:rPr lang="en-US" sz="2800" dirty="0" smtClean="0"/>
              <a:t>Days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radar-derived)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8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63" y="0"/>
            <a:ext cx="8947435" cy="52322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Annual </a:t>
            </a:r>
            <a:r>
              <a:rPr lang="en-US" sz="2800" dirty="0" err="1" smtClean="0"/>
              <a:t>P(severe</a:t>
            </a:r>
            <a:r>
              <a:rPr lang="en-US" sz="2800" dirty="0" smtClean="0"/>
              <a:t> hail) for reports-based (2007-2010) </a:t>
            </a:r>
            <a:endParaRPr lang="en-US" sz="2800" dirty="0"/>
          </a:p>
        </p:txBody>
      </p:sp>
      <p:pic>
        <p:nvPicPr>
          <p:cNvPr id="7" name="Content Placeholder 6" descr="2007-2010_smoothed_21mm_hail_per_ye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2372"/>
            <a:ext cx="9143999" cy="6135961"/>
          </a:xfrm>
        </p:spPr>
      </p:pic>
    </p:spTree>
    <p:extLst>
      <p:ext uri="{BB962C8B-B14F-4D97-AF65-F5344CB8AC3E}">
        <p14:creationId xmlns:p14="http://schemas.microsoft.com/office/powerpoint/2010/main" val="140744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Probability of severe weather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Changes the way we issue warnings – quantifying uncertainty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Convective initiation studies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Climate applications?  Link severe weather events / storm morphology to specific environments?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Quantifying storm longevity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Hail / circulation impacts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Etc. / what else?</a:t>
            </a:r>
          </a:p>
        </p:txBody>
      </p:sp>
    </p:spTree>
    <p:extLst>
      <p:ext uri="{BB962C8B-B14F-4D97-AF65-F5344CB8AC3E}">
        <p14:creationId xmlns:p14="http://schemas.microsoft.com/office/powerpoint/2010/main" val="301861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5600"/>
            <a:ext cx="8610600" cy="472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Strengths: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- independent of NWS reporting system!</a:t>
            </a:r>
          </a:p>
          <a:p>
            <a:pPr>
              <a:lnSpc>
                <a:spcPct val="70000"/>
              </a:lnSpc>
            </a:pPr>
            <a:r>
              <a:rPr lang="en-US" dirty="0"/>
              <a:t> </a:t>
            </a:r>
            <a:r>
              <a:rPr lang="en-US" dirty="0" smtClean="0"/>
              <a:t>- much more spatially complete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Limitations:</a:t>
            </a:r>
          </a:p>
          <a:p>
            <a:pPr marL="457200" indent="-457200">
              <a:lnSpc>
                <a:spcPct val="70000"/>
              </a:lnSpc>
              <a:buFontTx/>
              <a:buChar char="-"/>
            </a:pPr>
            <a:r>
              <a:rPr lang="en-US" dirty="0" smtClean="0"/>
              <a:t>“True” resolution changes depending on range from radar</a:t>
            </a:r>
          </a:p>
          <a:p>
            <a:pPr marL="457200" indent="-457200">
              <a:lnSpc>
                <a:spcPct val="70000"/>
              </a:lnSpc>
              <a:buFontTx/>
              <a:buChar char="-"/>
            </a:pPr>
            <a:r>
              <a:rPr lang="en-US" dirty="0" smtClean="0"/>
              <a:t>Not all locations are covered</a:t>
            </a:r>
          </a:p>
          <a:p>
            <a:pPr marL="457200" indent="-457200">
              <a:lnSpc>
                <a:spcPct val="70000"/>
              </a:lnSpc>
              <a:buFontTx/>
              <a:buChar char="-"/>
            </a:pPr>
            <a:r>
              <a:rPr lang="en-US" dirty="0" smtClean="0"/>
              <a:t>QC issues remain</a:t>
            </a:r>
          </a:p>
          <a:p>
            <a:pPr marL="1260475" lvl="1" indent="-457200">
              <a:lnSpc>
                <a:spcPct val="70000"/>
              </a:lnSpc>
              <a:buFontTx/>
              <a:buChar char="-"/>
            </a:pPr>
            <a:r>
              <a:rPr lang="en-US" dirty="0" smtClean="0"/>
              <a:t>Beam blockage / Radar interference</a:t>
            </a:r>
          </a:p>
          <a:p>
            <a:pPr marL="1260475" lvl="1" indent="-457200">
              <a:lnSpc>
                <a:spcPct val="70000"/>
              </a:lnSpc>
              <a:buFontTx/>
              <a:buChar char="-"/>
            </a:pPr>
            <a:r>
              <a:rPr lang="en-US" dirty="0" smtClean="0"/>
              <a:t>Chaff / Clutter / Hardware issues</a:t>
            </a:r>
          </a:p>
          <a:p>
            <a:pPr marL="1260475" lvl="1" indent="-457200">
              <a:lnSpc>
                <a:spcPct val="70000"/>
              </a:lnSpc>
              <a:buFontTx/>
              <a:buChar char="-"/>
            </a:pPr>
            <a:r>
              <a:rPr lang="en-US" dirty="0" smtClean="0"/>
              <a:t>Velocity aliasing</a:t>
            </a:r>
          </a:p>
        </p:txBody>
      </p:sp>
    </p:spTree>
    <p:extLst>
      <p:ext uri="{BB962C8B-B14F-4D97-AF65-F5344CB8AC3E}">
        <p14:creationId xmlns:p14="http://schemas.microsoft.com/office/powerpoint/2010/main" val="156402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on radar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0" y="1627387"/>
            <a:ext cx="6845300" cy="374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42" y="1730009"/>
            <a:ext cx="2540000" cy="37592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1306633" y="2218195"/>
            <a:ext cx="2720733" cy="2412598"/>
          </a:xfrm>
          <a:prstGeom prst="noSmoking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9238" y="659158"/>
            <a:ext cx="295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</a:t>
            </a:r>
            <a:r>
              <a:rPr lang="en-US" sz="4000" dirty="0" smtClean="0">
                <a:solidFill>
                  <a:srgbClr val="FF0000"/>
                </a:solidFill>
              </a:rPr>
              <a:t>eather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3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142988" cy="66784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2982"/>
            <a:ext cx="8610600" cy="509422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Data blending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 mining make this a useful and accessible data set.</a:t>
            </a:r>
          </a:p>
          <a:p>
            <a:pPr marL="1260475" lvl="1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15 year record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Fills </a:t>
            </a:r>
            <a:r>
              <a:rPr lang="en-US" dirty="0"/>
              <a:t>the need for a high quality, high resolution, common reference dataset for severe weather and quantitative precipitation estimation (QPE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Status:</a:t>
            </a:r>
          </a:p>
          <a:p>
            <a:pPr marL="1260475" lvl="1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Computational process has been set up</a:t>
            </a:r>
          </a:p>
          <a:p>
            <a:pPr marL="1260475" lvl="1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NSSL: even years; NCDC: odd years</a:t>
            </a:r>
          </a:p>
          <a:p>
            <a:pPr marL="1260475" lvl="1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2008: done; 2010: </a:t>
            </a:r>
            <a:r>
              <a:rPr lang="en-US" dirty="0" smtClean="0"/>
              <a:t>halfway done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Contact: </a:t>
            </a:r>
            <a:r>
              <a:rPr lang="en-US" dirty="0" err="1" smtClean="0"/>
              <a:t>Travis.Smith@noaa.gov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on</a:t>
            </a:r>
            <a:br>
              <a:rPr lang="en-US" dirty="0" smtClean="0"/>
            </a:br>
            <a:r>
              <a:rPr lang="en-US" dirty="0" smtClean="0"/>
              <a:t>weather radar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142" y="1730009"/>
            <a:ext cx="2540000" cy="375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70061"/>
            <a:ext cx="5780176" cy="5054539"/>
          </a:xfrm>
        </p:spPr>
        <p:txBody>
          <a:bodyPr/>
          <a:lstStyle/>
          <a:p>
            <a:r>
              <a:rPr lang="en-US" dirty="0" smtClean="0"/>
              <a:t>Some Uses: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severe </a:t>
            </a:r>
            <a:r>
              <a:rPr lang="en-US" sz="2400" dirty="0"/>
              <a:t>weather </a:t>
            </a:r>
            <a:r>
              <a:rPr lang="en-US" sz="2400" dirty="0" smtClean="0"/>
              <a:t>monitoring </a:t>
            </a:r>
            <a:r>
              <a:rPr lang="en-US" sz="2400" dirty="0"/>
              <a:t>/ warning operations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quantitative precipitation estimation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ir traffic control operations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“Reflectivity” / “Radial Velocity”</a:t>
            </a:r>
          </a:p>
          <a:p>
            <a:r>
              <a:rPr lang="en-US" dirty="0" smtClean="0"/>
              <a:t>New capabilities (2012/13):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hydrometeor type:  hail / rain / snow / biological targets(bugs / bats / birds)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44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9790"/>
            <a:ext cx="6248400" cy="1295400"/>
          </a:xfrm>
        </p:spPr>
        <p:txBody>
          <a:bodyPr/>
          <a:lstStyle/>
          <a:p>
            <a:r>
              <a:rPr lang="en-US" dirty="0" smtClean="0"/>
              <a:t>Experimental Warning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3" y="1141661"/>
            <a:ext cx="3977047" cy="5067487"/>
          </a:xfrm>
        </p:spPr>
        <p:txBody>
          <a:bodyPr/>
          <a:lstStyle/>
          <a:p>
            <a:r>
              <a:rPr lang="en-US" dirty="0" smtClean="0"/>
              <a:t>Focuses on:</a:t>
            </a:r>
          </a:p>
          <a:p>
            <a:pPr marL="91440" indent="-182880">
              <a:buFont typeface="Arial"/>
              <a:buChar char="•"/>
            </a:pPr>
            <a:r>
              <a:rPr lang="en-US" dirty="0" smtClean="0"/>
              <a:t>Warning decision-making</a:t>
            </a:r>
          </a:p>
          <a:p>
            <a:pPr marL="91440" indent="-182880">
              <a:buFont typeface="Arial"/>
              <a:buChar char="•"/>
            </a:pPr>
            <a:r>
              <a:rPr lang="en-US" dirty="0" smtClean="0"/>
              <a:t>Feature identification</a:t>
            </a:r>
          </a:p>
          <a:p>
            <a:pPr marL="91440" indent="-182880">
              <a:buFont typeface="Arial"/>
              <a:buChar char="•"/>
            </a:pPr>
            <a:r>
              <a:rPr lang="en-US" dirty="0" smtClean="0"/>
              <a:t>Data mining</a:t>
            </a:r>
          </a:p>
          <a:p>
            <a:r>
              <a:rPr lang="en-US" dirty="0" smtClean="0"/>
              <a:t>Now: </a:t>
            </a:r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Evolution of how severe weather information is produced</a:t>
            </a:r>
          </a:p>
        </p:txBody>
      </p:sp>
      <p:pic>
        <p:nvPicPr>
          <p:cNvPr id="23" name="Picture 4" descr="r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57113"/>
            <a:ext cx="533400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rapezoid 26"/>
          <p:cNvSpPr/>
          <p:nvPr/>
        </p:nvSpPr>
        <p:spPr>
          <a:xfrm rot="14633925">
            <a:off x="5599637" y="1656968"/>
            <a:ext cx="1500465" cy="1800679"/>
          </a:xfrm>
          <a:prstGeom prst="trapezoid">
            <a:avLst/>
          </a:prstGeom>
          <a:ln w="38100" cmpd="sng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pic>
        <p:nvPicPr>
          <p:cNvPr id="28" name="Picture 4" descr="r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43151"/>
            <a:ext cx="533400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 rot="19382884">
            <a:off x="5623019" y="5186367"/>
            <a:ext cx="1076795" cy="453489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lgDash"/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30" name="Oval 29"/>
          <p:cNvSpPr/>
          <p:nvPr/>
        </p:nvSpPr>
        <p:spPr>
          <a:xfrm rot="19382884">
            <a:off x="5602328" y="4952650"/>
            <a:ext cx="1418836" cy="704155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lgDash"/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31" name="Oval 30"/>
          <p:cNvSpPr/>
          <p:nvPr/>
        </p:nvSpPr>
        <p:spPr>
          <a:xfrm rot="19382884">
            <a:off x="5509304" y="4463731"/>
            <a:ext cx="2332981" cy="1132439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lgDash"/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810000" y="1447799"/>
            <a:ext cx="20500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Traditional Deterministic Warning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3996741"/>
            <a:ext cx="2050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Probabilistic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Hazard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Information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Expresses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Uncertainty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742" y="152400"/>
            <a:ext cx="6785658" cy="814343"/>
          </a:xfrm>
        </p:spPr>
        <p:txBody>
          <a:bodyPr/>
          <a:lstStyle/>
          <a:p>
            <a:r>
              <a:rPr lang="en-US" dirty="0" smtClean="0"/>
              <a:t>CONUS network coverage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49" y="966743"/>
            <a:ext cx="7526851" cy="5817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85390"/>
            <a:ext cx="195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5-10 minute</a:t>
            </a:r>
          </a:p>
          <a:p>
            <a:r>
              <a:rPr lang="en-US" sz="2400" dirty="0" smtClean="0"/>
              <a:t>update rate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02490"/>
            <a:ext cx="19500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~160 individual radar sites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71764"/>
            <a:ext cx="1950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cm wavelength = best for seeing through precipitation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28879" y="5794621"/>
            <a:ext cx="225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Polar:</a:t>
            </a:r>
          </a:p>
          <a:p>
            <a:r>
              <a:rPr lang="en-US" sz="2400" dirty="0" smtClean="0"/>
              <a:t>0.5° x 460km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482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“base data”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4875490"/>
            <a:ext cx="8801100" cy="144911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National Climate Data Center houses the archive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~9,000,000 5-10 minute 3D “volume scans” / year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5 – 20 MB / “volume scan” (uncompressed)</a:t>
            </a:r>
          </a:p>
        </p:txBody>
      </p:sp>
      <p:pic>
        <p:nvPicPr>
          <p:cNvPr id="4" name="Picture 3" descr="vcppery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1606224"/>
            <a:ext cx="8915399" cy="32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053" y="38458"/>
            <a:ext cx="5606171" cy="11801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Data Blending:</a:t>
            </a:r>
            <a:br>
              <a:rPr lang="en-US" dirty="0" smtClean="0"/>
            </a:br>
            <a:r>
              <a:rPr lang="en-US" dirty="0" smtClean="0"/>
              <a:t>e.g. 3D Radar 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ergedRefQ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0" y="1600200"/>
            <a:ext cx="9127370" cy="503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191" y="1898497"/>
            <a:ext cx="2107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5-minute temporal resolution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0.01° x 0.01</a:t>
            </a:r>
            <a:r>
              <a:rPr lang="en-US" sz="2800" dirty="0" smtClean="0">
                <a:solidFill>
                  <a:schemeClr val="bg1"/>
                </a:solidFill>
              </a:rPr>
              <a:t>°</a:t>
            </a:r>
            <a:r>
              <a:rPr lang="en-US" sz="2800" dirty="0" smtClean="0">
                <a:solidFill>
                  <a:schemeClr val="bg1"/>
                </a:solidFill>
              </a:rPr>
              <a:t> x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31 vertical levels (20 km MSL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497" y="6045658"/>
            <a:ext cx="8136728" cy="523220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100,000 grids / year (instead of 9,000,000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136" y="1898497"/>
            <a:ext cx="3733863" cy="224676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Software:  Warning Decision Support System – Integrated Information (WDSS-II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http://</a:t>
            </a:r>
            <a:r>
              <a:rPr lang="en-US" sz="2800" dirty="0" err="1" smtClean="0">
                <a:solidFill>
                  <a:srgbClr val="FFFF00"/>
                </a:solidFill>
              </a:rPr>
              <a:t>wdssii.org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5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Domain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426"/>
            <a:ext cx="9144000" cy="5350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716" y="1931592"/>
            <a:ext cx="601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(insert Canadian 5-cm radars here?)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0726" y="5904419"/>
            <a:ext cx="291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Mexico? (future /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 archive)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2461" y="2679722"/>
            <a:ext cx="3762939" cy="3539431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also include</a:t>
            </a:r>
          </a:p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nvironmental data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RUC – 2002-present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NARR?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Easy to add: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Satellite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Lightning </a:t>
            </a:r>
          </a:p>
        </p:txBody>
      </p:sp>
    </p:spTree>
    <p:extLst>
      <p:ext uri="{BB962C8B-B14F-4D97-AF65-F5344CB8AC3E}">
        <p14:creationId xmlns:p14="http://schemas.microsoft.com/office/powerpoint/2010/main" val="27948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597526"/>
            <a:ext cx="4552950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mining: Storm clustering &amp;  mode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2232"/>
            <a:ext cx="8610600" cy="1215744"/>
          </a:xfrm>
        </p:spPr>
        <p:txBody>
          <a:bodyPr/>
          <a:lstStyle/>
          <a:p>
            <a:r>
              <a:rPr lang="en-US" dirty="0" smtClean="0"/>
              <a:t>Smith et al (2013) – manually classified storm modes</a:t>
            </a:r>
          </a:p>
          <a:p>
            <a:r>
              <a:rPr lang="en-US" dirty="0" smtClean="0"/>
              <a:t>MYRORSS – will automate the process</a:t>
            </a:r>
          </a:p>
          <a:p>
            <a:endParaRPr lang="en-US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176"/>
            <a:ext cx="4562475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3400181" y="6725444"/>
            <a:ext cx="4576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 dirty="0">
                <a:solidFill>
                  <a:srgbClr val="FFFFFF"/>
                </a:solidFill>
              </a:rPr>
              <a:t>scale = 15 km</a:t>
            </a:r>
            <a:r>
              <a:rPr lang="en-GB" sz="3600" b="1" baseline="33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698756" y="1740902"/>
            <a:ext cx="1114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dirty="0">
                <a:solidFill>
                  <a:srgbClr val="E6FF00"/>
                </a:solidFill>
              </a:rPr>
              <a:t>clusters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09876" y="1740902"/>
            <a:ext cx="1419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dirty="0">
                <a:solidFill>
                  <a:srgbClr val="E6FF00"/>
                </a:solidFill>
              </a:rPr>
              <a:t>reflectivity</a:t>
            </a:r>
          </a:p>
        </p:txBody>
      </p:sp>
    </p:spTree>
    <p:extLst>
      <p:ext uri="{BB962C8B-B14F-4D97-AF65-F5344CB8AC3E}">
        <p14:creationId xmlns:p14="http://schemas.microsoft.com/office/powerpoint/2010/main" val="6310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SL_cloud_theme">
  <a:themeElements>
    <a:clrScheme name="EarthOb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99CC00"/>
      </a:folHlink>
    </a:clrScheme>
    <a:fontScheme name="EarthObs">
      <a:majorFont>
        <a:latin typeface="TradeGothicBoldTwo"/>
        <a:ea typeface=""/>
        <a:cs typeface=""/>
      </a:majorFont>
      <a:minorFont>
        <a:latin typeface="Trade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eaLnBrk="1" hangingPunct="1">
          <a:defRPr baseline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radeGothic" pitchFamily="2" charset="0"/>
            <a:cs typeface="Times New Roman" pitchFamily="18" charset="0"/>
          </a:defRPr>
        </a:defPPr>
      </a:lstStyle>
    </a:lnDef>
  </a:objectDefaults>
  <a:extraClrSchemeLst>
    <a:extraClrScheme>
      <a:clrScheme name="EarthO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NSSL_cloud_theme.thmx</Template>
  <TotalTime>2370</TotalTime>
  <Words>652</Words>
  <Application>Microsoft Macintosh PowerPoint</Application>
  <PresentationFormat>On-screen Show (4:3)</PresentationFormat>
  <Paragraphs>135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NSSL_cloud_theme</vt:lpstr>
      <vt:lpstr>The Multi-Year Reanalysis of Remotely Sensed Storms (MYRORSS)</vt:lpstr>
      <vt:lpstr>Some background on radar</vt:lpstr>
      <vt:lpstr>Some background on weather radar</vt:lpstr>
      <vt:lpstr>Experimental Warning Program</vt:lpstr>
      <vt:lpstr>CONUS network coverage</vt:lpstr>
      <vt:lpstr>Radar “base data” archive</vt:lpstr>
      <vt:lpstr>Data Blending: e.g. 3D Radar Mosaic</vt:lpstr>
      <vt:lpstr>Actual Domain</vt:lpstr>
      <vt:lpstr>Data mining: Storm clustering &amp;  mode classification</vt:lpstr>
      <vt:lpstr>A few products:</vt:lpstr>
      <vt:lpstr>Example: “Rotation Tracks” (3-day accumulation)</vt:lpstr>
      <vt:lpstr>Example: “Hail Swath”  (1-day maximum)</vt:lpstr>
      <vt:lpstr>With MESH grids, we can create…</vt:lpstr>
      <vt:lpstr>PowerPoint Presentation</vt:lpstr>
      <vt:lpstr>PowerPoint Presentation</vt:lpstr>
      <vt:lpstr>PowerPoint Presentation</vt:lpstr>
      <vt:lpstr>PowerPoint Presentation</vt:lpstr>
      <vt:lpstr>Potential Uses</vt:lpstr>
      <vt:lpstr>Some thoughts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Multi-Year Reanalysis of Remotely Sensed Storms (MYRORSS)</dc:title>
  <dc:creator>Travis Smith</dc:creator>
  <cp:lastModifiedBy>Travis Smith</cp:lastModifiedBy>
  <cp:revision>28</cp:revision>
  <dcterms:created xsi:type="dcterms:W3CDTF">2013-03-12T21:19:35Z</dcterms:created>
  <dcterms:modified xsi:type="dcterms:W3CDTF">2013-03-14T12:50:15Z</dcterms:modified>
</cp:coreProperties>
</file>