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7"/>
  </p:notesMasterIdLst>
  <p:sldIdLst>
    <p:sldId id="258" r:id="rId2"/>
    <p:sldId id="257" r:id="rId3"/>
    <p:sldId id="256" r:id="rId4"/>
    <p:sldId id="289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308" r:id="rId13"/>
    <p:sldId id="305" r:id="rId14"/>
    <p:sldId id="304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306" r:id="rId23"/>
    <p:sldId id="309" r:id="rId24"/>
    <p:sldId id="294" r:id="rId25"/>
    <p:sldId id="274" r:id="rId26"/>
    <p:sldId id="288" r:id="rId27"/>
    <p:sldId id="279" r:id="rId28"/>
    <p:sldId id="283" r:id="rId29"/>
    <p:sldId id="284" r:id="rId30"/>
    <p:sldId id="285" r:id="rId31"/>
    <p:sldId id="286" r:id="rId32"/>
    <p:sldId id="310" r:id="rId33"/>
    <p:sldId id="307" r:id="rId34"/>
    <p:sldId id="311" r:id="rId35"/>
    <p:sldId id="300" r:id="rId36"/>
  </p:sldIdLst>
  <p:sldSz cx="9144000" cy="6858000" type="screen4x3"/>
  <p:notesSz cx="68580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7DDD"/>
    <a:srgbClr val="0C3FE4"/>
    <a:srgbClr val="389B1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94660" autoAdjust="0"/>
  </p:normalViewPr>
  <p:slideViewPr>
    <p:cSldViewPr>
      <p:cViewPr varScale="1">
        <p:scale>
          <a:sx n="104" d="100"/>
          <a:sy n="104" d="100"/>
        </p:scale>
        <p:origin x="-138" y="-90"/>
      </p:cViewPr>
      <p:guideLst>
        <p:guide orient="horz" pos="2160"/>
        <p:guide pos="288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AF072-DE72-4839-AFD3-08B972585FF7}" type="datetimeFigureOut">
              <a:rPr lang="en-US" smtClean="0"/>
              <a:pPr/>
              <a:t>3/9/2013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20775" y="692150"/>
            <a:ext cx="461645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87136"/>
            <a:ext cx="5486400" cy="4156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297180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772668"/>
            <a:ext cx="297180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46093C-05B6-453B-BC0B-61D5616DFDF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6093C-05B6-453B-BC0B-61D5616DFDF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Workshop on Severe Convection and Climate – Int’l Research Institute for Climate and Society, The Lamont-Doherty Earth Observatory – Mar. 14-15, 2013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D77A6-77C9-4EF8-A24F-781210D9E18E}" type="datetimeFigureOut">
              <a:rPr lang="en-US" smtClean="0"/>
              <a:pPr/>
              <a:t>3/9/2013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43801-4272-4DDF-9388-599E8A5A71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D77A6-77C9-4EF8-A24F-781210D9E18E}" type="datetimeFigureOut">
              <a:rPr lang="en-US" smtClean="0"/>
              <a:pPr/>
              <a:t>3/9/2013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43801-4272-4DDF-9388-599E8A5A71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D77A6-77C9-4EF8-A24F-781210D9E18E}" type="datetimeFigureOut">
              <a:rPr lang="en-US" smtClean="0"/>
              <a:pPr/>
              <a:t>3/9/2013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43801-4272-4DDF-9388-599E8A5A71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0" y="6492875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Workshop on Severe Convection and Climate – Int’l Research Institute for Climate and Society, The Lamont-Doherty Earth Observatory – Mar. 14-15, 2013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D77A6-77C9-4EF8-A24F-781210D9E18E}" type="datetimeFigureOut">
              <a:rPr lang="en-US" smtClean="0"/>
              <a:pPr/>
              <a:t>3/9/2013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43801-4272-4DDF-9388-599E8A5A71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D77A6-77C9-4EF8-A24F-781210D9E18E}" type="datetimeFigureOut">
              <a:rPr lang="en-US" smtClean="0"/>
              <a:pPr/>
              <a:t>3/9/2013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43801-4272-4DDF-9388-599E8A5A71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D77A6-77C9-4EF8-A24F-781210D9E18E}" type="datetimeFigureOut">
              <a:rPr lang="en-US" smtClean="0"/>
              <a:pPr/>
              <a:t>3/9/2013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43801-4272-4DDF-9388-599E8A5A71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D77A6-77C9-4EF8-A24F-781210D9E18E}" type="datetimeFigureOut">
              <a:rPr lang="en-US" smtClean="0"/>
              <a:pPr/>
              <a:t>3/9/2013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43801-4272-4DDF-9388-599E8A5A71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D77A6-77C9-4EF8-A24F-781210D9E18E}" type="datetimeFigureOut">
              <a:rPr lang="en-US" smtClean="0"/>
              <a:pPr/>
              <a:t>3/9/2013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43801-4272-4DDF-9388-599E8A5A71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D77A6-77C9-4EF8-A24F-781210D9E18E}" type="datetimeFigureOut">
              <a:rPr lang="en-US" smtClean="0"/>
              <a:pPr/>
              <a:t>3/9/2013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43801-4272-4DDF-9388-599E8A5A71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D77A6-77C9-4EF8-A24F-781210D9E18E}" type="datetimeFigureOut">
              <a:rPr lang="en-US" smtClean="0"/>
              <a:pPr/>
              <a:t>3/9/2013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43801-4272-4DDF-9388-599E8A5A71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D77A6-77C9-4EF8-A24F-781210D9E18E}" type="datetimeFigureOut">
              <a:rPr lang="en-US" smtClean="0"/>
              <a:pPr/>
              <a:t>3/9/2013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43801-4272-4DDF-9388-599E8A5A71E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w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990600"/>
            <a:ext cx="4114800" cy="3657600"/>
            <a:chOff x="0" y="990600"/>
            <a:chExt cx="4248538" cy="3657600"/>
          </a:xfrm>
        </p:grpSpPr>
        <p:pic>
          <p:nvPicPr>
            <p:cNvPr id="7170" name="Picture 2" descr="http://farm4.staticflickr.com/3003/2503562759_a7bb101ca0_z.jpg"/>
            <p:cNvPicPr>
              <a:picLocks noChangeAspect="1" noChangeArrowheads="1"/>
            </p:cNvPicPr>
            <p:nvPr/>
          </p:nvPicPr>
          <p:blipFill>
            <a:blip r:embed="rId3" cstate="print"/>
            <a:srcRect l="15942" t="11111" b="5798"/>
            <a:stretch>
              <a:fillRect/>
            </a:stretch>
          </p:blipFill>
          <p:spPr bwMode="auto">
            <a:xfrm rot="5400000">
              <a:off x="-533400" y="1524000"/>
              <a:ext cx="3657600" cy="2590800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2594238" y="1600200"/>
              <a:ext cx="16543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/>
                <a:t>The good,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828800" y="0"/>
            <a:ext cx="544046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- NOAA/National Weather Service -</a:t>
            </a:r>
          </a:p>
          <a:p>
            <a:pPr algn="ctr"/>
            <a:r>
              <a:rPr lang="en-US" sz="2800" b="1" dirty="0" smtClean="0"/>
              <a:t>Observational records for</a:t>
            </a:r>
          </a:p>
          <a:p>
            <a:pPr algn="ctr"/>
            <a:r>
              <a:rPr lang="en-US" sz="2800" b="1" dirty="0" smtClean="0"/>
              <a:t>Hail…Wind…and Tornadoes</a:t>
            </a:r>
            <a:endParaRPr lang="en-US" sz="28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371600" cy="1371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lum bright="-6000"/>
          </a:blip>
          <a:srcRect/>
          <a:stretch>
            <a:fillRect/>
          </a:stretch>
        </p:blipFill>
        <p:spPr bwMode="auto">
          <a:xfrm>
            <a:off x="7696200" y="0"/>
            <a:ext cx="1447800" cy="1447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607986" y="5104197"/>
            <a:ext cx="391055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Greg Carbin, NOAA/NWS</a:t>
            </a:r>
          </a:p>
          <a:p>
            <a:pPr algn="ctr"/>
            <a:r>
              <a:rPr lang="en-US" sz="2800" b="1" dirty="0" smtClean="0"/>
              <a:t>Storm Prediction Center</a:t>
            </a:r>
          </a:p>
          <a:p>
            <a:pPr algn="ctr"/>
            <a:r>
              <a:rPr lang="en-US" sz="2800" b="1" dirty="0" smtClean="0"/>
              <a:t>Norman, Oklahoma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524000" y="1600200"/>
            <a:ext cx="6096000" cy="3505200"/>
            <a:chOff x="1524000" y="1600200"/>
            <a:chExt cx="6096000" cy="3505200"/>
          </a:xfrm>
        </p:grpSpPr>
        <p:pic>
          <p:nvPicPr>
            <p:cNvPr id="1028" name="Picture 4" descr="http://naturalvitalityliving.com/wp-content/gallery/greensburg-kansas/greensburg_kansas_tornado-greg-henshall-wiki-commons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24000" y="2247900"/>
              <a:ext cx="6096000" cy="2857500"/>
            </a:xfrm>
            <a:prstGeom prst="rect">
              <a:avLst/>
            </a:prstGeom>
            <a:noFill/>
          </p:spPr>
        </p:pic>
        <p:sp>
          <p:nvSpPr>
            <p:cNvPr id="15" name="TextBox 14"/>
            <p:cNvSpPr txBox="1"/>
            <p:nvPr/>
          </p:nvSpPr>
          <p:spPr>
            <a:xfrm>
              <a:off x="4065818" y="1600200"/>
              <a:ext cx="14205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/>
                <a:t>the bad,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410200" y="1601049"/>
            <a:ext cx="3733800" cy="4571151"/>
            <a:chOff x="5311818" y="2286849"/>
            <a:chExt cx="3832182" cy="4571151"/>
          </a:xfrm>
        </p:grpSpPr>
        <p:pic>
          <p:nvPicPr>
            <p:cNvPr id="1030" name="Picture 6" descr="http://pantera.infopop.cc/groupee_files/attachments/1/9/3/1930022484/1930022484_Damage_1.jpg?ts=512678A5&amp;key=0386534D77E09BC7515B86721F716C20&amp;referrer=http%3A%2F%2Fpantera.infopop.cc%2Feve%2Fforums%2Fa%2Fga%2Ful%2F2930022484%2Finlineimg%2FY%2FDamage_1.jpg"/>
            <p:cNvPicPr>
              <a:picLocks noChangeAspect="1" noChangeArrowheads="1"/>
            </p:cNvPicPr>
            <p:nvPr/>
          </p:nvPicPr>
          <p:blipFill>
            <a:blip r:embed="rId7" cstate="print"/>
            <a:srcRect l="11111"/>
            <a:stretch>
              <a:fillRect/>
            </a:stretch>
          </p:blipFill>
          <p:spPr bwMode="auto">
            <a:xfrm>
              <a:off x="6553200" y="3200399"/>
              <a:ext cx="2590800" cy="3657601"/>
            </a:xfrm>
            <a:prstGeom prst="rect">
              <a:avLst/>
            </a:prstGeom>
            <a:noFill/>
          </p:spPr>
        </p:pic>
        <p:sp>
          <p:nvSpPr>
            <p:cNvPr id="17" name="TextBox 16"/>
            <p:cNvSpPr txBox="1"/>
            <p:nvPr/>
          </p:nvSpPr>
          <p:spPr>
            <a:xfrm>
              <a:off x="5311818" y="2286849"/>
              <a:ext cx="16519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/>
                <a:t>the ugly…</a:t>
              </a:r>
            </a:p>
          </p:txBody>
        </p:sp>
      </p:grp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Workshop on Severe Convection and Climate – Int’l Research Institute for Climate and Society, The Lamont-Doherty Earth Observatory – Mar. 14-15,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991-2001_hai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90074"/>
            <a:ext cx="9144000" cy="5686926"/>
          </a:xfrm>
          <a:prstGeom prst="rect">
            <a:avLst/>
          </a:prstGeom>
        </p:spPr>
      </p:pic>
      <p:pic>
        <p:nvPicPr>
          <p:cNvPr id="13" name="Picture 12" descr="Picture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00" y="2587752"/>
            <a:ext cx="1072807" cy="3663393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Workshop on Severe Convection and Climate – Int’l Research Institute for Climate and Society, The Lamont-Doherty Earth Observatory – Mar. 14-15, 2013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Hail – 11-years, 1991-2001</a:t>
            </a:r>
            <a:endParaRPr lang="en-US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2002-2012_hai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90074"/>
            <a:ext cx="9144000" cy="5686926"/>
          </a:xfrm>
          <a:prstGeom prst="rect">
            <a:avLst/>
          </a:prstGeom>
        </p:spPr>
      </p:pic>
      <p:pic>
        <p:nvPicPr>
          <p:cNvPr id="3" name="Picture 2" descr="1991-2001_hail.png"/>
          <p:cNvPicPr>
            <a:picLocks noChangeAspect="1"/>
          </p:cNvPicPr>
          <p:nvPr/>
        </p:nvPicPr>
        <p:blipFill>
          <a:blip r:embed="rId3" cstate="print"/>
          <a:srcRect t="76798" r="84167"/>
          <a:stretch>
            <a:fillRect/>
          </a:stretch>
        </p:blipFill>
        <p:spPr>
          <a:xfrm>
            <a:off x="0" y="4953000"/>
            <a:ext cx="1447800" cy="1319463"/>
          </a:xfrm>
          <a:prstGeom prst="rect">
            <a:avLst/>
          </a:prstGeom>
        </p:spPr>
      </p:pic>
      <p:pic>
        <p:nvPicPr>
          <p:cNvPr id="18" name="Picture 17" descr="Picture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2587752"/>
            <a:ext cx="1072807" cy="3663393"/>
          </a:xfrm>
          <a:prstGeom prst="rect">
            <a:avLst/>
          </a:prstGeom>
        </p:spPr>
      </p:pic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Workshop on Severe Convection and Climate – Int’l Research Institute for Climate and Society, The Lamont-Doherty Earth Observatory – Mar. 14-15, 2013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Hail – 11-years, 2002-2012</a:t>
            </a:r>
            <a:endParaRPr lang="en-US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Is there hope for hail?</a:t>
            </a:r>
            <a:endParaRPr lang="en-US" sz="540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Workshop on Severe Convection and Climate – Int’l Research Institute for Climate and Society, The Lamont-Doherty Earth Observatory – Mar. 14-15, 2013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640080" y="987552"/>
            <a:ext cx="7743825" cy="4971693"/>
            <a:chOff x="714374" y="1023937"/>
            <a:chExt cx="7743825" cy="4971693"/>
          </a:xfrm>
        </p:grpSpPr>
        <p:pic>
          <p:nvPicPr>
            <p:cNvPr id="17" name="Picture 16" descr="new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4374" y="1023937"/>
              <a:ext cx="7743825" cy="48101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14374" y="5626298"/>
              <a:ext cx="774382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               </a:t>
              </a:r>
              <a:r>
                <a:rPr lang="en-US" sz="1400" dirty="0" smtClean="0">
                  <a:solidFill>
                    <a:schemeClr val="bg1"/>
                  </a:solidFill>
                </a:rPr>
                <a:t>NSSL</a:t>
              </a:r>
              <a:r>
                <a:rPr lang="en-US" dirty="0" smtClean="0">
                  <a:solidFill>
                    <a:schemeClr val="bg1"/>
                  </a:solidFill>
                </a:rPr>
                <a:t> Max. Est. Hail Size :                   1</a:t>
              </a:r>
              <a:r>
                <a:rPr lang="en-US" dirty="0" smtClean="0">
                  <a:solidFill>
                    <a:schemeClr val="bg1"/>
                  </a:solidFill>
                  <a:sym typeface="Wingdings" pitchFamily="2" charset="2"/>
                </a:rPr>
                <a:t>2”          </a:t>
              </a:r>
              <a:r>
                <a:rPr lang="en-US" sz="1400" dirty="0" smtClean="0">
                  <a:solidFill>
                    <a:schemeClr val="bg1"/>
                  </a:solidFill>
                  <a:sym typeface="Wingdings" pitchFamily="2" charset="2"/>
                </a:rPr>
                <a:t>                2+”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Picture 20" descr="0601-0615_hail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8672" y="1066800"/>
            <a:ext cx="7406655" cy="452628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49898" y="5692973"/>
            <a:ext cx="77438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   Storm Data reports of “severe” hail &gt;=1 inch for June 1 through June 15, 2012.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Is there hope for hail?</a:t>
            </a:r>
            <a:endParaRPr lang="en-US" sz="540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Workshop on Severe Convection and Climate – Int’l Research Institute for Climate and Society, The Lamont-Doherty Earth Observatory – Mar. 14-15, 2013</a:t>
            </a:r>
            <a:endParaRPr lang="en-US" dirty="0"/>
          </a:p>
        </p:txBody>
      </p:sp>
      <p:pic>
        <p:nvPicPr>
          <p:cNvPr id="7" name="Picture 6" descr="0601-0615_hai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7731" y="1035161"/>
            <a:ext cx="7408537" cy="4527439"/>
          </a:xfrm>
          <a:prstGeom prst="rect">
            <a:avLst/>
          </a:prstGeom>
        </p:spPr>
      </p:pic>
      <p:pic>
        <p:nvPicPr>
          <p:cNvPr id="6" name="Picture 5" descr="new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8175" y="990600"/>
            <a:ext cx="7743825" cy="48101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8175" y="5692973"/>
            <a:ext cx="77438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            NSSL Max. Est. Hail Size :                   1</a:t>
            </a:r>
            <a:r>
              <a:rPr lang="en-US" sz="1400" dirty="0" smtClean="0">
                <a:sym typeface="Wingdings" pitchFamily="2" charset="2"/>
              </a:rPr>
              <a:t>2”                          2+”</a:t>
            </a:r>
            <a:endParaRPr lang="en-US" sz="1400" dirty="0"/>
          </a:p>
        </p:txBody>
      </p:sp>
      <p:pic>
        <p:nvPicPr>
          <p:cNvPr id="10" name="Picture 9" descr="0601-0615_hai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7731" y="1066800"/>
            <a:ext cx="7408537" cy="4527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906012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Thunderstorm Winds</a:t>
            </a:r>
          </a:p>
          <a:p>
            <a:pPr algn="ctr"/>
            <a:r>
              <a:rPr lang="en-US" sz="7200" dirty="0" smtClean="0"/>
              <a:t>1955-2012</a:t>
            </a:r>
            <a:endParaRPr lang="en-US" sz="720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Workshop on Severe Convection and Climate – Int’l Research Institute for Climate and Society, The Lamont-Doherty Earth Observatory – Mar. 14-15,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wind_char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553200"/>
          </a:xfrm>
          <a:prstGeom prst="rect">
            <a:avLst/>
          </a:prstGeom>
        </p:spPr>
      </p:pic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Workshop on Severe Convection and Climate – Int’l Research Institute for Climate and Society, The Lamont-Doherty Earth Observatory – Mar. 14-15,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833" t="1330" r="833" b="242"/>
          <a:stretch>
            <a:fillRect/>
          </a:stretch>
        </p:blipFill>
        <p:spPr bwMode="auto">
          <a:xfrm>
            <a:off x="0" y="6096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4" descr="wind_chart.png"/>
          <p:cNvPicPr>
            <a:picLocks noChangeAspect="1"/>
          </p:cNvPicPr>
          <p:nvPr/>
        </p:nvPicPr>
        <p:blipFill>
          <a:blip r:embed="rId3" cstate="print"/>
          <a:srcRect b="91111"/>
          <a:stretch>
            <a:fillRect/>
          </a:stretch>
        </p:blipFill>
        <p:spPr>
          <a:xfrm>
            <a:off x="0" y="0"/>
            <a:ext cx="9144000" cy="609600"/>
          </a:xfrm>
          <a:prstGeom prst="rect">
            <a:avLst/>
          </a:prstGeom>
        </p:spPr>
      </p:pic>
      <p:pic>
        <p:nvPicPr>
          <p:cNvPr id="16" name="Picture 15" descr="wind_chart.png"/>
          <p:cNvPicPr>
            <a:picLocks noChangeAspect="1"/>
          </p:cNvPicPr>
          <p:nvPr/>
        </p:nvPicPr>
        <p:blipFill>
          <a:blip r:embed="rId3" cstate="print"/>
          <a:srcRect l="11666" t="13333" r="71667" b="66667"/>
          <a:stretch>
            <a:fillRect/>
          </a:stretch>
        </p:blipFill>
        <p:spPr>
          <a:xfrm>
            <a:off x="1066800" y="914400"/>
            <a:ext cx="1524000" cy="1371600"/>
          </a:xfrm>
          <a:prstGeom prst="rect">
            <a:avLst/>
          </a:prstGeom>
        </p:spPr>
      </p:pic>
      <p:pic>
        <p:nvPicPr>
          <p:cNvPr id="18" name="Picture 17" descr="wind_chart.png"/>
          <p:cNvPicPr>
            <a:picLocks noChangeAspect="1"/>
          </p:cNvPicPr>
          <p:nvPr/>
        </p:nvPicPr>
        <p:blipFill>
          <a:blip r:embed="rId3" cstate="print"/>
          <a:srcRect t="94446" b="2221"/>
          <a:stretch>
            <a:fillRect/>
          </a:stretch>
        </p:blipFill>
        <p:spPr>
          <a:xfrm>
            <a:off x="0" y="6315075"/>
            <a:ext cx="9144000" cy="2286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220712" y="152400"/>
            <a:ext cx="1752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1958-2012</a:t>
            </a:r>
            <a:endParaRPr lang="en-US" sz="280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Workshop on Severe Convection and Climate – Int’l Research Institute for Climate and Society, The Lamont-Doherty Earth Observatory – Mar. 14-15,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1958-1968_win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90074"/>
            <a:ext cx="9144000" cy="5686926"/>
          </a:xfrm>
          <a:prstGeom prst="rect">
            <a:avLst/>
          </a:prstGeom>
        </p:spPr>
      </p:pic>
      <p:pic>
        <p:nvPicPr>
          <p:cNvPr id="18" name="Picture 17" descr="Picture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00" y="2587752"/>
            <a:ext cx="1072807" cy="3663393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Workshop on Severe Convection and Climate – Int’l Research Institute for Climate and Society, The Lamont-Doherty Earth Observatory – Mar. 14-15, 2013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Wind – 11-years, 1958-1968</a:t>
            </a:r>
            <a:endParaRPr lang="en-US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1969-1979_win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90074"/>
            <a:ext cx="9144000" cy="5686926"/>
          </a:xfrm>
          <a:prstGeom prst="rect">
            <a:avLst/>
          </a:prstGeom>
        </p:spPr>
      </p:pic>
      <p:pic>
        <p:nvPicPr>
          <p:cNvPr id="20" name="Picture 19" descr="Picture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00" y="2587752"/>
            <a:ext cx="1072807" cy="3663393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Workshop on Severe Convection and Climate – Int’l Research Institute for Climate and Society, The Lamont-Doherty Earth Observatory – Mar. 14-15, 2013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Wind – 11-years, 1969-1979</a:t>
            </a:r>
            <a:endParaRPr lang="en-US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1980-1990_win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90074"/>
            <a:ext cx="9144000" cy="5686926"/>
          </a:xfrm>
          <a:prstGeom prst="rect">
            <a:avLst/>
          </a:prstGeom>
        </p:spPr>
      </p:pic>
      <p:pic>
        <p:nvPicPr>
          <p:cNvPr id="14" name="Picture 13" descr="Picture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00" y="2587752"/>
            <a:ext cx="1072807" cy="3663393"/>
          </a:xfrm>
          <a:prstGeom prst="rect">
            <a:avLst/>
          </a:prstGeom>
        </p:spPr>
      </p:pic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Workshop on Severe Convection and Climate – Int’l Research Institute for Climate and Society, The Lamont-Doherty Earth Observatory – Mar. 14-15, 2013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Wind – 11-years, 1980-1990</a:t>
            </a:r>
            <a:endParaRPr lang="en-US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00" name="Picture 12" descr="http://www.wxvu.net/mynotes/wp-content/uploads/2010/12/vol60ayr-188x3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855" y="3048000"/>
            <a:ext cx="2362200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892" name="Picture 4" descr="Early-Tornado-Drawing_GrazulisBoo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88283"/>
            <a:ext cx="4038600" cy="2959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896" name="Picture 8" descr="http://ecx.images-amazon.com/images/I/51UMHKowaLL._SL500_SS500_.jpg"/>
          <p:cNvPicPr>
            <a:picLocks noChangeAspect="1" noChangeArrowheads="1"/>
          </p:cNvPicPr>
          <p:nvPr/>
        </p:nvPicPr>
        <p:blipFill>
          <a:blip r:embed="rId4" cstate="print"/>
          <a:srcRect l="14400" t="4800" r="15200" b="5600"/>
          <a:stretch>
            <a:fillRect/>
          </a:stretch>
        </p:blipFill>
        <p:spPr bwMode="auto">
          <a:xfrm rot="20676699">
            <a:off x="2788399" y="3198324"/>
            <a:ext cx="2102043" cy="29219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898" name="Picture 10" descr="http://www.wxvu.net/mynotes/wp-content/uploads/2010/12/word-torn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95250"/>
            <a:ext cx="4572000" cy="3028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894" name="Picture 6" descr="http://ecx.images-amazon.com/images/I/41odUhUPQFL._SL500_SS500_.jpg"/>
          <p:cNvPicPr>
            <a:picLocks noChangeAspect="1" noChangeArrowheads="1"/>
          </p:cNvPicPr>
          <p:nvPr/>
        </p:nvPicPr>
        <p:blipFill>
          <a:blip r:embed="rId6" cstate="print"/>
          <a:srcRect l="14400" t="1600" r="13600" b="7200"/>
          <a:stretch>
            <a:fillRect/>
          </a:stretch>
        </p:blipFill>
        <p:spPr bwMode="auto">
          <a:xfrm rot="1018169">
            <a:off x="6674660" y="3431628"/>
            <a:ext cx="2015448" cy="28888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890" name="Picture 2" descr="http://ecx.images-amazon.com/images/I/51i--lTqhuL._SL500_SS500_.jpg"/>
          <p:cNvPicPr>
            <a:picLocks noChangeAspect="1" noChangeArrowheads="1"/>
          </p:cNvPicPr>
          <p:nvPr/>
        </p:nvPicPr>
        <p:blipFill>
          <a:blip r:embed="rId7" cstate="print"/>
          <a:srcRect l="16000" r="15200"/>
          <a:stretch>
            <a:fillRect/>
          </a:stretch>
        </p:blipFill>
        <p:spPr bwMode="auto">
          <a:xfrm>
            <a:off x="4800601" y="3276600"/>
            <a:ext cx="2209799" cy="3253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Workshop on Severe Convection and Climate – Int’l Research Institute for Climate and Society, The Lamont-Doherty Earth Observatory – Mar. 14-15,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1991-2001_win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90074"/>
            <a:ext cx="9144000" cy="5686926"/>
          </a:xfrm>
          <a:prstGeom prst="rect">
            <a:avLst/>
          </a:prstGeom>
        </p:spPr>
      </p:pic>
      <p:pic>
        <p:nvPicPr>
          <p:cNvPr id="3" name="Picture 2" descr="1991-2001_hail.png"/>
          <p:cNvPicPr>
            <a:picLocks noChangeAspect="1"/>
          </p:cNvPicPr>
          <p:nvPr/>
        </p:nvPicPr>
        <p:blipFill>
          <a:blip r:embed="rId3" cstate="print"/>
          <a:srcRect t="76798" r="84167"/>
          <a:stretch>
            <a:fillRect/>
          </a:stretch>
        </p:blipFill>
        <p:spPr>
          <a:xfrm>
            <a:off x="0" y="4953000"/>
            <a:ext cx="1447800" cy="1319463"/>
          </a:xfrm>
          <a:prstGeom prst="rect">
            <a:avLst/>
          </a:prstGeom>
        </p:spPr>
      </p:pic>
      <p:pic>
        <p:nvPicPr>
          <p:cNvPr id="15" name="Picture 14" descr="Picture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2587752"/>
            <a:ext cx="1072807" cy="3663393"/>
          </a:xfrm>
          <a:prstGeom prst="rect">
            <a:avLst/>
          </a:prstGeom>
        </p:spPr>
      </p:pic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Workshop on Severe Convection and Climate – Int’l Research Institute for Climate and Society, The Lamont-Doherty Earth Observatory – Mar. 14-15, 2013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Wind – 11-years, 1991-2001</a:t>
            </a:r>
            <a:endParaRPr lang="en-US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2002-2012_win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90074"/>
            <a:ext cx="9144000" cy="5686926"/>
          </a:xfrm>
          <a:prstGeom prst="rect">
            <a:avLst/>
          </a:prstGeom>
        </p:spPr>
      </p:pic>
      <p:pic>
        <p:nvPicPr>
          <p:cNvPr id="3" name="Picture 2" descr="1991-2001_hail.png"/>
          <p:cNvPicPr>
            <a:picLocks noChangeAspect="1"/>
          </p:cNvPicPr>
          <p:nvPr/>
        </p:nvPicPr>
        <p:blipFill>
          <a:blip r:embed="rId3" cstate="print"/>
          <a:srcRect t="76798" r="84167"/>
          <a:stretch>
            <a:fillRect/>
          </a:stretch>
        </p:blipFill>
        <p:spPr>
          <a:xfrm>
            <a:off x="0" y="4953000"/>
            <a:ext cx="1447800" cy="1319463"/>
          </a:xfrm>
          <a:prstGeom prst="rect">
            <a:avLst/>
          </a:prstGeom>
        </p:spPr>
      </p:pic>
      <p:pic>
        <p:nvPicPr>
          <p:cNvPr id="23" name="Picture 22" descr="Picture1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2587752"/>
            <a:ext cx="1072807" cy="3663393"/>
          </a:xfrm>
          <a:prstGeom prst="rect">
            <a:avLst/>
          </a:prstGeom>
        </p:spPr>
      </p:pic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Workshop on Severe Convection and Climate – Int’l Research Institute for Climate and Society, The Lamont-Doherty Earth Observatory – Mar. 14-15, 2013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Wind – 11-years, 2002-2012</a:t>
            </a:r>
            <a:endParaRPr lang="en-US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A fix for severe wind woes?</a:t>
            </a:r>
            <a:endParaRPr lang="en-US" sz="540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Workshop on Severe Convection and Climate – Int’l Research Institute for Climate and Society, The Lamont-Doherty Earth Observatory – Mar. 14-15, 2013</a:t>
            </a:r>
            <a:endParaRPr lang="en-US" dirty="0"/>
          </a:p>
        </p:txBody>
      </p:sp>
      <p:pic>
        <p:nvPicPr>
          <p:cNvPr id="6" name="Picture 5" descr="ASOS_SVR-TS-days_2000-20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838200"/>
            <a:ext cx="7315200" cy="45607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5410200"/>
            <a:ext cx="7326924" cy="1042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3" name="Group 12"/>
          <p:cNvGrpSpPr/>
          <p:nvPr/>
        </p:nvGrpSpPr>
        <p:grpSpPr>
          <a:xfrm>
            <a:off x="1701888" y="1302971"/>
            <a:ext cx="5730543" cy="5009961"/>
            <a:chOff x="1701888" y="1302971"/>
            <a:chExt cx="5730543" cy="5009961"/>
          </a:xfrm>
        </p:grpSpPr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63336" y="1302971"/>
              <a:ext cx="3889864" cy="405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Rectangle 11"/>
            <p:cNvSpPr/>
            <p:nvPr/>
          </p:nvSpPr>
          <p:spPr>
            <a:xfrm>
              <a:off x="1701888" y="5943600"/>
              <a:ext cx="57305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Also see: Smith, et al., </a:t>
              </a:r>
              <a:r>
                <a:rPr lang="en-US" i="1" dirty="0" smtClean="0"/>
                <a:t>Weather and Forecasting </a:t>
              </a:r>
              <a:r>
                <a:rPr lang="en-US" dirty="0" smtClean="0"/>
                <a:t>, Feb. 2013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00-2012_ASOS_TS_WIND.png"/>
          <p:cNvPicPr>
            <a:picLocks noChangeAspect="1"/>
          </p:cNvPicPr>
          <p:nvPr/>
        </p:nvPicPr>
        <p:blipFill>
          <a:blip r:embed="rId2" cstate="print"/>
          <a:srcRect t="11987"/>
          <a:stretch>
            <a:fillRect/>
          </a:stretch>
        </p:blipFill>
        <p:spPr>
          <a:xfrm>
            <a:off x="838200" y="5334000"/>
            <a:ext cx="7315200" cy="11189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A fix for severe wind woes?</a:t>
            </a:r>
            <a:endParaRPr lang="en-US" sz="5400" dirty="0"/>
          </a:p>
        </p:txBody>
      </p:sp>
      <p:pic>
        <p:nvPicPr>
          <p:cNvPr id="8" name="Picture 7" descr="obsmap.gif"/>
          <p:cNvPicPr>
            <a:picLocks noChangeAspect="1"/>
          </p:cNvPicPr>
          <p:nvPr/>
        </p:nvPicPr>
        <p:blipFill>
          <a:blip r:embed="rId3" cstate="print"/>
          <a:srcRect l="33778" t="27778" r="17333" b="30000"/>
          <a:stretch>
            <a:fillRect/>
          </a:stretch>
        </p:blipFill>
        <p:spPr>
          <a:xfrm>
            <a:off x="838200" y="867508"/>
            <a:ext cx="73152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Workshop on Severe Convection and Climate – Int’l Research Institute for Climate and Society, The Lamont-Doherty Earth Observatory – Mar. 14-15,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906012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Tornadoes</a:t>
            </a:r>
          </a:p>
          <a:p>
            <a:pPr algn="ctr"/>
            <a:r>
              <a:rPr lang="en-US" sz="7200" dirty="0" smtClean="0"/>
              <a:t>1950-2012</a:t>
            </a:r>
            <a:endParaRPr lang="en-US" sz="720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Workshop on Severe Convection and Climate – Int’l Research Institute for Climate and Society, The Lamont-Doherty Earth Observatory – Mar. 14-15,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rn_char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400800"/>
          </a:xfrm>
          <a:prstGeom prst="rect">
            <a:avLst/>
          </a:prstGeom>
        </p:spPr>
      </p:pic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Workshop on Severe Convection and Climate – Int’l Research Institute for Climate and Society, The Lamont-Doherty Earth Observatory – Mar. 14-15,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orn_chart.png"/>
          <p:cNvPicPr>
            <a:picLocks noChangeAspect="1"/>
          </p:cNvPicPr>
          <p:nvPr/>
        </p:nvPicPr>
        <p:blipFill>
          <a:blip r:embed="rId2" cstate="print"/>
          <a:srcRect t="15476" b="9524"/>
          <a:stretch>
            <a:fillRect/>
          </a:stretch>
        </p:blipFill>
        <p:spPr>
          <a:xfrm>
            <a:off x="0" y="990600"/>
            <a:ext cx="9144000" cy="48006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679" t="426" r="835" b="1364"/>
          <a:stretch>
            <a:fillRect/>
          </a:stretch>
        </p:blipFill>
        <p:spPr bwMode="auto">
          <a:xfrm>
            <a:off x="0" y="609600"/>
            <a:ext cx="9144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4" descr="torn_chart.png"/>
          <p:cNvPicPr>
            <a:picLocks noChangeAspect="1"/>
          </p:cNvPicPr>
          <p:nvPr/>
        </p:nvPicPr>
        <p:blipFill>
          <a:blip r:embed="rId2" cstate="print"/>
          <a:srcRect b="90000"/>
          <a:stretch>
            <a:fillRect/>
          </a:stretch>
        </p:blipFill>
        <p:spPr>
          <a:xfrm>
            <a:off x="0" y="0"/>
            <a:ext cx="9144000" cy="685800"/>
          </a:xfrm>
          <a:prstGeom prst="rect">
            <a:avLst/>
          </a:prstGeom>
        </p:spPr>
      </p:pic>
      <p:pic>
        <p:nvPicPr>
          <p:cNvPr id="16" name="Picture 15" descr="torn_chart.png"/>
          <p:cNvPicPr>
            <a:picLocks noChangeAspect="1"/>
          </p:cNvPicPr>
          <p:nvPr/>
        </p:nvPicPr>
        <p:blipFill>
          <a:blip r:embed="rId2" cstate="print"/>
          <a:srcRect l="11667" t="13327" r="72500" b="67783"/>
          <a:stretch>
            <a:fillRect/>
          </a:stretch>
        </p:blipFill>
        <p:spPr>
          <a:xfrm>
            <a:off x="1066800" y="914400"/>
            <a:ext cx="1447800" cy="1295400"/>
          </a:xfrm>
          <a:prstGeom prst="rect">
            <a:avLst/>
          </a:prstGeom>
        </p:spPr>
      </p:pic>
      <p:pic>
        <p:nvPicPr>
          <p:cNvPr id="17" name="Picture 16" descr="wind_chart.png"/>
          <p:cNvPicPr>
            <a:picLocks noChangeAspect="1"/>
          </p:cNvPicPr>
          <p:nvPr/>
        </p:nvPicPr>
        <p:blipFill>
          <a:blip r:embed="rId4" cstate="print"/>
          <a:srcRect t="94446" b="2221"/>
          <a:stretch>
            <a:fillRect/>
          </a:stretch>
        </p:blipFill>
        <p:spPr>
          <a:xfrm>
            <a:off x="0" y="6172200"/>
            <a:ext cx="9144000" cy="228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028688" y="143256"/>
            <a:ext cx="1752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1958-2012</a:t>
            </a:r>
            <a:endParaRPr lang="en-US" sz="280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Workshop on Severe Convection and Climate – Int’l Research Institute for Climate and Society, The Lamont-Doherty Earth Observatory – Mar. 14-15, 2013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57912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1958-1968_tor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90074"/>
            <a:ext cx="9144000" cy="5686926"/>
          </a:xfrm>
          <a:prstGeom prst="rect">
            <a:avLst/>
          </a:prstGeom>
        </p:spPr>
      </p:pic>
      <p:pic>
        <p:nvPicPr>
          <p:cNvPr id="33" name="Picture 32" descr="Picture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00" y="2587752"/>
            <a:ext cx="1072807" cy="3657298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Workshop on Severe Convection and Climate – Int’l Research Institute for Climate and Society, The Lamont-Doherty Earth Observatory – Mar. 14-15, 2013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Torn. – 11-years, 1958-1968</a:t>
            </a:r>
            <a:endParaRPr lang="en-US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1969-1979_tor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90074"/>
            <a:ext cx="9144000" cy="5686926"/>
          </a:xfrm>
          <a:prstGeom prst="rect">
            <a:avLst/>
          </a:prstGeom>
        </p:spPr>
      </p:pic>
      <p:pic>
        <p:nvPicPr>
          <p:cNvPr id="9" name="Picture 8" descr="Picture1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00" y="2587752"/>
            <a:ext cx="1072807" cy="3663393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Workshop on Severe Convection and Climate – Int’l Research Institute for Climate and Society, The Lamont-Doherty Earth Observatory – Mar. 14-15, 2013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Torn. – 11-years, 1969-1979</a:t>
            </a:r>
            <a:endParaRPr lang="en-US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1980-1990_tor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90074"/>
            <a:ext cx="9144000" cy="5686926"/>
          </a:xfrm>
          <a:prstGeom prst="rect">
            <a:avLst/>
          </a:prstGeom>
        </p:spPr>
      </p:pic>
      <p:pic>
        <p:nvPicPr>
          <p:cNvPr id="10" name="Picture 9" descr="Picture1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00" y="2587752"/>
            <a:ext cx="1072807" cy="3663393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Workshop on Severe Convection and Climate – Int’l Research Institute for Climate and Society, The Lamont-Doherty Earth Observatory – Mar. 14-15, 2013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Torn. – 11-years, 1980-1990</a:t>
            </a:r>
            <a:endParaRPr lang="en-US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nimg.sulekha.com/others/original700/tuscaloosa-tornado-2011-5-2-19-10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429000"/>
            <a:ext cx="3060609" cy="2009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3" cstate="print"/>
          <a:srcRect l="25000" t="12500" r="38750" b="31250"/>
          <a:stretch>
            <a:fillRect/>
          </a:stretch>
        </p:blipFill>
        <p:spPr bwMode="auto">
          <a:xfrm rot="20825175">
            <a:off x="919518" y="522593"/>
            <a:ext cx="2283937" cy="29588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4" cstate="print"/>
          <a:srcRect l="28125" t="23437" r="38750" b="23438"/>
          <a:stretch>
            <a:fillRect/>
          </a:stretch>
        </p:blipFill>
        <p:spPr bwMode="auto">
          <a:xfrm>
            <a:off x="3352800" y="152400"/>
            <a:ext cx="2375095" cy="31676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5" cstate="print"/>
          <a:srcRect l="25000" t="12500" r="39375" b="29688"/>
          <a:stretch>
            <a:fillRect/>
          </a:stretch>
        </p:blipFill>
        <p:spPr bwMode="auto">
          <a:xfrm rot="1407052">
            <a:off x="5981006" y="633747"/>
            <a:ext cx="2406294" cy="31239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755" name="Picture 11" descr="http://blog.newsok.com/photo/files/2009/02/storm-damag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26664" y="4038600"/>
            <a:ext cx="3083898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750" name="Picture 6" descr="http://www.abc.net.au/news/linkableblob/4378944/data/large-hail-stones-fall-during-brisbane-storm-dat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3600" y="4419600"/>
            <a:ext cx="3030391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Workshop on Severe Convection and Climate – Int’l Research Institute for Climate and Society, The Lamont-Doherty Earth Observatory – Mar. 14-15,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991-2001_tor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90074"/>
            <a:ext cx="9144000" cy="5686926"/>
          </a:xfrm>
          <a:prstGeom prst="rect">
            <a:avLst/>
          </a:prstGeom>
        </p:spPr>
      </p:pic>
      <p:pic>
        <p:nvPicPr>
          <p:cNvPr id="9" name="Picture 8" descr="Pictur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00" y="2587752"/>
            <a:ext cx="1072807" cy="3663393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Workshop on Severe Convection and Climate – Int’l Research Institute for Climate and Society, The Lamont-Doherty Earth Observatory – Mar. 14-15, 2013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Torn. – 11-years, 1991-2001</a:t>
            </a:r>
            <a:endParaRPr lang="en-US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2002-2012_tor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90074"/>
            <a:ext cx="9144000" cy="5686926"/>
          </a:xfrm>
          <a:prstGeom prst="rect">
            <a:avLst/>
          </a:prstGeom>
        </p:spPr>
      </p:pic>
      <p:pic>
        <p:nvPicPr>
          <p:cNvPr id="10" name="Picture 9" descr="Picture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00" y="2587752"/>
            <a:ext cx="1072807" cy="3663393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Workshop on Severe Convection and Climate – Int’l Research Institute for Climate and Society, The Lamont-Doherty Earth Observatory – Mar. 14-15, 2013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Torn. – 11-years, 2002-2012</a:t>
            </a:r>
            <a:endParaRPr lang="en-US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Workshop on Severe Convection and Climate – Int’l Research Institute for Climate and Society, The Lamont-Doherty Earth Observatory – Mar. 14-15, 2013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What is tornado truth?</a:t>
            </a:r>
            <a:endParaRPr lang="en-US" sz="5400" dirty="0"/>
          </a:p>
        </p:txBody>
      </p:sp>
      <p:pic>
        <p:nvPicPr>
          <p:cNvPr id="5" name="Picture 4" descr="f2up_torn_char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835413"/>
            <a:ext cx="8610600" cy="5641587"/>
          </a:xfrm>
          <a:prstGeom prst="rect">
            <a:avLst/>
          </a:prstGeom>
        </p:spPr>
      </p:pic>
      <p:grpSp>
        <p:nvGrpSpPr>
          <p:cNvPr id="2" name="Group 11"/>
          <p:cNvGrpSpPr/>
          <p:nvPr/>
        </p:nvGrpSpPr>
        <p:grpSpPr>
          <a:xfrm>
            <a:off x="685800" y="3210580"/>
            <a:ext cx="8001000" cy="1513820"/>
            <a:chOff x="685800" y="3210580"/>
            <a:chExt cx="8001000" cy="151382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685800" y="4724400"/>
              <a:ext cx="8001000" cy="0"/>
            </a:xfrm>
            <a:prstGeom prst="line">
              <a:avLst/>
            </a:prstGeom>
            <a:ln w="444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118110" y="3210580"/>
              <a:ext cx="6904655" cy="523220"/>
            </a:xfrm>
            <a:prstGeom prst="rect">
              <a:avLst/>
            </a:prstGeom>
            <a:noFill/>
            <a:ln w="31750"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About 500 F1 and up per year over last ~60y</a:t>
              </a:r>
              <a:endParaRPr lang="en-US" sz="2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Workshop on Severe Convection and Climate – Int’l Research Institute for Climate and Society, The Lamont-Doherty Earth Observatory – Mar. 14-15, 2013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What is tornado truth?</a:t>
            </a:r>
            <a:endParaRPr lang="en-US" sz="54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105508" y="1143001"/>
            <a:ext cx="8915400" cy="4114800"/>
            <a:chOff x="0" y="1295400"/>
            <a:chExt cx="8915400" cy="4038601"/>
          </a:xfrm>
        </p:grpSpPr>
        <p:pic>
          <p:nvPicPr>
            <p:cNvPr id="73732" name="Picture 4" descr="http://4.bp.blogspot.com/-2DXuOBBr55M/Tb4iD_IbUfI/AAAAAAAACPM/15Inlj4BBl4/s1600/tracks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295400"/>
              <a:ext cx="5181600" cy="4038601"/>
            </a:xfrm>
            <a:prstGeom prst="rect">
              <a:avLst/>
            </a:prstGeom>
            <a:noFill/>
          </p:spPr>
        </p:pic>
        <p:pic>
          <p:nvPicPr>
            <p:cNvPr id="73730" name="Picture 2" descr="http://www.norman.noaa.gov/wp-content/uploads/2011/04/April-27-Rotation-Tracks-Eastern-U.S..jpg"/>
            <p:cNvPicPr>
              <a:picLocks noChangeAspect="1" noChangeArrowheads="1"/>
            </p:cNvPicPr>
            <p:nvPr/>
          </p:nvPicPr>
          <p:blipFill>
            <a:blip r:embed="rId3" cstate="print"/>
            <a:srcRect l="22500" t="46315" r="34715" b="6092"/>
            <a:stretch>
              <a:fillRect/>
            </a:stretch>
          </p:blipFill>
          <p:spPr bwMode="auto">
            <a:xfrm>
              <a:off x="4205748" y="1295400"/>
              <a:ext cx="4709652" cy="4038600"/>
            </a:xfrm>
            <a:prstGeom prst="rect">
              <a:avLst/>
            </a:prstGeom>
            <a:noFill/>
          </p:spPr>
        </p:pic>
      </p:grpSp>
      <p:sp>
        <p:nvSpPr>
          <p:cNvPr id="15" name="TextBox 14"/>
          <p:cNvSpPr txBox="1"/>
          <p:nvPr/>
        </p:nvSpPr>
        <p:spPr>
          <a:xfrm>
            <a:off x="76200" y="5257800"/>
            <a:ext cx="8991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Surveyed tornado tracks after 27 April 2011 Super Outbreak vs. NSSL radar rotation tracks.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Workshop on Severe Convection and Climate – Int’l Research Institute for Climate and Society, The Lamont-Doherty Earth Observatory – Mar. 14-15, 2013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What is tornado truth?</a:t>
            </a:r>
            <a:endParaRPr lang="en-US" sz="5400" dirty="0"/>
          </a:p>
        </p:txBody>
      </p:sp>
      <p:pic>
        <p:nvPicPr>
          <p:cNvPr id="78850" name="Picture 2" descr="http://i.imwx.com/web/news/2012/april/mesocyclone-tracks-spc-0403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5638800" cy="4379469"/>
          </a:xfrm>
          <a:prstGeom prst="rect">
            <a:avLst/>
          </a:prstGeom>
          <a:noFill/>
        </p:spPr>
      </p:pic>
      <p:pic>
        <p:nvPicPr>
          <p:cNvPr id="78852" name="Picture 4" descr="http://www.spc.noaa.gov/wcm/2012/April-14-2012-track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546" y="1524000"/>
            <a:ext cx="5858254" cy="4343400"/>
          </a:xfrm>
          <a:prstGeom prst="rect">
            <a:avLst/>
          </a:prstGeom>
          <a:noFill/>
        </p:spPr>
      </p:pic>
      <p:pic>
        <p:nvPicPr>
          <p:cNvPr id="78854" name="Picture 6" descr="http://www.spc.noaa.gov/wcm/2012/Christmas_2012_Tornadoe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2258075"/>
            <a:ext cx="5715000" cy="4295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In Summary</a:t>
            </a: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1066800"/>
            <a:ext cx="86868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 smtClean="0"/>
              <a:t>   All databases suffer from under-reporting early and significant over-reporting</a:t>
            </a:r>
          </a:p>
          <a:p>
            <a:r>
              <a:rPr lang="en-US" sz="2000" dirty="0" smtClean="0"/>
              <a:t>     and poor QC in most recent decades</a:t>
            </a:r>
          </a:p>
          <a:p>
            <a:pPr>
              <a:buFont typeface="Wingdings" pitchFamily="2" charset="2"/>
              <a:buChar char="§"/>
            </a:pPr>
            <a:endParaRPr lang="en-US" sz="2000" dirty="0" smtClean="0"/>
          </a:p>
          <a:p>
            <a:pPr>
              <a:buFont typeface="Wingdings" pitchFamily="2" charset="2"/>
              <a:buChar char="§"/>
            </a:pPr>
            <a:r>
              <a:rPr lang="en-US" sz="2000" dirty="0" smtClean="0"/>
              <a:t>  Databases have evolved from documenting storm events to being exclusive </a:t>
            </a:r>
          </a:p>
          <a:p>
            <a:r>
              <a:rPr lang="en-US" sz="2000" dirty="0" smtClean="0"/>
              <a:t>    sources for NWS verification program</a:t>
            </a:r>
          </a:p>
          <a:p>
            <a:pPr>
              <a:buFont typeface="Wingdings" pitchFamily="2" charset="2"/>
              <a:buChar char="§"/>
            </a:pPr>
            <a:endParaRPr lang="en-US" sz="2000" dirty="0" smtClean="0"/>
          </a:p>
          <a:p>
            <a:pPr>
              <a:buFont typeface="Wingdings" pitchFamily="2" charset="2"/>
              <a:buChar char="§"/>
            </a:pPr>
            <a:r>
              <a:rPr lang="en-US" sz="2000" b="1" dirty="0" smtClean="0"/>
              <a:t>  Dangerous and erroneous results are certain if these databases are used for </a:t>
            </a:r>
          </a:p>
          <a:p>
            <a:r>
              <a:rPr lang="en-US" sz="2000" b="1" dirty="0" smtClean="0"/>
              <a:t>    research without any understanding of serious underlying flaws</a:t>
            </a:r>
          </a:p>
          <a:p>
            <a:pPr>
              <a:buFont typeface="Wingdings" pitchFamily="2" charset="2"/>
              <a:buChar char="§"/>
            </a:pPr>
            <a:endParaRPr lang="en-US" sz="2000" dirty="0" smtClean="0"/>
          </a:p>
          <a:p>
            <a:pPr>
              <a:buFont typeface="Wingdings" pitchFamily="2" charset="2"/>
              <a:buChar char="§"/>
            </a:pPr>
            <a:r>
              <a:rPr lang="en-US" sz="2000" dirty="0" smtClean="0"/>
              <a:t>  Filtering and better QC, especially for tornado  data, can yield useful </a:t>
            </a:r>
          </a:p>
          <a:p>
            <a:r>
              <a:rPr lang="en-US" sz="2000" dirty="0" smtClean="0"/>
              <a:t>    information</a:t>
            </a:r>
          </a:p>
          <a:p>
            <a:pPr>
              <a:buFont typeface="Wingdings" pitchFamily="2" charset="2"/>
              <a:buChar char="§"/>
            </a:pPr>
            <a:endParaRPr lang="en-US" sz="2000" dirty="0" smtClean="0"/>
          </a:p>
          <a:p>
            <a:pPr>
              <a:buFont typeface="Wingdings" pitchFamily="2" charset="2"/>
              <a:buChar char="§"/>
            </a:pPr>
            <a:r>
              <a:rPr lang="en-US" sz="2000" dirty="0" smtClean="0"/>
              <a:t>  Advances in remote sensing, higher density and quality of surface observations, </a:t>
            </a:r>
          </a:p>
          <a:p>
            <a:r>
              <a:rPr lang="en-US" sz="2000" dirty="0" smtClean="0"/>
              <a:t>    as well as high resolution environmental data/grids, all show potential to  </a:t>
            </a:r>
          </a:p>
          <a:p>
            <a:r>
              <a:rPr lang="en-US" sz="2000" dirty="0" smtClean="0"/>
              <a:t>    transform and improve the recording of severe thunderstorm events.</a:t>
            </a:r>
            <a:endParaRPr lang="en-US" sz="200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Workshop on Severe Convection and Climate – Int’l Research Institute for Climate and Society, The Lamont-Doherty Earth Observatory – Mar. 14-15,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06012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“Severe” Hail</a:t>
            </a:r>
          </a:p>
          <a:p>
            <a:pPr algn="ctr"/>
            <a:r>
              <a:rPr lang="en-US" sz="7200" dirty="0" smtClean="0"/>
              <a:t>1955-2012</a:t>
            </a:r>
            <a:endParaRPr lang="en-US" sz="7200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Workshop on Severe Convection and Climate – Int’l Research Institute for Climate and Society, The Lamont-Doherty Earth Observatory – Mar. 14-15,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il_char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553200"/>
          </a:xfrm>
          <a:prstGeom prst="rect">
            <a:avLst/>
          </a:prstGeom>
        </p:spPr>
      </p:pic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Workshop on Severe Convection and Climate – Int’l Research Institute for Climate and Society, The Lamont-Doherty Earth Observatory – Mar. 14-15,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cture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609600"/>
            <a:ext cx="9125712" cy="5715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 descr="hail_chart.png"/>
          <p:cNvPicPr>
            <a:picLocks noChangeAspect="1"/>
          </p:cNvPicPr>
          <p:nvPr/>
        </p:nvPicPr>
        <p:blipFill>
          <a:blip r:embed="rId3" cstate="print"/>
          <a:srcRect b="91111"/>
          <a:stretch>
            <a:fillRect/>
          </a:stretch>
        </p:blipFill>
        <p:spPr>
          <a:xfrm>
            <a:off x="0" y="0"/>
            <a:ext cx="9144000" cy="609600"/>
          </a:xfrm>
          <a:prstGeom prst="rect">
            <a:avLst/>
          </a:prstGeom>
        </p:spPr>
      </p:pic>
      <p:pic>
        <p:nvPicPr>
          <p:cNvPr id="15" name="Picture 14" descr="hail_chart.png"/>
          <p:cNvPicPr>
            <a:picLocks noChangeAspect="1"/>
          </p:cNvPicPr>
          <p:nvPr/>
        </p:nvPicPr>
        <p:blipFill>
          <a:blip r:embed="rId3" cstate="print"/>
          <a:srcRect l="11667" t="12222" r="72500" b="67778"/>
          <a:stretch>
            <a:fillRect/>
          </a:stretch>
        </p:blipFill>
        <p:spPr>
          <a:xfrm>
            <a:off x="1066800" y="838200"/>
            <a:ext cx="1447800" cy="1371600"/>
          </a:xfrm>
          <a:prstGeom prst="rect">
            <a:avLst/>
          </a:prstGeom>
        </p:spPr>
      </p:pic>
      <p:pic>
        <p:nvPicPr>
          <p:cNvPr id="16" name="Picture 15" descr="wind_chart.png"/>
          <p:cNvPicPr>
            <a:picLocks noChangeAspect="1"/>
          </p:cNvPicPr>
          <p:nvPr/>
        </p:nvPicPr>
        <p:blipFill>
          <a:blip r:embed="rId4" cstate="print"/>
          <a:srcRect t="94446" b="2221"/>
          <a:stretch>
            <a:fillRect/>
          </a:stretch>
        </p:blipFill>
        <p:spPr>
          <a:xfrm>
            <a:off x="0" y="6324600"/>
            <a:ext cx="9144000" cy="228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220712" y="152400"/>
            <a:ext cx="1752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1958-2012</a:t>
            </a:r>
            <a:endParaRPr lang="en-US" sz="2800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Workshop on Severe Convection and Climate – Int’l Research Institute for Climate and Society, The Lamont-Doherty Earth Observatory – Mar. 14-15,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958-1968_hai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90074"/>
            <a:ext cx="9144000" cy="5686926"/>
          </a:xfrm>
          <a:prstGeom prst="rect">
            <a:avLst/>
          </a:prstGeom>
        </p:spPr>
      </p:pic>
      <p:pic>
        <p:nvPicPr>
          <p:cNvPr id="12" name="Picture 11" descr="Picture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00" y="2590800"/>
            <a:ext cx="1078903" cy="3657298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Workshop on Severe Convection and Climate – Int’l Research Institute for Climate and Society, The Lamont-Doherty Earth Observatory – Mar. 14-15, 2013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Hail – 11-years, 1958-1968</a:t>
            </a:r>
            <a:endParaRPr lang="en-US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969-1979_hai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90074"/>
            <a:ext cx="9144000" cy="5686926"/>
          </a:xfrm>
          <a:prstGeom prst="rect">
            <a:avLst/>
          </a:prstGeom>
        </p:spPr>
      </p:pic>
      <p:pic>
        <p:nvPicPr>
          <p:cNvPr id="14" name="Picture 13" descr="Picture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00" y="2587752"/>
            <a:ext cx="1072807" cy="3663393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Workshop on Severe Convection and Climate – Int’l Research Institute for Climate and Society, The Lamont-Doherty Earth Observatory – Mar. 14-15, 2013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Hail – 11-years, 1969-1979</a:t>
            </a:r>
            <a:endParaRPr lang="en-US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1980-1990_hai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90074"/>
            <a:ext cx="9144000" cy="5686926"/>
          </a:xfrm>
          <a:prstGeom prst="rect">
            <a:avLst/>
          </a:prstGeom>
        </p:spPr>
      </p:pic>
      <p:pic>
        <p:nvPicPr>
          <p:cNvPr id="11" name="Picture 10" descr="Picture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00" y="2587752"/>
            <a:ext cx="1072807" cy="3663393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Workshop on Severe Convection and Climate – Int’l Research Institute for Climate and Society, The Lamont-Doherty Earth Observatory – Mar. 14-15, 2013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Hail – 11-years, 1980-1990</a:t>
            </a:r>
            <a:endParaRPr lang="en-US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8080</TotalTime>
  <Words>1245</Words>
  <Application>Microsoft Office PowerPoint</Application>
  <PresentationFormat>On-screen Show (4:3)</PresentationFormat>
  <Paragraphs>98</Paragraphs>
  <Slides>35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gcarbin</dc:creator>
  <cp:lastModifiedBy>gcarbin</cp:lastModifiedBy>
  <cp:revision>259</cp:revision>
  <dcterms:created xsi:type="dcterms:W3CDTF">2013-02-21T19:36:08Z</dcterms:created>
  <dcterms:modified xsi:type="dcterms:W3CDTF">2013-03-09T22:10:48Z</dcterms:modified>
</cp:coreProperties>
</file>