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3" r:id="rId4"/>
  </p:sldMasterIdLst>
  <p:notesMasterIdLst>
    <p:notesMasterId r:id="rId13"/>
  </p:notesMasterIdLst>
  <p:handoutMasterIdLst>
    <p:handoutMasterId r:id="rId14"/>
  </p:handoutMasterIdLst>
  <p:sldIdLst>
    <p:sldId id="353" r:id="rId5"/>
    <p:sldId id="368" r:id="rId6"/>
    <p:sldId id="394" r:id="rId7"/>
    <p:sldId id="392" r:id="rId8"/>
    <p:sldId id="393" r:id="rId9"/>
    <p:sldId id="395" r:id="rId10"/>
    <p:sldId id="376" r:id="rId11"/>
    <p:sldId id="390" r:id="rId12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700"/>
    <a:srgbClr val="969696"/>
    <a:srgbClr val="FFF200"/>
    <a:srgbClr val="C1AFE5"/>
    <a:srgbClr val="EC008C"/>
    <a:srgbClr val="E82C2E"/>
    <a:srgbClr val="00A7B8"/>
    <a:srgbClr val="43B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9" autoAdjust="0"/>
    <p:restoredTop sz="94570" autoAdjust="0"/>
  </p:normalViewPr>
  <p:slideViewPr>
    <p:cSldViewPr snapToGrid="0">
      <p:cViewPr varScale="1">
        <p:scale>
          <a:sx n="77" d="100"/>
          <a:sy n="77" d="100"/>
        </p:scale>
        <p:origin x="-156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76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FC809F-A6BF-4509-B88E-08B4BDE32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4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3" y="73025"/>
            <a:ext cx="6777037" cy="508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6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85963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12F09343-9F3B-4224-9035-D80F23BD1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6" name="Line 10"/>
          <p:cNvSpPr>
            <a:spLocks noChangeShapeType="1"/>
          </p:cNvSpPr>
          <p:nvPr/>
        </p:nvSpPr>
        <p:spPr bwMode="auto">
          <a:xfrm>
            <a:off x="311150" y="5562600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11"/>
          <p:cNvSpPr>
            <a:spLocks noChangeShapeType="1"/>
          </p:cNvSpPr>
          <p:nvPr/>
        </p:nvSpPr>
        <p:spPr bwMode="auto">
          <a:xfrm>
            <a:off x="311150" y="5784850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12"/>
          <p:cNvSpPr>
            <a:spLocks noChangeShapeType="1"/>
          </p:cNvSpPr>
          <p:nvPr/>
        </p:nvSpPr>
        <p:spPr bwMode="auto">
          <a:xfrm>
            <a:off x="311150" y="6008688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13"/>
          <p:cNvSpPr>
            <a:spLocks noChangeShapeType="1"/>
          </p:cNvSpPr>
          <p:nvPr/>
        </p:nvSpPr>
        <p:spPr bwMode="auto">
          <a:xfrm>
            <a:off x="311150" y="6232525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14"/>
          <p:cNvSpPr>
            <a:spLocks noChangeShapeType="1"/>
          </p:cNvSpPr>
          <p:nvPr/>
        </p:nvSpPr>
        <p:spPr bwMode="auto">
          <a:xfrm>
            <a:off x="311150" y="6456363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5"/>
          <p:cNvSpPr>
            <a:spLocks noChangeShapeType="1"/>
          </p:cNvSpPr>
          <p:nvPr/>
        </p:nvSpPr>
        <p:spPr bwMode="auto">
          <a:xfrm>
            <a:off x="311150" y="6680200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6"/>
          <p:cNvSpPr>
            <a:spLocks noChangeShapeType="1"/>
          </p:cNvSpPr>
          <p:nvPr/>
        </p:nvSpPr>
        <p:spPr bwMode="auto">
          <a:xfrm>
            <a:off x="311150" y="6902450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7"/>
          <p:cNvSpPr>
            <a:spLocks noChangeShapeType="1"/>
          </p:cNvSpPr>
          <p:nvPr/>
        </p:nvSpPr>
        <p:spPr bwMode="auto">
          <a:xfrm>
            <a:off x="311150" y="7126288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8"/>
          <p:cNvSpPr>
            <a:spLocks noChangeShapeType="1"/>
          </p:cNvSpPr>
          <p:nvPr/>
        </p:nvSpPr>
        <p:spPr bwMode="auto">
          <a:xfrm>
            <a:off x="311150" y="7350125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9"/>
          <p:cNvSpPr>
            <a:spLocks noChangeShapeType="1"/>
          </p:cNvSpPr>
          <p:nvPr/>
        </p:nvSpPr>
        <p:spPr bwMode="auto">
          <a:xfrm>
            <a:off x="311150" y="7573963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20"/>
          <p:cNvSpPr>
            <a:spLocks noChangeShapeType="1"/>
          </p:cNvSpPr>
          <p:nvPr/>
        </p:nvSpPr>
        <p:spPr bwMode="auto">
          <a:xfrm>
            <a:off x="311150" y="7797800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21"/>
          <p:cNvSpPr>
            <a:spLocks noChangeShapeType="1"/>
          </p:cNvSpPr>
          <p:nvPr/>
        </p:nvSpPr>
        <p:spPr bwMode="auto">
          <a:xfrm>
            <a:off x="311150" y="8020050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22"/>
          <p:cNvSpPr>
            <a:spLocks noChangeShapeType="1"/>
          </p:cNvSpPr>
          <p:nvPr/>
        </p:nvSpPr>
        <p:spPr bwMode="auto">
          <a:xfrm>
            <a:off x="311150" y="8243888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23"/>
          <p:cNvSpPr>
            <a:spLocks noChangeShapeType="1"/>
          </p:cNvSpPr>
          <p:nvPr/>
        </p:nvSpPr>
        <p:spPr bwMode="auto">
          <a:xfrm>
            <a:off x="311150" y="8467725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24"/>
          <p:cNvSpPr>
            <a:spLocks noChangeShapeType="1"/>
          </p:cNvSpPr>
          <p:nvPr/>
        </p:nvSpPr>
        <p:spPr bwMode="auto">
          <a:xfrm>
            <a:off x="311150" y="8691563"/>
            <a:ext cx="638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682" name="Rectangle 2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5575" y="5334000"/>
            <a:ext cx="6621463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786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14300" rtl="0" eaLnBrk="0" fontAlgn="base" hangingPunct="0">
      <a:spcBef>
        <a:spcPct val="25000"/>
      </a:spcBef>
      <a:spcAft>
        <a:spcPct val="0"/>
      </a:spcAft>
      <a:defRPr sz="1000" kern="1200">
        <a:solidFill>
          <a:srgbClr val="132647"/>
        </a:solidFill>
        <a:latin typeface="Georgia" pitchFamily="18" charset="0"/>
        <a:ea typeface="+mn-ea"/>
        <a:cs typeface="+mn-cs"/>
      </a:defRPr>
    </a:lvl1pPr>
    <a:lvl2pPr marL="742950" indent="-285750" algn="l" defTabSz="114300" rtl="0" eaLnBrk="0" fontAlgn="base" hangingPunct="0">
      <a:spcBef>
        <a:spcPct val="25000"/>
      </a:spcBef>
      <a:spcAft>
        <a:spcPct val="0"/>
      </a:spcAft>
      <a:buFont typeface="Wingdings" pitchFamily="2" charset="2"/>
      <a:defRPr sz="1000" kern="1200">
        <a:solidFill>
          <a:srgbClr val="132647"/>
        </a:solidFill>
        <a:latin typeface="Georgia" pitchFamily="18" charset="0"/>
        <a:ea typeface="+mn-ea"/>
        <a:cs typeface="+mn-cs"/>
      </a:defRPr>
    </a:lvl2pPr>
    <a:lvl3pPr marL="1143000" indent="-228600" algn="l" defTabSz="114300" rtl="0" eaLnBrk="0" fontAlgn="base" hangingPunct="0">
      <a:spcBef>
        <a:spcPct val="25000"/>
      </a:spcBef>
      <a:spcAft>
        <a:spcPct val="0"/>
      </a:spcAft>
      <a:buFont typeface="Arial Narrow" pitchFamily="34" charset="0"/>
      <a:buChar char="–"/>
      <a:defRPr sz="1000" kern="1200">
        <a:solidFill>
          <a:srgbClr val="132647"/>
        </a:solidFill>
        <a:latin typeface="Georgia" pitchFamily="18" charset="0"/>
        <a:ea typeface="+mn-ea"/>
        <a:cs typeface="+mn-cs"/>
      </a:defRPr>
    </a:lvl3pPr>
    <a:lvl4pPr marL="1600200" indent="-228600" algn="l" defTabSz="114300" rtl="0" eaLnBrk="0" fontAlgn="base" hangingPunct="0">
      <a:spcBef>
        <a:spcPct val="30000"/>
      </a:spcBef>
      <a:spcAft>
        <a:spcPct val="0"/>
      </a:spcAft>
      <a:defRPr sz="1200" kern="1200">
        <a:solidFill>
          <a:srgbClr val="161D4E"/>
        </a:solidFill>
        <a:latin typeface="Arial Narrow" pitchFamily="34" charset="0"/>
        <a:ea typeface="+mn-ea"/>
        <a:cs typeface="+mn-cs"/>
      </a:defRPr>
    </a:lvl4pPr>
    <a:lvl5pPr marL="2057400" indent="-228600" algn="l" defTabSz="114300" rtl="0" eaLnBrk="0" fontAlgn="base" hangingPunct="0">
      <a:spcBef>
        <a:spcPct val="30000"/>
      </a:spcBef>
      <a:spcAft>
        <a:spcPct val="0"/>
      </a:spcAft>
      <a:defRPr sz="1200" kern="1200">
        <a:solidFill>
          <a:srgbClr val="161D4E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050926-6E86-4A02-8876-A76323F6F737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5265738"/>
            <a:ext cx="6699250" cy="35417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1985368" y="8830658"/>
            <a:ext cx="3039666" cy="46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fld id="{76D0E173-ABBC-467D-8E04-E17F131D7AD2}" type="slidenum">
              <a:rPr lang="en-US" sz="1200"/>
              <a:pPr algn="ctr" eaLnBrk="1" hangingPunct="1"/>
              <a:t>4</a:t>
            </a:fld>
            <a:endParaRPr lang="en-US" sz="12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Arial" charset="0"/>
                <a:cs typeface="Arial" charset="0"/>
              </a:rPr>
              <a:t>Alice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07C31-3E7F-4B7F-9199-3ED8F304C1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6196B6-746F-4527-A780-7BEBB26F4ABE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5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74700" indent="-298450" defTabSz="9525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90625" indent="-238125" defTabSz="9525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66875" indent="-238125" defTabSz="9525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143125" indent="-238125" defTabSz="9525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600325" indent="-238125" defTabSz="952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3057525" indent="-238125" defTabSz="952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514725" indent="-238125" defTabSz="952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971925" indent="-238125" defTabSz="952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0C3E97-BCF7-480A-8EDC-FDF57E3DD547}" type="slidenum">
              <a:rPr lang="en-US" sz="1300" b="0"/>
              <a:pPr eaLnBrk="1" hangingPunct="1"/>
              <a:t>8</a:t>
            </a:fld>
            <a:endParaRPr lang="en-US" sz="1300" b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8" y="74613"/>
            <a:ext cx="6770687" cy="5080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323" y="5334133"/>
            <a:ext cx="6620933" cy="418620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WILLIS RE WHITE flag le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27701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6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09875" y="177800"/>
            <a:ext cx="3962400" cy="933450"/>
          </a:xfrm>
        </p:spPr>
        <p:txBody>
          <a:bodyPr/>
          <a:lstStyle>
            <a:lvl1pPr>
              <a:lnSpc>
                <a:spcPct val="85000"/>
              </a:lnSpc>
              <a:defRPr sz="2200" cap="all" baseline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966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09875" y="1316038"/>
            <a:ext cx="3103563" cy="1354137"/>
          </a:xfrm>
        </p:spPr>
        <p:txBody>
          <a:bodyPr/>
          <a:lstStyle>
            <a:lvl1pPr marL="0" indent="0">
              <a:spcBef>
                <a:spcPct val="50000"/>
              </a:spcBef>
              <a:buFont typeface="Symbol" pitchFamily="18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339661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9375"/>
            <a:ext cx="6105525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E206B-6314-4961-B000-C5ABA5D14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6681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3B58-A0AC-43B1-839D-F5E175929C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7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8863"/>
            <a:ext cx="4581525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WILLIS RE WHITE flag righ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704" y="501650"/>
            <a:ext cx="27701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WILLIS RE WHITE flag righ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501650"/>
            <a:ext cx="27701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WILLIS RE WHITE flag righ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501650"/>
            <a:ext cx="27701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176" y="387350"/>
            <a:ext cx="6076950" cy="731838"/>
          </a:xfrm>
        </p:spPr>
        <p:txBody>
          <a:bodyPr/>
          <a:lstStyle>
            <a:lvl1pPr algn="r">
              <a:defRPr sz="2200" cap="all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4843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808413" cy="44958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3213" y="1600200"/>
            <a:ext cx="3808412" cy="44958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6741C-8866-40EF-B4AA-1AA8749AD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9730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5942-F2D5-486F-B6EF-BD25A44C53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520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5077D-DB3D-4FC3-9E31-751B39CDA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525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Masthead WRA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1111"/>
            <a:ext cx="9144000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-1111"/>
            <a:ext cx="419100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77692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9655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54750"/>
            <a:ext cx="1219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6C118D-F1A6-472B-8F4A-3BBCBB5601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1" y="79375"/>
            <a:ext cx="6076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30" name="Picture 6" descr="WILLIS RE WHITE flag righ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501650"/>
            <a:ext cx="27701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9" r:id="rId5"/>
    <p:sldLayoutId id="2147483820" r:id="rId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35000"/>
        </a:spcBef>
        <a:spcAft>
          <a:spcPct val="0"/>
        </a:spcAft>
        <a:buClr>
          <a:schemeClr val="accent4"/>
        </a:buClr>
        <a:buSzPct val="135000"/>
        <a:buFont typeface="Symbol" pitchFamily="18" charset="2"/>
        <a:buChar char="·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339725" algn="l" rtl="0" eaLnBrk="1" fontAlgn="base" hangingPunct="1">
        <a:spcBef>
          <a:spcPct val="35000"/>
        </a:spcBef>
        <a:spcAft>
          <a:spcPct val="0"/>
        </a:spcAft>
        <a:buClr>
          <a:schemeClr val="accent2"/>
        </a:buClr>
        <a:buSzPct val="135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068388" indent="-157163" algn="l" rtl="0" eaLnBrk="1" fontAlgn="base" hangingPunct="1">
        <a:spcBef>
          <a:spcPct val="35000"/>
        </a:spcBef>
        <a:spcAft>
          <a:spcPct val="0"/>
        </a:spcAft>
        <a:buClr>
          <a:srgbClr val="43B649"/>
        </a:buClr>
        <a:buSzPct val="75000"/>
        <a:buFont typeface="Symbol" pitchFamily="18" charset="2"/>
        <a:buChar char="·"/>
        <a:defRPr sz="2400">
          <a:solidFill>
            <a:schemeClr val="tx1"/>
          </a:solidFill>
          <a:latin typeface="+mn-lt"/>
        </a:defRPr>
      </a:lvl3pPr>
      <a:lvl4pPr marL="1430338" indent="-1762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711325" indent="-1635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75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5pPr>
      <a:lvl6pPr marL="2168525" indent="-1635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75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6pPr>
      <a:lvl7pPr marL="2625725" indent="-1635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75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7pPr>
      <a:lvl8pPr marL="3082925" indent="-1635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75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8pPr>
      <a:lvl9pPr marL="3540125" indent="-163513" algn="l" rtl="0" eaLnBrk="1" fontAlgn="base" hangingPunct="1">
        <a:spcBef>
          <a:spcPct val="35000"/>
        </a:spcBef>
        <a:spcAft>
          <a:spcPct val="0"/>
        </a:spcAft>
        <a:buClr>
          <a:schemeClr val="tx1"/>
        </a:buClr>
        <a:buSzPct val="75000"/>
        <a:buFont typeface="Symbol" pitchFamily="18" charset="2"/>
        <a:buChar char="·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2809874" y="177800"/>
            <a:ext cx="6092585" cy="933450"/>
          </a:xfrm>
        </p:spPr>
        <p:txBody>
          <a:bodyPr/>
          <a:lstStyle/>
          <a:p>
            <a:pPr eaLnBrk="1" hangingPunct="1"/>
            <a:r>
              <a:rPr lang="en-US" dirty="0" smtClean="0"/>
              <a:t>RISK MANAGEMENT AND REINSURANCE:</a:t>
            </a:r>
            <a:br>
              <a:rPr lang="en-US" dirty="0" smtClean="0"/>
            </a:br>
            <a:r>
              <a:rPr lang="en-US" dirty="0" smtClean="0"/>
              <a:t>THE BROKER PERSPECTIVE</a:t>
            </a:r>
          </a:p>
        </p:txBody>
      </p:sp>
      <p:sp>
        <p:nvSpPr>
          <p:cNvPr id="4099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2809875" y="1316038"/>
            <a:ext cx="4384555" cy="1354137"/>
          </a:xfrm>
        </p:spPr>
        <p:txBody>
          <a:bodyPr/>
          <a:lstStyle/>
          <a:p>
            <a:r>
              <a:rPr lang="en-US" dirty="0" smtClean="0"/>
              <a:t>Severe </a:t>
            </a:r>
            <a:r>
              <a:rPr lang="en-US" dirty="0"/>
              <a:t>convection and </a:t>
            </a:r>
            <a:r>
              <a:rPr lang="en-US" dirty="0" smtClean="0"/>
              <a:t>climate workshop</a:t>
            </a:r>
          </a:p>
          <a:p>
            <a:r>
              <a:rPr lang="en-US" dirty="0"/>
              <a:t>Columbia University</a:t>
            </a:r>
          </a:p>
          <a:p>
            <a:r>
              <a:rPr lang="en-US" dirty="0" smtClean="0"/>
              <a:t>March 14, 2013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risk food 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E206B-6314-4961-B000-C5ABA5D145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381000" y="2362200"/>
            <a:ext cx="1797050" cy="148272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buFont typeface="Symbol" pitchFamily="18" charset="2"/>
              <a:buNone/>
            </a:pPr>
            <a:r>
              <a:rPr lang="en-GB" sz="1600" b="1">
                <a:solidFill>
                  <a:srgbClr val="FFFFFF"/>
                </a:solidFill>
              </a:rPr>
              <a:t>Insurance </a:t>
            </a: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  <a:buFont typeface="Symbol" pitchFamily="18" charset="2"/>
              <a:buNone/>
            </a:pPr>
            <a:r>
              <a:rPr lang="en-GB" sz="1600" b="1">
                <a:solidFill>
                  <a:srgbClr val="FFFFFF"/>
                </a:solidFill>
              </a:rPr>
              <a:t>Policyholders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689350" y="2362200"/>
            <a:ext cx="1797050" cy="148272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buFont typeface="Symbol" pitchFamily="18" charset="2"/>
              <a:buNone/>
            </a:pPr>
            <a:r>
              <a:rPr lang="en-GB" sz="1600" b="1" dirty="0">
                <a:solidFill>
                  <a:srgbClr val="FFFFFF"/>
                </a:solidFill>
              </a:rPr>
              <a:t>Insurance </a:t>
            </a: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  <a:buFont typeface="Symbol" pitchFamily="18" charset="2"/>
              <a:buNone/>
            </a:pPr>
            <a:r>
              <a:rPr lang="en-GB" sz="1600" b="1" dirty="0">
                <a:solidFill>
                  <a:srgbClr val="FFFFFF"/>
                </a:solidFill>
              </a:rPr>
              <a:t>Companies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858000" y="2362200"/>
            <a:ext cx="1797050" cy="14827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buFont typeface="Symbol" pitchFamily="18" charset="2"/>
              <a:buNone/>
            </a:pPr>
            <a:r>
              <a:rPr lang="en-GB" sz="1600" b="1">
                <a:solidFill>
                  <a:srgbClr val="FFFFFF"/>
                </a:solidFill>
              </a:rPr>
              <a:t>Reinsurance </a:t>
            </a: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  <a:buFont typeface="Symbol" pitchFamily="18" charset="2"/>
              <a:buNone/>
            </a:pPr>
            <a:r>
              <a:rPr lang="en-GB" sz="1600" b="1">
                <a:solidFill>
                  <a:srgbClr val="FFFFFF"/>
                </a:solidFill>
              </a:rPr>
              <a:t>Companies</a:t>
            </a: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  <a:buFont typeface="Symbol" pitchFamily="18" charset="2"/>
              <a:buNone/>
            </a:pPr>
            <a:r>
              <a:rPr lang="en-GB" sz="1200" i="1">
                <a:solidFill>
                  <a:srgbClr val="FFFFFF"/>
                </a:solidFill>
              </a:rPr>
              <a:t>e.g. Lloyd’s of London</a:t>
            </a:r>
            <a:endParaRPr lang="en-US" sz="1200" i="1">
              <a:solidFill>
                <a:srgbClr val="FFFFFF"/>
              </a:solidFill>
            </a:endParaRPr>
          </a:p>
        </p:txBody>
      </p:sp>
      <p:cxnSp>
        <p:nvCxnSpPr>
          <p:cNvPr id="15" name="Straight Arrow Connector 14"/>
          <p:cNvCxnSpPr>
            <a:stCxn id="5" idx="6"/>
            <a:endCxn id="8" idx="2"/>
          </p:cNvCxnSpPr>
          <p:nvPr/>
        </p:nvCxnSpPr>
        <p:spPr>
          <a:xfrm>
            <a:off x="2178050" y="3103563"/>
            <a:ext cx="15113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9" idx="2"/>
          </p:cNvCxnSpPr>
          <p:nvPr/>
        </p:nvCxnSpPr>
        <p:spPr>
          <a:xfrm>
            <a:off x="5486400" y="3103563"/>
            <a:ext cx="1371600" cy="0"/>
          </a:xfrm>
          <a:prstGeom prst="straightConnector1">
            <a:avLst/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Callout 18"/>
          <p:cNvSpPr/>
          <p:nvPr/>
        </p:nvSpPr>
        <p:spPr>
          <a:xfrm rot="16200000">
            <a:off x="2025088" y="3325913"/>
            <a:ext cx="1817225" cy="1863524"/>
          </a:xfrm>
          <a:prstGeom prst="rightArrow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 dirty="0" smtClean="0"/>
              <a:t>Agents / Brokers</a:t>
            </a:r>
          </a:p>
          <a:p>
            <a:pPr algn="ctr"/>
            <a:r>
              <a:rPr lang="en-US" sz="1600" dirty="0" smtClean="0"/>
              <a:t>(e.g. Willis Retail)</a:t>
            </a:r>
            <a:endParaRPr lang="en-US" dirty="0"/>
          </a:p>
        </p:txBody>
      </p:sp>
      <p:sp>
        <p:nvSpPr>
          <p:cNvPr id="20" name="Right Arrow Callout 19"/>
          <p:cNvSpPr/>
          <p:nvPr/>
        </p:nvSpPr>
        <p:spPr>
          <a:xfrm rot="16200000">
            <a:off x="5263588" y="3325913"/>
            <a:ext cx="1817225" cy="1863524"/>
          </a:xfrm>
          <a:prstGeom prst="rightArrow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000" dirty="0" smtClean="0"/>
              <a:t>Reinsurance intermediaries</a:t>
            </a:r>
            <a:endParaRPr lang="en-US" dirty="0" smtClean="0"/>
          </a:p>
          <a:p>
            <a:pPr algn="ctr"/>
            <a:r>
              <a:rPr lang="en-US" sz="1600" dirty="0" smtClean="0"/>
              <a:t>(e.g. Willis 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750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SCS world our clients see…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E206B-6314-4961-B000-C5ABA5D145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4" b="4649"/>
          <a:stretch>
            <a:fillRect/>
          </a:stretch>
        </p:blipFill>
        <p:spPr bwMode="auto">
          <a:xfrm>
            <a:off x="150813" y="2124075"/>
            <a:ext cx="883920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4300" y="1828800"/>
            <a:ext cx="4456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accent2"/>
                </a:solidFill>
              </a:rPr>
              <a:t>1910 Census / 1958 Reported Tornadoes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570413" y="1831975"/>
            <a:ext cx="4456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accent2"/>
                </a:solidFill>
              </a:rPr>
              <a:t>2010 Census / 2010 Reported Tornadoes</a:t>
            </a:r>
          </a:p>
        </p:txBody>
      </p:sp>
    </p:spTree>
    <p:extLst>
      <p:ext uri="{BB962C8B-B14F-4D97-AF65-F5344CB8AC3E}">
        <p14:creationId xmlns:p14="http://schemas.microsoft.com/office/powerpoint/2010/main" val="39056043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37"/>
          <a:stretch>
            <a:fillRect/>
          </a:stretch>
        </p:blipFill>
        <p:spPr bwMode="auto">
          <a:xfrm>
            <a:off x="768350" y="1730375"/>
            <a:ext cx="7253288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43350" y="2260600"/>
            <a:ext cx="323850" cy="3989388"/>
          </a:xfrm>
          <a:prstGeom prst="rect">
            <a:avLst/>
          </a:prstGeom>
          <a:solidFill>
            <a:srgbClr val="4F81BD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8132" name="Straight Arrow Connector 16"/>
          <p:cNvCxnSpPr>
            <a:cxnSpLocks noChangeShapeType="1"/>
          </p:cNvCxnSpPr>
          <p:nvPr/>
        </p:nvCxnSpPr>
        <p:spPr bwMode="auto">
          <a:xfrm>
            <a:off x="1425575" y="3965575"/>
            <a:ext cx="6311900" cy="11557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3" name="Straight Arrow Connector 39"/>
          <p:cNvCxnSpPr>
            <a:cxnSpLocks noChangeShapeType="1"/>
          </p:cNvCxnSpPr>
          <p:nvPr/>
        </p:nvCxnSpPr>
        <p:spPr bwMode="auto">
          <a:xfrm>
            <a:off x="1425575" y="4270375"/>
            <a:ext cx="6523038" cy="1000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28" name="TextBox 29"/>
          <p:cNvSpPr txBox="1">
            <a:spLocks noChangeArrowheads="1"/>
          </p:cNvSpPr>
          <p:nvPr/>
        </p:nvSpPr>
        <p:spPr bwMode="auto">
          <a:xfrm flipH="1">
            <a:off x="641350" y="6345238"/>
            <a:ext cx="1568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sz="1200" dirty="0" smtClean="0">
                <a:solidFill>
                  <a:schemeClr val="bg1">
                    <a:lumMod val="65000"/>
                  </a:schemeClr>
                </a:solidFill>
              </a:rPr>
              <a:t>Harold </a:t>
            </a:r>
            <a:r>
              <a:rPr lang="en-GB" sz="1200" dirty="0">
                <a:solidFill>
                  <a:schemeClr val="bg1">
                    <a:lumMod val="65000"/>
                  </a:schemeClr>
                </a:solidFill>
              </a:rPr>
              <a:t>Brooks, 2011</a:t>
            </a:r>
          </a:p>
        </p:txBody>
      </p:sp>
      <p:sp>
        <p:nvSpPr>
          <p:cNvPr id="48135" name="Slide Number Placeholder 3"/>
          <p:cNvSpPr txBox="1">
            <a:spLocks noGrp="1"/>
          </p:cNvSpPr>
          <p:nvPr/>
        </p:nvSpPr>
        <p:spPr bwMode="auto">
          <a:xfrm>
            <a:off x="7572375" y="6254750"/>
            <a:ext cx="1219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D77D569-FE04-4478-ACC4-3D2AD6C0B78B}" type="slidenum">
              <a:rPr lang="en-GB" sz="1200">
                <a:solidFill>
                  <a:srgbClr val="132647"/>
                </a:solidFill>
              </a:rPr>
              <a:pPr algn="r" eaLnBrk="1" hangingPunct="1"/>
              <a:t>4</a:t>
            </a:fld>
            <a:endParaRPr lang="en-GB" sz="1200">
              <a:solidFill>
                <a:srgbClr val="132647"/>
              </a:solidFill>
            </a:endParaRPr>
          </a:p>
        </p:txBody>
      </p:sp>
      <p:grpSp>
        <p:nvGrpSpPr>
          <p:cNvPr id="48136" name="Group 15"/>
          <p:cNvGrpSpPr>
            <a:grpSpLocks/>
          </p:cNvGrpSpPr>
          <p:nvPr/>
        </p:nvGrpSpPr>
        <p:grpSpPr bwMode="auto">
          <a:xfrm>
            <a:off x="1827213" y="5518150"/>
            <a:ext cx="2001837" cy="366713"/>
            <a:chOff x="2514600" y="5486400"/>
            <a:chExt cx="3343573" cy="521160"/>
          </a:xfrm>
        </p:grpSpPr>
        <p:sp>
          <p:nvSpPr>
            <p:cNvPr id="48142" name="TextBox 16"/>
            <p:cNvSpPr txBox="1">
              <a:spLocks noChangeArrowheads="1"/>
            </p:cNvSpPr>
            <p:nvPr/>
          </p:nvSpPr>
          <p:spPr bwMode="auto">
            <a:xfrm>
              <a:off x="2514600" y="5486400"/>
              <a:ext cx="3046602" cy="52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F-scale adopted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468400" y="5761644"/>
              <a:ext cx="38977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37" name="Group 49"/>
          <p:cNvGrpSpPr>
            <a:grpSpLocks/>
          </p:cNvGrpSpPr>
          <p:nvPr/>
        </p:nvGrpSpPr>
        <p:grpSpPr bwMode="auto">
          <a:xfrm>
            <a:off x="55563" y="6116638"/>
            <a:ext cx="2065337" cy="709612"/>
            <a:chOff x="2832" y="2832"/>
            <a:chExt cx="1152" cy="412"/>
          </a:xfrm>
        </p:grpSpPr>
        <p:pic>
          <p:nvPicPr>
            <p:cNvPr id="48140" name="Picture 50" descr="OU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832"/>
              <a:ext cx="38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1" name="Picture 51" descr="Welcome To OU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120"/>
              <a:ext cx="110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8" name="Title 5"/>
          <p:cNvSpPr>
            <a:spLocks noGrp="1"/>
          </p:cNvSpPr>
          <p:nvPr>
            <p:ph type="title"/>
          </p:nvPr>
        </p:nvSpPr>
        <p:spPr>
          <a:xfrm>
            <a:off x="152400" y="79375"/>
            <a:ext cx="6894443" cy="1223963"/>
          </a:xfrm>
        </p:spPr>
        <p:txBody>
          <a:bodyPr/>
          <a:lstStyle/>
          <a:p>
            <a:r>
              <a:rPr lang="en-GB" dirty="0" smtClean="0"/>
              <a:t>But </a:t>
            </a:r>
            <a:r>
              <a:rPr lang="en-GB" dirty="0" smtClean="0"/>
              <a:t>normalized trend </a:t>
            </a:r>
            <a:r>
              <a:rPr lang="en-GB" dirty="0" smtClean="0"/>
              <a:t>in </a:t>
            </a:r>
            <a:r>
              <a:rPr lang="en-GB" dirty="0" smtClean="0"/>
              <a:t>severe</a:t>
            </a:r>
            <a:br>
              <a:rPr lang="en-GB" dirty="0" smtClean="0"/>
            </a:br>
            <a:r>
              <a:rPr lang="en-GB" dirty="0" smtClean="0"/>
              <a:t>U.S.</a:t>
            </a:r>
            <a:r>
              <a:rPr lang="en-GB" dirty="0"/>
              <a:t> </a:t>
            </a:r>
            <a:r>
              <a:rPr lang="en-GB" dirty="0" smtClean="0"/>
              <a:t>tornado </a:t>
            </a:r>
            <a:r>
              <a:rPr lang="en-GB" dirty="0" smtClean="0"/>
              <a:t>activity is down</a:t>
            </a:r>
            <a:r>
              <a:rPr lang="en-GB" dirty="0" smtClean="0"/>
              <a:t>…</a:t>
            </a:r>
            <a:endParaRPr lang="en-US" dirty="0" smtClean="0"/>
          </a:p>
        </p:txBody>
      </p:sp>
      <p:pic>
        <p:nvPicPr>
          <p:cNvPr id="4813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23283" r="72493" b="53972"/>
          <a:stretch>
            <a:fillRect/>
          </a:stretch>
        </p:blipFill>
        <p:spPr bwMode="auto">
          <a:xfrm>
            <a:off x="7737475" y="1589088"/>
            <a:ext cx="1244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753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…and so are normalized tornado losses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019EB-BF24-401A-A1C9-893D6A5957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1" t="34201" r="25929" b="17741"/>
          <a:stretch>
            <a:fillRect/>
          </a:stretch>
        </p:blipFill>
        <p:spPr bwMode="auto">
          <a:xfrm>
            <a:off x="325438" y="1773238"/>
            <a:ext cx="6981825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379413" y="6259513"/>
            <a:ext cx="7202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accent2"/>
                </a:solidFill>
              </a:rPr>
              <a:t>Source: tornado damage data from K. Simmons, Austin College, presentation 12 July 2011, Geneva Association; GDP data from US BEA; graph prepared by R. Pielke, Jr., 13 July 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3125" y="4338638"/>
            <a:ext cx="18367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3"/>
                </a:solidFill>
              </a:rPr>
              <a:t>1950-2010 average = index value 100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55688" y="4783138"/>
            <a:ext cx="607695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02150" y="2025650"/>
            <a:ext cx="3079750" cy="2138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61" name="TextBox 6"/>
          <p:cNvSpPr txBox="1">
            <a:spLocks noChangeArrowheads="1"/>
          </p:cNvSpPr>
          <p:nvPr/>
        </p:nvSpPr>
        <p:spPr bwMode="auto">
          <a:xfrm>
            <a:off x="4138613" y="2190750"/>
            <a:ext cx="3116262" cy="156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accent2"/>
                </a:solidFill>
              </a:rPr>
              <a:t>US </a:t>
            </a:r>
            <a:r>
              <a:rPr lang="en-US" dirty="0" smtClean="0">
                <a:solidFill>
                  <a:schemeClr val="accent2"/>
                </a:solidFill>
              </a:rPr>
              <a:t>tornado </a:t>
            </a:r>
            <a:r>
              <a:rPr lang="en-US" dirty="0">
                <a:solidFill>
                  <a:schemeClr val="accent2"/>
                </a:solidFill>
              </a:rPr>
              <a:t>damage indexed to </a:t>
            </a:r>
          </a:p>
          <a:p>
            <a:pPr algn="ctr" eaLnBrk="1" hangingPunct="1"/>
            <a:r>
              <a:rPr lang="en-US" dirty="0">
                <a:solidFill>
                  <a:schemeClr val="accent2"/>
                </a:solidFill>
              </a:rPr>
              <a:t>national GDP,</a:t>
            </a:r>
          </a:p>
          <a:p>
            <a:pPr algn="ctr" eaLnBrk="1" hangingPunct="1"/>
            <a:r>
              <a:rPr lang="en-US" dirty="0">
                <a:solidFill>
                  <a:schemeClr val="accent2"/>
                </a:solidFill>
              </a:rPr>
              <a:t>1950-2010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55688" y="1997075"/>
            <a:ext cx="6167437" cy="32004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502150" y="3856038"/>
            <a:ext cx="272097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62147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/ reinsurance</a:t>
            </a:r>
            <a:br>
              <a:rPr lang="en-US" dirty="0" smtClean="0"/>
            </a:br>
            <a:r>
              <a:rPr lang="en-US" dirty="0" smtClean="0"/>
              <a:t>market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E206B-6314-4961-B000-C5ABA5D145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666158"/>
              </p:ext>
            </p:extLst>
          </p:nvPr>
        </p:nvGraphicFramePr>
        <p:xfrm>
          <a:off x="778334" y="1958061"/>
          <a:ext cx="6790140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7535"/>
                <a:gridCol w="1697535"/>
                <a:gridCol w="1697535"/>
                <a:gridCol w="1697535"/>
              </a:tblGrid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US HU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US EQ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SCS</a:t>
                      </a:r>
                      <a:endParaRPr lang="en-US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Vendor models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Well accepted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Well accepted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well accepted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Modeling focus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Probabilistic</a:t>
                      </a:r>
                      <a:r>
                        <a:rPr lang="en-US" baseline="0" dirty="0" smtClean="0"/>
                        <a:t> (simulation)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Probabilistic</a:t>
                      </a:r>
                      <a:r>
                        <a:rPr lang="en-US" baseline="0" dirty="0" smtClean="0"/>
                        <a:t> (simulation)</a:t>
                      </a:r>
                      <a:endParaRPr lang="en-US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Deterministic (scenario)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Confidence about short term</a:t>
                      </a:r>
                      <a:r>
                        <a:rPr lang="en-US" baseline="0" dirty="0" smtClean="0"/>
                        <a:t> / long term effects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Understanding of climate change effects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08702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6068FB8-0549-4DF2-86DF-CEBF33128E51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75"/>
            <a:ext cx="5032375" cy="1223963"/>
          </a:xfrm>
        </p:spPr>
        <p:txBody>
          <a:bodyPr/>
          <a:lstStyle/>
          <a:p>
            <a:pPr eaLnBrk="1" hangingPunct="1"/>
            <a:r>
              <a:rPr lang="en-US" dirty="0" smtClean="0"/>
              <a:t>My clients want to know…</a:t>
            </a:r>
          </a:p>
        </p:txBody>
      </p:sp>
      <p:pic>
        <p:nvPicPr>
          <p:cNvPr id="13316" name="Picture 3" descr="WILLIS RE WHITE flag 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501650"/>
            <a:ext cx="27701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3729037" y="3723833"/>
            <a:ext cx="5337175" cy="731838"/>
            <a:chOff x="2275" y="3008"/>
            <a:chExt cx="3362" cy="461"/>
          </a:xfrm>
        </p:grpSpPr>
        <p:pic>
          <p:nvPicPr>
            <p:cNvPr id="13333" name="Picture 5" descr="analytics-masthead_Custom-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" t="1770" r="86838" b="43768"/>
            <a:stretch>
              <a:fillRect/>
            </a:stretch>
          </p:blipFill>
          <p:spPr bwMode="auto">
            <a:xfrm>
              <a:off x="2275" y="3008"/>
              <a:ext cx="64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Rectangle 6"/>
            <p:cNvSpPr>
              <a:spLocks noChangeArrowheads="1"/>
            </p:cNvSpPr>
            <p:nvPr/>
          </p:nvSpPr>
          <p:spPr bwMode="auto">
            <a:xfrm>
              <a:off x="2915" y="3008"/>
              <a:ext cx="2722" cy="4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buClr>
                  <a:schemeClr val="tx2"/>
                </a:buClr>
                <a:buSzPct val="135000"/>
                <a:buFont typeface="Symbol" pitchFamily="18" charset="2"/>
                <a:buNone/>
              </a:pPr>
              <a:r>
                <a:rPr lang="en-US" dirty="0">
                  <a:solidFill>
                    <a:schemeClr val="bg1"/>
                  </a:solidFill>
                </a:rPr>
                <a:t>What can I do when no</a:t>
              </a:r>
            </a:p>
            <a:p>
              <a:pPr>
                <a:buClr>
                  <a:schemeClr val="tx2"/>
                </a:buClr>
                <a:buSzPct val="135000"/>
                <a:buFont typeface="Symbol" pitchFamily="18" charset="2"/>
                <a:buNone/>
              </a:pPr>
              <a:r>
                <a:rPr lang="en-US" dirty="0">
                  <a:solidFill>
                    <a:schemeClr val="bg1"/>
                  </a:solidFill>
                </a:rPr>
                <a:t>off-the-shelf model is suitable?</a:t>
              </a:r>
            </a:p>
          </p:txBody>
        </p:sp>
      </p:grpSp>
      <p:grpSp>
        <p:nvGrpSpPr>
          <p:cNvPr id="13318" name="Group 7"/>
          <p:cNvGrpSpPr>
            <a:grpSpLocks/>
          </p:cNvGrpSpPr>
          <p:nvPr/>
        </p:nvGrpSpPr>
        <p:grpSpPr bwMode="auto">
          <a:xfrm>
            <a:off x="1952625" y="2692400"/>
            <a:ext cx="5348288" cy="731838"/>
            <a:chOff x="1270" y="1512"/>
            <a:chExt cx="3369" cy="461"/>
          </a:xfrm>
        </p:grpSpPr>
        <p:pic>
          <p:nvPicPr>
            <p:cNvPr id="13331" name="Picture 8" descr="analytics-masthead_model-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" t="607" r="85300" b="46808"/>
            <a:stretch>
              <a:fillRect/>
            </a:stretch>
          </p:blipFill>
          <p:spPr bwMode="auto">
            <a:xfrm>
              <a:off x="1270" y="1512"/>
              <a:ext cx="64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Rectangle 9"/>
            <p:cNvSpPr>
              <a:spLocks noChangeArrowheads="1"/>
            </p:cNvSpPr>
            <p:nvPr/>
          </p:nvSpPr>
          <p:spPr bwMode="auto">
            <a:xfrm>
              <a:off x="1909" y="1512"/>
              <a:ext cx="2730" cy="4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buClr>
                  <a:schemeClr val="tx2"/>
                </a:buClr>
                <a:buSzPct val="135000"/>
                <a:buFont typeface="Symbol" pitchFamily="18" charset="2"/>
                <a:buNone/>
              </a:pPr>
              <a:r>
                <a:rPr lang="en-US" dirty="0"/>
                <a:t>How do I interpret differences in the modeled results?</a:t>
              </a:r>
            </a:p>
          </p:txBody>
        </p:sp>
      </p:grpSp>
      <p:grpSp>
        <p:nvGrpSpPr>
          <p:cNvPr id="13319" name="Group 10"/>
          <p:cNvGrpSpPr>
            <a:grpSpLocks/>
          </p:cNvGrpSpPr>
          <p:nvPr/>
        </p:nvGrpSpPr>
        <p:grpSpPr bwMode="auto">
          <a:xfrm>
            <a:off x="4545314" y="5737577"/>
            <a:ext cx="3128963" cy="731837"/>
            <a:chOff x="164" y="2417"/>
            <a:chExt cx="1971" cy="461"/>
          </a:xfrm>
        </p:grpSpPr>
        <p:pic>
          <p:nvPicPr>
            <p:cNvPr id="13329" name="Picture 11" descr="analytics-masthead_Risk-De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" t="2432" r="87199" b="46201"/>
            <a:stretch>
              <a:fillRect/>
            </a:stretch>
          </p:blipFill>
          <p:spPr bwMode="auto">
            <a:xfrm>
              <a:off x="164" y="2417"/>
              <a:ext cx="64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Rectangle 12"/>
            <p:cNvSpPr>
              <a:spLocks noChangeArrowheads="1"/>
            </p:cNvSpPr>
            <p:nvPr/>
          </p:nvSpPr>
          <p:spPr bwMode="auto">
            <a:xfrm>
              <a:off x="810" y="2417"/>
              <a:ext cx="1325" cy="46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buClr>
                  <a:schemeClr val="tx2"/>
                </a:buClr>
                <a:buSzPct val="135000"/>
                <a:buFont typeface="Symbol" pitchFamily="18" charset="2"/>
                <a:buNone/>
              </a:pPr>
              <a:r>
                <a:rPr lang="en-US" dirty="0"/>
                <a:t>What’s the</a:t>
              </a:r>
            </a:p>
            <a:p>
              <a:pPr>
                <a:buClr>
                  <a:schemeClr val="tx2"/>
                </a:buClr>
                <a:buSzPct val="135000"/>
                <a:buFont typeface="Symbol" pitchFamily="18" charset="2"/>
                <a:buNone/>
              </a:pPr>
              <a:r>
                <a:rPr lang="en-US" dirty="0"/>
                <a:t>best strategy?</a:t>
              </a:r>
            </a:p>
          </p:txBody>
        </p:sp>
      </p:grpSp>
      <p:grpSp>
        <p:nvGrpSpPr>
          <p:cNvPr id="13320" name="Group 13"/>
          <p:cNvGrpSpPr>
            <a:grpSpLocks/>
          </p:cNvGrpSpPr>
          <p:nvPr/>
        </p:nvGrpSpPr>
        <p:grpSpPr bwMode="auto">
          <a:xfrm>
            <a:off x="393148" y="4734508"/>
            <a:ext cx="4489450" cy="731838"/>
            <a:chOff x="3039" y="2114"/>
            <a:chExt cx="2828" cy="461"/>
          </a:xfrm>
        </p:grpSpPr>
        <p:pic>
          <p:nvPicPr>
            <p:cNvPr id="13327" name="Picture 14" descr="analytics-mastehead_process-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" t="1823" r="88400" b="48633"/>
            <a:stretch>
              <a:fillRect/>
            </a:stretch>
          </p:blipFill>
          <p:spPr bwMode="auto">
            <a:xfrm>
              <a:off x="3039" y="2114"/>
              <a:ext cx="64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Rectangle 15"/>
            <p:cNvSpPr>
              <a:spLocks noChangeArrowheads="1"/>
            </p:cNvSpPr>
            <p:nvPr/>
          </p:nvSpPr>
          <p:spPr bwMode="auto">
            <a:xfrm>
              <a:off x="3679" y="2114"/>
              <a:ext cx="2188" cy="461"/>
            </a:xfrm>
            <a:prstGeom prst="rect">
              <a:avLst/>
            </a:prstGeom>
            <a:solidFill>
              <a:srgbClr val="FF87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buClr>
                  <a:schemeClr val="tx2"/>
                </a:buClr>
                <a:buSzPct val="135000"/>
                <a:buFont typeface="Symbol" pitchFamily="18" charset="2"/>
                <a:buNone/>
              </a:pPr>
              <a:r>
                <a:rPr lang="en-US" dirty="0">
                  <a:solidFill>
                    <a:schemeClr val="bg1"/>
                  </a:solidFill>
                </a:rPr>
                <a:t>How can I improve my business processes?</a:t>
              </a:r>
            </a:p>
          </p:txBody>
        </p:sp>
      </p:grpSp>
      <p:grpSp>
        <p:nvGrpSpPr>
          <p:cNvPr id="13322" name="Group 19"/>
          <p:cNvGrpSpPr>
            <a:grpSpLocks/>
          </p:cNvGrpSpPr>
          <p:nvPr/>
        </p:nvGrpSpPr>
        <p:grpSpPr bwMode="auto">
          <a:xfrm>
            <a:off x="347663" y="1692275"/>
            <a:ext cx="3675062" cy="731838"/>
            <a:chOff x="219" y="994"/>
            <a:chExt cx="2315" cy="461"/>
          </a:xfrm>
        </p:grpSpPr>
        <p:sp>
          <p:nvSpPr>
            <p:cNvPr id="13323" name="Rectangle 20"/>
            <p:cNvSpPr>
              <a:spLocks noChangeArrowheads="1"/>
            </p:cNvSpPr>
            <p:nvPr/>
          </p:nvSpPr>
          <p:spPr bwMode="auto">
            <a:xfrm>
              <a:off x="716" y="994"/>
              <a:ext cx="1818" cy="46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285750" indent="-285750">
                <a:buClr>
                  <a:schemeClr val="tx2"/>
                </a:buClr>
                <a:buSzPct val="135000"/>
                <a:buFont typeface="Symbol" pitchFamily="18" charset="2"/>
                <a:buNone/>
              </a:pPr>
              <a:r>
                <a:rPr lang="en-US" dirty="0">
                  <a:solidFill>
                    <a:schemeClr val="bg1"/>
                  </a:solidFill>
                </a:rPr>
                <a:t>	How much risk am I exposed to?</a:t>
              </a:r>
            </a:p>
          </p:txBody>
        </p:sp>
        <p:pic>
          <p:nvPicPr>
            <p:cNvPr id="13324" name="Picture 21" descr="analytics-masthead_Risk-Ev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" r="86800" b="48633"/>
            <a:stretch>
              <a:fillRect/>
            </a:stretch>
          </p:blipFill>
          <p:spPr bwMode="auto">
            <a:xfrm>
              <a:off x="219" y="994"/>
              <a:ext cx="645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3645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>
              <a:defRPr/>
            </a:pPr>
            <a:fld id="{4E89692D-C1F5-4B7B-9FC2-708675EAA66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8194" name="Slide Number Placeholder 2"/>
          <p:cNvSpPr txBox="1">
            <a:spLocks noGrp="1"/>
          </p:cNvSpPr>
          <p:nvPr/>
        </p:nvSpPr>
        <p:spPr bwMode="auto">
          <a:xfrm>
            <a:off x="7572375" y="6254750"/>
            <a:ext cx="1219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B19BC52-C416-4E44-8DAB-06166A504B47}" type="slidenum">
              <a:rPr lang="en-US" sz="1200" b="0"/>
              <a:pPr algn="r" eaLnBrk="1" hangingPunct="1"/>
              <a:t>8</a:t>
            </a:fld>
            <a:endParaRPr lang="en-US" sz="1200" b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Communicating effectively</a:t>
            </a:r>
            <a:br>
              <a:rPr lang="en-US" dirty="0" smtClean="0"/>
            </a:br>
            <a:r>
              <a:rPr lang="en-US" dirty="0" smtClean="0"/>
              <a:t>with businesspeople</a:t>
            </a:r>
          </a:p>
        </p:txBody>
      </p:sp>
      <p:grpSp>
        <p:nvGrpSpPr>
          <p:cNvPr id="8196" name="Group 43"/>
          <p:cNvGrpSpPr>
            <a:grpSpLocks/>
          </p:cNvGrpSpPr>
          <p:nvPr/>
        </p:nvGrpSpPr>
        <p:grpSpPr bwMode="auto">
          <a:xfrm>
            <a:off x="5192713" y="2422525"/>
            <a:ext cx="3462337" cy="3481388"/>
            <a:chOff x="444" y="1553"/>
            <a:chExt cx="2181" cy="2193"/>
          </a:xfrm>
        </p:grpSpPr>
        <p:sp>
          <p:nvSpPr>
            <p:cNvPr id="8211" name="Text Box 18"/>
            <p:cNvSpPr txBox="1">
              <a:spLocks noChangeArrowheads="1"/>
            </p:cNvSpPr>
            <p:nvPr/>
          </p:nvSpPr>
          <p:spPr bwMode="auto">
            <a:xfrm>
              <a:off x="444" y="1553"/>
              <a:ext cx="2179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600" b="0" dirty="0">
                  <a:solidFill>
                    <a:schemeClr val="bg1"/>
                  </a:solidFill>
                </a:rPr>
                <a:t>Main Point</a:t>
              </a:r>
            </a:p>
          </p:txBody>
        </p:sp>
        <p:grpSp>
          <p:nvGrpSpPr>
            <p:cNvPr id="8212" name="Group 41"/>
            <p:cNvGrpSpPr>
              <a:grpSpLocks/>
            </p:cNvGrpSpPr>
            <p:nvPr/>
          </p:nvGrpSpPr>
          <p:grpSpPr bwMode="auto">
            <a:xfrm>
              <a:off x="448" y="1991"/>
              <a:ext cx="2169" cy="1002"/>
              <a:chOff x="448" y="1991"/>
              <a:chExt cx="2169" cy="1002"/>
            </a:xfrm>
          </p:grpSpPr>
          <p:sp>
            <p:nvSpPr>
              <p:cNvPr id="8222" name="AutoShape 19"/>
              <p:cNvSpPr>
                <a:spLocks noChangeArrowheads="1"/>
              </p:cNvSpPr>
              <p:nvPr/>
            </p:nvSpPr>
            <p:spPr bwMode="auto">
              <a:xfrm>
                <a:off x="448" y="1991"/>
                <a:ext cx="2169" cy="1002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Text Box 20"/>
              <p:cNvSpPr txBox="1">
                <a:spLocks noChangeArrowheads="1"/>
              </p:cNvSpPr>
              <p:nvPr/>
            </p:nvSpPr>
            <p:spPr bwMode="auto">
              <a:xfrm>
                <a:off x="705" y="2441"/>
                <a:ext cx="165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0" dirty="0"/>
                  <a:t>Because</a:t>
                </a:r>
              </a:p>
            </p:txBody>
          </p:sp>
        </p:grpSp>
        <p:grpSp>
          <p:nvGrpSpPr>
            <p:cNvPr id="8213" name="Group 29"/>
            <p:cNvGrpSpPr>
              <a:grpSpLocks/>
            </p:cNvGrpSpPr>
            <p:nvPr/>
          </p:nvGrpSpPr>
          <p:grpSpPr bwMode="auto">
            <a:xfrm>
              <a:off x="461" y="3026"/>
              <a:ext cx="2164" cy="720"/>
              <a:chOff x="461" y="3026"/>
              <a:chExt cx="2164" cy="720"/>
            </a:xfrm>
          </p:grpSpPr>
          <p:grpSp>
            <p:nvGrpSpPr>
              <p:cNvPr id="8214" name="Group 25"/>
              <p:cNvGrpSpPr>
                <a:grpSpLocks/>
              </p:cNvGrpSpPr>
              <p:nvPr/>
            </p:nvGrpSpPr>
            <p:grpSpPr bwMode="auto">
              <a:xfrm>
                <a:off x="461" y="3026"/>
                <a:ext cx="2164" cy="720"/>
                <a:chOff x="461" y="3026"/>
                <a:chExt cx="2164" cy="720"/>
              </a:xfrm>
            </p:grpSpPr>
            <p:sp>
              <p:nvSpPr>
                <p:cNvPr id="8219" name="Rectangle 22"/>
                <p:cNvSpPr>
                  <a:spLocks noChangeArrowheads="1"/>
                </p:cNvSpPr>
                <p:nvPr/>
              </p:nvSpPr>
              <p:spPr bwMode="auto">
                <a:xfrm>
                  <a:off x="461" y="3026"/>
                  <a:ext cx="633" cy="72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0" name="Rectangle 23"/>
                <p:cNvSpPr>
                  <a:spLocks noChangeArrowheads="1"/>
                </p:cNvSpPr>
                <p:nvPr/>
              </p:nvSpPr>
              <p:spPr bwMode="auto">
                <a:xfrm>
                  <a:off x="1220" y="3026"/>
                  <a:ext cx="633" cy="72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21" name="Rectangle 24"/>
                <p:cNvSpPr>
                  <a:spLocks noChangeArrowheads="1"/>
                </p:cNvSpPr>
                <p:nvPr/>
              </p:nvSpPr>
              <p:spPr bwMode="auto">
                <a:xfrm>
                  <a:off x="1992" y="3026"/>
                  <a:ext cx="633" cy="72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15" name="Group 28"/>
              <p:cNvGrpSpPr>
                <a:grpSpLocks/>
              </p:cNvGrpSpPr>
              <p:nvPr/>
            </p:nvGrpSpPr>
            <p:grpSpPr bwMode="auto">
              <a:xfrm>
                <a:off x="467" y="3253"/>
                <a:ext cx="2146" cy="230"/>
                <a:chOff x="467" y="3253"/>
                <a:chExt cx="2146" cy="230"/>
              </a:xfrm>
            </p:grpSpPr>
            <p:sp>
              <p:nvSpPr>
                <p:cNvPr id="821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67" y="3253"/>
                  <a:ext cx="60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marL="344488" indent="-344488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tx1"/>
                    </a:buClr>
                    <a:buSzPct val="90000"/>
                    <a:buFont typeface="Wingdings" pitchFamily="2" charset="2"/>
                    <a:buNone/>
                  </a:pPr>
                  <a:r>
                    <a:rPr lang="en-US" b="0"/>
                    <a:t>Detail</a:t>
                  </a:r>
                </a:p>
              </p:txBody>
            </p:sp>
            <p:sp>
              <p:nvSpPr>
                <p:cNvPr id="821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007" y="3253"/>
                  <a:ext cx="60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marL="344488" indent="-344488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tx1"/>
                    </a:buClr>
                    <a:buSzPct val="90000"/>
                    <a:buFont typeface="Wingdings" pitchFamily="2" charset="2"/>
                    <a:buNone/>
                  </a:pPr>
                  <a:r>
                    <a:rPr lang="en-US" b="0"/>
                    <a:t>Detail</a:t>
                  </a:r>
                </a:p>
              </p:txBody>
            </p:sp>
            <p:sp>
              <p:nvSpPr>
                <p:cNvPr id="821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27" y="3253"/>
                  <a:ext cx="60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marL="344488" indent="-344488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tx1"/>
                    </a:buClr>
                    <a:buSzPct val="90000"/>
                    <a:buFont typeface="Wingdings" pitchFamily="2" charset="2"/>
                    <a:buNone/>
                  </a:pPr>
                  <a:r>
                    <a:rPr lang="en-US" b="0"/>
                    <a:t>Detail</a:t>
                  </a:r>
                </a:p>
              </p:txBody>
            </p:sp>
          </p:grpSp>
        </p:grpSp>
      </p:grpSp>
      <p:grpSp>
        <p:nvGrpSpPr>
          <p:cNvPr id="8197" name="Group 44"/>
          <p:cNvGrpSpPr>
            <a:grpSpLocks/>
          </p:cNvGrpSpPr>
          <p:nvPr/>
        </p:nvGrpSpPr>
        <p:grpSpPr bwMode="auto">
          <a:xfrm>
            <a:off x="357188" y="2403475"/>
            <a:ext cx="3486150" cy="3524250"/>
            <a:chOff x="3246" y="1272"/>
            <a:chExt cx="2196" cy="2220"/>
          </a:xfrm>
        </p:grpSpPr>
        <p:sp>
          <p:nvSpPr>
            <p:cNvPr id="8198" name="Text Box 17"/>
            <p:cNvSpPr txBox="1">
              <a:spLocks noChangeArrowheads="1"/>
            </p:cNvSpPr>
            <p:nvPr/>
          </p:nvSpPr>
          <p:spPr bwMode="auto">
            <a:xfrm>
              <a:off x="3263" y="3088"/>
              <a:ext cx="2179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600" b="0" dirty="0">
                  <a:solidFill>
                    <a:schemeClr val="bg1"/>
                  </a:solidFill>
                </a:rPr>
                <a:t>Main Point</a:t>
              </a:r>
            </a:p>
          </p:txBody>
        </p:sp>
        <p:grpSp>
          <p:nvGrpSpPr>
            <p:cNvPr id="8199" name="Group 42"/>
            <p:cNvGrpSpPr>
              <a:grpSpLocks/>
            </p:cNvGrpSpPr>
            <p:nvPr/>
          </p:nvGrpSpPr>
          <p:grpSpPr bwMode="auto">
            <a:xfrm>
              <a:off x="3246" y="2044"/>
              <a:ext cx="2169" cy="1002"/>
              <a:chOff x="3232" y="970"/>
              <a:chExt cx="2169" cy="1002"/>
            </a:xfrm>
          </p:grpSpPr>
          <p:sp>
            <p:nvSpPr>
              <p:cNvPr id="8209" name="AutoShape 30"/>
              <p:cNvSpPr>
                <a:spLocks noChangeArrowheads="1"/>
              </p:cNvSpPr>
              <p:nvPr/>
            </p:nvSpPr>
            <p:spPr bwMode="auto">
              <a:xfrm rot="10800000">
                <a:off x="3232" y="970"/>
                <a:ext cx="2169" cy="1002"/>
              </a:xfrm>
              <a:prstGeom prst="triangle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" name="Text Box 31"/>
              <p:cNvSpPr txBox="1">
                <a:spLocks noChangeArrowheads="1"/>
              </p:cNvSpPr>
              <p:nvPr/>
            </p:nvSpPr>
            <p:spPr bwMode="auto">
              <a:xfrm>
                <a:off x="3418" y="1127"/>
                <a:ext cx="180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b="0"/>
                  <a:t>Therefore</a:t>
                </a:r>
              </a:p>
            </p:txBody>
          </p:sp>
        </p:grpSp>
        <p:grpSp>
          <p:nvGrpSpPr>
            <p:cNvPr id="8200" name="Group 32"/>
            <p:cNvGrpSpPr>
              <a:grpSpLocks/>
            </p:cNvGrpSpPr>
            <p:nvPr/>
          </p:nvGrpSpPr>
          <p:grpSpPr bwMode="auto">
            <a:xfrm>
              <a:off x="3252" y="1272"/>
              <a:ext cx="2164" cy="720"/>
              <a:chOff x="461" y="3026"/>
              <a:chExt cx="2164" cy="720"/>
            </a:xfrm>
          </p:grpSpPr>
          <p:grpSp>
            <p:nvGrpSpPr>
              <p:cNvPr id="8201" name="Group 33"/>
              <p:cNvGrpSpPr>
                <a:grpSpLocks/>
              </p:cNvGrpSpPr>
              <p:nvPr/>
            </p:nvGrpSpPr>
            <p:grpSpPr bwMode="auto">
              <a:xfrm>
                <a:off x="461" y="3026"/>
                <a:ext cx="2164" cy="720"/>
                <a:chOff x="461" y="3026"/>
                <a:chExt cx="2164" cy="720"/>
              </a:xfrm>
            </p:grpSpPr>
            <p:sp>
              <p:nvSpPr>
                <p:cNvPr id="8206" name="Rectangle 34"/>
                <p:cNvSpPr>
                  <a:spLocks noChangeArrowheads="1"/>
                </p:cNvSpPr>
                <p:nvPr/>
              </p:nvSpPr>
              <p:spPr bwMode="auto">
                <a:xfrm>
                  <a:off x="461" y="3026"/>
                  <a:ext cx="633" cy="72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7" name="Rectangle 35"/>
                <p:cNvSpPr>
                  <a:spLocks noChangeArrowheads="1"/>
                </p:cNvSpPr>
                <p:nvPr/>
              </p:nvSpPr>
              <p:spPr bwMode="auto">
                <a:xfrm>
                  <a:off x="1220" y="3026"/>
                  <a:ext cx="633" cy="72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08" name="Rectangle 36"/>
                <p:cNvSpPr>
                  <a:spLocks noChangeArrowheads="1"/>
                </p:cNvSpPr>
                <p:nvPr/>
              </p:nvSpPr>
              <p:spPr bwMode="auto">
                <a:xfrm>
                  <a:off x="1992" y="3026"/>
                  <a:ext cx="633" cy="72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02" name="Group 37"/>
              <p:cNvGrpSpPr>
                <a:grpSpLocks/>
              </p:cNvGrpSpPr>
              <p:nvPr/>
            </p:nvGrpSpPr>
            <p:grpSpPr bwMode="auto">
              <a:xfrm>
                <a:off x="467" y="3253"/>
                <a:ext cx="2146" cy="230"/>
                <a:chOff x="467" y="3253"/>
                <a:chExt cx="2146" cy="230"/>
              </a:xfrm>
            </p:grpSpPr>
            <p:sp>
              <p:nvSpPr>
                <p:cNvPr id="820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67" y="3253"/>
                  <a:ext cx="60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marL="344488" indent="-344488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tx1"/>
                    </a:buClr>
                    <a:buSzPct val="90000"/>
                    <a:buFont typeface="Wingdings" pitchFamily="2" charset="2"/>
                    <a:buNone/>
                  </a:pPr>
                  <a:r>
                    <a:rPr lang="en-US" b="0"/>
                    <a:t>Detail</a:t>
                  </a:r>
                </a:p>
              </p:txBody>
            </p:sp>
            <p:sp>
              <p:nvSpPr>
                <p:cNvPr id="820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007" y="3253"/>
                  <a:ext cx="60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marL="344488" indent="-344488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tx1"/>
                    </a:buClr>
                    <a:buSzPct val="90000"/>
                    <a:buFont typeface="Wingdings" pitchFamily="2" charset="2"/>
                    <a:buNone/>
                  </a:pPr>
                  <a:r>
                    <a:rPr lang="en-US" b="0"/>
                    <a:t>Detail</a:t>
                  </a:r>
                </a:p>
              </p:txBody>
            </p:sp>
            <p:sp>
              <p:nvSpPr>
                <p:cNvPr id="820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27" y="3253"/>
                  <a:ext cx="60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marL="344488" indent="-344488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12813" eaLnBrk="0" hangingPunct="0"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tx1"/>
                    </a:buClr>
                    <a:buSzPct val="90000"/>
                    <a:buFont typeface="Wingdings" pitchFamily="2" charset="2"/>
                    <a:buNone/>
                  </a:pPr>
                  <a:r>
                    <a:rPr lang="en-US" b="0"/>
                    <a:t>Detail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40554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stract 14">
  <a:themeElements>
    <a:clrScheme name="Willis Re 2010 CM2">
      <a:dk1>
        <a:sysClr val="windowText" lastClr="000000"/>
      </a:dk1>
      <a:lt1>
        <a:sysClr val="window" lastClr="FFFFFF"/>
      </a:lt1>
      <a:dk2>
        <a:srgbClr val="723C97"/>
      </a:dk2>
      <a:lt2>
        <a:srgbClr val="E82C2E"/>
      </a:lt2>
      <a:accent1>
        <a:srgbClr val="B5D334"/>
      </a:accent1>
      <a:accent2>
        <a:srgbClr val="0071BB"/>
      </a:accent2>
      <a:accent3>
        <a:srgbClr val="43B649"/>
      </a:accent3>
      <a:accent4>
        <a:srgbClr val="FDB813"/>
      </a:accent4>
      <a:accent5>
        <a:srgbClr val="00ADEF"/>
      </a:accent5>
      <a:accent6>
        <a:srgbClr val="67CDF2"/>
      </a:accent6>
      <a:hlink>
        <a:srgbClr val="E82C2E"/>
      </a:hlink>
      <a:folHlink>
        <a:srgbClr val="67CDF2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FDB813"/>
        </a:dk2>
        <a:lt2>
          <a:srgbClr val="67CDF2"/>
        </a:lt2>
        <a:accent1>
          <a:srgbClr val="0071BB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AABBDA"/>
        </a:accent5>
        <a:accent6>
          <a:srgbClr val="009CD9"/>
        </a:accent6>
        <a:hlink>
          <a:srgbClr val="B5D334"/>
        </a:hlink>
        <a:folHlink>
          <a:srgbClr val="723C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5C1F1BB390604087F2AA2CA509B164" ma:contentTypeVersion="9" ma:contentTypeDescription="Create a new document." ma:contentTypeScope="" ma:versionID="1ffe32b5c7aa872b59addc8e47f00dfd">
  <xsd:schema xmlns:xsd="http://www.w3.org/2001/XMLSchema" xmlns:p="http://schemas.microsoft.com/office/2006/metadata/properties" xmlns:ns2="e4e35230-cf64-4d71-9ad2-68c7bfe22b24" targetNamespace="http://schemas.microsoft.com/office/2006/metadata/properties" ma:root="true" ma:fieldsID="d3527b5cdce91672225d57fd62c44928" ns2:_="">
    <xsd:import namespace="e4e35230-cf64-4d71-9ad2-68c7bfe22b24"/>
    <xsd:element name="properties">
      <xsd:complexType>
        <xsd:sequence>
          <xsd:element name="documentManagement">
            <xsd:complexType>
              <xsd:all>
                <xsd:element ref="ns2:Category"/>
                <xsd:element ref="ns2:Author0" minOccurs="0"/>
                <xsd:element ref="ns2:Employee_ID" minOccurs="0"/>
                <xsd:element ref="ns2:Comments" minOccurs="0"/>
                <xsd:element ref="ns2:CExpira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4e35230-cf64-4d71-9ad2-68c7bfe22b24" elementFormDefault="qualified">
    <xsd:import namespace="http://schemas.microsoft.com/office/2006/documentManagement/types"/>
    <xsd:element name="Category" ma:index="8" ma:displayName="Category" ma:default="" ma:format="Dropdown" ma:internalName="Category">
      <xsd:simpleType>
        <xsd:restriction base="dms:Choice">
          <xsd:enumeration value="Pre-Call Checklist"/>
          <xsd:enumeration value="Presentation Templates"/>
          <xsd:enumeration value="RFP"/>
          <xsd:enumeration value="Publications &amp; Resources"/>
        </xsd:restriction>
      </xsd:simpleType>
    </xsd:element>
    <xsd:element name="Author0" ma:index="9" nillable="true" ma:displayName="Author" ma:internalName="Author0">
      <xsd:complexType>
        <xsd:simpleContent>
          <xsd:extension base="dms:BusinessDataPrimaryField">
            <xsd:attribute name="BdcField" type="xsd:string" fixed="sEmployeeName"/>
            <xsd:attribute name="RelatedFieldWssStaticName" type="xsd:string" fixed="Employee_ID"/>
            <xsd:attribute name="SecondaryFieldBdcNames" type="xsd:string" fixed=""/>
            <xsd:attribute name="SecondaryFieldsWssStaticNames" type="xsd:string" fixed=""/>
            <xsd:attribute name="SystemInstance" type="xsd:string" fixed="WEBSProd Employee"/>
            <xsd:attribute name="Entity" type="xsd:string" fixed="Employee"/>
            <xsd:attribute name="RelatedFieldBDCField" type="xsd:string" fixed=""/>
            <xsd:attribute name="Resolved" type="xsd:string" fixed="true"/>
          </xsd:extension>
        </xsd:simpleContent>
      </xsd:complexType>
    </xsd:element>
    <xsd:element name="Employee_ID" ma:index="10" nillable="true" ma:displayName="Employee_ID" ma:hidden="true" ma:internalName="Employee_ID">
      <xsd:complexType>
        <xsd:simpleContent>
          <xsd:extension base="dms:BusinessDataSecondaryField">
            <xsd:attribute name="BdcField" type="xsd:string" fixed="Employee_ID"/>
          </xsd:extension>
        </xsd:simpleContent>
      </xsd:complexType>
    </xsd:element>
    <xsd:element name="Comments" ma:index="11" nillable="true" ma:displayName="Comments" ma:internalName="Comments">
      <xsd:simpleType>
        <xsd:restriction base="dms:Note"/>
      </xsd:simpleType>
    </xsd:element>
    <xsd:element name="CExpiration" ma:index="12" nillable="true" ma:displayName="Create Expiration on this Item?" ma:default="0" ma:internalName="CExpiration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Documen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CExpiration xmlns="e4e35230-cf64-4d71-9ad2-68c7bfe22b24">false</CExpiration>
    <Comments xmlns="e4e35230-cf64-4d71-9ad2-68c7bfe22b24" xsi:nil="true"/>
    <Employee_ID xmlns="e4e35230-cf64-4d71-9ad2-68c7bfe22b24" xsi:nil="true"/>
    <Author0 xmlns="e4e35230-cf64-4d71-9ad2-68c7bfe22b24" xsi:nil="true" Resolved="true"/>
    <Category xmlns="e4e35230-cf64-4d71-9ad2-68c7bfe22b24">Presentation Templates</Category>
  </documentManagement>
</p:properties>
</file>

<file path=customXml/itemProps1.xml><?xml version="1.0" encoding="utf-8"?>
<ds:datastoreItem xmlns:ds="http://schemas.openxmlformats.org/officeDocument/2006/customXml" ds:itemID="{91EE12D4-FAAB-47D4-9E53-6BCEFDF73D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e35230-cf64-4d71-9ad2-68c7bfe22b2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DF325A3-7744-4FB1-B10B-0BD1B74F72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E39D31-621A-4F9C-8AE5-2563364140E8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e4e35230-cf64-4d71-9ad2-68c7bfe22b24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Abstract 14</Template>
  <TotalTime>0</TotalTime>
  <Words>258</Words>
  <Application>Microsoft Office PowerPoint</Application>
  <PresentationFormat>Letter Paper (8.5x11 in)</PresentationFormat>
  <Paragraphs>82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Abstract 14</vt:lpstr>
      <vt:lpstr>RISK MANAGEMENT AND REINSURANCE: THE BROKER PERSPECTIVE</vt:lpstr>
      <vt:lpstr>The risk food chain</vt:lpstr>
      <vt:lpstr>The SCS world our clients see…</vt:lpstr>
      <vt:lpstr>But normalized trend in severe U.S. tornado activity is down…</vt:lpstr>
      <vt:lpstr>…and so are normalized tornado losses</vt:lpstr>
      <vt:lpstr>Insurance / reinsurance market dynamics</vt:lpstr>
      <vt:lpstr>My clients want to know…</vt:lpstr>
      <vt:lpstr>Communicating effectively with businesspeople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2013-01-22T19:08:27Z</dcterms:created>
  <dcterms:modified xsi:type="dcterms:W3CDTF">2013-02-04T23:58:54Z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0x010100355C1F1BB390604087F2AA2CA509B164</vt:lpwstr>
  </property>
  <property fmtid="{D5CDD505-2E9C-101B-9397-08002B2CF9AE}" pid="3" name="_AdHocReviewCycleID">
    <vt:i4>-1862765690</vt:i4>
  </property>
  <property fmtid="{D5CDD505-2E9C-101B-9397-08002B2CF9AE}" pid="4" name="_NewReviewCycle">
    <vt:lpwstr/>
  </property>
  <property fmtid="{D5CDD505-2E9C-101B-9397-08002B2CF9AE}" pid="5" name="_PreviousAdHocReviewCycleID">
    <vt:i4>1401011681</vt:i4>
  </property>
</Properties>
</file>