
<file path=[Content_Types].xml><?xml version="1.0" encoding="utf-8"?>
<Types xmlns="http://schemas.openxmlformats.org/package/2006/content-types">
  <Default Extension="xml" ContentType="application/xml"/>
  <Default Extension="wmf" ContentType="image/x-wmf"/>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embeddings/oleObject1.bin" ContentType="application/vnd.openxmlformats-officedocument.oleObject"/>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drawings/drawing1.xml" ContentType="application/vnd.openxmlformats-officedocument.drawingml.chartshapes+xml"/>
  <Override PartName="/ppt/charts/chart3.xml" ContentType="application/vnd.openxmlformats-officedocument.drawingml.chart+xml"/>
  <Override PartName="/ppt/notesSlides/notesSlide18.xml" ContentType="application/vnd.openxmlformats-officedocument.presentationml.notesSlide+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handoutMasterIdLst>
    <p:handoutMasterId r:id="rId28"/>
  </p:handoutMasterIdLst>
  <p:sldIdLst>
    <p:sldId id="338" r:id="rId2"/>
    <p:sldId id="349" r:id="rId3"/>
    <p:sldId id="356" r:id="rId4"/>
    <p:sldId id="257" r:id="rId5"/>
    <p:sldId id="283" r:id="rId6"/>
    <p:sldId id="259" r:id="rId7"/>
    <p:sldId id="261" r:id="rId8"/>
    <p:sldId id="304" r:id="rId9"/>
    <p:sldId id="353" r:id="rId10"/>
    <p:sldId id="354" r:id="rId11"/>
    <p:sldId id="355" r:id="rId12"/>
    <p:sldId id="347" r:id="rId13"/>
    <p:sldId id="348" r:id="rId14"/>
    <p:sldId id="340" r:id="rId15"/>
    <p:sldId id="339" r:id="rId16"/>
    <p:sldId id="352" r:id="rId17"/>
    <p:sldId id="341" r:id="rId18"/>
    <p:sldId id="330" r:id="rId19"/>
    <p:sldId id="345" r:id="rId20"/>
    <p:sldId id="343" r:id="rId21"/>
    <p:sldId id="342" r:id="rId22"/>
    <p:sldId id="344" r:id="rId23"/>
    <p:sldId id="346" r:id="rId24"/>
    <p:sldId id="336" r:id="rId25"/>
    <p:sldId id="351" r:id="rId26"/>
  </p:sldIdLst>
  <p:sldSz cx="9144000" cy="6858000" type="screen4x3"/>
  <p:notesSz cx="6881813" cy="92964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029" autoAdjust="0"/>
    <p:restoredTop sz="94718" autoAdjust="0"/>
  </p:normalViewPr>
  <p:slideViewPr>
    <p:cSldViewPr>
      <p:cViewPr>
        <p:scale>
          <a:sx n="70" d="100"/>
          <a:sy n="70" d="100"/>
        </p:scale>
        <p:origin x="-544" y="-74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notesMaster" Target="notesMasters/notesMaster1.xml"/><Relationship Id="rId28" Type="http://schemas.openxmlformats.org/officeDocument/2006/relationships/handoutMaster" Target="handoutMasters/handoutMaster1.xml"/><Relationship Id="rId29" Type="http://schemas.openxmlformats.org/officeDocument/2006/relationships/printerSettings" Target="printerSettings/printerSettings1.bin"/><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presProps" Target="presProps.xml"/><Relationship Id="rId31" Type="http://schemas.openxmlformats.org/officeDocument/2006/relationships/viewProps" Target="viewProps.xml"/><Relationship Id="rId32" Type="http://schemas.openxmlformats.org/officeDocument/2006/relationships/theme" Target="theme/theme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charts/_rels/chart1.xml.rels><?xml version="1.0" encoding="UTF-8" standalone="yes"?>
<Relationships xmlns="http://schemas.openxmlformats.org/package/2006/relationships"><Relationship Id="rId1" Type="http://schemas.openxmlformats.org/officeDocument/2006/relationships/oleObject" Target="file:///C:\Users\Harrison\Documents\Annualvars.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Harrison\Documents\Annualvars.xlsx" TargetMode="External"/><Relationship Id="rId2" Type="http://schemas.openxmlformats.org/officeDocument/2006/relationships/chartUserShapes" Target="../drawings/drawing1.xml"/></Relationships>
</file>

<file path=ppt/charts/_rels/chart3.xml.rels><?xml version="1.0" encoding="UTF-8" standalone="yes"?>
<Relationships xmlns="http://schemas.openxmlformats.org/package/2006/relationships"><Relationship Id="rId1" Type="http://schemas.openxmlformats.org/officeDocument/2006/relationships/oleObject" Target="file:///C:\Users\Harrison\Documents\Annualvars.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Users\Harrison\Documents\Annualvars.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C:\Users\Harrison\Documents\Annualvars.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C:\Users\Harrison\Documents\Annualvars.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C:\Users\Harrison\Documents\Annualvars.xlsx"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file:///C:\Users\Harrison\Documents\Annualvar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pPr>
            <a:r>
              <a:rPr lang="en-US" sz="1400"/>
              <a:t>Warm Season Mean Annual Surface CAPE (J/kg) (1979-2011)</a:t>
            </a:r>
          </a:p>
        </c:rich>
      </c:tx>
      <c:layout>
        <c:manualLayout>
          <c:xMode val="edge"/>
          <c:yMode val="edge"/>
          <c:x val="0.138970930185123"/>
          <c:y val="0.0277777777777778"/>
        </c:manualLayout>
      </c:layout>
      <c:overlay val="0"/>
    </c:title>
    <c:autoTitleDeleted val="0"/>
    <c:plotArea>
      <c:layout/>
      <c:lineChart>
        <c:grouping val="standard"/>
        <c:varyColors val="0"/>
        <c:ser>
          <c:idx val="0"/>
          <c:order val="0"/>
          <c:tx>
            <c:strRef>
              <c:f>CAPE!$K$1</c:f>
              <c:strCache>
                <c:ptCount val="1"/>
                <c:pt idx="0">
                  <c:v>AVG</c:v>
                </c:pt>
              </c:strCache>
            </c:strRef>
          </c:tx>
          <c:spPr>
            <a:ln>
              <a:solidFill>
                <a:schemeClr val="tx1"/>
              </a:solidFill>
            </a:ln>
          </c:spPr>
          <c:marker>
            <c:symbol val="none"/>
          </c:marker>
          <c:trendline>
            <c:trendlineType val="linear"/>
            <c:dispRSqr val="0"/>
            <c:dispEq val="0"/>
          </c:trendline>
          <c:cat>
            <c:numRef>
              <c:f>CAPE!$A$2:$A$34</c:f>
              <c:numCache>
                <c:formatCode>General</c:formatCode>
                <c:ptCount val="33"/>
                <c:pt idx="0">
                  <c:v>1979.0</c:v>
                </c:pt>
                <c:pt idx="1">
                  <c:v>1980.0</c:v>
                </c:pt>
                <c:pt idx="2">
                  <c:v>1981.0</c:v>
                </c:pt>
                <c:pt idx="3">
                  <c:v>1982.0</c:v>
                </c:pt>
                <c:pt idx="4">
                  <c:v>1983.0</c:v>
                </c:pt>
                <c:pt idx="5">
                  <c:v>1984.0</c:v>
                </c:pt>
                <c:pt idx="6">
                  <c:v>1985.0</c:v>
                </c:pt>
                <c:pt idx="7">
                  <c:v>1986.0</c:v>
                </c:pt>
                <c:pt idx="8">
                  <c:v>1987.0</c:v>
                </c:pt>
                <c:pt idx="9">
                  <c:v>1988.0</c:v>
                </c:pt>
                <c:pt idx="10">
                  <c:v>1989.0</c:v>
                </c:pt>
                <c:pt idx="11">
                  <c:v>1990.0</c:v>
                </c:pt>
                <c:pt idx="12">
                  <c:v>1991.0</c:v>
                </c:pt>
                <c:pt idx="13">
                  <c:v>1992.0</c:v>
                </c:pt>
                <c:pt idx="14">
                  <c:v>1993.0</c:v>
                </c:pt>
                <c:pt idx="15">
                  <c:v>1994.0</c:v>
                </c:pt>
                <c:pt idx="16">
                  <c:v>1995.0</c:v>
                </c:pt>
                <c:pt idx="17">
                  <c:v>1996.0</c:v>
                </c:pt>
                <c:pt idx="18">
                  <c:v>1997.0</c:v>
                </c:pt>
                <c:pt idx="19">
                  <c:v>1998.0</c:v>
                </c:pt>
                <c:pt idx="20">
                  <c:v>1999.0</c:v>
                </c:pt>
                <c:pt idx="21">
                  <c:v>2000.0</c:v>
                </c:pt>
                <c:pt idx="22">
                  <c:v>2001.0</c:v>
                </c:pt>
                <c:pt idx="23">
                  <c:v>2002.0</c:v>
                </c:pt>
                <c:pt idx="24">
                  <c:v>2003.0</c:v>
                </c:pt>
                <c:pt idx="25">
                  <c:v>2004.0</c:v>
                </c:pt>
                <c:pt idx="26">
                  <c:v>2005.0</c:v>
                </c:pt>
                <c:pt idx="27">
                  <c:v>2006.0</c:v>
                </c:pt>
                <c:pt idx="28">
                  <c:v>2007.0</c:v>
                </c:pt>
                <c:pt idx="29">
                  <c:v>2008.0</c:v>
                </c:pt>
                <c:pt idx="30">
                  <c:v>2009.0</c:v>
                </c:pt>
                <c:pt idx="31">
                  <c:v>2010.0</c:v>
                </c:pt>
                <c:pt idx="32">
                  <c:v>2011.0</c:v>
                </c:pt>
              </c:numCache>
            </c:numRef>
          </c:cat>
          <c:val>
            <c:numRef>
              <c:f>CAPE!$K$2:$K$34</c:f>
              <c:numCache>
                <c:formatCode>General</c:formatCode>
                <c:ptCount val="33"/>
                <c:pt idx="0">
                  <c:v>197.415375</c:v>
                </c:pt>
                <c:pt idx="1">
                  <c:v>263.840625</c:v>
                </c:pt>
                <c:pt idx="2">
                  <c:v>167.106425</c:v>
                </c:pt>
                <c:pt idx="3">
                  <c:v>150.6685375</c:v>
                </c:pt>
                <c:pt idx="4">
                  <c:v>262.5356249999999</c:v>
                </c:pt>
                <c:pt idx="5">
                  <c:v>242.8136249999999</c:v>
                </c:pt>
                <c:pt idx="6">
                  <c:v>227.8407875</c:v>
                </c:pt>
                <c:pt idx="7">
                  <c:v>206.645175</c:v>
                </c:pt>
                <c:pt idx="8">
                  <c:v>270.59975</c:v>
                </c:pt>
                <c:pt idx="9">
                  <c:v>311.0598750000001</c:v>
                </c:pt>
                <c:pt idx="10">
                  <c:v>238.346875</c:v>
                </c:pt>
                <c:pt idx="11">
                  <c:v>222.519125</c:v>
                </c:pt>
                <c:pt idx="12">
                  <c:v>216.63575</c:v>
                </c:pt>
                <c:pt idx="13">
                  <c:v>131.262625</c:v>
                </c:pt>
                <c:pt idx="14">
                  <c:v>196.008</c:v>
                </c:pt>
                <c:pt idx="15">
                  <c:v>278.9891249999993</c:v>
                </c:pt>
                <c:pt idx="16">
                  <c:v>209.382375</c:v>
                </c:pt>
                <c:pt idx="17">
                  <c:v>197.07055</c:v>
                </c:pt>
                <c:pt idx="18">
                  <c:v>189.2674375</c:v>
                </c:pt>
                <c:pt idx="19">
                  <c:v>228.027125</c:v>
                </c:pt>
                <c:pt idx="20">
                  <c:v>234.596625</c:v>
                </c:pt>
                <c:pt idx="21">
                  <c:v>201.1169125</c:v>
                </c:pt>
                <c:pt idx="22">
                  <c:v>227.603125</c:v>
                </c:pt>
                <c:pt idx="23">
                  <c:v>305.6635</c:v>
                </c:pt>
                <c:pt idx="24">
                  <c:v>245.2595</c:v>
                </c:pt>
                <c:pt idx="25">
                  <c:v>261.237</c:v>
                </c:pt>
                <c:pt idx="26">
                  <c:v>298.2211249999993</c:v>
                </c:pt>
                <c:pt idx="27">
                  <c:v>283.2783749999993</c:v>
                </c:pt>
                <c:pt idx="28">
                  <c:v>277.2117499999994</c:v>
                </c:pt>
                <c:pt idx="29">
                  <c:v>275.399875</c:v>
                </c:pt>
                <c:pt idx="30">
                  <c:v>121.3973375</c:v>
                </c:pt>
                <c:pt idx="31">
                  <c:v>236.314625</c:v>
                </c:pt>
                <c:pt idx="32">
                  <c:v>357.6959999999999</c:v>
                </c:pt>
              </c:numCache>
            </c:numRef>
          </c:val>
          <c:smooth val="0"/>
        </c:ser>
        <c:dLbls>
          <c:showLegendKey val="0"/>
          <c:showVal val="0"/>
          <c:showCatName val="0"/>
          <c:showSerName val="0"/>
          <c:showPercent val="0"/>
          <c:showBubbleSize val="0"/>
        </c:dLbls>
        <c:marker val="1"/>
        <c:smooth val="0"/>
        <c:axId val="2119378040"/>
        <c:axId val="-2010266600"/>
      </c:lineChart>
      <c:dateAx>
        <c:axId val="2119378040"/>
        <c:scaling>
          <c:orientation val="minMax"/>
        </c:scaling>
        <c:delete val="0"/>
        <c:axPos val="b"/>
        <c:numFmt formatCode="General" sourceLinked="1"/>
        <c:majorTickMark val="out"/>
        <c:minorTickMark val="none"/>
        <c:tickLblPos val="nextTo"/>
        <c:crossAx val="-2010266600"/>
        <c:crosses val="autoZero"/>
        <c:auto val="0"/>
        <c:lblOffset val="100"/>
        <c:baseTimeUnit val="days"/>
      </c:dateAx>
      <c:valAx>
        <c:axId val="-2010266600"/>
        <c:scaling>
          <c:orientation val="minMax"/>
        </c:scaling>
        <c:delete val="0"/>
        <c:axPos val="l"/>
        <c:majorGridlines/>
        <c:numFmt formatCode="General" sourceLinked="1"/>
        <c:majorTickMark val="out"/>
        <c:minorTickMark val="none"/>
        <c:tickLblPos val="nextTo"/>
        <c:crossAx val="2119378040"/>
        <c:crosses val="autoZero"/>
        <c:crossBetween val="between"/>
      </c:valAx>
    </c:plotArea>
    <c:plotVisOnly val="1"/>
    <c:dispBlanksAs val="gap"/>
    <c:showDLblsOverMax val="0"/>
  </c:chart>
  <c:spPr>
    <a:solidFill>
      <a:schemeClr val="accent3"/>
    </a:solidFill>
  </c:spPr>
  <c:txPr>
    <a:bodyPr/>
    <a:lstStyle/>
    <a:p>
      <a:pPr>
        <a:defRPr sz="14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pPr>
            <a:r>
              <a:rPr lang="en-US" sz="1400"/>
              <a:t>Warm Season Mean Annual Precipitable Water (mm) (1979-2011)</a:t>
            </a:r>
          </a:p>
        </c:rich>
      </c:tx>
      <c:layout>
        <c:manualLayout>
          <c:xMode val="edge"/>
          <c:yMode val="edge"/>
          <c:x val="0.129821428571429"/>
          <c:y val="0.0399735379184917"/>
        </c:manualLayout>
      </c:layout>
      <c:overlay val="0"/>
    </c:title>
    <c:autoTitleDeleted val="0"/>
    <c:plotArea>
      <c:layout/>
      <c:lineChart>
        <c:grouping val="standard"/>
        <c:varyColors val="0"/>
        <c:ser>
          <c:idx val="0"/>
          <c:order val="0"/>
          <c:tx>
            <c:strRef>
              <c:f>'Precip. Water'!$K$1</c:f>
              <c:strCache>
                <c:ptCount val="1"/>
                <c:pt idx="0">
                  <c:v>AVG</c:v>
                </c:pt>
              </c:strCache>
            </c:strRef>
          </c:tx>
          <c:spPr>
            <a:ln>
              <a:solidFill>
                <a:srgbClr val="000000"/>
              </a:solidFill>
            </a:ln>
          </c:spPr>
          <c:marker>
            <c:symbol val="none"/>
          </c:marker>
          <c:trendline>
            <c:trendlineType val="linear"/>
            <c:dispRSqr val="0"/>
            <c:dispEq val="0"/>
          </c:trendline>
          <c:cat>
            <c:numRef>
              <c:f>'Precip. Water'!$A$2:$A$35</c:f>
              <c:numCache>
                <c:formatCode>General</c:formatCode>
                <c:ptCount val="34"/>
                <c:pt idx="0">
                  <c:v>1979.0</c:v>
                </c:pt>
                <c:pt idx="1">
                  <c:v>1980.0</c:v>
                </c:pt>
                <c:pt idx="2">
                  <c:v>1981.0</c:v>
                </c:pt>
                <c:pt idx="3">
                  <c:v>1982.0</c:v>
                </c:pt>
                <c:pt idx="4">
                  <c:v>1983.0</c:v>
                </c:pt>
                <c:pt idx="5">
                  <c:v>1984.0</c:v>
                </c:pt>
                <c:pt idx="6">
                  <c:v>1985.0</c:v>
                </c:pt>
                <c:pt idx="7">
                  <c:v>1986.0</c:v>
                </c:pt>
                <c:pt idx="8">
                  <c:v>1987.0</c:v>
                </c:pt>
                <c:pt idx="9">
                  <c:v>1988.0</c:v>
                </c:pt>
                <c:pt idx="10">
                  <c:v>1989.0</c:v>
                </c:pt>
                <c:pt idx="11">
                  <c:v>1990.0</c:v>
                </c:pt>
                <c:pt idx="12">
                  <c:v>1991.0</c:v>
                </c:pt>
                <c:pt idx="13">
                  <c:v>1992.0</c:v>
                </c:pt>
                <c:pt idx="14">
                  <c:v>1993.0</c:v>
                </c:pt>
                <c:pt idx="15">
                  <c:v>1994.0</c:v>
                </c:pt>
                <c:pt idx="16">
                  <c:v>1995.0</c:v>
                </c:pt>
                <c:pt idx="17">
                  <c:v>1996.0</c:v>
                </c:pt>
                <c:pt idx="18">
                  <c:v>1997.0</c:v>
                </c:pt>
                <c:pt idx="19">
                  <c:v>1998.0</c:v>
                </c:pt>
                <c:pt idx="20">
                  <c:v>1999.0</c:v>
                </c:pt>
                <c:pt idx="21">
                  <c:v>2000.0</c:v>
                </c:pt>
                <c:pt idx="22">
                  <c:v>2001.0</c:v>
                </c:pt>
                <c:pt idx="23">
                  <c:v>2002.0</c:v>
                </c:pt>
                <c:pt idx="24">
                  <c:v>2003.0</c:v>
                </c:pt>
                <c:pt idx="25">
                  <c:v>2004.0</c:v>
                </c:pt>
                <c:pt idx="26">
                  <c:v>2005.0</c:v>
                </c:pt>
                <c:pt idx="27">
                  <c:v>2006.0</c:v>
                </c:pt>
                <c:pt idx="28">
                  <c:v>2007.0</c:v>
                </c:pt>
                <c:pt idx="29">
                  <c:v>2008.0</c:v>
                </c:pt>
                <c:pt idx="30">
                  <c:v>2009.0</c:v>
                </c:pt>
                <c:pt idx="31">
                  <c:v>2010.0</c:v>
                </c:pt>
                <c:pt idx="32">
                  <c:v>2011.0</c:v>
                </c:pt>
              </c:numCache>
            </c:numRef>
          </c:cat>
          <c:val>
            <c:numRef>
              <c:f>'Precip. Water'!$K$2:$K$35</c:f>
              <c:numCache>
                <c:formatCode>General</c:formatCode>
                <c:ptCount val="34"/>
                <c:pt idx="0">
                  <c:v>25.2775375</c:v>
                </c:pt>
                <c:pt idx="1">
                  <c:v>24.693025</c:v>
                </c:pt>
                <c:pt idx="2">
                  <c:v>24.73547499999999</c:v>
                </c:pt>
                <c:pt idx="3">
                  <c:v>23.9665</c:v>
                </c:pt>
                <c:pt idx="4">
                  <c:v>25.08814999999993</c:v>
                </c:pt>
                <c:pt idx="5">
                  <c:v>25.2289125</c:v>
                </c:pt>
                <c:pt idx="6">
                  <c:v>24.8361125</c:v>
                </c:pt>
                <c:pt idx="7">
                  <c:v>25.79651249999998</c:v>
                </c:pt>
                <c:pt idx="8">
                  <c:v>26.74084999999998</c:v>
                </c:pt>
                <c:pt idx="9">
                  <c:v>25.11482500000001</c:v>
                </c:pt>
                <c:pt idx="10">
                  <c:v>26.3465125</c:v>
                </c:pt>
                <c:pt idx="11">
                  <c:v>25.6885625</c:v>
                </c:pt>
                <c:pt idx="12">
                  <c:v>25.9270125</c:v>
                </c:pt>
                <c:pt idx="13">
                  <c:v>24.2116875</c:v>
                </c:pt>
                <c:pt idx="14">
                  <c:v>25.4748125</c:v>
                </c:pt>
                <c:pt idx="15">
                  <c:v>25.909575</c:v>
                </c:pt>
                <c:pt idx="16">
                  <c:v>25.1415125</c:v>
                </c:pt>
                <c:pt idx="17">
                  <c:v>25.4740875</c:v>
                </c:pt>
                <c:pt idx="18">
                  <c:v>23.45987500000001</c:v>
                </c:pt>
                <c:pt idx="19">
                  <c:v>25.778475</c:v>
                </c:pt>
                <c:pt idx="20">
                  <c:v>24.91571249999998</c:v>
                </c:pt>
                <c:pt idx="21">
                  <c:v>25.88851249999998</c:v>
                </c:pt>
                <c:pt idx="22">
                  <c:v>24.34475</c:v>
                </c:pt>
                <c:pt idx="23">
                  <c:v>26.58567499999998</c:v>
                </c:pt>
                <c:pt idx="24">
                  <c:v>27.5726625</c:v>
                </c:pt>
                <c:pt idx="25">
                  <c:v>27.37204999999998</c:v>
                </c:pt>
                <c:pt idx="26">
                  <c:v>26.2615</c:v>
                </c:pt>
                <c:pt idx="27">
                  <c:v>26.01633749999999</c:v>
                </c:pt>
                <c:pt idx="28">
                  <c:v>24.96813749999998</c:v>
                </c:pt>
                <c:pt idx="29">
                  <c:v>24.9798875</c:v>
                </c:pt>
                <c:pt idx="30">
                  <c:v>25.63491250000001</c:v>
                </c:pt>
                <c:pt idx="31">
                  <c:v>26.293775</c:v>
                </c:pt>
                <c:pt idx="32">
                  <c:v>28.0151875</c:v>
                </c:pt>
                <c:pt idx="33">
                  <c:v>25.56785189393939</c:v>
                </c:pt>
              </c:numCache>
            </c:numRef>
          </c:val>
          <c:smooth val="0"/>
        </c:ser>
        <c:dLbls>
          <c:showLegendKey val="0"/>
          <c:showVal val="0"/>
          <c:showCatName val="0"/>
          <c:showSerName val="0"/>
          <c:showPercent val="0"/>
          <c:showBubbleSize val="0"/>
        </c:dLbls>
        <c:marker val="1"/>
        <c:smooth val="0"/>
        <c:axId val="-2044640376"/>
        <c:axId val="-2118460840"/>
      </c:lineChart>
      <c:dateAx>
        <c:axId val="-2044640376"/>
        <c:scaling>
          <c:orientation val="minMax"/>
        </c:scaling>
        <c:delete val="0"/>
        <c:axPos val="b"/>
        <c:numFmt formatCode="General" sourceLinked="1"/>
        <c:majorTickMark val="out"/>
        <c:minorTickMark val="none"/>
        <c:tickLblPos val="nextTo"/>
        <c:crossAx val="-2118460840"/>
        <c:crosses val="autoZero"/>
        <c:auto val="0"/>
        <c:lblOffset val="100"/>
        <c:baseTimeUnit val="days"/>
      </c:dateAx>
      <c:valAx>
        <c:axId val="-2118460840"/>
        <c:scaling>
          <c:orientation val="minMax"/>
        </c:scaling>
        <c:delete val="0"/>
        <c:axPos val="l"/>
        <c:majorGridlines/>
        <c:numFmt formatCode="General" sourceLinked="1"/>
        <c:majorTickMark val="out"/>
        <c:minorTickMark val="none"/>
        <c:tickLblPos val="nextTo"/>
        <c:crossAx val="-2044640376"/>
        <c:crosses val="autoZero"/>
        <c:crossBetween val="between"/>
      </c:valAx>
    </c:plotArea>
    <c:plotVisOnly val="1"/>
    <c:dispBlanksAs val="gap"/>
    <c:showDLblsOverMax val="0"/>
  </c:chart>
  <c:spPr>
    <a:solidFill>
      <a:schemeClr val="bg1"/>
    </a:solidFill>
  </c:spPr>
  <c:txPr>
    <a:bodyPr/>
    <a:lstStyle/>
    <a:p>
      <a:pPr>
        <a:defRPr sz="1400"/>
      </a:pPr>
      <a:endParaRPr lang="en-US"/>
    </a:p>
  </c:txPr>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lgn="ctr">
              <a:defRPr sz="1400"/>
            </a:pPr>
            <a:r>
              <a:rPr lang="en-US" sz="1400" dirty="0"/>
              <a:t>Warm Season Mean Annual Omega (-pa/s) (1979-2011)</a:t>
            </a:r>
          </a:p>
        </c:rich>
      </c:tx>
      <c:layout>
        <c:manualLayout>
          <c:xMode val="edge"/>
          <c:yMode val="edge"/>
          <c:x val="0.123305907053021"/>
          <c:y val="0.0442980460775736"/>
        </c:manualLayout>
      </c:layout>
      <c:overlay val="0"/>
    </c:title>
    <c:autoTitleDeleted val="0"/>
    <c:plotArea>
      <c:layout/>
      <c:lineChart>
        <c:grouping val="standard"/>
        <c:varyColors val="0"/>
        <c:ser>
          <c:idx val="0"/>
          <c:order val="0"/>
          <c:tx>
            <c:strRef>
              <c:f>Omega!$K$1</c:f>
              <c:strCache>
                <c:ptCount val="1"/>
                <c:pt idx="0">
                  <c:v>AVG</c:v>
                </c:pt>
              </c:strCache>
            </c:strRef>
          </c:tx>
          <c:spPr>
            <a:ln>
              <a:solidFill>
                <a:srgbClr val="000000"/>
              </a:solidFill>
            </a:ln>
          </c:spPr>
          <c:marker>
            <c:symbol val="none"/>
          </c:marker>
          <c:cat>
            <c:numRef>
              <c:f>Omega!$A$2:$A$35</c:f>
              <c:numCache>
                <c:formatCode>General</c:formatCode>
                <c:ptCount val="34"/>
                <c:pt idx="0">
                  <c:v>1979.0</c:v>
                </c:pt>
                <c:pt idx="1">
                  <c:v>1980.0</c:v>
                </c:pt>
                <c:pt idx="2">
                  <c:v>1981.0</c:v>
                </c:pt>
                <c:pt idx="3">
                  <c:v>1982.0</c:v>
                </c:pt>
                <c:pt idx="4">
                  <c:v>1983.0</c:v>
                </c:pt>
                <c:pt idx="5">
                  <c:v>1984.0</c:v>
                </c:pt>
                <c:pt idx="6">
                  <c:v>1985.0</c:v>
                </c:pt>
                <c:pt idx="7">
                  <c:v>1986.0</c:v>
                </c:pt>
                <c:pt idx="8">
                  <c:v>1987.0</c:v>
                </c:pt>
                <c:pt idx="9">
                  <c:v>1988.0</c:v>
                </c:pt>
                <c:pt idx="10">
                  <c:v>1989.0</c:v>
                </c:pt>
                <c:pt idx="11">
                  <c:v>1990.0</c:v>
                </c:pt>
                <c:pt idx="12">
                  <c:v>1991.0</c:v>
                </c:pt>
                <c:pt idx="13">
                  <c:v>1992.0</c:v>
                </c:pt>
                <c:pt idx="14">
                  <c:v>1993.0</c:v>
                </c:pt>
                <c:pt idx="15">
                  <c:v>1994.0</c:v>
                </c:pt>
                <c:pt idx="16">
                  <c:v>1995.0</c:v>
                </c:pt>
                <c:pt idx="17">
                  <c:v>1996.0</c:v>
                </c:pt>
                <c:pt idx="18">
                  <c:v>1997.0</c:v>
                </c:pt>
                <c:pt idx="19">
                  <c:v>1998.0</c:v>
                </c:pt>
                <c:pt idx="20">
                  <c:v>1999.0</c:v>
                </c:pt>
                <c:pt idx="21">
                  <c:v>2000.0</c:v>
                </c:pt>
                <c:pt idx="22">
                  <c:v>2001.0</c:v>
                </c:pt>
                <c:pt idx="23">
                  <c:v>2002.0</c:v>
                </c:pt>
                <c:pt idx="24">
                  <c:v>2003.0</c:v>
                </c:pt>
                <c:pt idx="25">
                  <c:v>2004.0</c:v>
                </c:pt>
                <c:pt idx="26">
                  <c:v>2005.0</c:v>
                </c:pt>
                <c:pt idx="27">
                  <c:v>2006.0</c:v>
                </c:pt>
                <c:pt idx="28">
                  <c:v>2007.0</c:v>
                </c:pt>
                <c:pt idx="29">
                  <c:v>2008.0</c:v>
                </c:pt>
                <c:pt idx="30">
                  <c:v>2009.0</c:v>
                </c:pt>
                <c:pt idx="31">
                  <c:v>2010.0</c:v>
                </c:pt>
                <c:pt idx="32">
                  <c:v>2011.0</c:v>
                </c:pt>
              </c:numCache>
            </c:numRef>
          </c:cat>
          <c:val>
            <c:numRef>
              <c:f>Omega!$K$2:$K$35</c:f>
              <c:numCache>
                <c:formatCode>General</c:formatCode>
                <c:ptCount val="34"/>
                <c:pt idx="0">
                  <c:v>-0.00414569375</c:v>
                </c:pt>
                <c:pt idx="1">
                  <c:v>0.000386545</c:v>
                </c:pt>
                <c:pt idx="2">
                  <c:v>0.001458727625</c:v>
                </c:pt>
                <c:pt idx="3">
                  <c:v>0.00103867275</c:v>
                </c:pt>
                <c:pt idx="4">
                  <c:v>-0.01018671125</c:v>
                </c:pt>
                <c:pt idx="5">
                  <c:v>-0.0023641756625</c:v>
                </c:pt>
                <c:pt idx="6">
                  <c:v>-0.000601445</c:v>
                </c:pt>
                <c:pt idx="7">
                  <c:v>-0.001372225</c:v>
                </c:pt>
                <c:pt idx="8">
                  <c:v>-0.00947184775</c:v>
                </c:pt>
                <c:pt idx="9">
                  <c:v>-0.005281336575</c:v>
                </c:pt>
                <c:pt idx="10">
                  <c:v>-0.0076240275</c:v>
                </c:pt>
                <c:pt idx="11">
                  <c:v>-0.007936385</c:v>
                </c:pt>
                <c:pt idx="12">
                  <c:v>0.00539594375</c:v>
                </c:pt>
                <c:pt idx="13">
                  <c:v>0.0054964575</c:v>
                </c:pt>
                <c:pt idx="14">
                  <c:v>0.000623660875</c:v>
                </c:pt>
                <c:pt idx="15">
                  <c:v>-0.00645161375</c:v>
                </c:pt>
                <c:pt idx="16">
                  <c:v>0.0077413325</c:v>
                </c:pt>
                <c:pt idx="17">
                  <c:v>-0.01302624625</c:v>
                </c:pt>
                <c:pt idx="18">
                  <c:v>-0.00089197125</c:v>
                </c:pt>
                <c:pt idx="19">
                  <c:v>-0.01778547</c:v>
                </c:pt>
                <c:pt idx="20">
                  <c:v>-0.01163468875</c:v>
                </c:pt>
                <c:pt idx="21">
                  <c:v>-0.0119063675</c:v>
                </c:pt>
                <c:pt idx="22">
                  <c:v>-0.0060493306375</c:v>
                </c:pt>
                <c:pt idx="23">
                  <c:v>0.0017647475</c:v>
                </c:pt>
                <c:pt idx="24">
                  <c:v>-0.0245161125</c:v>
                </c:pt>
                <c:pt idx="25">
                  <c:v>-0.008114547125</c:v>
                </c:pt>
                <c:pt idx="26">
                  <c:v>-0.003325596375</c:v>
                </c:pt>
                <c:pt idx="27">
                  <c:v>-0.00390524425</c:v>
                </c:pt>
                <c:pt idx="28">
                  <c:v>-0.00087261375</c:v>
                </c:pt>
                <c:pt idx="29">
                  <c:v>0.00424858625</c:v>
                </c:pt>
                <c:pt idx="30">
                  <c:v>-0.00878927125</c:v>
                </c:pt>
                <c:pt idx="31">
                  <c:v>0.036585325</c:v>
                </c:pt>
                <c:pt idx="32">
                  <c:v>0.0044130275</c:v>
                </c:pt>
              </c:numCache>
            </c:numRef>
          </c:val>
          <c:smooth val="0"/>
        </c:ser>
        <c:dLbls>
          <c:showLegendKey val="0"/>
          <c:showVal val="0"/>
          <c:showCatName val="0"/>
          <c:showSerName val="0"/>
          <c:showPercent val="0"/>
          <c:showBubbleSize val="0"/>
        </c:dLbls>
        <c:marker val="1"/>
        <c:smooth val="0"/>
        <c:axId val="-2011079224"/>
        <c:axId val="-2010512584"/>
      </c:lineChart>
      <c:dateAx>
        <c:axId val="-2011079224"/>
        <c:scaling>
          <c:orientation val="minMax"/>
        </c:scaling>
        <c:delete val="0"/>
        <c:axPos val="b"/>
        <c:numFmt formatCode="General" sourceLinked="1"/>
        <c:majorTickMark val="out"/>
        <c:minorTickMark val="none"/>
        <c:tickLblPos val="low"/>
        <c:crossAx val="-2010512584"/>
        <c:crosses val="autoZero"/>
        <c:auto val="0"/>
        <c:lblOffset val="100"/>
        <c:baseTimeUnit val="days"/>
      </c:dateAx>
      <c:valAx>
        <c:axId val="-2010512584"/>
        <c:scaling>
          <c:orientation val="minMax"/>
        </c:scaling>
        <c:delete val="0"/>
        <c:axPos val="l"/>
        <c:majorGridlines/>
        <c:numFmt formatCode="General" sourceLinked="1"/>
        <c:majorTickMark val="out"/>
        <c:minorTickMark val="none"/>
        <c:tickLblPos val="nextTo"/>
        <c:crossAx val="-2011079224"/>
        <c:crosses val="autoZero"/>
        <c:crossBetween val="between"/>
      </c:valAx>
    </c:plotArea>
    <c:plotVisOnly val="1"/>
    <c:dispBlanksAs val="gap"/>
    <c:showDLblsOverMax val="0"/>
  </c:chart>
  <c:spPr>
    <a:solidFill>
      <a:schemeClr val="bg1"/>
    </a:solidFill>
  </c:spPr>
  <c:txPr>
    <a:bodyPr/>
    <a:lstStyle/>
    <a:p>
      <a:pPr>
        <a:defRPr sz="14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Region 1 Avg. CAPE (1979-2011)</a:t>
            </a:r>
          </a:p>
        </c:rich>
      </c:tx>
      <c:layout>
        <c:manualLayout>
          <c:xMode val="edge"/>
          <c:yMode val="edge"/>
          <c:x val="0.100325459317585"/>
          <c:y val="0.0555555555555555"/>
        </c:manualLayout>
      </c:layout>
      <c:overlay val="0"/>
    </c:title>
    <c:autoTitleDeleted val="0"/>
    <c:plotArea>
      <c:layout/>
      <c:scatterChart>
        <c:scatterStyle val="lineMarker"/>
        <c:varyColors val="0"/>
        <c:ser>
          <c:idx val="0"/>
          <c:order val="0"/>
          <c:tx>
            <c:strRef>
              <c:f>CAPE!$B$1</c:f>
              <c:strCache>
                <c:ptCount val="1"/>
                <c:pt idx="0">
                  <c:v>Region 1</c:v>
                </c:pt>
              </c:strCache>
            </c:strRef>
          </c:tx>
          <c:spPr>
            <a:ln w="28575">
              <a:noFill/>
            </a:ln>
          </c:spPr>
          <c:marker>
            <c:spPr>
              <a:solidFill>
                <a:schemeClr val="tx1"/>
              </a:solidFill>
            </c:spPr>
          </c:marker>
          <c:trendline>
            <c:trendlineType val="linear"/>
            <c:dispRSqr val="0"/>
            <c:dispEq val="0"/>
          </c:trendline>
          <c:xVal>
            <c:numRef>
              <c:f>CAPE!$A$2:$A$35</c:f>
              <c:numCache>
                <c:formatCode>General</c:formatCode>
                <c:ptCount val="34"/>
                <c:pt idx="0">
                  <c:v>1979.0</c:v>
                </c:pt>
                <c:pt idx="1">
                  <c:v>1980.0</c:v>
                </c:pt>
                <c:pt idx="2">
                  <c:v>1981.0</c:v>
                </c:pt>
                <c:pt idx="3">
                  <c:v>1982.0</c:v>
                </c:pt>
                <c:pt idx="4">
                  <c:v>1983.0</c:v>
                </c:pt>
                <c:pt idx="5">
                  <c:v>1984.0</c:v>
                </c:pt>
                <c:pt idx="6">
                  <c:v>1985.0</c:v>
                </c:pt>
                <c:pt idx="7">
                  <c:v>1986.0</c:v>
                </c:pt>
                <c:pt idx="8">
                  <c:v>1987.0</c:v>
                </c:pt>
                <c:pt idx="9">
                  <c:v>1988.0</c:v>
                </c:pt>
                <c:pt idx="10">
                  <c:v>1989.0</c:v>
                </c:pt>
                <c:pt idx="11">
                  <c:v>1990.0</c:v>
                </c:pt>
                <c:pt idx="12">
                  <c:v>1991.0</c:v>
                </c:pt>
                <c:pt idx="13">
                  <c:v>1992.0</c:v>
                </c:pt>
                <c:pt idx="14">
                  <c:v>1993.0</c:v>
                </c:pt>
                <c:pt idx="15">
                  <c:v>1994.0</c:v>
                </c:pt>
                <c:pt idx="16">
                  <c:v>1995.0</c:v>
                </c:pt>
                <c:pt idx="17">
                  <c:v>1996.0</c:v>
                </c:pt>
                <c:pt idx="18">
                  <c:v>1997.0</c:v>
                </c:pt>
                <c:pt idx="19">
                  <c:v>1998.0</c:v>
                </c:pt>
                <c:pt idx="20">
                  <c:v>1999.0</c:v>
                </c:pt>
                <c:pt idx="21">
                  <c:v>2000.0</c:v>
                </c:pt>
                <c:pt idx="22">
                  <c:v>2001.0</c:v>
                </c:pt>
                <c:pt idx="23">
                  <c:v>2002.0</c:v>
                </c:pt>
                <c:pt idx="24">
                  <c:v>2003.0</c:v>
                </c:pt>
                <c:pt idx="25">
                  <c:v>2004.0</c:v>
                </c:pt>
                <c:pt idx="26">
                  <c:v>2005.0</c:v>
                </c:pt>
                <c:pt idx="27">
                  <c:v>2006.0</c:v>
                </c:pt>
                <c:pt idx="28">
                  <c:v>2007.0</c:v>
                </c:pt>
                <c:pt idx="29">
                  <c:v>2008.0</c:v>
                </c:pt>
                <c:pt idx="30">
                  <c:v>2009.0</c:v>
                </c:pt>
                <c:pt idx="31">
                  <c:v>2010.0</c:v>
                </c:pt>
                <c:pt idx="32">
                  <c:v>2011.0</c:v>
                </c:pt>
              </c:numCache>
            </c:numRef>
          </c:xVal>
          <c:yVal>
            <c:numRef>
              <c:f>CAPE!$B$2:$B$35</c:f>
              <c:numCache>
                <c:formatCode>General</c:formatCode>
                <c:ptCount val="34"/>
                <c:pt idx="0">
                  <c:v>211.967</c:v>
                </c:pt>
                <c:pt idx="1">
                  <c:v>387.485</c:v>
                </c:pt>
                <c:pt idx="2">
                  <c:v>192.553</c:v>
                </c:pt>
                <c:pt idx="3">
                  <c:v>204.556</c:v>
                </c:pt>
                <c:pt idx="4">
                  <c:v>310.171</c:v>
                </c:pt>
                <c:pt idx="5">
                  <c:v>246.9</c:v>
                </c:pt>
                <c:pt idx="6">
                  <c:v>257.51</c:v>
                </c:pt>
                <c:pt idx="7">
                  <c:v>305.765</c:v>
                </c:pt>
                <c:pt idx="8">
                  <c:v>378.7989999999991</c:v>
                </c:pt>
                <c:pt idx="9">
                  <c:v>286.1019999999999</c:v>
                </c:pt>
                <c:pt idx="10">
                  <c:v>290.274</c:v>
                </c:pt>
                <c:pt idx="11">
                  <c:v>256.951</c:v>
                </c:pt>
                <c:pt idx="12">
                  <c:v>314.588</c:v>
                </c:pt>
                <c:pt idx="13">
                  <c:v>197.655</c:v>
                </c:pt>
                <c:pt idx="14">
                  <c:v>275.1569999999999</c:v>
                </c:pt>
                <c:pt idx="15">
                  <c:v>283.9349999999991</c:v>
                </c:pt>
                <c:pt idx="16">
                  <c:v>302.0869999999991</c:v>
                </c:pt>
                <c:pt idx="17">
                  <c:v>255.024</c:v>
                </c:pt>
                <c:pt idx="18">
                  <c:v>201.372</c:v>
                </c:pt>
                <c:pt idx="19">
                  <c:v>307.7769999999991</c:v>
                </c:pt>
                <c:pt idx="20">
                  <c:v>257.45</c:v>
                </c:pt>
                <c:pt idx="21">
                  <c:v>238.761</c:v>
                </c:pt>
                <c:pt idx="22">
                  <c:v>238.71</c:v>
                </c:pt>
                <c:pt idx="23">
                  <c:v>387.415</c:v>
                </c:pt>
                <c:pt idx="24">
                  <c:v>242.575</c:v>
                </c:pt>
                <c:pt idx="25">
                  <c:v>282.2559999999999</c:v>
                </c:pt>
                <c:pt idx="26">
                  <c:v>298.8159999999999</c:v>
                </c:pt>
                <c:pt idx="27">
                  <c:v>302.6840000000001</c:v>
                </c:pt>
                <c:pt idx="28">
                  <c:v>311.5819999999991</c:v>
                </c:pt>
                <c:pt idx="29">
                  <c:v>259.6789999999999</c:v>
                </c:pt>
                <c:pt idx="30">
                  <c:v>110.046</c:v>
                </c:pt>
                <c:pt idx="31">
                  <c:v>252.249</c:v>
                </c:pt>
                <c:pt idx="32">
                  <c:v>462.4109999999991</c:v>
                </c:pt>
                <c:pt idx="33">
                  <c:v>276.0988484848486</c:v>
                </c:pt>
              </c:numCache>
            </c:numRef>
          </c:yVal>
          <c:smooth val="0"/>
        </c:ser>
        <c:dLbls>
          <c:showLegendKey val="0"/>
          <c:showVal val="0"/>
          <c:showCatName val="0"/>
          <c:showSerName val="0"/>
          <c:showPercent val="0"/>
          <c:showBubbleSize val="0"/>
        </c:dLbls>
        <c:axId val="-2118801912"/>
        <c:axId val="-2010734328"/>
      </c:scatterChart>
      <c:valAx>
        <c:axId val="-2118801912"/>
        <c:scaling>
          <c:orientation val="minMax"/>
        </c:scaling>
        <c:delete val="0"/>
        <c:axPos val="b"/>
        <c:numFmt formatCode="General" sourceLinked="1"/>
        <c:majorTickMark val="out"/>
        <c:minorTickMark val="none"/>
        <c:tickLblPos val="nextTo"/>
        <c:crossAx val="-2010734328"/>
        <c:crosses val="autoZero"/>
        <c:crossBetween val="midCat"/>
      </c:valAx>
      <c:valAx>
        <c:axId val="-2010734328"/>
        <c:scaling>
          <c:orientation val="minMax"/>
        </c:scaling>
        <c:delete val="0"/>
        <c:axPos val="l"/>
        <c:majorGridlines/>
        <c:numFmt formatCode="General" sourceLinked="1"/>
        <c:majorTickMark val="out"/>
        <c:minorTickMark val="none"/>
        <c:tickLblPos val="nextTo"/>
        <c:crossAx val="-2118801912"/>
        <c:crosses val="autoZero"/>
        <c:crossBetween val="midCat"/>
      </c:valAx>
    </c:plotArea>
    <c:plotVisOnly val="1"/>
    <c:dispBlanksAs val="gap"/>
    <c:showDLblsOverMax val="0"/>
  </c:chart>
  <c:spPr>
    <a:solidFill>
      <a:schemeClr val="bg1"/>
    </a:solidFill>
  </c:sp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Region 7 Avg. CAPE (1979-2011)</a:t>
            </a:r>
          </a:p>
        </c:rich>
      </c:tx>
      <c:layout/>
      <c:overlay val="0"/>
    </c:title>
    <c:autoTitleDeleted val="0"/>
    <c:plotArea>
      <c:layout/>
      <c:scatterChart>
        <c:scatterStyle val="lineMarker"/>
        <c:varyColors val="0"/>
        <c:ser>
          <c:idx val="0"/>
          <c:order val="0"/>
          <c:tx>
            <c:strRef>
              <c:f>CAPE!$H$1</c:f>
              <c:strCache>
                <c:ptCount val="1"/>
                <c:pt idx="0">
                  <c:v>Region 7</c:v>
                </c:pt>
              </c:strCache>
            </c:strRef>
          </c:tx>
          <c:spPr>
            <a:ln w="28575">
              <a:noFill/>
            </a:ln>
          </c:spPr>
          <c:marker>
            <c:spPr>
              <a:solidFill>
                <a:srgbClr val="000000"/>
              </a:solidFill>
            </c:spPr>
          </c:marker>
          <c:trendline>
            <c:trendlineType val="linear"/>
            <c:dispRSqr val="0"/>
            <c:dispEq val="0"/>
          </c:trendline>
          <c:xVal>
            <c:numRef>
              <c:f>CAPE!$A$2:$A$35</c:f>
              <c:numCache>
                <c:formatCode>General</c:formatCode>
                <c:ptCount val="34"/>
                <c:pt idx="0">
                  <c:v>1979.0</c:v>
                </c:pt>
                <c:pt idx="1">
                  <c:v>1980.0</c:v>
                </c:pt>
                <c:pt idx="2">
                  <c:v>1981.0</c:v>
                </c:pt>
                <c:pt idx="3">
                  <c:v>1982.0</c:v>
                </c:pt>
                <c:pt idx="4">
                  <c:v>1983.0</c:v>
                </c:pt>
                <c:pt idx="5">
                  <c:v>1984.0</c:v>
                </c:pt>
                <c:pt idx="6">
                  <c:v>1985.0</c:v>
                </c:pt>
                <c:pt idx="7">
                  <c:v>1986.0</c:v>
                </c:pt>
                <c:pt idx="8">
                  <c:v>1987.0</c:v>
                </c:pt>
                <c:pt idx="9">
                  <c:v>1988.0</c:v>
                </c:pt>
                <c:pt idx="10">
                  <c:v>1989.0</c:v>
                </c:pt>
                <c:pt idx="11">
                  <c:v>1990.0</c:v>
                </c:pt>
                <c:pt idx="12">
                  <c:v>1991.0</c:v>
                </c:pt>
                <c:pt idx="13">
                  <c:v>1992.0</c:v>
                </c:pt>
                <c:pt idx="14">
                  <c:v>1993.0</c:v>
                </c:pt>
                <c:pt idx="15">
                  <c:v>1994.0</c:v>
                </c:pt>
                <c:pt idx="16">
                  <c:v>1995.0</c:v>
                </c:pt>
                <c:pt idx="17">
                  <c:v>1996.0</c:v>
                </c:pt>
                <c:pt idx="18">
                  <c:v>1997.0</c:v>
                </c:pt>
                <c:pt idx="19">
                  <c:v>1998.0</c:v>
                </c:pt>
                <c:pt idx="20">
                  <c:v>1999.0</c:v>
                </c:pt>
                <c:pt idx="21">
                  <c:v>2000.0</c:v>
                </c:pt>
                <c:pt idx="22">
                  <c:v>2001.0</c:v>
                </c:pt>
                <c:pt idx="23">
                  <c:v>2002.0</c:v>
                </c:pt>
                <c:pt idx="24">
                  <c:v>2003.0</c:v>
                </c:pt>
                <c:pt idx="25">
                  <c:v>2004.0</c:v>
                </c:pt>
                <c:pt idx="26">
                  <c:v>2005.0</c:v>
                </c:pt>
                <c:pt idx="27">
                  <c:v>2006.0</c:v>
                </c:pt>
                <c:pt idx="28">
                  <c:v>2007.0</c:v>
                </c:pt>
                <c:pt idx="29">
                  <c:v>2008.0</c:v>
                </c:pt>
                <c:pt idx="30">
                  <c:v>2009.0</c:v>
                </c:pt>
                <c:pt idx="31">
                  <c:v>2010.0</c:v>
                </c:pt>
                <c:pt idx="32">
                  <c:v>2011.0</c:v>
                </c:pt>
              </c:numCache>
            </c:numRef>
          </c:xVal>
          <c:yVal>
            <c:numRef>
              <c:f>CAPE!$H$2:$H$35</c:f>
              <c:numCache>
                <c:formatCode>General</c:formatCode>
                <c:ptCount val="34"/>
                <c:pt idx="0">
                  <c:v>142.468</c:v>
                </c:pt>
                <c:pt idx="1">
                  <c:v>205.279</c:v>
                </c:pt>
                <c:pt idx="2">
                  <c:v>164.424</c:v>
                </c:pt>
                <c:pt idx="3">
                  <c:v>124.319</c:v>
                </c:pt>
                <c:pt idx="4">
                  <c:v>219.398</c:v>
                </c:pt>
                <c:pt idx="5">
                  <c:v>219.503</c:v>
                </c:pt>
                <c:pt idx="6">
                  <c:v>233.607</c:v>
                </c:pt>
                <c:pt idx="7">
                  <c:v>164.95</c:v>
                </c:pt>
                <c:pt idx="8">
                  <c:v>204.371</c:v>
                </c:pt>
                <c:pt idx="9">
                  <c:v>261.606</c:v>
                </c:pt>
                <c:pt idx="10">
                  <c:v>208.665</c:v>
                </c:pt>
                <c:pt idx="11">
                  <c:v>205.801</c:v>
                </c:pt>
                <c:pt idx="12">
                  <c:v>160.05</c:v>
                </c:pt>
                <c:pt idx="13">
                  <c:v>93.9121</c:v>
                </c:pt>
                <c:pt idx="14">
                  <c:v>155.909</c:v>
                </c:pt>
                <c:pt idx="15">
                  <c:v>245.482</c:v>
                </c:pt>
                <c:pt idx="16">
                  <c:v>165.447</c:v>
                </c:pt>
                <c:pt idx="17">
                  <c:v>132.176</c:v>
                </c:pt>
                <c:pt idx="18">
                  <c:v>191.807</c:v>
                </c:pt>
                <c:pt idx="19">
                  <c:v>175.077</c:v>
                </c:pt>
                <c:pt idx="20">
                  <c:v>246.765</c:v>
                </c:pt>
                <c:pt idx="21">
                  <c:v>172.85</c:v>
                </c:pt>
                <c:pt idx="22">
                  <c:v>209.123</c:v>
                </c:pt>
                <c:pt idx="23">
                  <c:v>230.137</c:v>
                </c:pt>
                <c:pt idx="24">
                  <c:v>206.914</c:v>
                </c:pt>
                <c:pt idx="25">
                  <c:v>215.511</c:v>
                </c:pt>
                <c:pt idx="26">
                  <c:v>243.692</c:v>
                </c:pt>
                <c:pt idx="27">
                  <c:v>238.935</c:v>
                </c:pt>
                <c:pt idx="28">
                  <c:v>216.663</c:v>
                </c:pt>
                <c:pt idx="29">
                  <c:v>308.9649999999999</c:v>
                </c:pt>
                <c:pt idx="30">
                  <c:v>105.042</c:v>
                </c:pt>
                <c:pt idx="31">
                  <c:v>252.994</c:v>
                </c:pt>
                <c:pt idx="32">
                  <c:v>316.0269999999991</c:v>
                </c:pt>
                <c:pt idx="33">
                  <c:v>201.1475484848484</c:v>
                </c:pt>
              </c:numCache>
            </c:numRef>
          </c:yVal>
          <c:smooth val="0"/>
        </c:ser>
        <c:dLbls>
          <c:showLegendKey val="0"/>
          <c:showVal val="0"/>
          <c:showCatName val="0"/>
          <c:showSerName val="0"/>
          <c:showPercent val="0"/>
          <c:showBubbleSize val="0"/>
        </c:dLbls>
        <c:axId val="-2010558408"/>
        <c:axId val="-2118673448"/>
      </c:scatterChart>
      <c:valAx>
        <c:axId val="-2010558408"/>
        <c:scaling>
          <c:orientation val="minMax"/>
        </c:scaling>
        <c:delete val="0"/>
        <c:axPos val="b"/>
        <c:numFmt formatCode="General" sourceLinked="1"/>
        <c:majorTickMark val="out"/>
        <c:minorTickMark val="none"/>
        <c:tickLblPos val="nextTo"/>
        <c:crossAx val="-2118673448"/>
        <c:crosses val="autoZero"/>
        <c:crossBetween val="midCat"/>
      </c:valAx>
      <c:valAx>
        <c:axId val="-2118673448"/>
        <c:scaling>
          <c:orientation val="minMax"/>
        </c:scaling>
        <c:delete val="0"/>
        <c:axPos val="l"/>
        <c:majorGridlines/>
        <c:numFmt formatCode="General" sourceLinked="1"/>
        <c:majorTickMark val="out"/>
        <c:minorTickMark val="none"/>
        <c:tickLblPos val="nextTo"/>
        <c:crossAx val="-2010558408"/>
        <c:crosses val="autoZero"/>
        <c:crossBetween val="midCat"/>
      </c:valAx>
    </c:plotArea>
    <c:plotVisOnly val="1"/>
    <c:dispBlanksAs val="gap"/>
    <c:showDLblsOverMax val="0"/>
  </c:chart>
  <c:spPr>
    <a:solidFill>
      <a:schemeClr val="bg1"/>
    </a:solidFill>
  </c:sp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Region 1 Avg. 2m Temp. (1979-2011)</a:t>
            </a:r>
          </a:p>
        </c:rich>
      </c:tx>
      <c:layout/>
      <c:overlay val="0"/>
    </c:title>
    <c:autoTitleDeleted val="0"/>
    <c:plotArea>
      <c:layout/>
      <c:scatterChart>
        <c:scatterStyle val="lineMarker"/>
        <c:varyColors val="0"/>
        <c:ser>
          <c:idx val="0"/>
          <c:order val="0"/>
          <c:tx>
            <c:strRef>
              <c:f>'2m Temp'!$B$1</c:f>
              <c:strCache>
                <c:ptCount val="1"/>
                <c:pt idx="0">
                  <c:v>Region 1</c:v>
                </c:pt>
              </c:strCache>
            </c:strRef>
          </c:tx>
          <c:spPr>
            <a:ln w="28575">
              <a:noFill/>
            </a:ln>
          </c:spPr>
          <c:marker>
            <c:spPr>
              <a:solidFill>
                <a:srgbClr val="000000"/>
              </a:solidFill>
            </c:spPr>
          </c:marker>
          <c:trendline>
            <c:trendlineType val="linear"/>
            <c:dispRSqr val="0"/>
            <c:dispEq val="0"/>
          </c:trendline>
          <c:xVal>
            <c:numRef>
              <c:f>'2m Temp'!$A$2:$A$34</c:f>
              <c:numCache>
                <c:formatCode>General</c:formatCode>
                <c:ptCount val="33"/>
                <c:pt idx="0">
                  <c:v>1979.0</c:v>
                </c:pt>
                <c:pt idx="1">
                  <c:v>1980.0</c:v>
                </c:pt>
                <c:pt idx="2">
                  <c:v>1981.0</c:v>
                </c:pt>
                <c:pt idx="3">
                  <c:v>1982.0</c:v>
                </c:pt>
                <c:pt idx="4">
                  <c:v>1983.0</c:v>
                </c:pt>
                <c:pt idx="5">
                  <c:v>1984.0</c:v>
                </c:pt>
                <c:pt idx="6">
                  <c:v>1985.0</c:v>
                </c:pt>
                <c:pt idx="7">
                  <c:v>1986.0</c:v>
                </c:pt>
                <c:pt idx="8">
                  <c:v>1987.0</c:v>
                </c:pt>
                <c:pt idx="9">
                  <c:v>1988.0</c:v>
                </c:pt>
                <c:pt idx="10">
                  <c:v>1989.0</c:v>
                </c:pt>
                <c:pt idx="11">
                  <c:v>1990.0</c:v>
                </c:pt>
                <c:pt idx="12">
                  <c:v>1991.0</c:v>
                </c:pt>
                <c:pt idx="13">
                  <c:v>1992.0</c:v>
                </c:pt>
                <c:pt idx="14">
                  <c:v>1993.0</c:v>
                </c:pt>
                <c:pt idx="15">
                  <c:v>1994.0</c:v>
                </c:pt>
                <c:pt idx="16">
                  <c:v>1995.0</c:v>
                </c:pt>
                <c:pt idx="17">
                  <c:v>1996.0</c:v>
                </c:pt>
                <c:pt idx="18">
                  <c:v>1997.0</c:v>
                </c:pt>
                <c:pt idx="19">
                  <c:v>1998.0</c:v>
                </c:pt>
                <c:pt idx="20">
                  <c:v>1999.0</c:v>
                </c:pt>
                <c:pt idx="21">
                  <c:v>2000.0</c:v>
                </c:pt>
                <c:pt idx="22">
                  <c:v>2001.0</c:v>
                </c:pt>
                <c:pt idx="23">
                  <c:v>2002.0</c:v>
                </c:pt>
                <c:pt idx="24">
                  <c:v>2003.0</c:v>
                </c:pt>
                <c:pt idx="25">
                  <c:v>2004.0</c:v>
                </c:pt>
                <c:pt idx="26">
                  <c:v>2005.0</c:v>
                </c:pt>
                <c:pt idx="27">
                  <c:v>2006.0</c:v>
                </c:pt>
                <c:pt idx="28">
                  <c:v>2007.0</c:v>
                </c:pt>
                <c:pt idx="29">
                  <c:v>2008.0</c:v>
                </c:pt>
                <c:pt idx="30">
                  <c:v>2009.0</c:v>
                </c:pt>
                <c:pt idx="31">
                  <c:v>2010.0</c:v>
                </c:pt>
                <c:pt idx="32">
                  <c:v>2011.0</c:v>
                </c:pt>
              </c:numCache>
            </c:numRef>
          </c:xVal>
          <c:yVal>
            <c:numRef>
              <c:f>'2m Temp'!$B$2:$B$34</c:f>
              <c:numCache>
                <c:formatCode>General</c:formatCode>
                <c:ptCount val="33"/>
                <c:pt idx="0">
                  <c:v>289.366</c:v>
                </c:pt>
                <c:pt idx="1">
                  <c:v>290.605</c:v>
                </c:pt>
                <c:pt idx="2">
                  <c:v>289.7269999999991</c:v>
                </c:pt>
                <c:pt idx="3">
                  <c:v>289.605</c:v>
                </c:pt>
                <c:pt idx="4">
                  <c:v>290.0779999999999</c:v>
                </c:pt>
                <c:pt idx="5">
                  <c:v>289.4259999999991</c:v>
                </c:pt>
                <c:pt idx="6">
                  <c:v>290.3829999999999</c:v>
                </c:pt>
                <c:pt idx="7">
                  <c:v>290.678</c:v>
                </c:pt>
                <c:pt idx="8">
                  <c:v>291.145</c:v>
                </c:pt>
                <c:pt idx="9">
                  <c:v>290.7889999999991</c:v>
                </c:pt>
                <c:pt idx="10">
                  <c:v>289.694</c:v>
                </c:pt>
                <c:pt idx="11">
                  <c:v>290.053</c:v>
                </c:pt>
                <c:pt idx="12">
                  <c:v>291.7559999999999</c:v>
                </c:pt>
                <c:pt idx="13">
                  <c:v>289.652</c:v>
                </c:pt>
                <c:pt idx="14">
                  <c:v>290.57</c:v>
                </c:pt>
                <c:pt idx="15">
                  <c:v>290.1190000000001</c:v>
                </c:pt>
                <c:pt idx="16">
                  <c:v>290.576</c:v>
                </c:pt>
                <c:pt idx="17">
                  <c:v>289.7719999999991</c:v>
                </c:pt>
                <c:pt idx="18">
                  <c:v>288.9209999999991</c:v>
                </c:pt>
                <c:pt idx="19">
                  <c:v>291.14</c:v>
                </c:pt>
                <c:pt idx="20">
                  <c:v>290.94</c:v>
                </c:pt>
                <c:pt idx="21">
                  <c:v>290.295</c:v>
                </c:pt>
                <c:pt idx="22">
                  <c:v>290.661</c:v>
                </c:pt>
                <c:pt idx="23">
                  <c:v>291.3469999999999</c:v>
                </c:pt>
                <c:pt idx="24">
                  <c:v>290.2</c:v>
                </c:pt>
                <c:pt idx="25">
                  <c:v>290.836</c:v>
                </c:pt>
                <c:pt idx="26">
                  <c:v>291.1039999999999</c:v>
                </c:pt>
                <c:pt idx="27">
                  <c:v>290.702</c:v>
                </c:pt>
                <c:pt idx="28">
                  <c:v>291.259</c:v>
                </c:pt>
                <c:pt idx="29">
                  <c:v>290.378</c:v>
                </c:pt>
                <c:pt idx="30">
                  <c:v>289.445</c:v>
                </c:pt>
                <c:pt idx="31">
                  <c:v>292.1929999999999</c:v>
                </c:pt>
                <c:pt idx="32">
                  <c:v>291.851</c:v>
                </c:pt>
              </c:numCache>
            </c:numRef>
          </c:yVal>
          <c:smooth val="0"/>
        </c:ser>
        <c:dLbls>
          <c:showLegendKey val="0"/>
          <c:showVal val="0"/>
          <c:showCatName val="0"/>
          <c:showSerName val="0"/>
          <c:showPercent val="0"/>
          <c:showBubbleSize val="0"/>
        </c:dLbls>
        <c:axId val="-2011002488"/>
        <c:axId val="-2011045288"/>
      </c:scatterChart>
      <c:valAx>
        <c:axId val="-2011002488"/>
        <c:scaling>
          <c:orientation val="minMax"/>
        </c:scaling>
        <c:delete val="0"/>
        <c:axPos val="b"/>
        <c:numFmt formatCode="General" sourceLinked="1"/>
        <c:majorTickMark val="out"/>
        <c:minorTickMark val="none"/>
        <c:tickLblPos val="nextTo"/>
        <c:crossAx val="-2011045288"/>
        <c:crosses val="autoZero"/>
        <c:crossBetween val="midCat"/>
      </c:valAx>
      <c:valAx>
        <c:axId val="-2011045288"/>
        <c:scaling>
          <c:orientation val="minMax"/>
        </c:scaling>
        <c:delete val="0"/>
        <c:axPos val="l"/>
        <c:majorGridlines/>
        <c:numFmt formatCode="General" sourceLinked="1"/>
        <c:majorTickMark val="out"/>
        <c:minorTickMark val="none"/>
        <c:tickLblPos val="nextTo"/>
        <c:crossAx val="-2011002488"/>
        <c:crosses val="autoZero"/>
        <c:crossBetween val="midCat"/>
      </c:valAx>
    </c:plotArea>
    <c:plotVisOnly val="1"/>
    <c:dispBlanksAs val="gap"/>
    <c:showDLblsOverMax val="0"/>
  </c:chart>
  <c:spPr>
    <a:solidFill>
      <a:schemeClr val="bg1"/>
    </a:solidFill>
  </c:sp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Region 7 Avg. 2m Temp. (1979-2011)</a:t>
            </a:r>
          </a:p>
        </c:rich>
      </c:tx>
      <c:layout/>
      <c:overlay val="0"/>
    </c:title>
    <c:autoTitleDeleted val="0"/>
    <c:plotArea>
      <c:layout/>
      <c:scatterChart>
        <c:scatterStyle val="lineMarker"/>
        <c:varyColors val="0"/>
        <c:ser>
          <c:idx val="0"/>
          <c:order val="0"/>
          <c:tx>
            <c:strRef>
              <c:f>'2m Temp'!$H$1</c:f>
              <c:strCache>
                <c:ptCount val="1"/>
                <c:pt idx="0">
                  <c:v>Region 7</c:v>
                </c:pt>
              </c:strCache>
            </c:strRef>
          </c:tx>
          <c:spPr>
            <a:ln w="28575">
              <a:noFill/>
            </a:ln>
          </c:spPr>
          <c:marker>
            <c:spPr>
              <a:solidFill>
                <a:srgbClr val="000000"/>
              </a:solidFill>
            </c:spPr>
          </c:marker>
          <c:trendline>
            <c:trendlineType val="linear"/>
            <c:dispRSqr val="0"/>
            <c:dispEq val="0"/>
          </c:trendline>
          <c:xVal>
            <c:numRef>
              <c:f>'2m Temp'!$A$2:$A$34</c:f>
              <c:numCache>
                <c:formatCode>General</c:formatCode>
                <c:ptCount val="33"/>
                <c:pt idx="0">
                  <c:v>1979.0</c:v>
                </c:pt>
                <c:pt idx="1">
                  <c:v>1980.0</c:v>
                </c:pt>
                <c:pt idx="2">
                  <c:v>1981.0</c:v>
                </c:pt>
                <c:pt idx="3">
                  <c:v>1982.0</c:v>
                </c:pt>
                <c:pt idx="4">
                  <c:v>1983.0</c:v>
                </c:pt>
                <c:pt idx="5">
                  <c:v>1984.0</c:v>
                </c:pt>
                <c:pt idx="6">
                  <c:v>1985.0</c:v>
                </c:pt>
                <c:pt idx="7">
                  <c:v>1986.0</c:v>
                </c:pt>
                <c:pt idx="8">
                  <c:v>1987.0</c:v>
                </c:pt>
                <c:pt idx="9">
                  <c:v>1988.0</c:v>
                </c:pt>
                <c:pt idx="10">
                  <c:v>1989.0</c:v>
                </c:pt>
                <c:pt idx="11">
                  <c:v>1990.0</c:v>
                </c:pt>
                <c:pt idx="12">
                  <c:v>1991.0</c:v>
                </c:pt>
                <c:pt idx="13">
                  <c:v>1992.0</c:v>
                </c:pt>
                <c:pt idx="14">
                  <c:v>1993.0</c:v>
                </c:pt>
                <c:pt idx="15">
                  <c:v>1994.0</c:v>
                </c:pt>
                <c:pt idx="16">
                  <c:v>1995.0</c:v>
                </c:pt>
                <c:pt idx="17">
                  <c:v>1996.0</c:v>
                </c:pt>
                <c:pt idx="18">
                  <c:v>1997.0</c:v>
                </c:pt>
                <c:pt idx="19">
                  <c:v>1998.0</c:v>
                </c:pt>
                <c:pt idx="20">
                  <c:v>1999.0</c:v>
                </c:pt>
                <c:pt idx="21">
                  <c:v>2000.0</c:v>
                </c:pt>
                <c:pt idx="22">
                  <c:v>2001.0</c:v>
                </c:pt>
                <c:pt idx="23">
                  <c:v>2002.0</c:v>
                </c:pt>
                <c:pt idx="24">
                  <c:v>2003.0</c:v>
                </c:pt>
                <c:pt idx="25">
                  <c:v>2004.0</c:v>
                </c:pt>
                <c:pt idx="26">
                  <c:v>2005.0</c:v>
                </c:pt>
                <c:pt idx="27">
                  <c:v>2006.0</c:v>
                </c:pt>
                <c:pt idx="28">
                  <c:v>2007.0</c:v>
                </c:pt>
                <c:pt idx="29">
                  <c:v>2008.0</c:v>
                </c:pt>
                <c:pt idx="30">
                  <c:v>2009.0</c:v>
                </c:pt>
                <c:pt idx="31">
                  <c:v>2010.0</c:v>
                </c:pt>
                <c:pt idx="32">
                  <c:v>2011.0</c:v>
                </c:pt>
              </c:numCache>
            </c:numRef>
          </c:xVal>
          <c:yVal>
            <c:numRef>
              <c:f>'2m Temp'!$H$2:$H$34</c:f>
              <c:numCache>
                <c:formatCode>General</c:formatCode>
                <c:ptCount val="33"/>
                <c:pt idx="0">
                  <c:v>289.598</c:v>
                </c:pt>
                <c:pt idx="1">
                  <c:v>289.58</c:v>
                </c:pt>
                <c:pt idx="2">
                  <c:v>289.689</c:v>
                </c:pt>
                <c:pt idx="3">
                  <c:v>288.932</c:v>
                </c:pt>
                <c:pt idx="4">
                  <c:v>290.3369999999991</c:v>
                </c:pt>
                <c:pt idx="5">
                  <c:v>289.47</c:v>
                </c:pt>
                <c:pt idx="6">
                  <c:v>290.2149999999999</c:v>
                </c:pt>
                <c:pt idx="7">
                  <c:v>289.82</c:v>
                </c:pt>
                <c:pt idx="8">
                  <c:v>289.865</c:v>
                </c:pt>
                <c:pt idx="9">
                  <c:v>289.5470000000001</c:v>
                </c:pt>
                <c:pt idx="10">
                  <c:v>290.07</c:v>
                </c:pt>
                <c:pt idx="11">
                  <c:v>289.5299999999999</c:v>
                </c:pt>
                <c:pt idx="12">
                  <c:v>290.2679999999999</c:v>
                </c:pt>
                <c:pt idx="13">
                  <c:v>288.636</c:v>
                </c:pt>
                <c:pt idx="14">
                  <c:v>289.747</c:v>
                </c:pt>
                <c:pt idx="15">
                  <c:v>289.891</c:v>
                </c:pt>
                <c:pt idx="16">
                  <c:v>289.641</c:v>
                </c:pt>
                <c:pt idx="17">
                  <c:v>288.9569999999991</c:v>
                </c:pt>
                <c:pt idx="18">
                  <c:v>289.04</c:v>
                </c:pt>
                <c:pt idx="19">
                  <c:v>289.9859999999991</c:v>
                </c:pt>
                <c:pt idx="20">
                  <c:v>290.5590000000001</c:v>
                </c:pt>
                <c:pt idx="21">
                  <c:v>289.658</c:v>
                </c:pt>
                <c:pt idx="22">
                  <c:v>290.2099999999999</c:v>
                </c:pt>
                <c:pt idx="23">
                  <c:v>290.225</c:v>
                </c:pt>
                <c:pt idx="24">
                  <c:v>289.3969999999991</c:v>
                </c:pt>
                <c:pt idx="25">
                  <c:v>289.91</c:v>
                </c:pt>
                <c:pt idx="26">
                  <c:v>290.0489999999999</c:v>
                </c:pt>
                <c:pt idx="27">
                  <c:v>290.519</c:v>
                </c:pt>
                <c:pt idx="28">
                  <c:v>290.2029999999999</c:v>
                </c:pt>
                <c:pt idx="29">
                  <c:v>290.713</c:v>
                </c:pt>
                <c:pt idx="30">
                  <c:v>289.509</c:v>
                </c:pt>
                <c:pt idx="31">
                  <c:v>291.3969999999991</c:v>
                </c:pt>
                <c:pt idx="32">
                  <c:v>290.88</c:v>
                </c:pt>
              </c:numCache>
            </c:numRef>
          </c:yVal>
          <c:smooth val="0"/>
        </c:ser>
        <c:dLbls>
          <c:showLegendKey val="0"/>
          <c:showVal val="0"/>
          <c:showCatName val="0"/>
          <c:showSerName val="0"/>
          <c:showPercent val="0"/>
          <c:showBubbleSize val="0"/>
        </c:dLbls>
        <c:axId val="-2011086808"/>
        <c:axId val="-2044164568"/>
      </c:scatterChart>
      <c:valAx>
        <c:axId val="-2011086808"/>
        <c:scaling>
          <c:orientation val="minMax"/>
        </c:scaling>
        <c:delete val="0"/>
        <c:axPos val="b"/>
        <c:numFmt formatCode="General" sourceLinked="1"/>
        <c:majorTickMark val="out"/>
        <c:minorTickMark val="none"/>
        <c:tickLblPos val="nextTo"/>
        <c:crossAx val="-2044164568"/>
        <c:crosses val="autoZero"/>
        <c:crossBetween val="midCat"/>
      </c:valAx>
      <c:valAx>
        <c:axId val="-2044164568"/>
        <c:scaling>
          <c:orientation val="minMax"/>
        </c:scaling>
        <c:delete val="0"/>
        <c:axPos val="l"/>
        <c:majorGridlines/>
        <c:numFmt formatCode="General" sourceLinked="1"/>
        <c:majorTickMark val="out"/>
        <c:minorTickMark val="none"/>
        <c:tickLblPos val="nextTo"/>
        <c:crossAx val="-2011086808"/>
        <c:crosses val="autoZero"/>
        <c:crossBetween val="midCat"/>
      </c:valAx>
    </c:plotArea>
    <c:plotVisOnly val="1"/>
    <c:dispBlanksAs val="gap"/>
    <c:showDLblsOverMax val="0"/>
  </c:chart>
  <c:spPr>
    <a:solidFill>
      <a:schemeClr val="bg1"/>
    </a:solidFill>
  </c:sp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Region 7 Avg.</a:t>
            </a:r>
            <a:r>
              <a:rPr lang="en-US" baseline="0"/>
              <a:t> SST (1979-2011)</a:t>
            </a:r>
            <a:endParaRPr lang="en-US"/>
          </a:p>
        </c:rich>
      </c:tx>
      <c:layout/>
      <c:overlay val="0"/>
    </c:title>
    <c:autoTitleDeleted val="0"/>
    <c:plotArea>
      <c:layout/>
      <c:scatterChart>
        <c:scatterStyle val="lineMarker"/>
        <c:varyColors val="0"/>
        <c:ser>
          <c:idx val="0"/>
          <c:order val="0"/>
          <c:tx>
            <c:strRef>
              <c:f>SST!$C$1</c:f>
              <c:strCache>
                <c:ptCount val="1"/>
                <c:pt idx="0">
                  <c:v>Region 7</c:v>
                </c:pt>
              </c:strCache>
            </c:strRef>
          </c:tx>
          <c:spPr>
            <a:ln w="28575">
              <a:noFill/>
            </a:ln>
          </c:spPr>
          <c:marker>
            <c:spPr>
              <a:solidFill>
                <a:schemeClr val="tx1"/>
              </a:solidFill>
            </c:spPr>
          </c:marker>
          <c:trendline>
            <c:trendlineType val="linear"/>
            <c:dispRSqr val="0"/>
            <c:dispEq val="0"/>
          </c:trendline>
          <c:xVal>
            <c:numRef>
              <c:f>SST!$A$2:$A$34</c:f>
              <c:numCache>
                <c:formatCode>General</c:formatCode>
                <c:ptCount val="33"/>
                <c:pt idx="0">
                  <c:v>1979.0</c:v>
                </c:pt>
                <c:pt idx="1">
                  <c:v>1980.0</c:v>
                </c:pt>
                <c:pt idx="2">
                  <c:v>1981.0</c:v>
                </c:pt>
                <c:pt idx="3">
                  <c:v>1982.0</c:v>
                </c:pt>
                <c:pt idx="4">
                  <c:v>1983.0</c:v>
                </c:pt>
                <c:pt idx="5">
                  <c:v>1984.0</c:v>
                </c:pt>
                <c:pt idx="6">
                  <c:v>1985.0</c:v>
                </c:pt>
                <c:pt idx="7">
                  <c:v>1986.0</c:v>
                </c:pt>
                <c:pt idx="8">
                  <c:v>1987.0</c:v>
                </c:pt>
                <c:pt idx="9">
                  <c:v>1988.0</c:v>
                </c:pt>
                <c:pt idx="10">
                  <c:v>1989.0</c:v>
                </c:pt>
                <c:pt idx="11">
                  <c:v>1990.0</c:v>
                </c:pt>
                <c:pt idx="12">
                  <c:v>1991.0</c:v>
                </c:pt>
                <c:pt idx="13">
                  <c:v>1992.0</c:v>
                </c:pt>
                <c:pt idx="14">
                  <c:v>1993.0</c:v>
                </c:pt>
                <c:pt idx="15">
                  <c:v>1994.0</c:v>
                </c:pt>
                <c:pt idx="16">
                  <c:v>1995.0</c:v>
                </c:pt>
                <c:pt idx="17">
                  <c:v>1996.0</c:v>
                </c:pt>
                <c:pt idx="18">
                  <c:v>1997.0</c:v>
                </c:pt>
                <c:pt idx="19">
                  <c:v>1998.0</c:v>
                </c:pt>
                <c:pt idx="20">
                  <c:v>1999.0</c:v>
                </c:pt>
                <c:pt idx="21">
                  <c:v>2000.0</c:v>
                </c:pt>
                <c:pt idx="22">
                  <c:v>2001.0</c:v>
                </c:pt>
                <c:pt idx="23">
                  <c:v>2002.0</c:v>
                </c:pt>
                <c:pt idx="24">
                  <c:v>2003.0</c:v>
                </c:pt>
                <c:pt idx="25">
                  <c:v>2004.0</c:v>
                </c:pt>
                <c:pt idx="26">
                  <c:v>2005.0</c:v>
                </c:pt>
                <c:pt idx="27">
                  <c:v>2006.0</c:v>
                </c:pt>
                <c:pt idx="28">
                  <c:v>2007.0</c:v>
                </c:pt>
                <c:pt idx="29">
                  <c:v>2008.0</c:v>
                </c:pt>
                <c:pt idx="30">
                  <c:v>2009.0</c:v>
                </c:pt>
                <c:pt idx="31">
                  <c:v>2010.0</c:v>
                </c:pt>
                <c:pt idx="32">
                  <c:v>2011.0</c:v>
                </c:pt>
              </c:numCache>
            </c:numRef>
          </c:xVal>
          <c:yVal>
            <c:numRef>
              <c:f>SST!$C$2:$C$34</c:f>
              <c:numCache>
                <c:formatCode>General</c:formatCode>
                <c:ptCount val="33"/>
                <c:pt idx="0">
                  <c:v>289.4409999999999</c:v>
                </c:pt>
                <c:pt idx="1">
                  <c:v>289.024</c:v>
                </c:pt>
                <c:pt idx="2">
                  <c:v>289.4909999999992</c:v>
                </c:pt>
                <c:pt idx="3">
                  <c:v>288.765</c:v>
                </c:pt>
                <c:pt idx="4">
                  <c:v>290.173</c:v>
                </c:pt>
                <c:pt idx="5">
                  <c:v>289.259</c:v>
                </c:pt>
                <c:pt idx="6">
                  <c:v>290.176</c:v>
                </c:pt>
                <c:pt idx="7">
                  <c:v>289.752</c:v>
                </c:pt>
                <c:pt idx="8">
                  <c:v>289.654</c:v>
                </c:pt>
                <c:pt idx="9">
                  <c:v>289.228</c:v>
                </c:pt>
                <c:pt idx="10">
                  <c:v>289.8090000000001</c:v>
                </c:pt>
                <c:pt idx="11">
                  <c:v>289.338</c:v>
                </c:pt>
                <c:pt idx="12">
                  <c:v>289.932</c:v>
                </c:pt>
                <c:pt idx="13">
                  <c:v>288.3709999999999</c:v>
                </c:pt>
                <c:pt idx="14">
                  <c:v>289.392</c:v>
                </c:pt>
                <c:pt idx="15">
                  <c:v>289.4839999999992</c:v>
                </c:pt>
                <c:pt idx="16">
                  <c:v>289.4879999999992</c:v>
                </c:pt>
                <c:pt idx="17">
                  <c:v>288.589</c:v>
                </c:pt>
                <c:pt idx="18">
                  <c:v>288.821</c:v>
                </c:pt>
                <c:pt idx="19">
                  <c:v>289.5609999999999</c:v>
                </c:pt>
                <c:pt idx="20">
                  <c:v>290.3539999999999</c:v>
                </c:pt>
                <c:pt idx="21">
                  <c:v>289.5309999999996</c:v>
                </c:pt>
                <c:pt idx="22">
                  <c:v>289.9569999999992</c:v>
                </c:pt>
                <c:pt idx="23">
                  <c:v>289.875</c:v>
                </c:pt>
                <c:pt idx="24">
                  <c:v>288.97</c:v>
                </c:pt>
                <c:pt idx="25">
                  <c:v>289.6</c:v>
                </c:pt>
                <c:pt idx="26">
                  <c:v>289.7629999999999</c:v>
                </c:pt>
                <c:pt idx="27">
                  <c:v>290.3519999999999</c:v>
                </c:pt>
                <c:pt idx="28">
                  <c:v>289.853</c:v>
                </c:pt>
                <c:pt idx="29">
                  <c:v>290.6209999999999</c:v>
                </c:pt>
                <c:pt idx="30">
                  <c:v>289.75</c:v>
                </c:pt>
                <c:pt idx="31">
                  <c:v>291.095</c:v>
                </c:pt>
                <c:pt idx="32">
                  <c:v>290.5299999999999</c:v>
                </c:pt>
              </c:numCache>
            </c:numRef>
          </c:yVal>
          <c:smooth val="0"/>
        </c:ser>
        <c:dLbls>
          <c:showLegendKey val="0"/>
          <c:showVal val="0"/>
          <c:showCatName val="0"/>
          <c:showSerName val="0"/>
          <c:showPercent val="0"/>
          <c:showBubbleSize val="0"/>
        </c:dLbls>
        <c:axId val="-2010458296"/>
        <c:axId val="2119307864"/>
      </c:scatterChart>
      <c:valAx>
        <c:axId val="-2010458296"/>
        <c:scaling>
          <c:orientation val="minMax"/>
        </c:scaling>
        <c:delete val="0"/>
        <c:axPos val="b"/>
        <c:numFmt formatCode="General" sourceLinked="1"/>
        <c:majorTickMark val="out"/>
        <c:minorTickMark val="none"/>
        <c:tickLblPos val="nextTo"/>
        <c:crossAx val="2119307864"/>
        <c:crosses val="autoZero"/>
        <c:crossBetween val="midCat"/>
      </c:valAx>
      <c:valAx>
        <c:axId val="2119307864"/>
        <c:scaling>
          <c:orientation val="minMax"/>
        </c:scaling>
        <c:delete val="0"/>
        <c:axPos val="l"/>
        <c:majorGridlines/>
        <c:numFmt formatCode="General" sourceLinked="1"/>
        <c:majorTickMark val="out"/>
        <c:minorTickMark val="none"/>
        <c:tickLblPos val="nextTo"/>
        <c:crossAx val="-2010458296"/>
        <c:crosses val="autoZero"/>
        <c:crossBetween val="midCat"/>
      </c:valAx>
    </c:plotArea>
    <c:plotVisOnly val="1"/>
    <c:dispBlanksAs val="gap"/>
    <c:showDLblsOverMax val="0"/>
  </c:chart>
  <c:spPr>
    <a:solidFill>
      <a:schemeClr val="bg1"/>
    </a:solidFill>
  </c:sp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28.emf"/></Relationships>
</file>

<file path=ppt/drawings/drawing1.xml><?xml version="1.0" encoding="utf-8"?>
<c:userShapes xmlns:c="http://schemas.openxmlformats.org/drawingml/2006/chart">
  <cdr:relSizeAnchor xmlns:cdr="http://schemas.openxmlformats.org/drawingml/2006/chartDrawing">
    <cdr:from>
      <cdr:x>0.03994</cdr:x>
      <cdr:y>0.07407</cdr:y>
    </cdr:from>
    <cdr:to>
      <cdr:x>0.17271</cdr:x>
      <cdr:y>0.15393</cdr:y>
    </cdr:to>
    <cdr:sp macro="" textlink="">
      <cdr:nvSpPr>
        <cdr:cNvPr id="2" name="Text Box 1"/>
        <cdr:cNvSpPr txBox="1"/>
      </cdr:nvSpPr>
      <cdr:spPr>
        <a:xfrm xmlns:a="http://schemas.openxmlformats.org/drawingml/2006/main">
          <a:off x="117475" y="203199"/>
          <a:ext cx="390525" cy="219075"/>
        </a:xfrm>
        <a:prstGeom xmlns:a="http://schemas.openxmlformats.org/drawingml/2006/main" prst="rect">
          <a:avLst/>
        </a:prstGeom>
      </cdr:spPr>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hdr" sz="quarter"/>
          </p:nvPr>
        </p:nvSpPr>
        <p:spPr bwMode="auto">
          <a:xfrm>
            <a:off x="0" y="0"/>
            <a:ext cx="2982119" cy="464820"/>
          </a:xfrm>
          <a:prstGeom prst="rect">
            <a:avLst/>
          </a:prstGeom>
          <a:noFill/>
          <a:ln w="9525">
            <a:noFill/>
            <a:miter lim="800000"/>
            <a:headEnd/>
            <a:tailEnd/>
          </a:ln>
          <a:effectLst/>
        </p:spPr>
        <p:txBody>
          <a:bodyPr vert="horz" wrap="square" lIns="92446" tIns="46223" rIns="92446" bIns="46223" numCol="1" anchor="t" anchorCtr="0" compatLnSpc="1">
            <a:prstTxWarp prst="textNoShape">
              <a:avLst/>
            </a:prstTxWarp>
          </a:bodyPr>
          <a:lstStyle>
            <a:lvl1pPr>
              <a:defRPr sz="1200"/>
            </a:lvl1pPr>
          </a:lstStyle>
          <a:p>
            <a:pPr>
              <a:defRPr/>
            </a:pPr>
            <a:endParaRPr lang="en-US"/>
          </a:p>
        </p:txBody>
      </p:sp>
      <p:sp>
        <p:nvSpPr>
          <p:cNvPr id="17411" name="Rectangle 3"/>
          <p:cNvSpPr>
            <a:spLocks noGrp="1" noChangeArrowheads="1"/>
          </p:cNvSpPr>
          <p:nvPr>
            <p:ph type="dt" sz="quarter" idx="1"/>
          </p:nvPr>
        </p:nvSpPr>
        <p:spPr bwMode="auto">
          <a:xfrm>
            <a:off x="3898102" y="0"/>
            <a:ext cx="2982119" cy="464820"/>
          </a:xfrm>
          <a:prstGeom prst="rect">
            <a:avLst/>
          </a:prstGeom>
          <a:noFill/>
          <a:ln w="9525">
            <a:noFill/>
            <a:miter lim="800000"/>
            <a:headEnd/>
            <a:tailEnd/>
          </a:ln>
          <a:effectLst/>
        </p:spPr>
        <p:txBody>
          <a:bodyPr vert="horz" wrap="square" lIns="92446" tIns="46223" rIns="92446" bIns="46223" numCol="1" anchor="t" anchorCtr="0" compatLnSpc="1">
            <a:prstTxWarp prst="textNoShape">
              <a:avLst/>
            </a:prstTxWarp>
          </a:bodyPr>
          <a:lstStyle>
            <a:lvl1pPr algn="r">
              <a:defRPr sz="1200"/>
            </a:lvl1pPr>
          </a:lstStyle>
          <a:p>
            <a:pPr>
              <a:defRPr/>
            </a:pPr>
            <a:endParaRPr lang="en-US"/>
          </a:p>
        </p:txBody>
      </p:sp>
      <p:sp>
        <p:nvSpPr>
          <p:cNvPr id="17412" name="Rectangle 4"/>
          <p:cNvSpPr>
            <a:spLocks noGrp="1" noChangeArrowheads="1"/>
          </p:cNvSpPr>
          <p:nvPr>
            <p:ph type="ftr" sz="quarter" idx="2"/>
          </p:nvPr>
        </p:nvSpPr>
        <p:spPr bwMode="auto">
          <a:xfrm>
            <a:off x="0" y="8829967"/>
            <a:ext cx="2982119" cy="464820"/>
          </a:xfrm>
          <a:prstGeom prst="rect">
            <a:avLst/>
          </a:prstGeom>
          <a:noFill/>
          <a:ln w="9525">
            <a:noFill/>
            <a:miter lim="800000"/>
            <a:headEnd/>
            <a:tailEnd/>
          </a:ln>
          <a:effectLst/>
        </p:spPr>
        <p:txBody>
          <a:bodyPr vert="horz" wrap="square" lIns="92446" tIns="46223" rIns="92446" bIns="46223" numCol="1" anchor="b" anchorCtr="0" compatLnSpc="1">
            <a:prstTxWarp prst="textNoShape">
              <a:avLst/>
            </a:prstTxWarp>
          </a:bodyPr>
          <a:lstStyle>
            <a:lvl1pPr>
              <a:defRPr sz="1200"/>
            </a:lvl1pPr>
          </a:lstStyle>
          <a:p>
            <a:pPr>
              <a:defRPr/>
            </a:pPr>
            <a:endParaRPr lang="en-US"/>
          </a:p>
        </p:txBody>
      </p:sp>
      <p:sp>
        <p:nvSpPr>
          <p:cNvPr id="17413" name="Rectangle 5"/>
          <p:cNvSpPr>
            <a:spLocks noGrp="1" noChangeArrowheads="1"/>
          </p:cNvSpPr>
          <p:nvPr>
            <p:ph type="sldNum" sz="quarter" idx="3"/>
          </p:nvPr>
        </p:nvSpPr>
        <p:spPr bwMode="auto">
          <a:xfrm>
            <a:off x="3898102" y="8829967"/>
            <a:ext cx="2982119" cy="464820"/>
          </a:xfrm>
          <a:prstGeom prst="rect">
            <a:avLst/>
          </a:prstGeom>
          <a:noFill/>
          <a:ln w="9525">
            <a:noFill/>
            <a:miter lim="800000"/>
            <a:headEnd/>
            <a:tailEnd/>
          </a:ln>
          <a:effectLst/>
        </p:spPr>
        <p:txBody>
          <a:bodyPr vert="horz" wrap="square" lIns="92446" tIns="46223" rIns="92446" bIns="46223" numCol="1" anchor="b" anchorCtr="0" compatLnSpc="1">
            <a:prstTxWarp prst="textNoShape">
              <a:avLst/>
            </a:prstTxWarp>
          </a:bodyPr>
          <a:lstStyle>
            <a:lvl1pPr algn="r">
              <a:defRPr sz="1200"/>
            </a:lvl1pPr>
          </a:lstStyle>
          <a:p>
            <a:pPr>
              <a:defRPr/>
            </a:pPr>
            <a:fld id="{0C2BA072-7775-429E-B13C-031826808939}" type="slidenum">
              <a:rPr lang="en-US"/>
              <a:pPr>
                <a:defRPr/>
              </a:pPr>
              <a:t>‹#›</a:t>
            </a:fld>
            <a:endParaRPr lang="en-US"/>
          </a:p>
        </p:txBody>
      </p:sp>
    </p:spTree>
    <p:extLst>
      <p:ext uri="{BB962C8B-B14F-4D97-AF65-F5344CB8AC3E}">
        <p14:creationId xmlns:p14="http://schemas.microsoft.com/office/powerpoint/2010/main" val="86949173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82119" cy="464820"/>
          </a:xfrm>
          <a:prstGeom prst="rect">
            <a:avLst/>
          </a:prstGeom>
          <a:noFill/>
          <a:ln w="9525">
            <a:noFill/>
            <a:miter lim="800000"/>
            <a:headEnd/>
            <a:tailEnd/>
          </a:ln>
          <a:effectLst/>
        </p:spPr>
        <p:txBody>
          <a:bodyPr vert="horz" wrap="square" lIns="92446" tIns="46223" rIns="92446" bIns="46223" numCol="1" anchor="t" anchorCtr="0" compatLnSpc="1">
            <a:prstTxWarp prst="textNoShape">
              <a:avLst/>
            </a:prstTxWarp>
          </a:bodyPr>
          <a:lstStyle>
            <a:lvl1pPr>
              <a:defRPr sz="1200"/>
            </a:lvl1pPr>
          </a:lstStyle>
          <a:p>
            <a:pPr>
              <a:defRPr/>
            </a:pPr>
            <a:endParaRPr lang="en-US"/>
          </a:p>
        </p:txBody>
      </p:sp>
      <p:sp>
        <p:nvSpPr>
          <p:cNvPr id="5123" name="Rectangle 3"/>
          <p:cNvSpPr>
            <a:spLocks noGrp="1" noChangeArrowheads="1"/>
          </p:cNvSpPr>
          <p:nvPr>
            <p:ph type="dt" idx="1"/>
          </p:nvPr>
        </p:nvSpPr>
        <p:spPr bwMode="auto">
          <a:xfrm>
            <a:off x="3898102" y="0"/>
            <a:ext cx="2982119" cy="464820"/>
          </a:xfrm>
          <a:prstGeom prst="rect">
            <a:avLst/>
          </a:prstGeom>
          <a:noFill/>
          <a:ln w="9525">
            <a:noFill/>
            <a:miter lim="800000"/>
            <a:headEnd/>
            <a:tailEnd/>
          </a:ln>
          <a:effectLst/>
        </p:spPr>
        <p:txBody>
          <a:bodyPr vert="horz" wrap="square" lIns="92446" tIns="46223" rIns="92446" bIns="46223" numCol="1" anchor="t" anchorCtr="0" compatLnSpc="1">
            <a:prstTxWarp prst="textNoShape">
              <a:avLst/>
            </a:prstTxWarp>
          </a:bodyPr>
          <a:lstStyle>
            <a:lvl1pPr algn="r">
              <a:defRPr sz="1200"/>
            </a:lvl1pPr>
          </a:lstStyle>
          <a:p>
            <a:pPr>
              <a:defRPr/>
            </a:pPr>
            <a:endParaRPr lang="en-US"/>
          </a:p>
        </p:txBody>
      </p:sp>
      <p:sp>
        <p:nvSpPr>
          <p:cNvPr id="28676" name="Rectangle 4"/>
          <p:cNvSpPr>
            <a:spLocks noGrp="1" noRot="1" noChangeAspect="1" noChangeArrowheads="1" noTextEdit="1"/>
          </p:cNvSpPr>
          <p:nvPr>
            <p:ph type="sldImg" idx="2"/>
          </p:nvPr>
        </p:nvSpPr>
        <p:spPr bwMode="auto">
          <a:xfrm>
            <a:off x="1117600" y="696913"/>
            <a:ext cx="4648200"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5" name="Rectangle 5"/>
          <p:cNvSpPr>
            <a:spLocks noGrp="1" noChangeArrowheads="1"/>
          </p:cNvSpPr>
          <p:nvPr>
            <p:ph type="body" sz="quarter" idx="3"/>
          </p:nvPr>
        </p:nvSpPr>
        <p:spPr bwMode="auto">
          <a:xfrm>
            <a:off x="688182" y="4415790"/>
            <a:ext cx="5505450" cy="4183380"/>
          </a:xfrm>
          <a:prstGeom prst="rect">
            <a:avLst/>
          </a:prstGeom>
          <a:noFill/>
          <a:ln w="9525">
            <a:noFill/>
            <a:miter lim="800000"/>
            <a:headEnd/>
            <a:tailEnd/>
          </a:ln>
          <a:effectLst/>
        </p:spPr>
        <p:txBody>
          <a:bodyPr vert="horz" wrap="square" lIns="92446" tIns="46223" rIns="92446" bIns="46223"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5126" name="Rectangle 6"/>
          <p:cNvSpPr>
            <a:spLocks noGrp="1" noChangeArrowheads="1"/>
          </p:cNvSpPr>
          <p:nvPr>
            <p:ph type="ftr" sz="quarter" idx="4"/>
          </p:nvPr>
        </p:nvSpPr>
        <p:spPr bwMode="auto">
          <a:xfrm>
            <a:off x="0" y="8829967"/>
            <a:ext cx="2982119" cy="464820"/>
          </a:xfrm>
          <a:prstGeom prst="rect">
            <a:avLst/>
          </a:prstGeom>
          <a:noFill/>
          <a:ln w="9525">
            <a:noFill/>
            <a:miter lim="800000"/>
            <a:headEnd/>
            <a:tailEnd/>
          </a:ln>
          <a:effectLst/>
        </p:spPr>
        <p:txBody>
          <a:bodyPr vert="horz" wrap="square" lIns="92446" tIns="46223" rIns="92446" bIns="46223" numCol="1" anchor="b" anchorCtr="0" compatLnSpc="1">
            <a:prstTxWarp prst="textNoShape">
              <a:avLst/>
            </a:prstTxWarp>
          </a:bodyPr>
          <a:lstStyle>
            <a:lvl1pPr>
              <a:defRPr sz="1200"/>
            </a:lvl1pPr>
          </a:lstStyle>
          <a:p>
            <a:pPr>
              <a:defRPr/>
            </a:pPr>
            <a:endParaRPr lang="en-US"/>
          </a:p>
        </p:txBody>
      </p:sp>
      <p:sp>
        <p:nvSpPr>
          <p:cNvPr id="5127" name="Rectangle 7"/>
          <p:cNvSpPr>
            <a:spLocks noGrp="1" noChangeArrowheads="1"/>
          </p:cNvSpPr>
          <p:nvPr>
            <p:ph type="sldNum" sz="quarter" idx="5"/>
          </p:nvPr>
        </p:nvSpPr>
        <p:spPr bwMode="auto">
          <a:xfrm>
            <a:off x="3898102" y="8829967"/>
            <a:ext cx="2982119" cy="464820"/>
          </a:xfrm>
          <a:prstGeom prst="rect">
            <a:avLst/>
          </a:prstGeom>
          <a:noFill/>
          <a:ln w="9525">
            <a:noFill/>
            <a:miter lim="800000"/>
            <a:headEnd/>
            <a:tailEnd/>
          </a:ln>
          <a:effectLst/>
        </p:spPr>
        <p:txBody>
          <a:bodyPr vert="horz" wrap="square" lIns="92446" tIns="46223" rIns="92446" bIns="46223" numCol="1" anchor="b" anchorCtr="0" compatLnSpc="1">
            <a:prstTxWarp prst="textNoShape">
              <a:avLst/>
            </a:prstTxWarp>
          </a:bodyPr>
          <a:lstStyle>
            <a:lvl1pPr algn="r">
              <a:defRPr sz="1200"/>
            </a:lvl1pPr>
          </a:lstStyle>
          <a:p>
            <a:pPr>
              <a:defRPr/>
            </a:pPr>
            <a:fld id="{B947C208-E577-4566-8C32-614FE2FC2053}" type="slidenum">
              <a:rPr lang="en-US"/>
              <a:pPr>
                <a:defRPr/>
              </a:pPr>
              <a:t>‹#›</a:t>
            </a:fld>
            <a:endParaRPr lang="en-US"/>
          </a:p>
        </p:txBody>
      </p:sp>
    </p:spTree>
    <p:extLst>
      <p:ext uri="{BB962C8B-B14F-4D97-AF65-F5344CB8AC3E}">
        <p14:creationId xmlns:p14="http://schemas.microsoft.com/office/powerpoint/2010/main" val="215336730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smtClean="0">
              <a:ea typeface="ＭＳ Ｐゴシック" pitchFamily="34" charset="-128"/>
            </a:endParaRP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51122" indent="-288893" eaLnBrk="0" hangingPunct="0">
              <a:defRPr sz="2400">
                <a:solidFill>
                  <a:schemeClr val="tx1"/>
                </a:solidFill>
                <a:latin typeface="Arial" pitchFamily="34" charset="0"/>
                <a:ea typeface="ＭＳ Ｐゴシック" pitchFamily="34" charset="-128"/>
              </a:defRPr>
            </a:lvl2pPr>
            <a:lvl3pPr marL="1155573" indent="-231115" eaLnBrk="0" hangingPunct="0">
              <a:defRPr sz="2400">
                <a:solidFill>
                  <a:schemeClr val="tx1"/>
                </a:solidFill>
                <a:latin typeface="Arial" pitchFamily="34" charset="0"/>
                <a:ea typeface="ＭＳ Ｐゴシック" pitchFamily="34" charset="-128"/>
              </a:defRPr>
            </a:lvl3pPr>
            <a:lvl4pPr marL="1617802" indent="-231115" eaLnBrk="0" hangingPunct="0">
              <a:defRPr sz="2400">
                <a:solidFill>
                  <a:schemeClr val="tx1"/>
                </a:solidFill>
                <a:latin typeface="Arial" pitchFamily="34" charset="0"/>
                <a:ea typeface="ＭＳ Ｐゴシック" pitchFamily="34" charset="-128"/>
              </a:defRPr>
            </a:lvl4pPr>
            <a:lvl5pPr marL="2080031" indent="-231115" eaLnBrk="0" hangingPunct="0">
              <a:defRPr sz="2400">
                <a:solidFill>
                  <a:schemeClr val="tx1"/>
                </a:solidFill>
                <a:latin typeface="Arial" pitchFamily="34" charset="0"/>
                <a:ea typeface="ＭＳ Ｐゴシック" pitchFamily="34" charset="-128"/>
              </a:defRPr>
            </a:lvl5pPr>
            <a:lvl6pPr marL="2542261" indent="-231115" defTabSz="462229"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3004490" indent="-231115" defTabSz="462229"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66719" indent="-231115" defTabSz="462229"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928948" indent="-231115" defTabSz="462229"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AB53D4E4-2C6B-4E99-882E-8953F1FDEC67}" type="slidenum">
              <a:rPr lang="en-US" sz="1200"/>
              <a:pPr eaLnBrk="1" hangingPunct="1"/>
              <a:t>1</a:t>
            </a:fld>
            <a:endParaRPr lang="en-US" sz="12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ea typeface="ＭＳ Ｐゴシック" pitchFamily="34" charset="-128"/>
              </a:rPr>
              <a:t>Wnd shear is important for determining the organizatinal structures of convection. What is the role of the evaporative cooling and what is the importance of the greater shear during these maintenance of these systems?</a:t>
            </a:r>
          </a:p>
        </p:txBody>
      </p:sp>
      <p:sp>
        <p:nvSpPr>
          <p:cNvPr id="5734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51122" indent="-288893" eaLnBrk="0" hangingPunct="0">
              <a:defRPr sz="2400">
                <a:solidFill>
                  <a:schemeClr val="tx1"/>
                </a:solidFill>
                <a:latin typeface="Arial" pitchFamily="34" charset="0"/>
                <a:ea typeface="ＭＳ Ｐゴシック" pitchFamily="34" charset="-128"/>
              </a:defRPr>
            </a:lvl2pPr>
            <a:lvl3pPr marL="1155573" indent="-231115" eaLnBrk="0" hangingPunct="0">
              <a:defRPr sz="2400">
                <a:solidFill>
                  <a:schemeClr val="tx1"/>
                </a:solidFill>
                <a:latin typeface="Arial" pitchFamily="34" charset="0"/>
                <a:ea typeface="ＭＳ Ｐゴシック" pitchFamily="34" charset="-128"/>
              </a:defRPr>
            </a:lvl3pPr>
            <a:lvl4pPr marL="1617802" indent="-231115" eaLnBrk="0" hangingPunct="0">
              <a:defRPr sz="2400">
                <a:solidFill>
                  <a:schemeClr val="tx1"/>
                </a:solidFill>
                <a:latin typeface="Arial" pitchFamily="34" charset="0"/>
                <a:ea typeface="ＭＳ Ｐゴシック" pitchFamily="34" charset="-128"/>
              </a:defRPr>
            </a:lvl4pPr>
            <a:lvl5pPr marL="2080031" indent="-231115" eaLnBrk="0" hangingPunct="0">
              <a:defRPr sz="2400">
                <a:solidFill>
                  <a:schemeClr val="tx1"/>
                </a:solidFill>
                <a:latin typeface="Arial" pitchFamily="34" charset="0"/>
                <a:ea typeface="ＭＳ Ｐゴシック" pitchFamily="34" charset="-128"/>
              </a:defRPr>
            </a:lvl5pPr>
            <a:lvl6pPr marL="2542261" indent="-231115" defTabSz="462229"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3004490" indent="-231115" defTabSz="462229"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66719" indent="-231115" defTabSz="462229"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928948" indent="-231115" defTabSz="462229"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E0559D27-6778-4051-91AF-048205DF6A65}" type="slidenum">
              <a:rPr lang="en-US" sz="1200"/>
              <a:pPr eaLnBrk="1" hangingPunct="1"/>
              <a:t>11</a:t>
            </a:fld>
            <a:endParaRPr lang="en-US" sz="12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ea typeface="ＭＳ Ｐゴシック" pitchFamily="34" charset="-128"/>
            </a:endParaRPr>
          </a:p>
        </p:txBody>
      </p:sp>
      <p:sp>
        <p:nvSpPr>
          <p:cNvPr id="4710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51122" indent="-288893" eaLnBrk="0" hangingPunct="0">
              <a:defRPr sz="2400">
                <a:solidFill>
                  <a:schemeClr val="tx1"/>
                </a:solidFill>
                <a:latin typeface="Arial" pitchFamily="34" charset="0"/>
                <a:ea typeface="ＭＳ Ｐゴシック" pitchFamily="34" charset="-128"/>
              </a:defRPr>
            </a:lvl2pPr>
            <a:lvl3pPr marL="1155573" indent="-231115" eaLnBrk="0" hangingPunct="0">
              <a:defRPr sz="2400">
                <a:solidFill>
                  <a:schemeClr val="tx1"/>
                </a:solidFill>
                <a:latin typeface="Arial" pitchFamily="34" charset="0"/>
                <a:ea typeface="ＭＳ Ｐゴシック" pitchFamily="34" charset="-128"/>
              </a:defRPr>
            </a:lvl3pPr>
            <a:lvl4pPr marL="1617802" indent="-231115" eaLnBrk="0" hangingPunct="0">
              <a:defRPr sz="2400">
                <a:solidFill>
                  <a:schemeClr val="tx1"/>
                </a:solidFill>
                <a:latin typeface="Arial" pitchFamily="34" charset="0"/>
                <a:ea typeface="ＭＳ Ｐゴシック" pitchFamily="34" charset="-128"/>
              </a:defRPr>
            </a:lvl4pPr>
            <a:lvl5pPr marL="2080031" indent="-231115" eaLnBrk="0" hangingPunct="0">
              <a:defRPr sz="2400">
                <a:solidFill>
                  <a:schemeClr val="tx1"/>
                </a:solidFill>
                <a:latin typeface="Arial" pitchFamily="34" charset="0"/>
                <a:ea typeface="ＭＳ Ｐゴシック" pitchFamily="34" charset="-128"/>
              </a:defRPr>
            </a:lvl5pPr>
            <a:lvl6pPr marL="2542261" indent="-231115" defTabSz="462229"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3004490" indent="-231115" defTabSz="462229"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66719" indent="-231115" defTabSz="462229"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928948" indent="-231115" defTabSz="462229"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9954FC68-6FA3-4EAE-9C6D-F35D08A7AA63}" type="slidenum">
              <a:rPr lang="en-US" sz="1200"/>
              <a:pPr eaLnBrk="1" hangingPunct="1"/>
              <a:t>16</a:t>
            </a:fld>
            <a:endParaRPr lang="en-US" sz="12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ea typeface="ＭＳ Ｐゴシック" pitchFamily="34" charset="-128"/>
            </a:endParaRPr>
          </a:p>
        </p:txBody>
      </p:sp>
      <p:sp>
        <p:nvSpPr>
          <p:cNvPr id="4710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51122" indent="-288893" eaLnBrk="0" hangingPunct="0">
              <a:defRPr sz="2400">
                <a:solidFill>
                  <a:schemeClr val="tx1"/>
                </a:solidFill>
                <a:latin typeface="Arial" pitchFamily="34" charset="0"/>
                <a:ea typeface="ＭＳ Ｐゴシック" pitchFamily="34" charset="-128"/>
              </a:defRPr>
            </a:lvl2pPr>
            <a:lvl3pPr marL="1155573" indent="-231115" eaLnBrk="0" hangingPunct="0">
              <a:defRPr sz="2400">
                <a:solidFill>
                  <a:schemeClr val="tx1"/>
                </a:solidFill>
                <a:latin typeface="Arial" pitchFamily="34" charset="0"/>
                <a:ea typeface="ＭＳ Ｐゴシック" pitchFamily="34" charset="-128"/>
              </a:defRPr>
            </a:lvl3pPr>
            <a:lvl4pPr marL="1617802" indent="-231115" eaLnBrk="0" hangingPunct="0">
              <a:defRPr sz="2400">
                <a:solidFill>
                  <a:schemeClr val="tx1"/>
                </a:solidFill>
                <a:latin typeface="Arial" pitchFamily="34" charset="0"/>
                <a:ea typeface="ＭＳ Ｐゴシック" pitchFamily="34" charset="-128"/>
              </a:defRPr>
            </a:lvl4pPr>
            <a:lvl5pPr marL="2080031" indent="-231115" eaLnBrk="0" hangingPunct="0">
              <a:defRPr sz="2400">
                <a:solidFill>
                  <a:schemeClr val="tx1"/>
                </a:solidFill>
                <a:latin typeface="Arial" pitchFamily="34" charset="0"/>
                <a:ea typeface="ＭＳ Ｐゴシック" pitchFamily="34" charset="-128"/>
              </a:defRPr>
            </a:lvl5pPr>
            <a:lvl6pPr marL="2542261" indent="-231115" defTabSz="462229"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3004490" indent="-231115" defTabSz="462229"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66719" indent="-231115" defTabSz="462229"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928948" indent="-231115" defTabSz="462229"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9954FC68-6FA3-4EAE-9C6D-F35D08A7AA63}" type="slidenum">
              <a:rPr lang="en-US" sz="1200"/>
              <a:pPr eaLnBrk="1" hangingPunct="1"/>
              <a:t>17</a:t>
            </a:fld>
            <a:endParaRPr lang="en-US" sz="120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ea typeface="ＭＳ Ｐゴシック" pitchFamily="34" charset="-128"/>
            </a:endParaRPr>
          </a:p>
        </p:txBody>
      </p:sp>
      <p:sp>
        <p:nvSpPr>
          <p:cNvPr id="4710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51122" indent="-288893" eaLnBrk="0" hangingPunct="0">
              <a:defRPr sz="2400">
                <a:solidFill>
                  <a:schemeClr val="tx1"/>
                </a:solidFill>
                <a:latin typeface="Arial" pitchFamily="34" charset="0"/>
                <a:ea typeface="ＭＳ Ｐゴシック" pitchFamily="34" charset="-128"/>
              </a:defRPr>
            </a:lvl2pPr>
            <a:lvl3pPr marL="1155573" indent="-231115" eaLnBrk="0" hangingPunct="0">
              <a:defRPr sz="2400">
                <a:solidFill>
                  <a:schemeClr val="tx1"/>
                </a:solidFill>
                <a:latin typeface="Arial" pitchFamily="34" charset="0"/>
                <a:ea typeface="ＭＳ Ｐゴシック" pitchFamily="34" charset="-128"/>
              </a:defRPr>
            </a:lvl3pPr>
            <a:lvl4pPr marL="1617802" indent="-231115" eaLnBrk="0" hangingPunct="0">
              <a:defRPr sz="2400">
                <a:solidFill>
                  <a:schemeClr val="tx1"/>
                </a:solidFill>
                <a:latin typeface="Arial" pitchFamily="34" charset="0"/>
                <a:ea typeface="ＭＳ Ｐゴシック" pitchFamily="34" charset="-128"/>
              </a:defRPr>
            </a:lvl4pPr>
            <a:lvl5pPr marL="2080031" indent="-231115" eaLnBrk="0" hangingPunct="0">
              <a:defRPr sz="2400">
                <a:solidFill>
                  <a:schemeClr val="tx1"/>
                </a:solidFill>
                <a:latin typeface="Arial" pitchFamily="34" charset="0"/>
                <a:ea typeface="ＭＳ Ｐゴシック" pitchFamily="34" charset="-128"/>
              </a:defRPr>
            </a:lvl5pPr>
            <a:lvl6pPr marL="2542261" indent="-231115" defTabSz="462229"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3004490" indent="-231115" defTabSz="462229"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66719" indent="-231115" defTabSz="462229"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928948" indent="-231115" defTabSz="462229"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9954FC68-6FA3-4EAE-9C6D-F35D08A7AA63}" type="slidenum">
              <a:rPr lang="en-US" sz="1200"/>
              <a:pPr eaLnBrk="1" hangingPunct="1"/>
              <a:t>18</a:t>
            </a:fld>
            <a:endParaRPr lang="en-US" sz="12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ea typeface="ＭＳ Ｐゴシック" pitchFamily="34" charset="-128"/>
            </a:endParaRPr>
          </a:p>
        </p:txBody>
      </p:sp>
      <p:sp>
        <p:nvSpPr>
          <p:cNvPr id="4710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51122" indent="-288893" eaLnBrk="0" hangingPunct="0">
              <a:defRPr sz="2400">
                <a:solidFill>
                  <a:schemeClr val="tx1"/>
                </a:solidFill>
                <a:latin typeface="Arial" pitchFamily="34" charset="0"/>
                <a:ea typeface="ＭＳ Ｐゴシック" pitchFamily="34" charset="-128"/>
              </a:defRPr>
            </a:lvl2pPr>
            <a:lvl3pPr marL="1155573" indent="-231115" eaLnBrk="0" hangingPunct="0">
              <a:defRPr sz="2400">
                <a:solidFill>
                  <a:schemeClr val="tx1"/>
                </a:solidFill>
                <a:latin typeface="Arial" pitchFamily="34" charset="0"/>
                <a:ea typeface="ＭＳ Ｐゴシック" pitchFamily="34" charset="-128"/>
              </a:defRPr>
            </a:lvl3pPr>
            <a:lvl4pPr marL="1617802" indent="-231115" eaLnBrk="0" hangingPunct="0">
              <a:defRPr sz="2400">
                <a:solidFill>
                  <a:schemeClr val="tx1"/>
                </a:solidFill>
                <a:latin typeface="Arial" pitchFamily="34" charset="0"/>
                <a:ea typeface="ＭＳ Ｐゴシック" pitchFamily="34" charset="-128"/>
              </a:defRPr>
            </a:lvl4pPr>
            <a:lvl5pPr marL="2080031" indent="-231115" eaLnBrk="0" hangingPunct="0">
              <a:defRPr sz="2400">
                <a:solidFill>
                  <a:schemeClr val="tx1"/>
                </a:solidFill>
                <a:latin typeface="Arial" pitchFamily="34" charset="0"/>
                <a:ea typeface="ＭＳ Ｐゴシック" pitchFamily="34" charset="-128"/>
              </a:defRPr>
            </a:lvl5pPr>
            <a:lvl6pPr marL="2542261" indent="-231115" defTabSz="462229"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3004490" indent="-231115" defTabSz="462229"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66719" indent="-231115" defTabSz="462229"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928948" indent="-231115" defTabSz="462229"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9954FC68-6FA3-4EAE-9C6D-F35D08A7AA63}" type="slidenum">
              <a:rPr lang="en-US" sz="1200"/>
              <a:pPr eaLnBrk="1" hangingPunct="1"/>
              <a:t>19</a:t>
            </a:fld>
            <a:endParaRPr lang="en-US" sz="120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ea typeface="ＭＳ Ｐゴシック" pitchFamily="34" charset="-128"/>
            </a:endParaRPr>
          </a:p>
        </p:txBody>
      </p:sp>
      <p:sp>
        <p:nvSpPr>
          <p:cNvPr id="4710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51122" indent="-288893" eaLnBrk="0" hangingPunct="0">
              <a:defRPr sz="2400">
                <a:solidFill>
                  <a:schemeClr val="tx1"/>
                </a:solidFill>
                <a:latin typeface="Arial" pitchFamily="34" charset="0"/>
                <a:ea typeface="ＭＳ Ｐゴシック" pitchFamily="34" charset="-128"/>
              </a:defRPr>
            </a:lvl2pPr>
            <a:lvl3pPr marL="1155573" indent="-231115" eaLnBrk="0" hangingPunct="0">
              <a:defRPr sz="2400">
                <a:solidFill>
                  <a:schemeClr val="tx1"/>
                </a:solidFill>
                <a:latin typeface="Arial" pitchFamily="34" charset="0"/>
                <a:ea typeface="ＭＳ Ｐゴシック" pitchFamily="34" charset="-128"/>
              </a:defRPr>
            </a:lvl3pPr>
            <a:lvl4pPr marL="1617802" indent="-231115" eaLnBrk="0" hangingPunct="0">
              <a:defRPr sz="2400">
                <a:solidFill>
                  <a:schemeClr val="tx1"/>
                </a:solidFill>
                <a:latin typeface="Arial" pitchFamily="34" charset="0"/>
                <a:ea typeface="ＭＳ Ｐゴシック" pitchFamily="34" charset="-128"/>
              </a:defRPr>
            </a:lvl4pPr>
            <a:lvl5pPr marL="2080031" indent="-231115" eaLnBrk="0" hangingPunct="0">
              <a:defRPr sz="2400">
                <a:solidFill>
                  <a:schemeClr val="tx1"/>
                </a:solidFill>
                <a:latin typeface="Arial" pitchFamily="34" charset="0"/>
                <a:ea typeface="ＭＳ Ｐゴシック" pitchFamily="34" charset="-128"/>
              </a:defRPr>
            </a:lvl5pPr>
            <a:lvl6pPr marL="2542261" indent="-231115" defTabSz="462229"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3004490" indent="-231115" defTabSz="462229"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66719" indent="-231115" defTabSz="462229"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928948" indent="-231115" defTabSz="462229"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9954FC68-6FA3-4EAE-9C6D-F35D08A7AA63}" type="slidenum">
              <a:rPr lang="en-US" sz="1200"/>
              <a:pPr eaLnBrk="1" hangingPunct="1"/>
              <a:t>20</a:t>
            </a:fld>
            <a:endParaRPr lang="en-US" sz="120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ea typeface="ＭＳ Ｐゴシック" pitchFamily="34" charset="-128"/>
            </a:endParaRPr>
          </a:p>
        </p:txBody>
      </p:sp>
      <p:sp>
        <p:nvSpPr>
          <p:cNvPr id="4710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51122" indent="-288893" eaLnBrk="0" hangingPunct="0">
              <a:defRPr sz="2400">
                <a:solidFill>
                  <a:schemeClr val="tx1"/>
                </a:solidFill>
                <a:latin typeface="Arial" pitchFamily="34" charset="0"/>
                <a:ea typeface="ＭＳ Ｐゴシック" pitchFamily="34" charset="-128"/>
              </a:defRPr>
            </a:lvl2pPr>
            <a:lvl3pPr marL="1155573" indent="-231115" eaLnBrk="0" hangingPunct="0">
              <a:defRPr sz="2400">
                <a:solidFill>
                  <a:schemeClr val="tx1"/>
                </a:solidFill>
                <a:latin typeface="Arial" pitchFamily="34" charset="0"/>
                <a:ea typeface="ＭＳ Ｐゴシック" pitchFamily="34" charset="-128"/>
              </a:defRPr>
            </a:lvl3pPr>
            <a:lvl4pPr marL="1617802" indent="-231115" eaLnBrk="0" hangingPunct="0">
              <a:defRPr sz="2400">
                <a:solidFill>
                  <a:schemeClr val="tx1"/>
                </a:solidFill>
                <a:latin typeface="Arial" pitchFamily="34" charset="0"/>
                <a:ea typeface="ＭＳ Ｐゴシック" pitchFamily="34" charset="-128"/>
              </a:defRPr>
            </a:lvl4pPr>
            <a:lvl5pPr marL="2080031" indent="-231115" eaLnBrk="0" hangingPunct="0">
              <a:defRPr sz="2400">
                <a:solidFill>
                  <a:schemeClr val="tx1"/>
                </a:solidFill>
                <a:latin typeface="Arial" pitchFamily="34" charset="0"/>
                <a:ea typeface="ＭＳ Ｐゴシック" pitchFamily="34" charset="-128"/>
              </a:defRPr>
            </a:lvl5pPr>
            <a:lvl6pPr marL="2542261" indent="-231115" defTabSz="462229"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3004490" indent="-231115" defTabSz="462229"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66719" indent="-231115" defTabSz="462229"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928948" indent="-231115" defTabSz="462229"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9954FC68-6FA3-4EAE-9C6D-F35D08A7AA63}" type="slidenum">
              <a:rPr lang="en-US" sz="1200"/>
              <a:pPr eaLnBrk="1" hangingPunct="1"/>
              <a:t>21</a:t>
            </a:fld>
            <a:endParaRPr lang="en-US" sz="120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ea typeface="ＭＳ Ｐゴシック" pitchFamily="34" charset="-128"/>
            </a:endParaRPr>
          </a:p>
        </p:txBody>
      </p:sp>
      <p:sp>
        <p:nvSpPr>
          <p:cNvPr id="4710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51122" indent="-288893" eaLnBrk="0" hangingPunct="0">
              <a:defRPr sz="2400">
                <a:solidFill>
                  <a:schemeClr val="tx1"/>
                </a:solidFill>
                <a:latin typeface="Arial" pitchFamily="34" charset="0"/>
                <a:ea typeface="ＭＳ Ｐゴシック" pitchFamily="34" charset="-128"/>
              </a:defRPr>
            </a:lvl2pPr>
            <a:lvl3pPr marL="1155573" indent="-231115" eaLnBrk="0" hangingPunct="0">
              <a:defRPr sz="2400">
                <a:solidFill>
                  <a:schemeClr val="tx1"/>
                </a:solidFill>
                <a:latin typeface="Arial" pitchFamily="34" charset="0"/>
                <a:ea typeface="ＭＳ Ｐゴシック" pitchFamily="34" charset="-128"/>
              </a:defRPr>
            </a:lvl3pPr>
            <a:lvl4pPr marL="1617802" indent="-231115" eaLnBrk="0" hangingPunct="0">
              <a:defRPr sz="2400">
                <a:solidFill>
                  <a:schemeClr val="tx1"/>
                </a:solidFill>
                <a:latin typeface="Arial" pitchFamily="34" charset="0"/>
                <a:ea typeface="ＭＳ Ｐゴシック" pitchFamily="34" charset="-128"/>
              </a:defRPr>
            </a:lvl4pPr>
            <a:lvl5pPr marL="2080031" indent="-231115" eaLnBrk="0" hangingPunct="0">
              <a:defRPr sz="2400">
                <a:solidFill>
                  <a:schemeClr val="tx1"/>
                </a:solidFill>
                <a:latin typeface="Arial" pitchFamily="34" charset="0"/>
                <a:ea typeface="ＭＳ Ｐゴシック" pitchFamily="34" charset="-128"/>
              </a:defRPr>
            </a:lvl5pPr>
            <a:lvl6pPr marL="2542261" indent="-231115" defTabSz="462229"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3004490" indent="-231115" defTabSz="462229"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66719" indent="-231115" defTabSz="462229"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928948" indent="-231115" defTabSz="462229"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9954FC68-6FA3-4EAE-9C6D-F35D08A7AA63}" type="slidenum">
              <a:rPr lang="en-US" sz="1200"/>
              <a:pPr eaLnBrk="1" hangingPunct="1"/>
              <a:t>22</a:t>
            </a:fld>
            <a:endParaRPr lang="en-US" sz="120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ea typeface="ＭＳ Ｐゴシック" pitchFamily="34" charset="-128"/>
            </a:endParaRPr>
          </a:p>
        </p:txBody>
      </p:sp>
      <p:sp>
        <p:nvSpPr>
          <p:cNvPr id="4710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51122" indent="-288893" eaLnBrk="0" hangingPunct="0">
              <a:defRPr sz="2400">
                <a:solidFill>
                  <a:schemeClr val="tx1"/>
                </a:solidFill>
                <a:latin typeface="Arial" pitchFamily="34" charset="0"/>
                <a:ea typeface="ＭＳ Ｐゴシック" pitchFamily="34" charset="-128"/>
              </a:defRPr>
            </a:lvl2pPr>
            <a:lvl3pPr marL="1155573" indent="-231115" eaLnBrk="0" hangingPunct="0">
              <a:defRPr sz="2400">
                <a:solidFill>
                  <a:schemeClr val="tx1"/>
                </a:solidFill>
                <a:latin typeface="Arial" pitchFamily="34" charset="0"/>
                <a:ea typeface="ＭＳ Ｐゴシック" pitchFamily="34" charset="-128"/>
              </a:defRPr>
            </a:lvl3pPr>
            <a:lvl4pPr marL="1617802" indent="-231115" eaLnBrk="0" hangingPunct="0">
              <a:defRPr sz="2400">
                <a:solidFill>
                  <a:schemeClr val="tx1"/>
                </a:solidFill>
                <a:latin typeface="Arial" pitchFamily="34" charset="0"/>
                <a:ea typeface="ＭＳ Ｐゴシック" pitchFamily="34" charset="-128"/>
              </a:defRPr>
            </a:lvl4pPr>
            <a:lvl5pPr marL="2080031" indent="-231115" eaLnBrk="0" hangingPunct="0">
              <a:defRPr sz="2400">
                <a:solidFill>
                  <a:schemeClr val="tx1"/>
                </a:solidFill>
                <a:latin typeface="Arial" pitchFamily="34" charset="0"/>
                <a:ea typeface="ＭＳ Ｐゴシック" pitchFamily="34" charset="-128"/>
              </a:defRPr>
            </a:lvl5pPr>
            <a:lvl6pPr marL="2542261" indent="-231115" defTabSz="462229"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3004490" indent="-231115" defTabSz="462229"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66719" indent="-231115" defTabSz="462229"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928948" indent="-231115" defTabSz="462229"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9954FC68-6FA3-4EAE-9C6D-F35D08A7AA63}" type="slidenum">
              <a:rPr lang="en-US" sz="1200"/>
              <a:pPr eaLnBrk="1" hangingPunct="1"/>
              <a:t>23</a:t>
            </a:fld>
            <a:endParaRPr lang="en-US" sz="120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ea typeface="ＭＳ Ｐゴシック" pitchFamily="34" charset="-128"/>
            </a:endParaRPr>
          </a:p>
        </p:txBody>
      </p:sp>
      <p:sp>
        <p:nvSpPr>
          <p:cNvPr id="4710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51122" indent="-288893" eaLnBrk="0" hangingPunct="0">
              <a:defRPr sz="2400">
                <a:solidFill>
                  <a:schemeClr val="tx1"/>
                </a:solidFill>
                <a:latin typeface="Arial" pitchFamily="34" charset="0"/>
                <a:ea typeface="ＭＳ Ｐゴシック" pitchFamily="34" charset="-128"/>
              </a:defRPr>
            </a:lvl2pPr>
            <a:lvl3pPr marL="1155573" indent="-231115" eaLnBrk="0" hangingPunct="0">
              <a:defRPr sz="2400">
                <a:solidFill>
                  <a:schemeClr val="tx1"/>
                </a:solidFill>
                <a:latin typeface="Arial" pitchFamily="34" charset="0"/>
                <a:ea typeface="ＭＳ Ｐゴシック" pitchFamily="34" charset="-128"/>
              </a:defRPr>
            </a:lvl3pPr>
            <a:lvl4pPr marL="1617802" indent="-231115" eaLnBrk="0" hangingPunct="0">
              <a:defRPr sz="2400">
                <a:solidFill>
                  <a:schemeClr val="tx1"/>
                </a:solidFill>
                <a:latin typeface="Arial" pitchFamily="34" charset="0"/>
                <a:ea typeface="ＭＳ Ｐゴシック" pitchFamily="34" charset="-128"/>
              </a:defRPr>
            </a:lvl4pPr>
            <a:lvl5pPr marL="2080031" indent="-231115" eaLnBrk="0" hangingPunct="0">
              <a:defRPr sz="2400">
                <a:solidFill>
                  <a:schemeClr val="tx1"/>
                </a:solidFill>
                <a:latin typeface="Arial" pitchFamily="34" charset="0"/>
                <a:ea typeface="ＭＳ Ｐゴシック" pitchFamily="34" charset="-128"/>
              </a:defRPr>
            </a:lvl5pPr>
            <a:lvl6pPr marL="2542261" indent="-231115" defTabSz="462229"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3004490" indent="-231115" defTabSz="462229"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66719" indent="-231115" defTabSz="462229"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928948" indent="-231115" defTabSz="462229"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9954FC68-6FA3-4EAE-9C6D-F35D08A7AA63}" type="slidenum">
              <a:rPr lang="en-US" sz="1200"/>
              <a:pPr eaLnBrk="1" hangingPunct="1"/>
              <a:t>25</a:t>
            </a:fld>
            <a:endParaRPr lang="en-US"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ln/>
        </p:spPr>
      </p:sp>
      <p:sp>
        <p:nvSpPr>
          <p:cNvPr id="307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307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51122" indent="-288893" eaLnBrk="0" hangingPunct="0">
              <a:defRPr>
                <a:solidFill>
                  <a:schemeClr val="tx1"/>
                </a:solidFill>
                <a:latin typeface="Arial" charset="0"/>
              </a:defRPr>
            </a:lvl2pPr>
            <a:lvl3pPr marL="1155573" indent="-231115" eaLnBrk="0" hangingPunct="0">
              <a:defRPr>
                <a:solidFill>
                  <a:schemeClr val="tx1"/>
                </a:solidFill>
                <a:latin typeface="Arial" charset="0"/>
              </a:defRPr>
            </a:lvl3pPr>
            <a:lvl4pPr marL="1617802" indent="-231115" eaLnBrk="0" hangingPunct="0">
              <a:defRPr>
                <a:solidFill>
                  <a:schemeClr val="tx1"/>
                </a:solidFill>
                <a:latin typeface="Arial" charset="0"/>
              </a:defRPr>
            </a:lvl4pPr>
            <a:lvl5pPr marL="2080031" indent="-231115" eaLnBrk="0" hangingPunct="0">
              <a:defRPr>
                <a:solidFill>
                  <a:schemeClr val="tx1"/>
                </a:solidFill>
                <a:latin typeface="Arial" charset="0"/>
              </a:defRPr>
            </a:lvl5pPr>
            <a:lvl6pPr marL="2542261" indent="-231115" eaLnBrk="0" fontAlgn="base" hangingPunct="0">
              <a:spcBef>
                <a:spcPct val="0"/>
              </a:spcBef>
              <a:spcAft>
                <a:spcPct val="0"/>
              </a:spcAft>
              <a:defRPr>
                <a:solidFill>
                  <a:schemeClr val="tx1"/>
                </a:solidFill>
                <a:latin typeface="Arial" charset="0"/>
              </a:defRPr>
            </a:lvl6pPr>
            <a:lvl7pPr marL="3004490" indent="-231115" eaLnBrk="0" fontAlgn="base" hangingPunct="0">
              <a:spcBef>
                <a:spcPct val="0"/>
              </a:spcBef>
              <a:spcAft>
                <a:spcPct val="0"/>
              </a:spcAft>
              <a:defRPr>
                <a:solidFill>
                  <a:schemeClr val="tx1"/>
                </a:solidFill>
                <a:latin typeface="Arial" charset="0"/>
              </a:defRPr>
            </a:lvl7pPr>
            <a:lvl8pPr marL="3466719" indent="-231115" eaLnBrk="0" fontAlgn="base" hangingPunct="0">
              <a:spcBef>
                <a:spcPct val="0"/>
              </a:spcBef>
              <a:spcAft>
                <a:spcPct val="0"/>
              </a:spcAft>
              <a:defRPr>
                <a:solidFill>
                  <a:schemeClr val="tx1"/>
                </a:solidFill>
                <a:latin typeface="Arial" charset="0"/>
              </a:defRPr>
            </a:lvl8pPr>
            <a:lvl9pPr marL="3928948" indent="-231115" eaLnBrk="0" fontAlgn="base" hangingPunct="0">
              <a:spcBef>
                <a:spcPct val="0"/>
              </a:spcBef>
              <a:spcAft>
                <a:spcPct val="0"/>
              </a:spcAft>
              <a:defRPr>
                <a:solidFill>
                  <a:schemeClr val="tx1"/>
                </a:solidFill>
                <a:latin typeface="Arial" charset="0"/>
              </a:defRPr>
            </a:lvl9pPr>
          </a:lstStyle>
          <a:p>
            <a:pPr eaLnBrk="1" hangingPunct="1"/>
            <a:fld id="{B0EBD8F8-5789-4718-B908-FFF8181ADFFD}" type="slidenum">
              <a:rPr lang="en-US" smtClean="0"/>
              <a:pPr eaLnBrk="1" hangingPunct="1"/>
              <a:t>2</a:t>
            </a:fld>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51122" indent="-288893" eaLnBrk="0" hangingPunct="0">
              <a:defRPr>
                <a:solidFill>
                  <a:schemeClr val="tx1"/>
                </a:solidFill>
                <a:latin typeface="Arial" charset="0"/>
              </a:defRPr>
            </a:lvl2pPr>
            <a:lvl3pPr marL="1155573" indent="-231115" eaLnBrk="0" hangingPunct="0">
              <a:defRPr>
                <a:solidFill>
                  <a:schemeClr val="tx1"/>
                </a:solidFill>
                <a:latin typeface="Arial" charset="0"/>
              </a:defRPr>
            </a:lvl3pPr>
            <a:lvl4pPr marL="1617802" indent="-231115" eaLnBrk="0" hangingPunct="0">
              <a:defRPr>
                <a:solidFill>
                  <a:schemeClr val="tx1"/>
                </a:solidFill>
                <a:latin typeface="Arial" charset="0"/>
              </a:defRPr>
            </a:lvl4pPr>
            <a:lvl5pPr marL="2080031" indent="-231115" eaLnBrk="0" hangingPunct="0">
              <a:defRPr>
                <a:solidFill>
                  <a:schemeClr val="tx1"/>
                </a:solidFill>
                <a:latin typeface="Arial" charset="0"/>
              </a:defRPr>
            </a:lvl5pPr>
            <a:lvl6pPr marL="2542261" indent="-231115" eaLnBrk="0" fontAlgn="base" hangingPunct="0">
              <a:spcBef>
                <a:spcPct val="0"/>
              </a:spcBef>
              <a:spcAft>
                <a:spcPct val="0"/>
              </a:spcAft>
              <a:defRPr>
                <a:solidFill>
                  <a:schemeClr val="tx1"/>
                </a:solidFill>
                <a:latin typeface="Arial" charset="0"/>
              </a:defRPr>
            </a:lvl6pPr>
            <a:lvl7pPr marL="3004490" indent="-231115" eaLnBrk="0" fontAlgn="base" hangingPunct="0">
              <a:spcBef>
                <a:spcPct val="0"/>
              </a:spcBef>
              <a:spcAft>
                <a:spcPct val="0"/>
              </a:spcAft>
              <a:defRPr>
                <a:solidFill>
                  <a:schemeClr val="tx1"/>
                </a:solidFill>
                <a:latin typeface="Arial" charset="0"/>
              </a:defRPr>
            </a:lvl7pPr>
            <a:lvl8pPr marL="3466719" indent="-231115" eaLnBrk="0" fontAlgn="base" hangingPunct="0">
              <a:spcBef>
                <a:spcPct val="0"/>
              </a:spcBef>
              <a:spcAft>
                <a:spcPct val="0"/>
              </a:spcAft>
              <a:defRPr>
                <a:solidFill>
                  <a:schemeClr val="tx1"/>
                </a:solidFill>
                <a:latin typeface="Arial" charset="0"/>
              </a:defRPr>
            </a:lvl8pPr>
            <a:lvl9pPr marL="3928948" indent="-231115" eaLnBrk="0" fontAlgn="base" hangingPunct="0">
              <a:spcBef>
                <a:spcPct val="0"/>
              </a:spcBef>
              <a:spcAft>
                <a:spcPct val="0"/>
              </a:spcAft>
              <a:defRPr>
                <a:solidFill>
                  <a:schemeClr val="tx1"/>
                </a:solidFill>
                <a:latin typeface="Arial" charset="0"/>
              </a:defRPr>
            </a:lvl9pPr>
          </a:lstStyle>
          <a:p>
            <a:pPr eaLnBrk="1" hangingPunct="1"/>
            <a:fld id="{7EC374FA-634B-42FE-B57F-BCDFC02AFE67}" type="slidenum">
              <a:rPr lang="en-US" smtClean="0"/>
              <a:pPr eaLnBrk="1" hangingPunct="1"/>
              <a:t>3</a:t>
            </a:fld>
            <a:endParaRPr lang="en-US" smtClean="0"/>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51122" indent="-288893" eaLnBrk="0" hangingPunct="0">
              <a:defRPr>
                <a:solidFill>
                  <a:schemeClr val="tx1"/>
                </a:solidFill>
                <a:latin typeface="Arial" charset="0"/>
              </a:defRPr>
            </a:lvl2pPr>
            <a:lvl3pPr marL="1155573" indent="-231115" eaLnBrk="0" hangingPunct="0">
              <a:defRPr>
                <a:solidFill>
                  <a:schemeClr val="tx1"/>
                </a:solidFill>
                <a:latin typeface="Arial" charset="0"/>
              </a:defRPr>
            </a:lvl3pPr>
            <a:lvl4pPr marL="1617802" indent="-231115" eaLnBrk="0" hangingPunct="0">
              <a:defRPr>
                <a:solidFill>
                  <a:schemeClr val="tx1"/>
                </a:solidFill>
                <a:latin typeface="Arial" charset="0"/>
              </a:defRPr>
            </a:lvl4pPr>
            <a:lvl5pPr marL="2080031" indent="-231115" eaLnBrk="0" hangingPunct="0">
              <a:defRPr>
                <a:solidFill>
                  <a:schemeClr val="tx1"/>
                </a:solidFill>
                <a:latin typeface="Arial" charset="0"/>
              </a:defRPr>
            </a:lvl5pPr>
            <a:lvl6pPr marL="2542261" indent="-231115" eaLnBrk="0" fontAlgn="base" hangingPunct="0">
              <a:spcBef>
                <a:spcPct val="0"/>
              </a:spcBef>
              <a:spcAft>
                <a:spcPct val="0"/>
              </a:spcAft>
              <a:defRPr>
                <a:solidFill>
                  <a:schemeClr val="tx1"/>
                </a:solidFill>
                <a:latin typeface="Arial" charset="0"/>
              </a:defRPr>
            </a:lvl6pPr>
            <a:lvl7pPr marL="3004490" indent="-231115" eaLnBrk="0" fontAlgn="base" hangingPunct="0">
              <a:spcBef>
                <a:spcPct val="0"/>
              </a:spcBef>
              <a:spcAft>
                <a:spcPct val="0"/>
              </a:spcAft>
              <a:defRPr>
                <a:solidFill>
                  <a:schemeClr val="tx1"/>
                </a:solidFill>
                <a:latin typeface="Arial" charset="0"/>
              </a:defRPr>
            </a:lvl7pPr>
            <a:lvl8pPr marL="3466719" indent="-231115" eaLnBrk="0" fontAlgn="base" hangingPunct="0">
              <a:spcBef>
                <a:spcPct val="0"/>
              </a:spcBef>
              <a:spcAft>
                <a:spcPct val="0"/>
              </a:spcAft>
              <a:defRPr>
                <a:solidFill>
                  <a:schemeClr val="tx1"/>
                </a:solidFill>
                <a:latin typeface="Arial" charset="0"/>
              </a:defRPr>
            </a:lvl8pPr>
            <a:lvl9pPr marL="3928948" indent="-231115" eaLnBrk="0" fontAlgn="base" hangingPunct="0">
              <a:spcBef>
                <a:spcPct val="0"/>
              </a:spcBef>
              <a:spcAft>
                <a:spcPct val="0"/>
              </a:spcAft>
              <a:defRPr>
                <a:solidFill>
                  <a:schemeClr val="tx1"/>
                </a:solidFill>
                <a:latin typeface="Arial" charset="0"/>
              </a:defRPr>
            </a:lvl9pPr>
          </a:lstStyle>
          <a:p>
            <a:pPr eaLnBrk="1" hangingPunct="1"/>
            <a:fld id="{5A16B9BB-FBC9-4D88-821E-6F710CD5C5F2}" type="slidenum">
              <a:rPr lang="en-US" smtClean="0"/>
              <a:pPr eaLnBrk="1" hangingPunct="1"/>
              <a:t>4</a:t>
            </a:fld>
            <a:endParaRPr lang="en-US" smtClean="0"/>
          </a:p>
        </p:txBody>
      </p:sp>
      <p:sp>
        <p:nvSpPr>
          <p:cNvPr id="31747" name="Rectangle 7"/>
          <p:cNvSpPr txBox="1">
            <a:spLocks noGrp="1" noChangeArrowheads="1"/>
          </p:cNvSpPr>
          <p:nvPr/>
        </p:nvSpPr>
        <p:spPr bwMode="auto">
          <a:xfrm>
            <a:off x="3898102" y="8829967"/>
            <a:ext cx="2982119" cy="464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46" tIns="46223" rIns="92446" bIns="46223"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73BC1173-BCCB-46FD-85BD-E59C78B1460C}" type="slidenum">
              <a:rPr lang="en-US" sz="1200"/>
              <a:pPr algn="r" eaLnBrk="1" hangingPunct="1"/>
              <a:t>4</a:t>
            </a:fld>
            <a:endParaRPr lang="en-US" sz="1200"/>
          </a:p>
        </p:txBody>
      </p:sp>
      <p:sp>
        <p:nvSpPr>
          <p:cNvPr id="31748" name="Rectangle 2"/>
          <p:cNvSpPr>
            <a:spLocks noGrp="1" noRot="1" noChangeAspect="1" noChangeArrowheads="1" noTextEdit="1"/>
          </p:cNvSpPr>
          <p:nvPr>
            <p:ph type="sldImg"/>
          </p:nvPr>
        </p:nvSpPr>
        <p:spPr>
          <a:ln/>
        </p:spPr>
      </p:sp>
      <p:sp>
        <p:nvSpPr>
          <p:cNvPr id="3174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51122" indent="-288893" eaLnBrk="0" hangingPunct="0">
              <a:defRPr>
                <a:solidFill>
                  <a:schemeClr val="tx1"/>
                </a:solidFill>
                <a:latin typeface="Arial" charset="0"/>
              </a:defRPr>
            </a:lvl2pPr>
            <a:lvl3pPr marL="1155573" indent="-231115" eaLnBrk="0" hangingPunct="0">
              <a:defRPr>
                <a:solidFill>
                  <a:schemeClr val="tx1"/>
                </a:solidFill>
                <a:latin typeface="Arial" charset="0"/>
              </a:defRPr>
            </a:lvl3pPr>
            <a:lvl4pPr marL="1617802" indent="-231115" eaLnBrk="0" hangingPunct="0">
              <a:defRPr>
                <a:solidFill>
                  <a:schemeClr val="tx1"/>
                </a:solidFill>
                <a:latin typeface="Arial" charset="0"/>
              </a:defRPr>
            </a:lvl4pPr>
            <a:lvl5pPr marL="2080031" indent="-231115" eaLnBrk="0" hangingPunct="0">
              <a:defRPr>
                <a:solidFill>
                  <a:schemeClr val="tx1"/>
                </a:solidFill>
                <a:latin typeface="Arial" charset="0"/>
              </a:defRPr>
            </a:lvl5pPr>
            <a:lvl6pPr marL="2542261" indent="-231115" eaLnBrk="0" fontAlgn="base" hangingPunct="0">
              <a:spcBef>
                <a:spcPct val="0"/>
              </a:spcBef>
              <a:spcAft>
                <a:spcPct val="0"/>
              </a:spcAft>
              <a:defRPr>
                <a:solidFill>
                  <a:schemeClr val="tx1"/>
                </a:solidFill>
                <a:latin typeface="Arial" charset="0"/>
              </a:defRPr>
            </a:lvl6pPr>
            <a:lvl7pPr marL="3004490" indent="-231115" eaLnBrk="0" fontAlgn="base" hangingPunct="0">
              <a:spcBef>
                <a:spcPct val="0"/>
              </a:spcBef>
              <a:spcAft>
                <a:spcPct val="0"/>
              </a:spcAft>
              <a:defRPr>
                <a:solidFill>
                  <a:schemeClr val="tx1"/>
                </a:solidFill>
                <a:latin typeface="Arial" charset="0"/>
              </a:defRPr>
            </a:lvl7pPr>
            <a:lvl8pPr marL="3466719" indent="-231115" eaLnBrk="0" fontAlgn="base" hangingPunct="0">
              <a:spcBef>
                <a:spcPct val="0"/>
              </a:spcBef>
              <a:spcAft>
                <a:spcPct val="0"/>
              </a:spcAft>
              <a:defRPr>
                <a:solidFill>
                  <a:schemeClr val="tx1"/>
                </a:solidFill>
                <a:latin typeface="Arial" charset="0"/>
              </a:defRPr>
            </a:lvl8pPr>
            <a:lvl9pPr marL="3928948" indent="-231115" eaLnBrk="0" fontAlgn="base" hangingPunct="0">
              <a:spcBef>
                <a:spcPct val="0"/>
              </a:spcBef>
              <a:spcAft>
                <a:spcPct val="0"/>
              </a:spcAft>
              <a:defRPr>
                <a:solidFill>
                  <a:schemeClr val="tx1"/>
                </a:solidFill>
                <a:latin typeface="Arial" charset="0"/>
              </a:defRPr>
            </a:lvl9pPr>
          </a:lstStyle>
          <a:p>
            <a:pPr eaLnBrk="1" hangingPunct="1"/>
            <a:fld id="{72643DE2-D65E-4C07-824D-23113D55C443}" type="slidenum">
              <a:rPr lang="en-US" smtClean="0"/>
              <a:pPr eaLnBrk="1" hangingPunct="1"/>
              <a:t>5</a:t>
            </a:fld>
            <a:endParaRPr lang="en-US" smtClean="0"/>
          </a:p>
        </p:txBody>
      </p:sp>
      <p:sp>
        <p:nvSpPr>
          <p:cNvPr id="32771" name="Rectangle 7"/>
          <p:cNvSpPr txBox="1">
            <a:spLocks noGrp="1" noChangeArrowheads="1"/>
          </p:cNvSpPr>
          <p:nvPr/>
        </p:nvSpPr>
        <p:spPr bwMode="auto">
          <a:xfrm>
            <a:off x="3898102" y="8829967"/>
            <a:ext cx="2982119" cy="464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46" tIns="46223" rIns="92446" bIns="46223"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B4B2310B-1952-4F84-A64F-67D8F2593831}" type="slidenum">
              <a:rPr lang="en-US" sz="1200"/>
              <a:pPr algn="r" eaLnBrk="1" hangingPunct="1"/>
              <a:t>5</a:t>
            </a:fld>
            <a:endParaRPr lang="en-US" sz="1200"/>
          </a:p>
        </p:txBody>
      </p:sp>
      <p:sp>
        <p:nvSpPr>
          <p:cNvPr id="32772" name="Rectangle 2"/>
          <p:cNvSpPr>
            <a:spLocks noGrp="1" noRot="1" noChangeAspect="1" noChangeArrowheads="1" noTextEdit="1"/>
          </p:cNvSpPr>
          <p:nvPr>
            <p:ph type="sldImg"/>
          </p:nvPr>
        </p:nvSpPr>
        <p:spPr>
          <a:ln/>
        </p:spPr>
      </p:sp>
      <p:sp>
        <p:nvSpPr>
          <p:cNvPr id="3277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No need to talk about gaps in coverage. Start with “I used 2 datasets for this study.”</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51122" indent="-288893" eaLnBrk="0" hangingPunct="0">
              <a:defRPr>
                <a:solidFill>
                  <a:schemeClr val="tx1"/>
                </a:solidFill>
                <a:latin typeface="Arial" charset="0"/>
              </a:defRPr>
            </a:lvl2pPr>
            <a:lvl3pPr marL="1155573" indent="-231115" eaLnBrk="0" hangingPunct="0">
              <a:defRPr>
                <a:solidFill>
                  <a:schemeClr val="tx1"/>
                </a:solidFill>
                <a:latin typeface="Arial" charset="0"/>
              </a:defRPr>
            </a:lvl3pPr>
            <a:lvl4pPr marL="1617802" indent="-231115" eaLnBrk="0" hangingPunct="0">
              <a:defRPr>
                <a:solidFill>
                  <a:schemeClr val="tx1"/>
                </a:solidFill>
                <a:latin typeface="Arial" charset="0"/>
              </a:defRPr>
            </a:lvl4pPr>
            <a:lvl5pPr marL="2080031" indent="-231115" eaLnBrk="0" hangingPunct="0">
              <a:defRPr>
                <a:solidFill>
                  <a:schemeClr val="tx1"/>
                </a:solidFill>
                <a:latin typeface="Arial" charset="0"/>
              </a:defRPr>
            </a:lvl5pPr>
            <a:lvl6pPr marL="2542261" indent="-231115" eaLnBrk="0" fontAlgn="base" hangingPunct="0">
              <a:spcBef>
                <a:spcPct val="0"/>
              </a:spcBef>
              <a:spcAft>
                <a:spcPct val="0"/>
              </a:spcAft>
              <a:defRPr>
                <a:solidFill>
                  <a:schemeClr val="tx1"/>
                </a:solidFill>
                <a:latin typeface="Arial" charset="0"/>
              </a:defRPr>
            </a:lvl6pPr>
            <a:lvl7pPr marL="3004490" indent="-231115" eaLnBrk="0" fontAlgn="base" hangingPunct="0">
              <a:spcBef>
                <a:spcPct val="0"/>
              </a:spcBef>
              <a:spcAft>
                <a:spcPct val="0"/>
              </a:spcAft>
              <a:defRPr>
                <a:solidFill>
                  <a:schemeClr val="tx1"/>
                </a:solidFill>
                <a:latin typeface="Arial" charset="0"/>
              </a:defRPr>
            </a:lvl7pPr>
            <a:lvl8pPr marL="3466719" indent="-231115" eaLnBrk="0" fontAlgn="base" hangingPunct="0">
              <a:spcBef>
                <a:spcPct val="0"/>
              </a:spcBef>
              <a:spcAft>
                <a:spcPct val="0"/>
              </a:spcAft>
              <a:defRPr>
                <a:solidFill>
                  <a:schemeClr val="tx1"/>
                </a:solidFill>
                <a:latin typeface="Arial" charset="0"/>
              </a:defRPr>
            </a:lvl8pPr>
            <a:lvl9pPr marL="3928948" indent="-231115" eaLnBrk="0" fontAlgn="base" hangingPunct="0">
              <a:spcBef>
                <a:spcPct val="0"/>
              </a:spcBef>
              <a:spcAft>
                <a:spcPct val="0"/>
              </a:spcAft>
              <a:defRPr>
                <a:solidFill>
                  <a:schemeClr val="tx1"/>
                </a:solidFill>
                <a:latin typeface="Arial" charset="0"/>
              </a:defRPr>
            </a:lvl9pPr>
          </a:lstStyle>
          <a:p>
            <a:pPr eaLnBrk="1" hangingPunct="1"/>
            <a:fld id="{7EC374FA-634B-42FE-B57F-BCDFC02AFE67}" type="slidenum">
              <a:rPr lang="en-US" smtClean="0"/>
              <a:pPr eaLnBrk="1" hangingPunct="1"/>
              <a:t>6</a:t>
            </a:fld>
            <a:endParaRPr lang="en-US" smtClean="0"/>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51122" indent="-288893" eaLnBrk="0" hangingPunct="0">
              <a:defRPr>
                <a:solidFill>
                  <a:schemeClr val="tx1"/>
                </a:solidFill>
                <a:latin typeface="Arial" charset="0"/>
              </a:defRPr>
            </a:lvl2pPr>
            <a:lvl3pPr marL="1155573" indent="-231115" eaLnBrk="0" hangingPunct="0">
              <a:defRPr>
                <a:solidFill>
                  <a:schemeClr val="tx1"/>
                </a:solidFill>
                <a:latin typeface="Arial" charset="0"/>
              </a:defRPr>
            </a:lvl3pPr>
            <a:lvl4pPr marL="1617802" indent="-231115" eaLnBrk="0" hangingPunct="0">
              <a:defRPr>
                <a:solidFill>
                  <a:schemeClr val="tx1"/>
                </a:solidFill>
                <a:latin typeface="Arial" charset="0"/>
              </a:defRPr>
            </a:lvl4pPr>
            <a:lvl5pPr marL="2080031" indent="-231115" eaLnBrk="0" hangingPunct="0">
              <a:defRPr>
                <a:solidFill>
                  <a:schemeClr val="tx1"/>
                </a:solidFill>
                <a:latin typeface="Arial" charset="0"/>
              </a:defRPr>
            </a:lvl5pPr>
            <a:lvl6pPr marL="2542261" indent="-231115" eaLnBrk="0" fontAlgn="base" hangingPunct="0">
              <a:spcBef>
                <a:spcPct val="0"/>
              </a:spcBef>
              <a:spcAft>
                <a:spcPct val="0"/>
              </a:spcAft>
              <a:defRPr>
                <a:solidFill>
                  <a:schemeClr val="tx1"/>
                </a:solidFill>
                <a:latin typeface="Arial" charset="0"/>
              </a:defRPr>
            </a:lvl6pPr>
            <a:lvl7pPr marL="3004490" indent="-231115" eaLnBrk="0" fontAlgn="base" hangingPunct="0">
              <a:spcBef>
                <a:spcPct val="0"/>
              </a:spcBef>
              <a:spcAft>
                <a:spcPct val="0"/>
              </a:spcAft>
              <a:defRPr>
                <a:solidFill>
                  <a:schemeClr val="tx1"/>
                </a:solidFill>
                <a:latin typeface="Arial" charset="0"/>
              </a:defRPr>
            </a:lvl7pPr>
            <a:lvl8pPr marL="3466719" indent="-231115" eaLnBrk="0" fontAlgn="base" hangingPunct="0">
              <a:spcBef>
                <a:spcPct val="0"/>
              </a:spcBef>
              <a:spcAft>
                <a:spcPct val="0"/>
              </a:spcAft>
              <a:defRPr>
                <a:solidFill>
                  <a:schemeClr val="tx1"/>
                </a:solidFill>
                <a:latin typeface="Arial" charset="0"/>
              </a:defRPr>
            </a:lvl8pPr>
            <a:lvl9pPr marL="3928948" indent="-231115" eaLnBrk="0" fontAlgn="base" hangingPunct="0">
              <a:spcBef>
                <a:spcPct val="0"/>
              </a:spcBef>
              <a:spcAft>
                <a:spcPct val="0"/>
              </a:spcAft>
              <a:defRPr>
                <a:solidFill>
                  <a:schemeClr val="tx1"/>
                </a:solidFill>
                <a:latin typeface="Arial" charset="0"/>
              </a:defRPr>
            </a:lvl9pPr>
          </a:lstStyle>
          <a:p>
            <a:pPr eaLnBrk="1" hangingPunct="1"/>
            <a:fld id="{9F9BED2E-1123-4AF3-ABE8-43F71828ADA5}" type="slidenum">
              <a:rPr lang="en-US" smtClean="0"/>
              <a:pPr eaLnBrk="1" hangingPunct="1"/>
              <a:t>7</a:t>
            </a:fld>
            <a:endParaRPr lang="en-US" smtClean="0"/>
          </a:p>
        </p:txBody>
      </p:sp>
      <p:sp>
        <p:nvSpPr>
          <p:cNvPr id="35843" name="Rectangle 7"/>
          <p:cNvSpPr txBox="1">
            <a:spLocks noGrp="1" noChangeArrowheads="1"/>
          </p:cNvSpPr>
          <p:nvPr/>
        </p:nvSpPr>
        <p:spPr bwMode="auto">
          <a:xfrm>
            <a:off x="3898102" y="8829967"/>
            <a:ext cx="2982119" cy="464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46" tIns="46223" rIns="92446" bIns="46223"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2CB5BD52-203E-4CA1-9373-017B6F420617}" type="slidenum">
              <a:rPr lang="en-US" sz="1200"/>
              <a:pPr algn="r" eaLnBrk="1" hangingPunct="1"/>
              <a:t>7</a:t>
            </a:fld>
            <a:endParaRPr lang="en-US" sz="1200"/>
          </a:p>
        </p:txBody>
      </p:sp>
      <p:sp>
        <p:nvSpPr>
          <p:cNvPr id="35844" name="Rectangle 2"/>
          <p:cNvSpPr>
            <a:spLocks noGrp="1" noRot="1" noChangeAspect="1" noChangeArrowheads="1" noTextEdit="1"/>
          </p:cNvSpPr>
          <p:nvPr>
            <p:ph type="sldImg"/>
          </p:nvPr>
        </p:nvSpPr>
        <p:spPr>
          <a:ln/>
        </p:spPr>
      </p:sp>
      <p:sp>
        <p:nvSpPr>
          <p:cNvPr id="3584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ea typeface="ＭＳ Ｐゴシック" pitchFamily="34" charset="-128"/>
            </a:endParaRPr>
          </a:p>
        </p:txBody>
      </p:sp>
      <p:sp>
        <p:nvSpPr>
          <p:cNvPr id="4710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51122" indent="-288893" eaLnBrk="0" hangingPunct="0">
              <a:defRPr sz="2400">
                <a:solidFill>
                  <a:schemeClr val="tx1"/>
                </a:solidFill>
                <a:latin typeface="Arial" pitchFamily="34" charset="0"/>
                <a:ea typeface="ＭＳ Ｐゴシック" pitchFamily="34" charset="-128"/>
              </a:defRPr>
            </a:lvl2pPr>
            <a:lvl3pPr marL="1155573" indent="-231115" eaLnBrk="0" hangingPunct="0">
              <a:defRPr sz="2400">
                <a:solidFill>
                  <a:schemeClr val="tx1"/>
                </a:solidFill>
                <a:latin typeface="Arial" pitchFamily="34" charset="0"/>
                <a:ea typeface="ＭＳ Ｐゴシック" pitchFamily="34" charset="-128"/>
              </a:defRPr>
            </a:lvl3pPr>
            <a:lvl4pPr marL="1617802" indent="-231115" eaLnBrk="0" hangingPunct="0">
              <a:defRPr sz="2400">
                <a:solidFill>
                  <a:schemeClr val="tx1"/>
                </a:solidFill>
                <a:latin typeface="Arial" pitchFamily="34" charset="0"/>
                <a:ea typeface="ＭＳ Ｐゴシック" pitchFamily="34" charset="-128"/>
              </a:defRPr>
            </a:lvl4pPr>
            <a:lvl5pPr marL="2080031" indent="-231115" eaLnBrk="0" hangingPunct="0">
              <a:defRPr sz="2400">
                <a:solidFill>
                  <a:schemeClr val="tx1"/>
                </a:solidFill>
                <a:latin typeface="Arial" pitchFamily="34" charset="0"/>
                <a:ea typeface="ＭＳ Ｐゴシック" pitchFamily="34" charset="-128"/>
              </a:defRPr>
            </a:lvl5pPr>
            <a:lvl6pPr marL="2542261" indent="-231115" defTabSz="462229"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3004490" indent="-231115" defTabSz="462229"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66719" indent="-231115" defTabSz="462229"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928948" indent="-231115" defTabSz="462229"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9954FC68-6FA3-4EAE-9C6D-F35D08A7AA63}" type="slidenum">
              <a:rPr lang="en-US" sz="1200"/>
              <a:pPr eaLnBrk="1" hangingPunct="1"/>
              <a:t>9</a:t>
            </a:fld>
            <a:endParaRPr lang="en-US" sz="12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ea typeface="ＭＳ Ｐゴシック" pitchFamily="34" charset="-128"/>
              </a:rPr>
              <a:t>Firstwe</a:t>
            </a:r>
            <a:r>
              <a:rPr lang="ja-JP" altLang="en-US" smtClean="0">
                <a:ea typeface="ＭＳ Ｐゴシック" pitchFamily="34" charset="-128"/>
              </a:rPr>
              <a:t>’</a:t>
            </a:r>
            <a:r>
              <a:rPr lang="en-US" altLang="ja-JP" smtClean="0">
                <a:ea typeface="ＭＳ Ｐゴシック" pitchFamily="34" charset="-128"/>
              </a:rPr>
              <a:t>ll look at most unstable CAPE, MSLP, 1000thte and 10m wind for these 3 composites with decay on the upper left, slow decay on the lower left and the maintaining events on the lower right. For all these plots, the geography is only there for reference since these are feature based composites and the star marks the center point for the composites. At a quick glance they all look pretty similar. Decaying QLCSs cross the coast with 1250 J/kg of MUCAPE…Differences here aren</a:t>
            </a:r>
            <a:r>
              <a:rPr lang="ja-JP" altLang="en-US" smtClean="0">
                <a:ea typeface="ＭＳ Ｐゴシック" pitchFamily="34" charset="-128"/>
              </a:rPr>
              <a:t>’</a:t>
            </a:r>
            <a:r>
              <a:rPr lang="en-US" altLang="ja-JP" smtClean="0">
                <a:ea typeface="ＭＳ Ｐゴシック" pitchFamily="34" charset="-128"/>
              </a:rPr>
              <a:t>t too impressive… </a:t>
            </a:r>
            <a:endParaRPr lang="en-US" smtClean="0">
              <a:ea typeface="ＭＳ Ｐゴシック" pitchFamily="34" charset="-128"/>
            </a:endParaRPr>
          </a:p>
        </p:txBody>
      </p:sp>
      <p:sp>
        <p:nvSpPr>
          <p:cNvPr id="5325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51122" indent="-288893" eaLnBrk="0" hangingPunct="0">
              <a:defRPr sz="2400">
                <a:solidFill>
                  <a:schemeClr val="tx1"/>
                </a:solidFill>
                <a:latin typeface="Arial" pitchFamily="34" charset="0"/>
                <a:ea typeface="ＭＳ Ｐゴシック" pitchFamily="34" charset="-128"/>
              </a:defRPr>
            </a:lvl2pPr>
            <a:lvl3pPr marL="1155573" indent="-231115" eaLnBrk="0" hangingPunct="0">
              <a:defRPr sz="2400">
                <a:solidFill>
                  <a:schemeClr val="tx1"/>
                </a:solidFill>
                <a:latin typeface="Arial" pitchFamily="34" charset="0"/>
                <a:ea typeface="ＭＳ Ｐゴシック" pitchFamily="34" charset="-128"/>
              </a:defRPr>
            </a:lvl3pPr>
            <a:lvl4pPr marL="1617802" indent="-231115" eaLnBrk="0" hangingPunct="0">
              <a:defRPr sz="2400">
                <a:solidFill>
                  <a:schemeClr val="tx1"/>
                </a:solidFill>
                <a:latin typeface="Arial" pitchFamily="34" charset="0"/>
                <a:ea typeface="ＭＳ Ｐゴシック" pitchFamily="34" charset="-128"/>
              </a:defRPr>
            </a:lvl4pPr>
            <a:lvl5pPr marL="2080031" indent="-231115" eaLnBrk="0" hangingPunct="0">
              <a:defRPr sz="2400">
                <a:solidFill>
                  <a:schemeClr val="tx1"/>
                </a:solidFill>
                <a:latin typeface="Arial" pitchFamily="34" charset="0"/>
                <a:ea typeface="ＭＳ Ｐゴシック" pitchFamily="34" charset="-128"/>
              </a:defRPr>
            </a:lvl5pPr>
            <a:lvl6pPr marL="2542261" indent="-231115" defTabSz="462229"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3004490" indent="-231115" defTabSz="462229"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66719" indent="-231115" defTabSz="462229"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928948" indent="-231115" defTabSz="462229"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B72FD372-C26E-4D16-A480-77424B99D34D}" type="slidenum">
              <a:rPr lang="en-US" sz="1200"/>
              <a:pPr eaLnBrk="1" hangingPunct="1"/>
              <a:t>10</a:t>
            </a:fld>
            <a:endParaRPr lang="en-US"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3EA64BF-4915-40F4-BAD5-ABC836DFE748}" type="slidenum">
              <a:rPr lang="en-US"/>
              <a:pPr>
                <a:defRPr/>
              </a:pPr>
              <a:t>‹#›</a:t>
            </a:fld>
            <a:endParaRPr lang="en-US"/>
          </a:p>
        </p:txBody>
      </p:sp>
    </p:spTree>
    <p:extLst>
      <p:ext uri="{BB962C8B-B14F-4D97-AF65-F5344CB8AC3E}">
        <p14:creationId xmlns:p14="http://schemas.microsoft.com/office/powerpoint/2010/main" val="9902146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6B5C567-A23F-405C-A210-25B8800A52CF}" type="slidenum">
              <a:rPr lang="en-US"/>
              <a:pPr>
                <a:defRPr/>
              </a:pPr>
              <a:t>‹#›</a:t>
            </a:fld>
            <a:endParaRPr lang="en-US"/>
          </a:p>
        </p:txBody>
      </p:sp>
    </p:spTree>
    <p:extLst>
      <p:ext uri="{BB962C8B-B14F-4D97-AF65-F5344CB8AC3E}">
        <p14:creationId xmlns:p14="http://schemas.microsoft.com/office/powerpoint/2010/main" val="39340118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B08E4AF-6C9A-430F-844C-21DF082C976A}" type="slidenum">
              <a:rPr lang="en-US"/>
              <a:pPr>
                <a:defRPr/>
              </a:pPr>
              <a:t>‹#›</a:t>
            </a:fld>
            <a:endParaRPr lang="en-US"/>
          </a:p>
        </p:txBody>
      </p:sp>
    </p:spTree>
    <p:extLst>
      <p:ext uri="{BB962C8B-B14F-4D97-AF65-F5344CB8AC3E}">
        <p14:creationId xmlns:p14="http://schemas.microsoft.com/office/powerpoint/2010/main" val="2310653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B8998C0-5AFA-4439-95B8-7BDDF8BD97C9}" type="slidenum">
              <a:rPr lang="en-US"/>
              <a:pPr>
                <a:defRPr/>
              </a:pPr>
              <a:t>‹#›</a:t>
            </a:fld>
            <a:endParaRPr lang="en-US"/>
          </a:p>
        </p:txBody>
      </p:sp>
    </p:spTree>
    <p:extLst>
      <p:ext uri="{BB962C8B-B14F-4D97-AF65-F5344CB8AC3E}">
        <p14:creationId xmlns:p14="http://schemas.microsoft.com/office/powerpoint/2010/main" val="21101252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5B84B73-D6B5-48A4-997B-1CAD2558F330}" type="slidenum">
              <a:rPr lang="en-US"/>
              <a:pPr>
                <a:defRPr/>
              </a:pPr>
              <a:t>‹#›</a:t>
            </a:fld>
            <a:endParaRPr lang="en-US"/>
          </a:p>
        </p:txBody>
      </p:sp>
    </p:spTree>
    <p:extLst>
      <p:ext uri="{BB962C8B-B14F-4D97-AF65-F5344CB8AC3E}">
        <p14:creationId xmlns:p14="http://schemas.microsoft.com/office/powerpoint/2010/main" val="6245206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C479C4A-1505-4450-86B4-749B9902EDF4}" type="slidenum">
              <a:rPr lang="en-US"/>
              <a:pPr>
                <a:defRPr/>
              </a:pPr>
              <a:t>‹#›</a:t>
            </a:fld>
            <a:endParaRPr lang="en-US"/>
          </a:p>
        </p:txBody>
      </p:sp>
    </p:spTree>
    <p:extLst>
      <p:ext uri="{BB962C8B-B14F-4D97-AF65-F5344CB8AC3E}">
        <p14:creationId xmlns:p14="http://schemas.microsoft.com/office/powerpoint/2010/main" val="36804549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D131F14-6F71-4E90-AE70-578C6E8C0F93}" type="slidenum">
              <a:rPr lang="en-US"/>
              <a:pPr>
                <a:defRPr/>
              </a:pPr>
              <a:t>‹#›</a:t>
            </a:fld>
            <a:endParaRPr lang="en-US"/>
          </a:p>
        </p:txBody>
      </p:sp>
    </p:spTree>
    <p:extLst>
      <p:ext uri="{BB962C8B-B14F-4D97-AF65-F5344CB8AC3E}">
        <p14:creationId xmlns:p14="http://schemas.microsoft.com/office/powerpoint/2010/main" val="36332129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EECDE050-A707-4E15-A345-466A17BD3FBB}" type="slidenum">
              <a:rPr lang="en-US"/>
              <a:pPr>
                <a:defRPr/>
              </a:pPr>
              <a:t>‹#›</a:t>
            </a:fld>
            <a:endParaRPr lang="en-US"/>
          </a:p>
        </p:txBody>
      </p:sp>
    </p:spTree>
    <p:extLst>
      <p:ext uri="{BB962C8B-B14F-4D97-AF65-F5344CB8AC3E}">
        <p14:creationId xmlns:p14="http://schemas.microsoft.com/office/powerpoint/2010/main" val="5082467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882F4DD-4434-4541-807D-E170DE8A38BD}" type="slidenum">
              <a:rPr lang="en-US"/>
              <a:pPr>
                <a:defRPr/>
              </a:pPr>
              <a:t>‹#›</a:t>
            </a:fld>
            <a:endParaRPr lang="en-US"/>
          </a:p>
        </p:txBody>
      </p:sp>
    </p:spTree>
    <p:extLst>
      <p:ext uri="{BB962C8B-B14F-4D97-AF65-F5344CB8AC3E}">
        <p14:creationId xmlns:p14="http://schemas.microsoft.com/office/powerpoint/2010/main" val="26178469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40BC8F3-CC15-4DF2-8DD3-303BEFC79A55}" type="slidenum">
              <a:rPr lang="en-US"/>
              <a:pPr>
                <a:defRPr/>
              </a:pPr>
              <a:t>‹#›</a:t>
            </a:fld>
            <a:endParaRPr lang="en-US"/>
          </a:p>
        </p:txBody>
      </p:sp>
    </p:spTree>
    <p:extLst>
      <p:ext uri="{BB962C8B-B14F-4D97-AF65-F5344CB8AC3E}">
        <p14:creationId xmlns:p14="http://schemas.microsoft.com/office/powerpoint/2010/main" val="37258787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C02FCF1-D3FE-4CB4-BA08-523DE11382A6}" type="slidenum">
              <a:rPr lang="en-US"/>
              <a:pPr>
                <a:defRPr/>
              </a:pPr>
              <a:t>‹#›</a:t>
            </a:fld>
            <a:endParaRPr lang="en-US"/>
          </a:p>
        </p:txBody>
      </p:sp>
    </p:spTree>
    <p:extLst>
      <p:ext uri="{BB962C8B-B14F-4D97-AF65-F5344CB8AC3E}">
        <p14:creationId xmlns:p14="http://schemas.microsoft.com/office/powerpoint/2010/main" val="36190417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4F99C87-D16D-4329-A669-B94AE8F8015B}" type="slidenum">
              <a:rPr lang="en-US"/>
              <a:pPr>
                <a:defRPr/>
              </a:pPr>
              <a:t>‹#›</a:t>
            </a:fld>
            <a:endParaRPr lang="en-US"/>
          </a:p>
        </p:txBody>
      </p:sp>
    </p:spTree>
    <p:extLst>
      <p:ext uri="{BB962C8B-B14F-4D97-AF65-F5344CB8AC3E}">
        <p14:creationId xmlns:p14="http://schemas.microsoft.com/office/powerpoint/2010/main" val="194713289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B3451DB5-641F-4C53-9B29-9551FF41013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19.png"/><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22.png"/><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 Id="rId3" Type="http://schemas.openxmlformats.org/officeDocument/2006/relationships/image" Target="../media/image2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 Id="rId3" Type="http://schemas.openxmlformats.org/officeDocument/2006/relationships/image" Target="../media/image2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28.emf"/><Relationship Id="rId5" Type="http://schemas.openxmlformats.org/officeDocument/2006/relationships/image" Target="../media/image29.png"/><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0.jpg"/><Relationship Id="rId4" Type="http://schemas.openxmlformats.org/officeDocument/2006/relationships/image" Target="../media/image31.emf"/><Relationship Id="rId5" Type="http://schemas.openxmlformats.org/officeDocument/2006/relationships/image" Target="../media/image32.emf"/><Relationship Id="rId6" Type="http://schemas.openxmlformats.org/officeDocument/2006/relationships/image" Target="../media/image33.emf"/><Relationship Id="rId7" Type="http://schemas.openxmlformats.org/officeDocument/2006/relationships/image" Target="../media/image34.emf"/><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30.jpg"/></Relationships>
</file>

<file path=ppt/slides/_rels/slide18.xml.rels><?xml version="1.0" encoding="UTF-8" standalone="yes"?>
<Relationships xmlns="http://schemas.openxmlformats.org/package/2006/relationships"><Relationship Id="rId3" Type="http://schemas.openxmlformats.org/officeDocument/2006/relationships/image" Target="../media/image30.jpg"/><Relationship Id="rId4" Type="http://schemas.openxmlformats.org/officeDocument/2006/relationships/image" Target="../media/image35.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9.xml.rels><?xml version="1.0" encoding="UTF-8" standalone="yes"?>
<Relationships xmlns="http://schemas.openxmlformats.org/package/2006/relationships"><Relationship Id="rId3" Type="http://schemas.openxmlformats.org/officeDocument/2006/relationships/image" Target="../media/image30.jpg"/><Relationship Id="rId4" Type="http://schemas.openxmlformats.org/officeDocument/2006/relationships/image" Target="../media/image36.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3" Type="http://schemas.openxmlformats.org/officeDocument/2006/relationships/image" Target="../media/image2.gif"/><Relationship Id="rId4" Type="http://schemas.openxmlformats.org/officeDocument/2006/relationships/image" Target="../media/image3.jpg"/><Relationship Id="rId5" Type="http://schemas.openxmlformats.org/officeDocument/2006/relationships/image" Target="../media/image4.jpg"/><Relationship Id="rId6" Type="http://schemas.openxmlformats.org/officeDocument/2006/relationships/image" Target="../media/image5.JPG"/><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30.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chart" Target="../charts/chart1.xml"/><Relationship Id="rId4" Type="http://schemas.openxmlformats.org/officeDocument/2006/relationships/chart" Target="../charts/chart2.xml"/><Relationship Id="rId5" Type="http://schemas.openxmlformats.org/officeDocument/2006/relationships/chart" Target="../charts/chart3.xml"/><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3.xml.rels><?xml version="1.0" encoding="UTF-8" standalone="yes"?>
<Relationships xmlns="http://schemas.openxmlformats.org/package/2006/relationships"><Relationship Id="rId3" Type="http://schemas.openxmlformats.org/officeDocument/2006/relationships/image" Target="../media/image30.jpg"/><Relationship Id="rId4" Type="http://schemas.openxmlformats.org/officeDocument/2006/relationships/chart" Target="../charts/chart4.xml"/><Relationship Id="rId5" Type="http://schemas.openxmlformats.org/officeDocument/2006/relationships/chart" Target="../charts/chart5.xml"/><Relationship Id="rId6" Type="http://schemas.openxmlformats.org/officeDocument/2006/relationships/chart" Target="../charts/chart6.xml"/><Relationship Id="rId7" Type="http://schemas.openxmlformats.org/officeDocument/2006/relationships/chart" Target="../charts/chart7.xml"/><Relationship Id="rId8" Type="http://schemas.openxmlformats.org/officeDocument/2006/relationships/chart" Target="../charts/chart8.xml"/><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30.jpg"/></Relationships>
</file>

<file path=ppt/slides/_rels/slide3.xml.rels><?xml version="1.0" encoding="UTF-8" standalone="yes"?>
<Relationships xmlns="http://schemas.openxmlformats.org/package/2006/relationships"><Relationship Id="rId3" Type="http://schemas.openxmlformats.org/officeDocument/2006/relationships/image" Target="../media/image6.emf"/><Relationship Id="rId4" Type="http://schemas.openxmlformats.org/officeDocument/2006/relationships/image" Target="../media/image7.emf"/><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wmf"/><Relationship Id="rId5" Type="http://schemas.openxmlformats.org/officeDocument/2006/relationships/image" Target="../media/image10.wmf"/><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1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 Id="rId3"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5.gif"/><Relationship Id="rId4" Type="http://schemas.openxmlformats.org/officeDocument/2006/relationships/image" Target="../media/image16.gif"/><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4" descr="map.crop.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4339" name="TextBox 3"/>
          <p:cNvSpPr txBox="1">
            <a:spLocks noChangeArrowheads="1"/>
          </p:cNvSpPr>
          <p:nvPr/>
        </p:nvSpPr>
        <p:spPr bwMode="auto">
          <a:xfrm>
            <a:off x="15766" y="-15766"/>
            <a:ext cx="9128234" cy="3139321"/>
          </a:xfrm>
          <a:prstGeom prst="rect">
            <a:avLst/>
          </a:prstGeom>
          <a:solidFill>
            <a:schemeClr val="bg1">
              <a:alpha val="59999"/>
            </a:schemeClr>
          </a:solidFill>
          <a:ln w="25400">
            <a:solidFill>
              <a:schemeClr val="tx1"/>
            </a:solidFill>
            <a:miter lim="800000"/>
            <a:headEnd/>
            <a:tailEnd/>
          </a:ln>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b="1" dirty="0" smtClean="0">
                <a:latin typeface="Calibri" pitchFamily="34" charset="0"/>
              </a:rPr>
              <a:t>A Spatial Climatology and Long Term Trends of Convective Storms over the Northeast U.S.</a:t>
            </a:r>
            <a:endParaRPr lang="en-US" sz="2200" b="1" dirty="0">
              <a:latin typeface="Calibri" pitchFamily="34" charset="0"/>
            </a:endParaRPr>
          </a:p>
          <a:p>
            <a:pPr algn="ctr"/>
            <a:r>
              <a:rPr lang="en-US" sz="2200" i="1" dirty="0" smtClean="0">
                <a:latin typeface="+mj-lt"/>
              </a:rPr>
              <a:t>Brian A. Colle, </a:t>
            </a:r>
            <a:r>
              <a:rPr lang="en-US" sz="2200" i="1" dirty="0" smtClean="0"/>
              <a:t>John </a:t>
            </a:r>
            <a:r>
              <a:rPr lang="en-US" sz="2200" i="1" dirty="0"/>
              <a:t>Murray</a:t>
            </a:r>
            <a:r>
              <a:rPr lang="en-US" sz="2200" i="1" baseline="30000" dirty="0"/>
              <a:t>2</a:t>
            </a:r>
            <a:r>
              <a:rPr lang="en-US" sz="2200" i="1" dirty="0" smtClean="0"/>
              <a:t>,</a:t>
            </a:r>
            <a:r>
              <a:rPr lang="en-US" sz="2200" i="1" dirty="0" smtClean="0">
                <a:latin typeface="+mj-lt"/>
              </a:rPr>
              <a:t> Harrison Li</a:t>
            </a:r>
            <a:r>
              <a:rPr lang="en-US" sz="2200" i="1" baseline="30000" dirty="0" smtClean="0">
                <a:latin typeface="+mj-lt"/>
              </a:rPr>
              <a:t>3</a:t>
            </a:r>
            <a:r>
              <a:rPr lang="en-US" sz="2200" i="1" dirty="0" smtClean="0">
                <a:latin typeface="+mj-lt"/>
              </a:rPr>
              <a:t>, and Kelly Lombardo</a:t>
            </a:r>
            <a:r>
              <a:rPr lang="en-US" sz="2200" i="1" baseline="30000" dirty="0" smtClean="0">
                <a:latin typeface="+mj-lt"/>
              </a:rPr>
              <a:t>1</a:t>
            </a:r>
          </a:p>
          <a:p>
            <a:pPr algn="ctr"/>
            <a:r>
              <a:rPr lang="en-US" sz="2200" dirty="0" smtClean="0">
                <a:effectLst/>
                <a:latin typeface="+mj-lt"/>
              </a:rPr>
              <a:t> </a:t>
            </a:r>
            <a:r>
              <a:rPr lang="en-US" sz="2200" i="1" dirty="0" smtClean="0">
                <a:latin typeface="+mj-lt"/>
              </a:rPr>
              <a:t>  </a:t>
            </a:r>
          </a:p>
          <a:p>
            <a:pPr algn="ctr"/>
            <a:r>
              <a:rPr lang="en-US" sz="2200" i="1" baseline="30000" dirty="0" smtClean="0">
                <a:latin typeface="+mj-lt"/>
              </a:rPr>
              <a:t>1</a:t>
            </a:r>
            <a:r>
              <a:rPr lang="en-US" sz="2200" i="1" dirty="0" smtClean="0">
                <a:latin typeface="+mj-lt"/>
              </a:rPr>
              <a:t>School of Marine and Atmospheric Sciences, Stony Brook University, Stony Brook, NY</a:t>
            </a:r>
            <a:endParaRPr lang="en-US" sz="2200" b="1" dirty="0" smtClean="0">
              <a:latin typeface="+mj-lt"/>
            </a:endParaRPr>
          </a:p>
          <a:p>
            <a:pPr algn="ctr" eaLnBrk="1" hangingPunct="1"/>
            <a:r>
              <a:rPr lang="en-GB" sz="2200" baseline="21000" dirty="0">
                <a:solidFill>
                  <a:srgbClr val="000000"/>
                </a:solidFill>
                <a:latin typeface="+mj-lt"/>
              </a:rPr>
              <a:t>2</a:t>
            </a:r>
            <a:r>
              <a:rPr lang="en-GB" sz="2200" dirty="0">
                <a:solidFill>
                  <a:srgbClr val="000000"/>
                </a:solidFill>
                <a:latin typeface="+mj-lt"/>
              </a:rPr>
              <a:t> National Weather Service, Upton, </a:t>
            </a:r>
            <a:r>
              <a:rPr lang="en-GB" sz="2200" dirty="0" smtClean="0">
                <a:solidFill>
                  <a:srgbClr val="000000"/>
                </a:solidFill>
                <a:latin typeface="+mj-lt"/>
              </a:rPr>
              <a:t>NY</a:t>
            </a:r>
          </a:p>
          <a:p>
            <a:pPr algn="ctr" eaLnBrk="1" hangingPunct="1"/>
            <a:r>
              <a:rPr lang="en-GB" sz="2200" baseline="30000" dirty="0" smtClean="0">
                <a:solidFill>
                  <a:srgbClr val="000000"/>
                </a:solidFill>
                <a:latin typeface="+mj-lt"/>
              </a:rPr>
              <a:t>3 </a:t>
            </a:r>
            <a:r>
              <a:rPr lang="en-GB" sz="2200" dirty="0" smtClean="0">
                <a:solidFill>
                  <a:srgbClr val="000000"/>
                </a:solidFill>
                <a:latin typeface="+mj-lt"/>
              </a:rPr>
              <a:t>Ward Melville High School, Stony Brook, NY</a:t>
            </a:r>
            <a:endParaRPr lang="en-GB" sz="2200" dirty="0">
              <a:solidFill>
                <a:srgbClr val="000000"/>
              </a:solidFill>
              <a:latin typeface="+mj-lt"/>
            </a:endParaRPr>
          </a:p>
          <a:p>
            <a:pPr algn="ctr" eaLnBrk="1" hangingPunct="1"/>
            <a:endParaRPr lang="en-US" sz="1800" b="1" dirty="0">
              <a:latin typeface="Calibri" pitchFamily="34" charset="0"/>
            </a:endParaRPr>
          </a:p>
        </p:txBody>
      </p:sp>
    </p:spTree>
    <p:extLst>
      <p:ext uri="{BB962C8B-B14F-4D97-AF65-F5344CB8AC3E}">
        <p14:creationId xmlns:p14="http://schemas.microsoft.com/office/powerpoint/2010/main" val="1102637124"/>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Picture 26" descr="maintain.mslp.thta.crop.tiff"/>
          <p:cNvPicPr preferRelativeResize="0">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4800600" y="914400"/>
            <a:ext cx="4343400" cy="4648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2226" name="Picture 25" descr="decay.mslp.thta.crop.tiff"/>
          <p:cNvPicPr preferRelativeResize="0">
            <a:picLocks/>
          </p:cNvPicPr>
          <p:nvPr/>
        </p:nvPicPr>
        <p:blipFill>
          <a:blip r:embed="rId4">
            <a:extLst>
              <a:ext uri="{28A0092B-C50C-407E-A947-70E740481C1C}">
                <a14:useLocalDpi xmlns:a14="http://schemas.microsoft.com/office/drawing/2010/main" val="0"/>
              </a:ext>
            </a:extLst>
          </a:blip>
          <a:srcRect/>
          <a:stretch>
            <a:fillRect/>
          </a:stretch>
        </p:blipFill>
        <p:spPr bwMode="auto">
          <a:xfrm>
            <a:off x="582613" y="914400"/>
            <a:ext cx="4217987" cy="4648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2227" name="Picture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7625" y="917575"/>
            <a:ext cx="485775" cy="464502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2228" name="TextBox 10"/>
          <p:cNvSpPr txBox="1">
            <a:spLocks noChangeArrowheads="1"/>
          </p:cNvSpPr>
          <p:nvPr/>
        </p:nvSpPr>
        <p:spPr bwMode="auto">
          <a:xfrm>
            <a:off x="1895475" y="930275"/>
            <a:ext cx="5267325" cy="338138"/>
          </a:xfrm>
          <a:prstGeom prst="rect">
            <a:avLst/>
          </a:prstGeom>
          <a:solidFill>
            <a:schemeClr val="bg1">
              <a:alpha val="90195"/>
            </a:schemeClr>
          </a:solidFill>
          <a:ln w="25400">
            <a:solidFill>
              <a:schemeClr val="tx1"/>
            </a:solidFill>
            <a:miter lim="800000"/>
            <a:headEnd/>
            <a:tailEnd/>
          </a:ln>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600" dirty="0">
                <a:latin typeface="Calibri" pitchFamily="34" charset="0"/>
              </a:rPr>
              <a:t>MUCAPE (J kg</a:t>
            </a:r>
            <a:r>
              <a:rPr lang="en-US" sz="1600" baseline="30000" dirty="0">
                <a:latin typeface="Calibri" pitchFamily="34" charset="0"/>
              </a:rPr>
              <a:t>-1</a:t>
            </a:r>
            <a:r>
              <a:rPr lang="en-US" sz="1600" dirty="0">
                <a:latin typeface="Calibri" pitchFamily="34" charset="0"/>
              </a:rPr>
              <a:t>), MSLP (</a:t>
            </a:r>
            <a:r>
              <a:rPr lang="en-US" sz="1600" dirty="0" err="1">
                <a:latin typeface="Calibri" pitchFamily="34" charset="0"/>
              </a:rPr>
              <a:t>hPa</a:t>
            </a:r>
            <a:r>
              <a:rPr lang="en-US" sz="1600" dirty="0">
                <a:latin typeface="Calibri" pitchFamily="34" charset="0"/>
              </a:rPr>
              <a:t>), 1000 theta (2 K), 10 m </a:t>
            </a:r>
            <a:r>
              <a:rPr lang="en-US" sz="1600" dirty="0" err="1">
                <a:latin typeface="Calibri" pitchFamily="34" charset="0"/>
              </a:rPr>
              <a:t>wnd</a:t>
            </a:r>
            <a:r>
              <a:rPr lang="en-US" sz="1600" dirty="0">
                <a:latin typeface="Calibri" pitchFamily="34" charset="0"/>
              </a:rPr>
              <a:t> (</a:t>
            </a:r>
            <a:r>
              <a:rPr lang="en-US" sz="1600" dirty="0" err="1">
                <a:latin typeface="Calibri" pitchFamily="34" charset="0"/>
              </a:rPr>
              <a:t>kts</a:t>
            </a:r>
            <a:r>
              <a:rPr lang="en-US" sz="1600" dirty="0">
                <a:latin typeface="Calibri" pitchFamily="34" charset="0"/>
              </a:rPr>
              <a:t>)</a:t>
            </a:r>
          </a:p>
        </p:txBody>
      </p:sp>
      <p:sp>
        <p:nvSpPr>
          <p:cNvPr id="52229" name="TextBox 8"/>
          <p:cNvSpPr txBox="1">
            <a:spLocks noChangeArrowheads="1"/>
          </p:cNvSpPr>
          <p:nvPr/>
        </p:nvSpPr>
        <p:spPr bwMode="auto">
          <a:xfrm>
            <a:off x="582613" y="914400"/>
            <a:ext cx="990600" cy="430213"/>
          </a:xfrm>
          <a:prstGeom prst="rect">
            <a:avLst/>
          </a:prstGeom>
          <a:solidFill>
            <a:schemeClr val="bg1">
              <a:alpha val="90195"/>
            </a:schemeClr>
          </a:solidFill>
          <a:ln w="25400">
            <a:solidFill>
              <a:schemeClr val="tx1"/>
            </a:solidFill>
            <a:miter lim="800000"/>
            <a:headEnd/>
            <a:tailEnd/>
          </a:ln>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sz="2200" b="1">
                <a:latin typeface="Calibri" pitchFamily="34" charset="0"/>
              </a:rPr>
              <a:t>Decay</a:t>
            </a:r>
          </a:p>
        </p:txBody>
      </p:sp>
      <p:sp>
        <p:nvSpPr>
          <p:cNvPr id="52230" name="TextBox 8"/>
          <p:cNvSpPr txBox="1">
            <a:spLocks noChangeArrowheads="1"/>
          </p:cNvSpPr>
          <p:nvPr/>
        </p:nvSpPr>
        <p:spPr bwMode="auto">
          <a:xfrm>
            <a:off x="7848600" y="923925"/>
            <a:ext cx="1295400" cy="430213"/>
          </a:xfrm>
          <a:prstGeom prst="rect">
            <a:avLst/>
          </a:prstGeom>
          <a:solidFill>
            <a:schemeClr val="bg1">
              <a:alpha val="90195"/>
            </a:schemeClr>
          </a:solidFill>
          <a:ln w="25400">
            <a:solidFill>
              <a:schemeClr val="tx1"/>
            </a:solidFill>
            <a:miter lim="800000"/>
            <a:headEnd/>
            <a:tailEnd/>
          </a:ln>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sz="2200" b="1">
                <a:latin typeface="Calibri" pitchFamily="34" charset="0"/>
              </a:rPr>
              <a:t>Maintain</a:t>
            </a:r>
          </a:p>
        </p:txBody>
      </p:sp>
      <p:sp>
        <p:nvSpPr>
          <p:cNvPr id="52231" name="TextBox 16"/>
          <p:cNvSpPr txBox="1">
            <a:spLocks noChangeArrowheads="1"/>
          </p:cNvSpPr>
          <p:nvPr/>
        </p:nvSpPr>
        <p:spPr bwMode="auto">
          <a:xfrm>
            <a:off x="609600" y="5553075"/>
            <a:ext cx="421798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800" b="1" i="1" dirty="0">
                <a:solidFill>
                  <a:schemeClr val="bg1"/>
                </a:solidFill>
                <a:latin typeface="Calibri" pitchFamily="34" charset="0"/>
              </a:rPr>
              <a:t>Decay</a:t>
            </a:r>
            <a:r>
              <a:rPr lang="en-US" sz="1800" dirty="0">
                <a:solidFill>
                  <a:schemeClr val="bg1"/>
                </a:solidFill>
                <a:latin typeface="Calibri" pitchFamily="34" charset="0"/>
              </a:rPr>
              <a:t>: MUCAPE 1250 J kg</a:t>
            </a:r>
            <a:r>
              <a:rPr lang="en-US" sz="1800" baseline="30000" dirty="0">
                <a:solidFill>
                  <a:schemeClr val="bg1"/>
                </a:solidFill>
                <a:latin typeface="Calibri" pitchFamily="34" charset="0"/>
              </a:rPr>
              <a:t>-1</a:t>
            </a:r>
            <a:r>
              <a:rPr lang="en-US" sz="1800" dirty="0">
                <a:solidFill>
                  <a:schemeClr val="bg1"/>
                </a:solidFill>
                <a:latin typeface="Calibri" pitchFamily="34" charset="0"/>
              </a:rPr>
              <a:t>; collocated with a surface pressure trough &amp; 1000 </a:t>
            </a:r>
            <a:r>
              <a:rPr lang="en-US" sz="1800" dirty="0" err="1">
                <a:solidFill>
                  <a:schemeClr val="bg1"/>
                </a:solidFill>
                <a:latin typeface="Calibri" pitchFamily="34" charset="0"/>
              </a:rPr>
              <a:t>hPa</a:t>
            </a:r>
            <a:r>
              <a:rPr lang="en-US" sz="1800" dirty="0">
                <a:solidFill>
                  <a:schemeClr val="bg1"/>
                </a:solidFill>
                <a:latin typeface="Calibri" pitchFamily="34" charset="0"/>
              </a:rPr>
              <a:t> thermal ridge.</a:t>
            </a:r>
          </a:p>
          <a:p>
            <a:pPr eaLnBrk="1" hangingPunct="1"/>
            <a:endParaRPr lang="en-US" sz="1800" dirty="0">
              <a:solidFill>
                <a:schemeClr val="bg1"/>
              </a:solidFill>
            </a:endParaRPr>
          </a:p>
        </p:txBody>
      </p:sp>
      <p:sp>
        <p:nvSpPr>
          <p:cNvPr id="52232" name="Rectangle 17"/>
          <p:cNvSpPr>
            <a:spLocks noChangeArrowheads="1"/>
          </p:cNvSpPr>
          <p:nvPr/>
        </p:nvSpPr>
        <p:spPr bwMode="auto">
          <a:xfrm>
            <a:off x="-51594" y="6488668"/>
            <a:ext cx="8204994" cy="369332"/>
          </a:xfrm>
          <a:prstGeom prst="rect">
            <a:avLst/>
          </a:prstGeom>
          <a:solidFill>
            <a:schemeClr val="bg1">
              <a:alpha val="79999"/>
            </a:schemeClr>
          </a:solidFill>
          <a:ln w="9525">
            <a:solidFill>
              <a:schemeClr val="tx1"/>
            </a:solidFill>
            <a:miter lim="800000"/>
            <a:headEnd/>
            <a:tailEnd/>
          </a:ln>
        </p:spPr>
        <p:txBody>
          <a:bodyPr wrap="square">
            <a:spAutoFit/>
          </a:bodyPr>
          <a:lstStyle/>
          <a:p>
            <a:r>
              <a:rPr lang="en-US" dirty="0">
                <a:solidFill>
                  <a:srgbClr val="000090"/>
                </a:solidFill>
                <a:latin typeface="Calibri" pitchFamily="34" charset="0"/>
              </a:rPr>
              <a:t>Geography for reference only: Star center point for feature based composites.</a:t>
            </a:r>
          </a:p>
        </p:txBody>
      </p:sp>
      <p:sp>
        <p:nvSpPr>
          <p:cNvPr id="20" name="5-Point Star 19"/>
          <p:cNvSpPr>
            <a:spLocks noChangeAspect="1"/>
          </p:cNvSpPr>
          <p:nvPr/>
        </p:nvSpPr>
        <p:spPr bwMode="auto">
          <a:xfrm>
            <a:off x="3048000" y="4114800"/>
            <a:ext cx="274638" cy="274638"/>
          </a:xfrm>
          <a:custGeom>
            <a:avLst/>
            <a:gdLst>
              <a:gd name="T0" fmla="*/ 0 w 274638"/>
              <a:gd name="T1" fmla="*/ 104902 h 274638"/>
              <a:gd name="T2" fmla="*/ 104903 w 274638"/>
              <a:gd name="T3" fmla="*/ 104903 h 274638"/>
              <a:gd name="T4" fmla="*/ 137319 w 274638"/>
              <a:gd name="T5" fmla="*/ 0 h 274638"/>
              <a:gd name="T6" fmla="*/ 169735 w 274638"/>
              <a:gd name="T7" fmla="*/ 104903 h 274638"/>
              <a:gd name="T8" fmla="*/ 274638 w 274638"/>
              <a:gd name="T9" fmla="*/ 104902 h 274638"/>
              <a:gd name="T10" fmla="*/ 189769 w 274638"/>
              <a:gd name="T11" fmla="*/ 169735 h 274638"/>
              <a:gd name="T12" fmla="*/ 222187 w 274638"/>
              <a:gd name="T13" fmla="*/ 274637 h 274638"/>
              <a:gd name="T14" fmla="*/ 137319 w 274638"/>
              <a:gd name="T15" fmla="*/ 209803 h 274638"/>
              <a:gd name="T16" fmla="*/ 52451 w 274638"/>
              <a:gd name="T17" fmla="*/ 274637 h 274638"/>
              <a:gd name="T18" fmla="*/ 84869 w 274638"/>
              <a:gd name="T19" fmla="*/ 169735 h 274638"/>
              <a:gd name="T20" fmla="*/ 0 w 274638"/>
              <a:gd name="T21" fmla="*/ 104902 h 27463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74638" h="274638">
                <a:moveTo>
                  <a:pt x="0" y="104902"/>
                </a:moveTo>
                <a:lnTo>
                  <a:pt x="104903" y="104903"/>
                </a:lnTo>
                <a:lnTo>
                  <a:pt x="137319" y="0"/>
                </a:lnTo>
                <a:lnTo>
                  <a:pt x="169735" y="104903"/>
                </a:lnTo>
                <a:lnTo>
                  <a:pt x="274638" y="104902"/>
                </a:lnTo>
                <a:lnTo>
                  <a:pt x="189769" y="169735"/>
                </a:lnTo>
                <a:lnTo>
                  <a:pt x="222187" y="274637"/>
                </a:lnTo>
                <a:lnTo>
                  <a:pt x="137319" y="209803"/>
                </a:lnTo>
                <a:lnTo>
                  <a:pt x="52451" y="274637"/>
                </a:lnTo>
                <a:lnTo>
                  <a:pt x="84869" y="169735"/>
                </a:lnTo>
                <a:lnTo>
                  <a:pt x="0" y="104902"/>
                </a:lnTo>
                <a:close/>
              </a:path>
            </a:pathLst>
          </a:custGeom>
          <a:solidFill>
            <a:schemeClr val="tx1"/>
          </a:solidFill>
          <a:ln w="9525" cap="flat" cmpd="sng">
            <a:solidFill>
              <a:schemeClr val="tx1"/>
            </a:solidFill>
            <a:prstDash val="solid"/>
            <a:round/>
            <a:headEnd/>
            <a:tailEnd/>
          </a:ln>
          <a:effectLst>
            <a:outerShdw blurRad="40000" dist="23000" dir="5400000" rotWithShape="0">
              <a:srgbClr val="000000">
                <a:alpha val="34999"/>
              </a:srgbClr>
            </a:outerShdw>
          </a:effectLst>
        </p:spPr>
        <p:txBody>
          <a:bodyPr anchor="ctr"/>
          <a:lstStyle/>
          <a:p>
            <a:endParaRPr lang="en-US"/>
          </a:p>
        </p:txBody>
      </p:sp>
      <p:sp>
        <p:nvSpPr>
          <p:cNvPr id="21" name="5-Point Star 20"/>
          <p:cNvSpPr>
            <a:spLocks noChangeAspect="1"/>
          </p:cNvSpPr>
          <p:nvPr/>
        </p:nvSpPr>
        <p:spPr bwMode="auto">
          <a:xfrm>
            <a:off x="7391400" y="4114800"/>
            <a:ext cx="274638" cy="274638"/>
          </a:xfrm>
          <a:custGeom>
            <a:avLst/>
            <a:gdLst>
              <a:gd name="T0" fmla="*/ 0 w 274638"/>
              <a:gd name="T1" fmla="*/ 104902 h 274638"/>
              <a:gd name="T2" fmla="*/ 104903 w 274638"/>
              <a:gd name="T3" fmla="*/ 104903 h 274638"/>
              <a:gd name="T4" fmla="*/ 137319 w 274638"/>
              <a:gd name="T5" fmla="*/ 0 h 274638"/>
              <a:gd name="T6" fmla="*/ 169735 w 274638"/>
              <a:gd name="T7" fmla="*/ 104903 h 274638"/>
              <a:gd name="T8" fmla="*/ 274638 w 274638"/>
              <a:gd name="T9" fmla="*/ 104902 h 274638"/>
              <a:gd name="T10" fmla="*/ 189769 w 274638"/>
              <a:gd name="T11" fmla="*/ 169735 h 274638"/>
              <a:gd name="T12" fmla="*/ 222187 w 274638"/>
              <a:gd name="T13" fmla="*/ 274637 h 274638"/>
              <a:gd name="T14" fmla="*/ 137319 w 274638"/>
              <a:gd name="T15" fmla="*/ 209803 h 274638"/>
              <a:gd name="T16" fmla="*/ 52451 w 274638"/>
              <a:gd name="T17" fmla="*/ 274637 h 274638"/>
              <a:gd name="T18" fmla="*/ 84869 w 274638"/>
              <a:gd name="T19" fmla="*/ 169735 h 274638"/>
              <a:gd name="T20" fmla="*/ 0 w 274638"/>
              <a:gd name="T21" fmla="*/ 104902 h 27463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74638" h="274638">
                <a:moveTo>
                  <a:pt x="0" y="104902"/>
                </a:moveTo>
                <a:lnTo>
                  <a:pt x="104903" y="104903"/>
                </a:lnTo>
                <a:lnTo>
                  <a:pt x="137319" y="0"/>
                </a:lnTo>
                <a:lnTo>
                  <a:pt x="169735" y="104903"/>
                </a:lnTo>
                <a:lnTo>
                  <a:pt x="274638" y="104902"/>
                </a:lnTo>
                <a:lnTo>
                  <a:pt x="189769" y="169735"/>
                </a:lnTo>
                <a:lnTo>
                  <a:pt x="222187" y="274637"/>
                </a:lnTo>
                <a:lnTo>
                  <a:pt x="137319" y="209803"/>
                </a:lnTo>
                <a:lnTo>
                  <a:pt x="52451" y="274637"/>
                </a:lnTo>
                <a:lnTo>
                  <a:pt x="84869" y="169735"/>
                </a:lnTo>
                <a:lnTo>
                  <a:pt x="0" y="104902"/>
                </a:lnTo>
                <a:close/>
              </a:path>
            </a:pathLst>
          </a:custGeom>
          <a:solidFill>
            <a:schemeClr val="tx1"/>
          </a:solidFill>
          <a:ln w="9525" cap="flat" cmpd="sng">
            <a:solidFill>
              <a:schemeClr val="tx1"/>
            </a:solidFill>
            <a:prstDash val="solid"/>
            <a:round/>
            <a:headEnd/>
            <a:tailEnd/>
          </a:ln>
          <a:effectLst>
            <a:outerShdw blurRad="40000" dist="23000" dir="5400000" rotWithShape="0">
              <a:srgbClr val="000000">
                <a:alpha val="34999"/>
              </a:srgbClr>
            </a:outerShdw>
          </a:effectLst>
        </p:spPr>
        <p:txBody>
          <a:bodyPr anchor="ctr"/>
          <a:lstStyle/>
          <a:p>
            <a:endParaRPr lang="en-US"/>
          </a:p>
        </p:txBody>
      </p:sp>
      <p:sp>
        <p:nvSpPr>
          <p:cNvPr id="52235" name="Rectangle 24"/>
          <p:cNvSpPr>
            <a:spLocks noChangeArrowheads="1"/>
          </p:cNvSpPr>
          <p:nvPr/>
        </p:nvSpPr>
        <p:spPr bwMode="auto">
          <a:xfrm>
            <a:off x="4876800" y="5553075"/>
            <a:ext cx="42672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b="1" i="1" dirty="0">
                <a:solidFill>
                  <a:schemeClr val="bg1"/>
                </a:solidFill>
                <a:latin typeface="Calibri" pitchFamily="34" charset="0"/>
              </a:rPr>
              <a:t>Maintain</a:t>
            </a:r>
            <a:r>
              <a:rPr lang="en-US" dirty="0">
                <a:solidFill>
                  <a:schemeClr val="bg1"/>
                </a:solidFill>
                <a:latin typeface="Calibri" pitchFamily="34" charset="0"/>
              </a:rPr>
              <a:t>: MUCAPE 1000 J kg</a:t>
            </a:r>
            <a:r>
              <a:rPr lang="en-US" baseline="30000" dirty="0">
                <a:solidFill>
                  <a:schemeClr val="bg1"/>
                </a:solidFill>
                <a:latin typeface="Calibri" pitchFamily="34" charset="0"/>
              </a:rPr>
              <a:t>-1</a:t>
            </a:r>
            <a:r>
              <a:rPr lang="en-US" dirty="0">
                <a:solidFill>
                  <a:schemeClr val="bg1"/>
                </a:solidFill>
                <a:latin typeface="Calibri" pitchFamily="34" charset="0"/>
              </a:rPr>
              <a:t>; surface pressure trough 300 km to west; QLCS collocated with 1000 </a:t>
            </a:r>
            <a:r>
              <a:rPr lang="en-US" dirty="0" err="1">
                <a:solidFill>
                  <a:schemeClr val="bg1"/>
                </a:solidFill>
                <a:latin typeface="Calibri" pitchFamily="34" charset="0"/>
              </a:rPr>
              <a:t>hPa</a:t>
            </a:r>
            <a:r>
              <a:rPr lang="en-US" dirty="0">
                <a:solidFill>
                  <a:schemeClr val="bg1"/>
                </a:solidFill>
                <a:latin typeface="Calibri" pitchFamily="34" charset="0"/>
              </a:rPr>
              <a:t> </a:t>
            </a:r>
            <a:r>
              <a:rPr lang="en-US" dirty="0" err="1">
                <a:solidFill>
                  <a:schemeClr val="bg1"/>
                </a:solidFill>
                <a:latin typeface="Calibri" pitchFamily="34" charset="0"/>
              </a:rPr>
              <a:t>baroclinic</a:t>
            </a:r>
            <a:r>
              <a:rPr lang="en-US" dirty="0">
                <a:solidFill>
                  <a:schemeClr val="bg1"/>
                </a:solidFill>
                <a:latin typeface="Calibri" pitchFamily="34" charset="0"/>
              </a:rPr>
              <a:t> zone.</a:t>
            </a:r>
            <a:endParaRPr lang="en-US" dirty="0">
              <a:solidFill>
                <a:schemeClr val="bg1"/>
              </a:solidFill>
            </a:endParaRPr>
          </a:p>
        </p:txBody>
      </p:sp>
      <p:sp>
        <p:nvSpPr>
          <p:cNvPr id="13" name="Title 1"/>
          <p:cNvSpPr txBox="1">
            <a:spLocks/>
          </p:cNvSpPr>
          <p:nvPr/>
        </p:nvSpPr>
        <p:spPr>
          <a:xfrm>
            <a:off x="457200" y="-30163"/>
            <a:ext cx="8229600" cy="487363"/>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sz="2800" kern="0" dirty="0" smtClean="0">
                <a:solidFill>
                  <a:schemeClr val="bg1"/>
                </a:solidFill>
              </a:rPr>
              <a:t>Decay </a:t>
            </a:r>
            <a:r>
              <a:rPr lang="en-US" sz="2800" kern="0" dirty="0" err="1" smtClean="0">
                <a:solidFill>
                  <a:schemeClr val="bg1"/>
                </a:solidFill>
              </a:rPr>
              <a:t>Vs</a:t>
            </a:r>
            <a:r>
              <a:rPr lang="en-US" sz="2800" kern="0" dirty="0" smtClean="0">
                <a:solidFill>
                  <a:schemeClr val="bg1"/>
                </a:solidFill>
              </a:rPr>
              <a:t> Maintaining QLCS’s Approaching the Coast – Composites (Lombardo and Colle 2012)</a:t>
            </a:r>
            <a:endParaRPr lang="en-US" sz="3000" kern="0" dirty="0" smtClean="0">
              <a:ea typeface="ＭＳ Ｐゴシック" pitchFamily="34" charset="-128"/>
            </a:endParaRPr>
          </a:p>
        </p:txBody>
      </p:sp>
    </p:spTree>
    <p:extLst>
      <p:ext uri="{BB962C8B-B14F-4D97-AF65-F5344CB8AC3E}">
        <p14:creationId xmlns:p14="http://schemas.microsoft.com/office/powerpoint/2010/main" val="3755263216"/>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1" name="Picture 2" descr="maintain1000.mixr.calc.shr.then.comp.crop.tiff"/>
          <p:cNvPicPr preferRelativeResize="0">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4876800" y="1143000"/>
            <a:ext cx="4267200" cy="40386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6322" name="Picture 5" descr="decay1000.mixr.calc.shr.then.comp.crop.tiff"/>
          <p:cNvPicPr preferRelativeResize="0">
            <a:picLocks/>
          </p:cNvPicPr>
          <p:nvPr/>
        </p:nvPicPr>
        <p:blipFill>
          <a:blip r:embed="rId4">
            <a:extLst>
              <a:ext uri="{28A0092B-C50C-407E-A947-70E740481C1C}">
                <a14:useLocalDpi xmlns:a14="http://schemas.microsoft.com/office/drawing/2010/main" val="0"/>
              </a:ext>
            </a:extLst>
          </a:blip>
          <a:srcRect/>
          <a:stretch>
            <a:fillRect/>
          </a:stretch>
        </p:blipFill>
        <p:spPr bwMode="auto">
          <a:xfrm>
            <a:off x="457200" y="1143000"/>
            <a:ext cx="4419600" cy="404177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6323" name="Rectangle 11"/>
          <p:cNvSpPr>
            <a:spLocks noChangeArrowheads="1"/>
          </p:cNvSpPr>
          <p:nvPr/>
        </p:nvSpPr>
        <p:spPr bwMode="auto">
          <a:xfrm>
            <a:off x="457200" y="5184775"/>
            <a:ext cx="4419600" cy="126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b="1" i="1" dirty="0">
                <a:solidFill>
                  <a:schemeClr val="bg1"/>
                </a:solidFill>
                <a:latin typeface="Calibri" pitchFamily="34" charset="0"/>
              </a:rPr>
              <a:t>Decay</a:t>
            </a:r>
            <a:r>
              <a:rPr lang="en-US" dirty="0">
                <a:solidFill>
                  <a:schemeClr val="bg1"/>
                </a:solidFill>
                <a:latin typeface="Calibri" pitchFamily="34" charset="0"/>
              </a:rPr>
              <a:t>:  RH of 68% (lowest 100 </a:t>
            </a:r>
            <a:r>
              <a:rPr lang="en-US" dirty="0" err="1">
                <a:solidFill>
                  <a:schemeClr val="bg1"/>
                </a:solidFill>
                <a:latin typeface="Calibri" pitchFamily="34" charset="0"/>
              </a:rPr>
              <a:t>hPa</a:t>
            </a:r>
            <a:r>
              <a:rPr lang="en-US" dirty="0">
                <a:solidFill>
                  <a:schemeClr val="bg1"/>
                </a:solidFill>
                <a:latin typeface="Calibri" pitchFamily="34" charset="0"/>
              </a:rPr>
              <a:t>); potential for evaporative cooling; Shear 15 </a:t>
            </a:r>
            <a:r>
              <a:rPr lang="en-US" dirty="0" err="1">
                <a:solidFill>
                  <a:schemeClr val="bg1"/>
                </a:solidFill>
                <a:latin typeface="Calibri" pitchFamily="34" charset="0"/>
              </a:rPr>
              <a:t>kts</a:t>
            </a:r>
            <a:r>
              <a:rPr lang="en-US" dirty="0">
                <a:solidFill>
                  <a:schemeClr val="bg1"/>
                </a:solidFill>
                <a:latin typeface="Calibri" pitchFamily="34" charset="0"/>
              </a:rPr>
              <a:t>.</a:t>
            </a:r>
          </a:p>
          <a:p>
            <a:endParaRPr lang="en-US" sz="2200" b="1" i="1" dirty="0">
              <a:solidFill>
                <a:schemeClr val="bg1"/>
              </a:solidFill>
              <a:latin typeface="Calibri" pitchFamily="34" charset="0"/>
            </a:endParaRPr>
          </a:p>
        </p:txBody>
      </p:sp>
      <p:sp>
        <p:nvSpPr>
          <p:cNvPr id="56324" name="TextBox 8"/>
          <p:cNvSpPr txBox="1">
            <a:spLocks noChangeArrowheads="1"/>
          </p:cNvSpPr>
          <p:nvPr/>
        </p:nvSpPr>
        <p:spPr bwMode="auto">
          <a:xfrm>
            <a:off x="1752600" y="1143000"/>
            <a:ext cx="5638800" cy="584200"/>
          </a:xfrm>
          <a:prstGeom prst="rect">
            <a:avLst/>
          </a:prstGeom>
          <a:solidFill>
            <a:schemeClr val="bg1">
              <a:alpha val="90195"/>
            </a:schemeClr>
          </a:solidFill>
          <a:ln w="25400">
            <a:solidFill>
              <a:schemeClr val="tx1"/>
            </a:solidFill>
            <a:miter lim="800000"/>
            <a:headEnd/>
            <a:tailEnd/>
          </a:ln>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sz="1600">
                <a:latin typeface="Calibri" pitchFamily="34" charset="0"/>
              </a:rPr>
              <a:t>1000 hPa mixr (shaded, g kg</a:t>
            </a:r>
            <a:r>
              <a:rPr lang="en-US" sz="1600" baseline="30000">
                <a:latin typeface="Calibri" pitchFamily="34" charset="0"/>
              </a:rPr>
              <a:t>-1</a:t>
            </a:r>
            <a:r>
              <a:rPr lang="en-US" sz="1600">
                <a:latin typeface="Calibri" pitchFamily="34" charset="0"/>
              </a:rPr>
              <a:t>), 1000 hPa RH (red, %), </a:t>
            </a:r>
          </a:p>
          <a:p>
            <a:pPr algn="ctr" eaLnBrk="1" hangingPunct="1"/>
            <a:r>
              <a:rPr lang="en-US" sz="1600">
                <a:latin typeface="Calibri" pitchFamily="34" charset="0"/>
              </a:rPr>
              <a:t>0-3 km wind shear (kts)</a:t>
            </a:r>
          </a:p>
        </p:txBody>
      </p:sp>
      <p:pic>
        <p:nvPicPr>
          <p:cNvPr id="56325" name="Picture 4" descr="clrbar1000.mixr.crop.tiff"/>
          <p:cNvPicPr preferRelativeResize="0">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1143000"/>
            <a:ext cx="457200" cy="404177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9" name="5-Point Star 18"/>
          <p:cNvSpPr>
            <a:spLocks noChangeAspect="1"/>
          </p:cNvSpPr>
          <p:nvPr/>
        </p:nvSpPr>
        <p:spPr bwMode="auto">
          <a:xfrm>
            <a:off x="2849563" y="4038600"/>
            <a:ext cx="274637" cy="274638"/>
          </a:xfrm>
          <a:custGeom>
            <a:avLst/>
            <a:gdLst>
              <a:gd name="T0" fmla="*/ 0 w 274637"/>
              <a:gd name="T1" fmla="*/ 104902 h 274638"/>
              <a:gd name="T2" fmla="*/ 104903 w 274637"/>
              <a:gd name="T3" fmla="*/ 104903 h 274638"/>
              <a:gd name="T4" fmla="*/ 137319 w 274637"/>
              <a:gd name="T5" fmla="*/ 0 h 274638"/>
              <a:gd name="T6" fmla="*/ 169734 w 274637"/>
              <a:gd name="T7" fmla="*/ 104903 h 274638"/>
              <a:gd name="T8" fmla="*/ 274637 w 274637"/>
              <a:gd name="T9" fmla="*/ 104902 h 274638"/>
              <a:gd name="T10" fmla="*/ 189769 w 274637"/>
              <a:gd name="T11" fmla="*/ 169735 h 274638"/>
              <a:gd name="T12" fmla="*/ 222186 w 274637"/>
              <a:gd name="T13" fmla="*/ 274637 h 274638"/>
              <a:gd name="T14" fmla="*/ 137319 w 274637"/>
              <a:gd name="T15" fmla="*/ 209803 h 274638"/>
              <a:gd name="T16" fmla="*/ 52451 w 274637"/>
              <a:gd name="T17" fmla="*/ 274637 h 274638"/>
              <a:gd name="T18" fmla="*/ 84868 w 274637"/>
              <a:gd name="T19" fmla="*/ 169735 h 274638"/>
              <a:gd name="T20" fmla="*/ 0 w 274637"/>
              <a:gd name="T21" fmla="*/ 104902 h 27463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74637" h="274638">
                <a:moveTo>
                  <a:pt x="0" y="104902"/>
                </a:moveTo>
                <a:lnTo>
                  <a:pt x="104903" y="104903"/>
                </a:lnTo>
                <a:lnTo>
                  <a:pt x="137319" y="0"/>
                </a:lnTo>
                <a:lnTo>
                  <a:pt x="169734" y="104903"/>
                </a:lnTo>
                <a:lnTo>
                  <a:pt x="274637" y="104902"/>
                </a:lnTo>
                <a:lnTo>
                  <a:pt x="189769" y="169735"/>
                </a:lnTo>
                <a:lnTo>
                  <a:pt x="222186" y="274637"/>
                </a:lnTo>
                <a:lnTo>
                  <a:pt x="137319" y="209803"/>
                </a:lnTo>
                <a:lnTo>
                  <a:pt x="52451" y="274637"/>
                </a:lnTo>
                <a:lnTo>
                  <a:pt x="84868" y="169735"/>
                </a:lnTo>
                <a:lnTo>
                  <a:pt x="0" y="104902"/>
                </a:lnTo>
                <a:close/>
              </a:path>
            </a:pathLst>
          </a:custGeom>
          <a:solidFill>
            <a:schemeClr val="tx1"/>
          </a:solidFill>
          <a:ln w="9525" cap="flat" cmpd="sng">
            <a:solidFill>
              <a:schemeClr val="tx1"/>
            </a:solidFill>
            <a:prstDash val="solid"/>
            <a:round/>
            <a:headEnd/>
            <a:tailEnd/>
          </a:ln>
          <a:effectLst>
            <a:outerShdw blurRad="40000" dist="23000" dir="5400000" rotWithShape="0">
              <a:srgbClr val="000000">
                <a:alpha val="34999"/>
              </a:srgbClr>
            </a:outerShdw>
          </a:effectLst>
        </p:spPr>
        <p:txBody>
          <a:bodyPr anchor="ctr"/>
          <a:lstStyle/>
          <a:p>
            <a:endParaRPr lang="en-US"/>
          </a:p>
        </p:txBody>
      </p:sp>
      <p:sp>
        <p:nvSpPr>
          <p:cNvPr id="20" name="5-Point Star 19"/>
          <p:cNvSpPr>
            <a:spLocks noChangeAspect="1"/>
          </p:cNvSpPr>
          <p:nvPr/>
        </p:nvSpPr>
        <p:spPr bwMode="auto">
          <a:xfrm>
            <a:off x="7162800" y="4038600"/>
            <a:ext cx="274638" cy="274638"/>
          </a:xfrm>
          <a:custGeom>
            <a:avLst/>
            <a:gdLst>
              <a:gd name="T0" fmla="*/ 0 w 274638"/>
              <a:gd name="T1" fmla="*/ 104902 h 274638"/>
              <a:gd name="T2" fmla="*/ 104903 w 274638"/>
              <a:gd name="T3" fmla="*/ 104903 h 274638"/>
              <a:gd name="T4" fmla="*/ 137319 w 274638"/>
              <a:gd name="T5" fmla="*/ 0 h 274638"/>
              <a:gd name="T6" fmla="*/ 169735 w 274638"/>
              <a:gd name="T7" fmla="*/ 104903 h 274638"/>
              <a:gd name="T8" fmla="*/ 274638 w 274638"/>
              <a:gd name="T9" fmla="*/ 104902 h 274638"/>
              <a:gd name="T10" fmla="*/ 189769 w 274638"/>
              <a:gd name="T11" fmla="*/ 169735 h 274638"/>
              <a:gd name="T12" fmla="*/ 222187 w 274638"/>
              <a:gd name="T13" fmla="*/ 274637 h 274638"/>
              <a:gd name="T14" fmla="*/ 137319 w 274638"/>
              <a:gd name="T15" fmla="*/ 209803 h 274638"/>
              <a:gd name="T16" fmla="*/ 52451 w 274638"/>
              <a:gd name="T17" fmla="*/ 274637 h 274638"/>
              <a:gd name="T18" fmla="*/ 84869 w 274638"/>
              <a:gd name="T19" fmla="*/ 169735 h 274638"/>
              <a:gd name="T20" fmla="*/ 0 w 274638"/>
              <a:gd name="T21" fmla="*/ 104902 h 27463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74638" h="274638">
                <a:moveTo>
                  <a:pt x="0" y="104902"/>
                </a:moveTo>
                <a:lnTo>
                  <a:pt x="104903" y="104903"/>
                </a:lnTo>
                <a:lnTo>
                  <a:pt x="137319" y="0"/>
                </a:lnTo>
                <a:lnTo>
                  <a:pt x="169735" y="104903"/>
                </a:lnTo>
                <a:lnTo>
                  <a:pt x="274638" y="104902"/>
                </a:lnTo>
                <a:lnTo>
                  <a:pt x="189769" y="169735"/>
                </a:lnTo>
                <a:lnTo>
                  <a:pt x="222187" y="274637"/>
                </a:lnTo>
                <a:lnTo>
                  <a:pt x="137319" y="209803"/>
                </a:lnTo>
                <a:lnTo>
                  <a:pt x="52451" y="274637"/>
                </a:lnTo>
                <a:lnTo>
                  <a:pt x="84869" y="169735"/>
                </a:lnTo>
                <a:lnTo>
                  <a:pt x="0" y="104902"/>
                </a:lnTo>
                <a:close/>
              </a:path>
            </a:pathLst>
          </a:custGeom>
          <a:solidFill>
            <a:schemeClr val="tx1"/>
          </a:solidFill>
          <a:ln w="9525" cap="flat" cmpd="sng">
            <a:solidFill>
              <a:schemeClr val="tx1"/>
            </a:solidFill>
            <a:prstDash val="solid"/>
            <a:round/>
            <a:headEnd/>
            <a:tailEnd/>
          </a:ln>
          <a:effectLst>
            <a:outerShdw blurRad="40000" dist="23000" dir="5400000" rotWithShape="0">
              <a:srgbClr val="000000">
                <a:alpha val="34999"/>
              </a:srgbClr>
            </a:outerShdw>
          </a:effectLst>
        </p:spPr>
        <p:txBody>
          <a:bodyPr anchor="ctr"/>
          <a:lstStyle/>
          <a:p>
            <a:endParaRPr lang="en-US"/>
          </a:p>
        </p:txBody>
      </p:sp>
      <p:sp>
        <p:nvSpPr>
          <p:cNvPr id="56328" name="TextBox 8"/>
          <p:cNvSpPr txBox="1">
            <a:spLocks noChangeArrowheads="1"/>
          </p:cNvSpPr>
          <p:nvPr/>
        </p:nvSpPr>
        <p:spPr bwMode="auto">
          <a:xfrm>
            <a:off x="457200" y="1143000"/>
            <a:ext cx="990600" cy="430213"/>
          </a:xfrm>
          <a:prstGeom prst="rect">
            <a:avLst/>
          </a:prstGeom>
          <a:solidFill>
            <a:schemeClr val="bg1">
              <a:alpha val="90195"/>
            </a:schemeClr>
          </a:solidFill>
          <a:ln w="25400">
            <a:solidFill>
              <a:schemeClr val="tx1"/>
            </a:solidFill>
            <a:miter lim="800000"/>
            <a:headEnd/>
            <a:tailEnd/>
          </a:ln>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sz="2200" b="1">
                <a:latin typeface="Calibri" pitchFamily="34" charset="0"/>
              </a:rPr>
              <a:t>Decay</a:t>
            </a:r>
          </a:p>
        </p:txBody>
      </p:sp>
      <p:sp>
        <p:nvSpPr>
          <p:cNvPr id="56329" name="TextBox 8"/>
          <p:cNvSpPr txBox="1">
            <a:spLocks noChangeArrowheads="1"/>
          </p:cNvSpPr>
          <p:nvPr/>
        </p:nvSpPr>
        <p:spPr bwMode="auto">
          <a:xfrm>
            <a:off x="7886700" y="1143000"/>
            <a:ext cx="1295400" cy="430213"/>
          </a:xfrm>
          <a:prstGeom prst="rect">
            <a:avLst/>
          </a:prstGeom>
          <a:solidFill>
            <a:schemeClr val="bg1">
              <a:alpha val="90195"/>
            </a:schemeClr>
          </a:solidFill>
          <a:ln w="25400">
            <a:solidFill>
              <a:schemeClr val="tx1"/>
            </a:solidFill>
            <a:miter lim="800000"/>
            <a:headEnd/>
            <a:tailEnd/>
          </a:ln>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sz="2200" b="1">
                <a:latin typeface="Calibri" pitchFamily="34" charset="0"/>
              </a:rPr>
              <a:t>Maintain</a:t>
            </a:r>
          </a:p>
        </p:txBody>
      </p:sp>
      <p:sp>
        <p:nvSpPr>
          <p:cNvPr id="56331" name="Rectangle 21"/>
          <p:cNvSpPr>
            <a:spLocks noChangeArrowheads="1"/>
          </p:cNvSpPr>
          <p:nvPr/>
        </p:nvSpPr>
        <p:spPr bwMode="auto">
          <a:xfrm>
            <a:off x="4876800" y="5184775"/>
            <a:ext cx="4267200"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b="1" i="1" dirty="0">
                <a:solidFill>
                  <a:schemeClr val="bg1"/>
                </a:solidFill>
                <a:latin typeface="Calibri" pitchFamily="34" charset="0"/>
              </a:rPr>
              <a:t>Maintain</a:t>
            </a:r>
            <a:r>
              <a:rPr lang="en-US" dirty="0">
                <a:solidFill>
                  <a:schemeClr val="bg1"/>
                </a:solidFill>
                <a:latin typeface="Calibri" pitchFamily="34" charset="0"/>
              </a:rPr>
              <a:t>: RH 77%; less of a chance for evaporative cooling; shear 25 </a:t>
            </a:r>
            <a:r>
              <a:rPr lang="en-US" dirty="0" err="1">
                <a:solidFill>
                  <a:schemeClr val="bg1"/>
                </a:solidFill>
                <a:latin typeface="Calibri" pitchFamily="34" charset="0"/>
              </a:rPr>
              <a:t>kts</a:t>
            </a:r>
            <a:r>
              <a:rPr lang="en-US" dirty="0">
                <a:solidFill>
                  <a:schemeClr val="bg1"/>
                </a:solidFill>
                <a:latin typeface="Calibri" pitchFamily="34" charset="0"/>
              </a:rPr>
              <a:t>.</a:t>
            </a:r>
            <a:r>
              <a:rPr lang="en-US" sz="2000" b="1" i="1" dirty="0">
                <a:solidFill>
                  <a:schemeClr val="bg1"/>
                </a:solidFill>
                <a:latin typeface="Calibri" pitchFamily="34" charset="0"/>
              </a:rPr>
              <a:t> </a:t>
            </a:r>
          </a:p>
        </p:txBody>
      </p:sp>
      <p:sp>
        <p:nvSpPr>
          <p:cNvPr id="56332" name="TextBox 22"/>
          <p:cNvSpPr txBox="1">
            <a:spLocks noChangeArrowheads="1"/>
          </p:cNvSpPr>
          <p:nvPr/>
        </p:nvSpPr>
        <p:spPr bwMode="auto">
          <a:xfrm>
            <a:off x="2362200" y="3638550"/>
            <a:ext cx="498475"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2200" b="1">
                <a:solidFill>
                  <a:srgbClr val="FF0000"/>
                </a:solidFill>
              </a:rPr>
              <a:t>70</a:t>
            </a:r>
          </a:p>
        </p:txBody>
      </p:sp>
      <p:sp>
        <p:nvSpPr>
          <p:cNvPr id="56333" name="TextBox 23"/>
          <p:cNvSpPr txBox="1">
            <a:spLocks noChangeArrowheads="1"/>
          </p:cNvSpPr>
          <p:nvPr/>
        </p:nvSpPr>
        <p:spPr bwMode="auto">
          <a:xfrm>
            <a:off x="6359525" y="3657600"/>
            <a:ext cx="498475"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2200" b="1">
                <a:solidFill>
                  <a:srgbClr val="FF0000"/>
                </a:solidFill>
              </a:rPr>
              <a:t>70</a:t>
            </a:r>
          </a:p>
        </p:txBody>
      </p:sp>
      <p:sp>
        <p:nvSpPr>
          <p:cNvPr id="56334" name="TextBox 24"/>
          <p:cNvSpPr txBox="1">
            <a:spLocks noChangeArrowheads="1"/>
          </p:cNvSpPr>
          <p:nvPr/>
        </p:nvSpPr>
        <p:spPr bwMode="auto">
          <a:xfrm>
            <a:off x="7350125" y="3505200"/>
            <a:ext cx="498475"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2200" b="1">
                <a:solidFill>
                  <a:srgbClr val="FF0000"/>
                </a:solidFill>
              </a:rPr>
              <a:t>80</a:t>
            </a:r>
          </a:p>
        </p:txBody>
      </p:sp>
      <p:sp>
        <p:nvSpPr>
          <p:cNvPr id="56335" name="TextBox 25"/>
          <p:cNvSpPr txBox="1">
            <a:spLocks noChangeArrowheads="1"/>
          </p:cNvSpPr>
          <p:nvPr/>
        </p:nvSpPr>
        <p:spPr bwMode="auto">
          <a:xfrm>
            <a:off x="3921125" y="3505200"/>
            <a:ext cx="498475"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2200" b="1">
                <a:solidFill>
                  <a:srgbClr val="FF0000"/>
                </a:solidFill>
              </a:rPr>
              <a:t>80</a:t>
            </a:r>
          </a:p>
        </p:txBody>
      </p:sp>
      <p:sp>
        <p:nvSpPr>
          <p:cNvPr id="17" name="Rectangle 17"/>
          <p:cNvSpPr>
            <a:spLocks noChangeArrowheads="1"/>
          </p:cNvSpPr>
          <p:nvPr/>
        </p:nvSpPr>
        <p:spPr bwMode="auto">
          <a:xfrm>
            <a:off x="-51594" y="6488668"/>
            <a:ext cx="8204994" cy="369332"/>
          </a:xfrm>
          <a:prstGeom prst="rect">
            <a:avLst/>
          </a:prstGeom>
          <a:solidFill>
            <a:schemeClr val="bg1">
              <a:alpha val="79999"/>
            </a:schemeClr>
          </a:solidFill>
          <a:ln w="9525">
            <a:solidFill>
              <a:schemeClr val="tx1"/>
            </a:solidFill>
            <a:miter lim="800000"/>
            <a:headEnd/>
            <a:tailEnd/>
          </a:ln>
        </p:spPr>
        <p:txBody>
          <a:bodyPr wrap="square">
            <a:spAutoFit/>
          </a:bodyPr>
          <a:lstStyle/>
          <a:p>
            <a:r>
              <a:rPr lang="en-US" dirty="0">
                <a:solidFill>
                  <a:srgbClr val="000090"/>
                </a:solidFill>
                <a:latin typeface="Calibri" pitchFamily="34" charset="0"/>
              </a:rPr>
              <a:t>Geography for reference only: Star center point for feature based composites.</a:t>
            </a:r>
          </a:p>
        </p:txBody>
      </p:sp>
      <p:sp>
        <p:nvSpPr>
          <p:cNvPr id="18" name="Title 1"/>
          <p:cNvSpPr txBox="1">
            <a:spLocks/>
          </p:cNvSpPr>
          <p:nvPr/>
        </p:nvSpPr>
        <p:spPr>
          <a:xfrm>
            <a:off x="457200" y="-30163"/>
            <a:ext cx="8229600" cy="487363"/>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sz="2800" kern="0" dirty="0" smtClean="0">
                <a:solidFill>
                  <a:schemeClr val="bg1"/>
                </a:solidFill>
              </a:rPr>
              <a:t>Decay </a:t>
            </a:r>
            <a:r>
              <a:rPr lang="en-US" sz="2800" kern="0" dirty="0" err="1" smtClean="0">
                <a:solidFill>
                  <a:schemeClr val="bg1"/>
                </a:solidFill>
              </a:rPr>
              <a:t>Vs</a:t>
            </a:r>
            <a:r>
              <a:rPr lang="en-US" sz="2800" kern="0" dirty="0" smtClean="0">
                <a:solidFill>
                  <a:schemeClr val="bg1"/>
                </a:solidFill>
              </a:rPr>
              <a:t> Maintaining QLCS’s Approaching the Coast – Composites</a:t>
            </a:r>
            <a:endParaRPr lang="en-US" sz="3000" kern="0" dirty="0" smtClean="0">
              <a:ea typeface="ＭＳ Ｐゴシック" pitchFamily="34" charset="-128"/>
            </a:endParaRPr>
          </a:p>
        </p:txBody>
      </p:sp>
    </p:spTree>
    <p:extLst>
      <p:ext uri="{BB962C8B-B14F-4D97-AF65-F5344CB8AC3E}">
        <p14:creationId xmlns:p14="http://schemas.microsoft.com/office/powerpoint/2010/main" val="2028659028"/>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a:xfrm>
            <a:off x="457200" y="228600"/>
            <a:ext cx="8229600" cy="639763"/>
          </a:xfrm>
        </p:spPr>
        <p:txBody>
          <a:bodyPr/>
          <a:lstStyle/>
          <a:p>
            <a:r>
              <a:rPr lang="en-US" sz="3600">
                <a:solidFill>
                  <a:schemeClr val="bg1"/>
                </a:solidFill>
                <a:latin typeface="Arial" charset="0"/>
              </a:rPr>
              <a:t>Diurnal Frequency of Lightning (Morning to Early Evening Hours)</a:t>
            </a:r>
          </a:p>
        </p:txBody>
      </p:sp>
      <p:pic>
        <p:nvPicPr>
          <p:cNvPr id="90117" name="Picture 5" descr="tfinalltghour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52600"/>
            <a:ext cx="4648200" cy="5105400"/>
          </a:xfrm>
          <a:prstGeom prst="rect">
            <a:avLst/>
          </a:prstGeom>
          <a:noFill/>
          <a:extLst>
            <a:ext uri="{909E8E84-426E-40dd-AFC4-6F175D3DCCD1}">
              <a14:hiddenFill xmlns:a14="http://schemas.microsoft.com/office/drawing/2010/main">
                <a:solidFill>
                  <a:srgbClr val="FFFFFF"/>
                </a:solidFill>
              </a14:hiddenFill>
            </a:ext>
          </a:extLst>
        </p:spPr>
      </p:pic>
      <p:pic>
        <p:nvPicPr>
          <p:cNvPr id="90118" name="Picture 6" descr="tfinalltghour4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1752600"/>
            <a:ext cx="4495800" cy="5105400"/>
          </a:xfrm>
          <a:prstGeom prst="rect">
            <a:avLst/>
          </a:prstGeom>
          <a:noFill/>
          <a:extLst>
            <a:ext uri="{909E8E84-426E-40dd-AFC4-6F175D3DCCD1}">
              <a14:hiddenFill xmlns:a14="http://schemas.microsoft.com/office/drawing/2010/main">
                <a:solidFill>
                  <a:srgbClr val="FFFFFF"/>
                </a:solidFill>
              </a14:hiddenFill>
            </a:ext>
          </a:extLst>
        </p:spPr>
      </p:pic>
      <p:sp>
        <p:nvSpPr>
          <p:cNvPr id="90119" name="Text Box 7"/>
          <p:cNvSpPr txBox="1">
            <a:spLocks noChangeArrowheads="1"/>
          </p:cNvSpPr>
          <p:nvPr/>
        </p:nvSpPr>
        <p:spPr bwMode="auto">
          <a:xfrm>
            <a:off x="533400" y="1143000"/>
            <a:ext cx="36576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sz="2800">
                <a:solidFill>
                  <a:schemeClr val="bg1"/>
                </a:solidFill>
              </a:rPr>
              <a:t>12-18 UTC</a:t>
            </a:r>
          </a:p>
        </p:txBody>
      </p:sp>
      <p:sp>
        <p:nvSpPr>
          <p:cNvPr id="90120" name="Text Box 8"/>
          <p:cNvSpPr txBox="1">
            <a:spLocks noChangeArrowheads="1"/>
          </p:cNvSpPr>
          <p:nvPr/>
        </p:nvSpPr>
        <p:spPr bwMode="auto">
          <a:xfrm>
            <a:off x="4876800" y="1143000"/>
            <a:ext cx="36576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sz="2800">
                <a:solidFill>
                  <a:schemeClr val="bg1"/>
                </a:solidFill>
              </a:rPr>
              <a:t>18-00 UTC</a:t>
            </a:r>
          </a:p>
        </p:txBody>
      </p:sp>
    </p:spTree>
    <p:extLst>
      <p:ext uri="{BB962C8B-B14F-4D97-AF65-F5344CB8AC3E}">
        <p14:creationId xmlns:p14="http://schemas.microsoft.com/office/powerpoint/2010/main" val="1868883383"/>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a:xfrm>
            <a:off x="457200" y="228600"/>
            <a:ext cx="8229600" cy="639763"/>
          </a:xfrm>
        </p:spPr>
        <p:txBody>
          <a:bodyPr/>
          <a:lstStyle/>
          <a:p>
            <a:r>
              <a:rPr lang="en-US" sz="3600">
                <a:solidFill>
                  <a:schemeClr val="bg1"/>
                </a:solidFill>
                <a:latin typeface="Arial" charset="0"/>
              </a:rPr>
              <a:t>Diurnal Frequency of Lightning (Night to Morning Hours)</a:t>
            </a:r>
          </a:p>
        </p:txBody>
      </p:sp>
      <p:sp>
        <p:nvSpPr>
          <p:cNvPr id="92165" name="Text Box 5"/>
          <p:cNvSpPr txBox="1">
            <a:spLocks noChangeArrowheads="1"/>
          </p:cNvSpPr>
          <p:nvPr/>
        </p:nvSpPr>
        <p:spPr bwMode="auto">
          <a:xfrm>
            <a:off x="533400" y="1143000"/>
            <a:ext cx="36576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sz="2800">
                <a:solidFill>
                  <a:schemeClr val="bg1"/>
                </a:solidFill>
              </a:rPr>
              <a:t>00-06 UTC</a:t>
            </a:r>
          </a:p>
        </p:txBody>
      </p:sp>
      <p:sp>
        <p:nvSpPr>
          <p:cNvPr id="92166" name="Text Box 6"/>
          <p:cNvSpPr txBox="1">
            <a:spLocks noChangeArrowheads="1"/>
          </p:cNvSpPr>
          <p:nvPr/>
        </p:nvSpPr>
        <p:spPr bwMode="auto">
          <a:xfrm>
            <a:off x="4876800" y="1143000"/>
            <a:ext cx="36576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sz="2800">
                <a:solidFill>
                  <a:schemeClr val="bg1"/>
                </a:solidFill>
              </a:rPr>
              <a:t>06-12 UTC</a:t>
            </a:r>
          </a:p>
        </p:txBody>
      </p:sp>
      <p:pic>
        <p:nvPicPr>
          <p:cNvPr id="92167" name="Picture 7" descr="tfinalltghour1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52600"/>
            <a:ext cx="4648200" cy="5105400"/>
          </a:xfrm>
          <a:prstGeom prst="rect">
            <a:avLst/>
          </a:prstGeom>
          <a:noFill/>
          <a:extLst>
            <a:ext uri="{909E8E84-426E-40dd-AFC4-6F175D3DCCD1}">
              <a14:hiddenFill xmlns:a14="http://schemas.microsoft.com/office/drawing/2010/main">
                <a:solidFill>
                  <a:srgbClr val="FFFFFF"/>
                </a:solidFill>
              </a14:hiddenFill>
            </a:ext>
          </a:extLst>
        </p:spPr>
      </p:pic>
      <p:pic>
        <p:nvPicPr>
          <p:cNvPr id="92168" name="Picture 8" descr="tfinalltghour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1752600"/>
            <a:ext cx="4495800" cy="5105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7084151"/>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13" descr="tnewmaxtimepr4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24000"/>
            <a:ext cx="91440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7"/>
          <p:cNvSpPr txBox="1">
            <a:spLocks noChangeArrowheads="1"/>
          </p:cNvSpPr>
          <p:nvPr/>
        </p:nvSpPr>
        <p:spPr bwMode="auto">
          <a:xfrm>
            <a:off x="0" y="381000"/>
            <a:ext cx="91440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sz="2800" dirty="0" smtClean="0">
                <a:solidFill>
                  <a:schemeClr val="bg1"/>
                </a:solidFill>
              </a:rPr>
              <a:t>Hour (shaded in UTC) of Maximum Frequency Exceeding 45 </a:t>
            </a:r>
            <a:r>
              <a:rPr lang="en-US" sz="2800" dirty="0" err="1" smtClean="0">
                <a:solidFill>
                  <a:schemeClr val="bg1"/>
                </a:solidFill>
              </a:rPr>
              <a:t>dBZ</a:t>
            </a:r>
            <a:endParaRPr lang="en-US" sz="2800" dirty="0">
              <a:solidFill>
                <a:schemeClr val="bg1"/>
              </a:solidFill>
            </a:endParaRPr>
          </a:p>
        </p:txBody>
      </p:sp>
      <p:sp>
        <p:nvSpPr>
          <p:cNvPr id="14" name="5-Point Star 20"/>
          <p:cNvSpPr>
            <a:spLocks noChangeAspect="1"/>
          </p:cNvSpPr>
          <p:nvPr/>
        </p:nvSpPr>
        <p:spPr bwMode="auto">
          <a:xfrm>
            <a:off x="5341422" y="4208128"/>
            <a:ext cx="350838" cy="350838"/>
          </a:xfrm>
          <a:custGeom>
            <a:avLst/>
            <a:gdLst>
              <a:gd name="T0" fmla="*/ 0 w 274638"/>
              <a:gd name="T1" fmla="*/ 104902 h 274638"/>
              <a:gd name="T2" fmla="*/ 104903 w 274638"/>
              <a:gd name="T3" fmla="*/ 104903 h 274638"/>
              <a:gd name="T4" fmla="*/ 137319 w 274638"/>
              <a:gd name="T5" fmla="*/ 0 h 274638"/>
              <a:gd name="T6" fmla="*/ 169735 w 274638"/>
              <a:gd name="T7" fmla="*/ 104903 h 274638"/>
              <a:gd name="T8" fmla="*/ 274638 w 274638"/>
              <a:gd name="T9" fmla="*/ 104902 h 274638"/>
              <a:gd name="T10" fmla="*/ 189769 w 274638"/>
              <a:gd name="T11" fmla="*/ 169735 h 274638"/>
              <a:gd name="T12" fmla="*/ 222187 w 274638"/>
              <a:gd name="T13" fmla="*/ 274637 h 274638"/>
              <a:gd name="T14" fmla="*/ 137319 w 274638"/>
              <a:gd name="T15" fmla="*/ 209803 h 274638"/>
              <a:gd name="T16" fmla="*/ 52451 w 274638"/>
              <a:gd name="T17" fmla="*/ 274637 h 274638"/>
              <a:gd name="T18" fmla="*/ 84869 w 274638"/>
              <a:gd name="T19" fmla="*/ 169735 h 274638"/>
              <a:gd name="T20" fmla="*/ 0 w 274638"/>
              <a:gd name="T21" fmla="*/ 104902 h 27463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74638" h="274638">
                <a:moveTo>
                  <a:pt x="0" y="104902"/>
                </a:moveTo>
                <a:lnTo>
                  <a:pt x="104903" y="104903"/>
                </a:lnTo>
                <a:lnTo>
                  <a:pt x="137319" y="0"/>
                </a:lnTo>
                <a:lnTo>
                  <a:pt x="169735" y="104903"/>
                </a:lnTo>
                <a:lnTo>
                  <a:pt x="274638" y="104902"/>
                </a:lnTo>
                <a:lnTo>
                  <a:pt x="189769" y="169735"/>
                </a:lnTo>
                <a:lnTo>
                  <a:pt x="222187" y="274637"/>
                </a:lnTo>
                <a:lnTo>
                  <a:pt x="137319" y="209803"/>
                </a:lnTo>
                <a:lnTo>
                  <a:pt x="52451" y="274637"/>
                </a:lnTo>
                <a:lnTo>
                  <a:pt x="84869" y="169735"/>
                </a:lnTo>
                <a:lnTo>
                  <a:pt x="0" y="104902"/>
                </a:lnTo>
                <a:close/>
              </a:path>
            </a:pathLst>
          </a:custGeom>
          <a:solidFill>
            <a:schemeClr val="tx1"/>
          </a:solidFill>
          <a:ln w="9525" cap="flat" cmpd="sng">
            <a:solidFill>
              <a:schemeClr val="tx1"/>
            </a:solidFill>
            <a:prstDash val="solid"/>
            <a:round/>
            <a:headEnd/>
            <a:tailEnd/>
          </a:ln>
          <a:effectLst>
            <a:outerShdw blurRad="40000" dist="23000" dir="5400000" rotWithShape="0">
              <a:srgbClr val="000000">
                <a:alpha val="34999"/>
              </a:srgbClr>
            </a:outerShdw>
          </a:effectLst>
        </p:spPr>
        <p:txBody>
          <a:bodyPr anchor="ctr"/>
          <a:lstStyle/>
          <a:p>
            <a:endParaRPr lang="en-US"/>
          </a:p>
        </p:txBody>
      </p:sp>
    </p:spTree>
    <p:extLst>
      <p:ext uri="{BB962C8B-B14F-4D97-AF65-F5344CB8AC3E}">
        <p14:creationId xmlns:p14="http://schemas.microsoft.com/office/powerpoint/2010/main" val="3113895444"/>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Object 7"/>
          <p:cNvGraphicFramePr>
            <a:graphicFrameLocks noGrp="1" noChangeAspect="1"/>
          </p:cNvGraphicFramePr>
          <p:nvPr>
            <p:ph/>
            <p:extLst>
              <p:ext uri="{D42A27DB-BD31-4B8C-83A1-F6EECF244321}">
                <p14:modId xmlns:p14="http://schemas.microsoft.com/office/powerpoint/2010/main" val="629931922"/>
              </p:ext>
            </p:extLst>
          </p:nvPr>
        </p:nvGraphicFramePr>
        <p:xfrm>
          <a:off x="0" y="1219200"/>
          <a:ext cx="9144000" cy="5638800"/>
        </p:xfrm>
        <a:graphic>
          <a:graphicData uri="http://schemas.openxmlformats.org/presentationml/2006/ole">
            <mc:AlternateContent xmlns:mc="http://schemas.openxmlformats.org/markup-compatibility/2006">
              <mc:Choice xmlns:v="urn:schemas-microsoft-com:vml" Requires="v">
                <p:oleObj spid="_x0000_s110649" name="Chart" r:id="rId3" imgW="7096031" imgH="5334135" progId="Excel.Chart.8">
                  <p:embed/>
                </p:oleObj>
              </mc:Choice>
              <mc:Fallback>
                <p:oleObj name="Chart" r:id="rId3" imgW="7096031" imgH="5334135" progId="Excel.Char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219200"/>
                        <a:ext cx="9144000" cy="5638800"/>
                      </a:xfrm>
                      <a:prstGeom prst="rect">
                        <a:avLst/>
                      </a:prstGeom>
                      <a:noFill/>
                      <a:ln>
                        <a:noFill/>
                      </a:ln>
                      <a:effectLst/>
                    </p:spPr>
                  </p:pic>
                </p:oleObj>
              </mc:Fallback>
            </mc:AlternateContent>
          </a:graphicData>
        </a:graphic>
      </p:graphicFrame>
      <p:grpSp>
        <p:nvGrpSpPr>
          <p:cNvPr id="14" name="Group 13"/>
          <p:cNvGrpSpPr/>
          <p:nvPr/>
        </p:nvGrpSpPr>
        <p:grpSpPr>
          <a:xfrm>
            <a:off x="798786" y="1284890"/>
            <a:ext cx="4343400" cy="1524000"/>
            <a:chOff x="4495800" y="0"/>
            <a:chExt cx="4343400" cy="1524000"/>
          </a:xfrm>
        </p:grpSpPr>
        <p:pic>
          <p:nvPicPr>
            <p:cNvPr id="15" name="Picture 9" descr="boxes158top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95800" y="0"/>
              <a:ext cx="4343400" cy="1524000"/>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0"/>
            <p:cNvSpPr>
              <a:spLocks noChangeArrowheads="1"/>
            </p:cNvSpPr>
            <p:nvPr/>
          </p:nvSpPr>
          <p:spPr bwMode="auto">
            <a:xfrm>
              <a:off x="5029200" y="228600"/>
              <a:ext cx="381000" cy="609600"/>
            </a:xfrm>
            <a:prstGeom prst="rect">
              <a:avLst/>
            </a:prstGeom>
            <a:solidFill>
              <a:schemeClr val="accent1">
                <a:alpha val="0"/>
              </a:schemeClr>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t>8</a:t>
              </a:r>
            </a:p>
          </p:txBody>
        </p:sp>
        <p:sp>
          <p:nvSpPr>
            <p:cNvPr id="17" name="Rectangle 11"/>
            <p:cNvSpPr>
              <a:spLocks noChangeArrowheads="1"/>
            </p:cNvSpPr>
            <p:nvPr/>
          </p:nvSpPr>
          <p:spPr bwMode="auto">
            <a:xfrm>
              <a:off x="6096000" y="228600"/>
              <a:ext cx="381000" cy="609600"/>
            </a:xfrm>
            <a:prstGeom prst="rect">
              <a:avLst/>
            </a:prstGeom>
            <a:solidFill>
              <a:schemeClr val="accent1">
                <a:alpha val="0"/>
              </a:schemeClr>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t>1</a:t>
              </a:r>
            </a:p>
          </p:txBody>
        </p:sp>
        <p:sp>
          <p:nvSpPr>
            <p:cNvPr id="18" name="Rectangle 12"/>
            <p:cNvSpPr>
              <a:spLocks noChangeArrowheads="1"/>
            </p:cNvSpPr>
            <p:nvPr/>
          </p:nvSpPr>
          <p:spPr bwMode="auto">
            <a:xfrm>
              <a:off x="7543800" y="685800"/>
              <a:ext cx="381000" cy="609600"/>
            </a:xfrm>
            <a:prstGeom prst="rect">
              <a:avLst/>
            </a:prstGeom>
            <a:solidFill>
              <a:schemeClr val="accent1">
                <a:alpha val="0"/>
              </a:schemeClr>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t>5</a:t>
              </a:r>
            </a:p>
          </p:txBody>
        </p:sp>
      </p:grpSp>
      <p:sp>
        <p:nvSpPr>
          <p:cNvPr id="19" name="Rectangle 2"/>
          <p:cNvSpPr txBox="1">
            <a:spLocks noChangeArrowheads="1"/>
          </p:cNvSpPr>
          <p:nvPr/>
        </p:nvSpPr>
        <p:spPr bwMode="auto">
          <a:xfrm>
            <a:off x="152400" y="76200"/>
            <a:ext cx="8763000"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buNone/>
            </a:pPr>
            <a:r>
              <a:rPr lang="en-US" sz="3600" kern="0" dirty="0" err="1" smtClean="0">
                <a:solidFill>
                  <a:schemeClr val="bg1"/>
                </a:solidFill>
              </a:rPr>
              <a:t>Interannual</a:t>
            </a:r>
            <a:r>
              <a:rPr lang="en-US" sz="3600" kern="0" dirty="0" smtClean="0">
                <a:solidFill>
                  <a:schemeClr val="bg1"/>
                </a:solidFill>
              </a:rPr>
              <a:t> Storm Frequency</a:t>
            </a:r>
          </a:p>
          <a:p>
            <a:pPr marL="0" indent="0" algn="ctr">
              <a:buNone/>
            </a:pPr>
            <a:r>
              <a:rPr lang="en-US" sz="3600" kern="0" dirty="0" smtClean="0">
                <a:solidFill>
                  <a:schemeClr val="bg1"/>
                </a:solidFill>
              </a:rPr>
              <a:t>(number of storm days in box) </a:t>
            </a:r>
          </a:p>
        </p:txBody>
      </p:sp>
      <p:sp>
        <p:nvSpPr>
          <p:cNvPr id="21" name="Text Box 7"/>
          <p:cNvSpPr txBox="1">
            <a:spLocks noChangeArrowheads="1"/>
          </p:cNvSpPr>
          <p:nvPr/>
        </p:nvSpPr>
        <p:spPr bwMode="auto">
          <a:xfrm>
            <a:off x="0" y="1219200"/>
            <a:ext cx="457200" cy="5447645"/>
          </a:xfrm>
          <a:prstGeom prst="rect">
            <a:avLst/>
          </a:prstGeom>
          <a:solidFill>
            <a:schemeClr val="bg1"/>
          </a:solidFill>
          <a:ln>
            <a:noFill/>
          </a:ln>
          <a:effectLst/>
        </p:spPr>
        <p:txBody>
          <a:bodyPr wrap="square">
            <a:spAutoFit/>
          </a:bodyPr>
          <a:lstStyle/>
          <a:p>
            <a:pPr algn="ctr">
              <a:spcBef>
                <a:spcPts val="1800"/>
              </a:spcBef>
            </a:pPr>
            <a:r>
              <a:rPr lang="en-US" dirty="0" smtClean="0"/>
              <a:t>50</a:t>
            </a:r>
          </a:p>
          <a:p>
            <a:pPr algn="ctr">
              <a:spcBef>
                <a:spcPts val="1800"/>
              </a:spcBef>
            </a:pPr>
            <a:r>
              <a:rPr lang="en-US" dirty="0" smtClean="0"/>
              <a:t>45</a:t>
            </a:r>
          </a:p>
          <a:p>
            <a:pPr algn="ctr">
              <a:spcBef>
                <a:spcPts val="1800"/>
              </a:spcBef>
            </a:pPr>
            <a:r>
              <a:rPr lang="en-US" dirty="0" smtClean="0"/>
              <a:t>40</a:t>
            </a:r>
          </a:p>
          <a:p>
            <a:pPr algn="ctr">
              <a:spcBef>
                <a:spcPts val="1800"/>
              </a:spcBef>
            </a:pPr>
            <a:r>
              <a:rPr lang="en-US" dirty="0" smtClean="0"/>
              <a:t>35</a:t>
            </a:r>
          </a:p>
          <a:p>
            <a:pPr algn="ctr">
              <a:spcBef>
                <a:spcPts val="1800"/>
              </a:spcBef>
            </a:pPr>
            <a:r>
              <a:rPr lang="en-US" dirty="0" smtClean="0"/>
              <a:t>30</a:t>
            </a:r>
          </a:p>
          <a:p>
            <a:pPr algn="ctr">
              <a:spcBef>
                <a:spcPts val="1800"/>
              </a:spcBef>
            </a:pPr>
            <a:r>
              <a:rPr lang="en-US" dirty="0" smtClean="0"/>
              <a:t>25</a:t>
            </a:r>
          </a:p>
          <a:p>
            <a:pPr algn="ctr">
              <a:spcBef>
                <a:spcPts val="1800"/>
              </a:spcBef>
            </a:pPr>
            <a:r>
              <a:rPr lang="en-US" dirty="0" smtClean="0"/>
              <a:t>20</a:t>
            </a:r>
          </a:p>
          <a:p>
            <a:pPr algn="ctr">
              <a:spcBef>
                <a:spcPts val="1800"/>
              </a:spcBef>
            </a:pPr>
            <a:r>
              <a:rPr lang="en-US" dirty="0" smtClean="0"/>
              <a:t>15</a:t>
            </a:r>
          </a:p>
          <a:p>
            <a:pPr algn="ctr">
              <a:spcBef>
                <a:spcPts val="1800"/>
              </a:spcBef>
            </a:pPr>
            <a:r>
              <a:rPr lang="en-US" dirty="0" smtClean="0"/>
              <a:t>10</a:t>
            </a:r>
          </a:p>
          <a:p>
            <a:pPr algn="ctr">
              <a:spcBef>
                <a:spcPts val="1800"/>
              </a:spcBef>
            </a:pPr>
            <a:r>
              <a:rPr lang="en-US" dirty="0" smtClean="0"/>
              <a:t>5</a:t>
            </a:r>
          </a:p>
          <a:p>
            <a:pPr algn="ctr">
              <a:spcBef>
                <a:spcPts val="1800"/>
              </a:spcBef>
            </a:pPr>
            <a:endParaRPr lang="en-US" dirty="0"/>
          </a:p>
        </p:txBody>
      </p:sp>
      <p:sp>
        <p:nvSpPr>
          <p:cNvPr id="20" name="Text Box 7"/>
          <p:cNvSpPr txBox="1">
            <a:spLocks noChangeArrowheads="1"/>
          </p:cNvSpPr>
          <p:nvPr/>
        </p:nvSpPr>
        <p:spPr bwMode="auto">
          <a:xfrm>
            <a:off x="-228600" y="6400800"/>
            <a:ext cx="8991600" cy="369332"/>
          </a:xfrm>
          <a:prstGeom prst="rect">
            <a:avLst/>
          </a:prstGeom>
          <a:solidFill>
            <a:schemeClr val="bg1"/>
          </a:solidFill>
          <a:ln>
            <a:noFill/>
          </a:ln>
          <a:effectLst/>
        </p:spPr>
        <p:txBody>
          <a:bodyPr wrap="square">
            <a:spAutoFit/>
          </a:bodyPr>
          <a:lstStyle/>
          <a:p>
            <a:pPr algn="ctr">
              <a:spcBef>
                <a:spcPct val="50000"/>
              </a:spcBef>
            </a:pPr>
            <a:r>
              <a:rPr lang="en-US" dirty="0" smtClean="0"/>
              <a:t>1996   1997   1998   1999   2000   2001   2002   2003   2004   2005   2006   2007 </a:t>
            </a:r>
            <a:endParaRPr lang="en-US" dirty="0"/>
          </a:p>
        </p:txBody>
      </p:sp>
      <p:grpSp>
        <p:nvGrpSpPr>
          <p:cNvPr id="7" name="Group 6"/>
          <p:cNvGrpSpPr/>
          <p:nvPr/>
        </p:nvGrpSpPr>
        <p:grpSpPr>
          <a:xfrm>
            <a:off x="1371600" y="5486400"/>
            <a:ext cx="5638800" cy="750332"/>
            <a:chOff x="1371600" y="5486400"/>
            <a:chExt cx="5638800" cy="750332"/>
          </a:xfrm>
        </p:grpSpPr>
        <p:cxnSp>
          <p:nvCxnSpPr>
            <p:cNvPr id="3" name="Straight Arrow Connector 2"/>
            <p:cNvCxnSpPr/>
            <p:nvPr/>
          </p:nvCxnSpPr>
          <p:spPr>
            <a:xfrm>
              <a:off x="1371600" y="5486400"/>
              <a:ext cx="2590800" cy="0"/>
            </a:xfrm>
            <a:prstGeom prst="straightConnector1">
              <a:avLst/>
            </a:prstGeom>
            <a:ln>
              <a:solidFill>
                <a:srgbClr val="00000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a:off x="4495800" y="5715000"/>
              <a:ext cx="2362200" cy="0"/>
            </a:xfrm>
            <a:prstGeom prst="straightConnector1">
              <a:avLst/>
            </a:prstGeom>
            <a:ln>
              <a:solidFill>
                <a:srgbClr val="00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1676400" y="5638800"/>
              <a:ext cx="1752600" cy="369332"/>
            </a:xfrm>
            <a:prstGeom prst="rect">
              <a:avLst/>
            </a:prstGeom>
            <a:noFill/>
          </p:spPr>
          <p:txBody>
            <a:bodyPr wrap="square" rtlCol="0">
              <a:spAutoFit/>
            </a:bodyPr>
            <a:lstStyle/>
            <a:p>
              <a:r>
                <a:rPr lang="en-US" dirty="0" smtClean="0"/>
                <a:t>Active Coastal </a:t>
              </a:r>
              <a:endParaRPr lang="en-US" dirty="0"/>
            </a:p>
          </p:txBody>
        </p:sp>
        <p:sp>
          <p:nvSpPr>
            <p:cNvPr id="24" name="TextBox 23"/>
            <p:cNvSpPr txBox="1"/>
            <p:nvPr/>
          </p:nvSpPr>
          <p:spPr>
            <a:xfrm>
              <a:off x="4495800" y="5867400"/>
              <a:ext cx="2514600" cy="369332"/>
            </a:xfrm>
            <a:prstGeom prst="rect">
              <a:avLst/>
            </a:prstGeom>
            <a:noFill/>
          </p:spPr>
          <p:txBody>
            <a:bodyPr wrap="square" rtlCol="0">
              <a:spAutoFit/>
            </a:bodyPr>
            <a:lstStyle/>
            <a:p>
              <a:r>
                <a:rPr lang="en-US" dirty="0" smtClean="0"/>
                <a:t>Non-Active Coastal </a:t>
              </a:r>
              <a:endParaRPr lang="en-US" dirty="0"/>
            </a:p>
          </p:txBody>
        </p:sp>
      </p:grpSp>
      <p:sp>
        <p:nvSpPr>
          <p:cNvPr id="8" name="TextBox 7"/>
          <p:cNvSpPr txBox="1"/>
          <p:nvPr/>
        </p:nvSpPr>
        <p:spPr>
          <a:xfrm>
            <a:off x="4267200" y="4572000"/>
            <a:ext cx="762000" cy="553998"/>
          </a:xfrm>
          <a:prstGeom prst="rect">
            <a:avLst/>
          </a:prstGeom>
          <a:noFill/>
        </p:spPr>
        <p:txBody>
          <a:bodyPr wrap="square" rtlCol="0">
            <a:spAutoFit/>
          </a:bodyPr>
          <a:lstStyle/>
          <a:p>
            <a:r>
              <a:rPr lang="en-US" sz="3000" dirty="0" smtClean="0"/>
              <a:t>5</a:t>
            </a:r>
            <a:endParaRPr lang="en-US" sz="3000" dirty="0"/>
          </a:p>
        </p:txBody>
      </p:sp>
      <p:sp>
        <p:nvSpPr>
          <p:cNvPr id="25" name="TextBox 24"/>
          <p:cNvSpPr txBox="1"/>
          <p:nvPr/>
        </p:nvSpPr>
        <p:spPr>
          <a:xfrm>
            <a:off x="5181600" y="3581400"/>
            <a:ext cx="762000" cy="553998"/>
          </a:xfrm>
          <a:prstGeom prst="rect">
            <a:avLst/>
          </a:prstGeom>
          <a:noFill/>
        </p:spPr>
        <p:txBody>
          <a:bodyPr wrap="square" rtlCol="0">
            <a:spAutoFit/>
          </a:bodyPr>
          <a:lstStyle/>
          <a:p>
            <a:r>
              <a:rPr lang="en-US" sz="3000" dirty="0"/>
              <a:t>1</a:t>
            </a:r>
          </a:p>
        </p:txBody>
      </p:sp>
      <p:sp>
        <p:nvSpPr>
          <p:cNvPr id="26" name="TextBox 25"/>
          <p:cNvSpPr txBox="1"/>
          <p:nvPr/>
        </p:nvSpPr>
        <p:spPr>
          <a:xfrm>
            <a:off x="5867400" y="2057400"/>
            <a:ext cx="762000" cy="553998"/>
          </a:xfrm>
          <a:prstGeom prst="rect">
            <a:avLst/>
          </a:prstGeom>
          <a:noFill/>
        </p:spPr>
        <p:txBody>
          <a:bodyPr wrap="square" rtlCol="0">
            <a:spAutoFit/>
          </a:bodyPr>
          <a:lstStyle/>
          <a:p>
            <a:r>
              <a:rPr lang="en-US" sz="3000" dirty="0"/>
              <a:t>8</a:t>
            </a:r>
          </a:p>
        </p:txBody>
      </p:sp>
    </p:spTree>
    <p:extLst>
      <p:ext uri="{BB962C8B-B14F-4D97-AF65-F5344CB8AC3E}">
        <p14:creationId xmlns:p14="http://schemas.microsoft.com/office/powerpoint/2010/main" val="23811459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p:nvPr/>
        </p:nvPicPr>
        <p:blipFill rotWithShape="1">
          <a:blip r:embed="rId3">
            <a:extLst>
              <a:ext uri="{28A0092B-C50C-407E-A947-70E740481C1C}">
                <a14:useLocalDpi xmlns:a14="http://schemas.microsoft.com/office/drawing/2010/main" val="0"/>
              </a:ext>
            </a:extLst>
          </a:blip>
          <a:srcRect l="10113" r="29854" b="17907"/>
          <a:stretch/>
        </p:blipFill>
        <p:spPr bwMode="auto">
          <a:xfrm>
            <a:off x="819150" y="15925800"/>
            <a:ext cx="9467849" cy="7620001"/>
          </a:xfrm>
          <a:prstGeom prst="rect">
            <a:avLst/>
          </a:prstGeom>
          <a:ln>
            <a:noFill/>
          </a:ln>
          <a:extLst>
            <a:ext uri="{53640926-AAD7-44d8-BBD7-CCE9431645EC}">
              <a14:shadowObscured xmlns:a14="http://schemas.microsoft.com/office/drawing/2010/main"/>
            </a:ext>
          </a:extLst>
        </p:spPr>
      </p:pic>
      <p:pic>
        <p:nvPicPr>
          <p:cNvPr id="10" name="Picture 9"/>
          <p:cNvPicPr/>
          <p:nvPr/>
        </p:nvPicPr>
        <p:blipFill rotWithShape="1">
          <a:blip r:embed="rId3">
            <a:extLst>
              <a:ext uri="{28A0092B-C50C-407E-A947-70E740481C1C}">
                <a14:useLocalDpi xmlns:a14="http://schemas.microsoft.com/office/drawing/2010/main" val="0"/>
              </a:ext>
            </a:extLst>
          </a:blip>
          <a:srcRect l="10113" r="29854" b="17907"/>
          <a:stretch/>
        </p:blipFill>
        <p:spPr bwMode="auto">
          <a:xfrm>
            <a:off x="971550" y="16078200"/>
            <a:ext cx="9467849" cy="7620001"/>
          </a:xfrm>
          <a:prstGeom prst="rect">
            <a:avLst/>
          </a:prstGeom>
          <a:ln>
            <a:noFill/>
          </a:ln>
          <a:extLst>
            <a:ext uri="{53640926-AAD7-44d8-BBD7-CCE9431645EC}">
              <a14:shadowObscured xmlns:a14="http://schemas.microsoft.com/office/drawing/2010/main"/>
            </a:ext>
          </a:extLst>
        </p:spPr>
      </p:pic>
      <p:sp>
        <p:nvSpPr>
          <p:cNvPr id="2" name="TextBox 1"/>
          <p:cNvSpPr txBox="1"/>
          <p:nvPr/>
        </p:nvSpPr>
        <p:spPr>
          <a:xfrm>
            <a:off x="609600" y="685800"/>
            <a:ext cx="3037113" cy="800219"/>
          </a:xfrm>
          <a:prstGeom prst="rect">
            <a:avLst/>
          </a:prstGeom>
          <a:noFill/>
        </p:spPr>
        <p:txBody>
          <a:bodyPr wrap="square" rtlCol="0">
            <a:spAutoFit/>
          </a:bodyPr>
          <a:lstStyle/>
          <a:p>
            <a:r>
              <a:rPr lang="en-US" sz="2300" b="1" dirty="0" smtClean="0">
                <a:solidFill>
                  <a:srgbClr val="FFFFFF"/>
                </a:solidFill>
              </a:rPr>
              <a:t>Active (1998-2001)</a:t>
            </a:r>
            <a:r>
              <a:rPr lang="en-US" sz="2300" b="1" dirty="0">
                <a:solidFill>
                  <a:srgbClr val="FFFFFF"/>
                </a:solidFill>
              </a:rPr>
              <a:t>	</a:t>
            </a:r>
            <a:r>
              <a:rPr lang="en-US" sz="2300" b="1" u="sng" dirty="0" smtClean="0">
                <a:solidFill>
                  <a:srgbClr val="FFFFFF"/>
                </a:solidFill>
              </a:rPr>
              <a:t>		</a:t>
            </a:r>
            <a:endParaRPr lang="en-US" sz="2300" b="1" dirty="0">
              <a:solidFill>
                <a:srgbClr val="FFFFFF"/>
              </a:solidFill>
            </a:endParaRPr>
          </a:p>
        </p:txBody>
      </p:sp>
      <p:pic>
        <p:nvPicPr>
          <p:cNvPr id="4" name="Picture 3"/>
          <p:cNvPicPr>
            <a:picLocks noChangeAspect="1"/>
          </p:cNvPicPr>
          <p:nvPr/>
        </p:nvPicPr>
        <p:blipFill>
          <a:blip r:embed="rId4"/>
          <a:stretch>
            <a:fillRect/>
          </a:stretch>
        </p:blipFill>
        <p:spPr>
          <a:xfrm>
            <a:off x="0" y="1143000"/>
            <a:ext cx="4495801" cy="3200400"/>
          </a:xfrm>
          <a:prstGeom prst="rect">
            <a:avLst/>
          </a:prstGeom>
        </p:spPr>
      </p:pic>
      <p:pic>
        <p:nvPicPr>
          <p:cNvPr id="5" name="Picture 4"/>
          <p:cNvPicPr>
            <a:picLocks noChangeAspect="1"/>
          </p:cNvPicPr>
          <p:nvPr/>
        </p:nvPicPr>
        <p:blipFill>
          <a:blip r:embed="rId5"/>
          <a:stretch>
            <a:fillRect/>
          </a:stretch>
        </p:blipFill>
        <p:spPr>
          <a:xfrm>
            <a:off x="4648200" y="1143000"/>
            <a:ext cx="4191000" cy="3138284"/>
          </a:xfrm>
          <a:prstGeom prst="rect">
            <a:avLst/>
          </a:prstGeom>
        </p:spPr>
      </p:pic>
      <p:pic>
        <p:nvPicPr>
          <p:cNvPr id="6" name="Picture 5"/>
          <p:cNvPicPr>
            <a:picLocks noChangeAspect="1"/>
          </p:cNvPicPr>
          <p:nvPr/>
        </p:nvPicPr>
        <p:blipFill>
          <a:blip r:embed="rId6"/>
          <a:stretch>
            <a:fillRect/>
          </a:stretch>
        </p:blipFill>
        <p:spPr>
          <a:xfrm>
            <a:off x="36286" y="3733801"/>
            <a:ext cx="4368800" cy="3127828"/>
          </a:xfrm>
          <a:prstGeom prst="rect">
            <a:avLst/>
          </a:prstGeom>
        </p:spPr>
      </p:pic>
      <p:pic>
        <p:nvPicPr>
          <p:cNvPr id="7" name="Picture 6"/>
          <p:cNvPicPr>
            <a:picLocks noChangeAspect="1"/>
          </p:cNvPicPr>
          <p:nvPr/>
        </p:nvPicPr>
        <p:blipFill>
          <a:blip r:embed="rId7"/>
          <a:stretch>
            <a:fillRect/>
          </a:stretch>
        </p:blipFill>
        <p:spPr>
          <a:xfrm>
            <a:off x="4648200" y="3733799"/>
            <a:ext cx="4267200" cy="3158565"/>
          </a:xfrm>
          <a:prstGeom prst="rect">
            <a:avLst/>
          </a:prstGeom>
        </p:spPr>
      </p:pic>
      <p:sp>
        <p:nvSpPr>
          <p:cNvPr id="11" name="TextBox 10"/>
          <p:cNvSpPr txBox="1"/>
          <p:nvPr/>
        </p:nvSpPr>
        <p:spPr>
          <a:xfrm>
            <a:off x="5029200" y="685800"/>
            <a:ext cx="3429000" cy="800219"/>
          </a:xfrm>
          <a:prstGeom prst="rect">
            <a:avLst/>
          </a:prstGeom>
          <a:noFill/>
        </p:spPr>
        <p:txBody>
          <a:bodyPr wrap="square" rtlCol="0">
            <a:spAutoFit/>
          </a:bodyPr>
          <a:lstStyle/>
          <a:p>
            <a:r>
              <a:rPr lang="en-US" sz="2300" b="1" dirty="0" smtClean="0">
                <a:solidFill>
                  <a:srgbClr val="FFFFFF"/>
                </a:solidFill>
              </a:rPr>
              <a:t>Non-Active (2002-2005)</a:t>
            </a:r>
            <a:r>
              <a:rPr lang="en-US" sz="2300" b="1" u="sng" dirty="0">
                <a:solidFill>
                  <a:srgbClr val="FFFFFF"/>
                </a:solidFill>
              </a:rPr>
              <a:t>	</a:t>
            </a:r>
            <a:r>
              <a:rPr lang="en-US" sz="2300" b="1" u="sng" dirty="0" smtClean="0">
                <a:solidFill>
                  <a:srgbClr val="FFFFFF"/>
                </a:solidFill>
              </a:rPr>
              <a:t>		</a:t>
            </a:r>
            <a:endParaRPr lang="en-US" sz="2300" b="1" dirty="0">
              <a:solidFill>
                <a:srgbClr val="FFFFFF"/>
              </a:solidFill>
            </a:endParaRPr>
          </a:p>
        </p:txBody>
      </p:sp>
      <p:sp>
        <p:nvSpPr>
          <p:cNvPr id="12" name="TextBox 11"/>
          <p:cNvSpPr txBox="1"/>
          <p:nvPr/>
        </p:nvSpPr>
        <p:spPr>
          <a:xfrm>
            <a:off x="533400" y="3276600"/>
            <a:ext cx="3429000" cy="800219"/>
          </a:xfrm>
          <a:prstGeom prst="rect">
            <a:avLst/>
          </a:prstGeom>
          <a:noFill/>
        </p:spPr>
        <p:txBody>
          <a:bodyPr wrap="square" rtlCol="0">
            <a:spAutoFit/>
          </a:bodyPr>
          <a:lstStyle/>
          <a:p>
            <a:r>
              <a:rPr lang="en-US" sz="2300" b="1" u="sng" dirty="0" smtClean="0">
                <a:solidFill>
                  <a:srgbClr val="000000"/>
                </a:solidFill>
              </a:rPr>
              <a:t>500z, MSLP Anomaly)</a:t>
            </a:r>
            <a:r>
              <a:rPr lang="en-US" sz="2300" b="1" u="sng" dirty="0">
                <a:solidFill>
                  <a:srgbClr val="FFFFFF"/>
                </a:solidFill>
              </a:rPr>
              <a:t>	</a:t>
            </a:r>
            <a:r>
              <a:rPr lang="en-US" sz="2300" b="1" u="sng" dirty="0" smtClean="0">
                <a:solidFill>
                  <a:srgbClr val="FFFFFF"/>
                </a:solidFill>
              </a:rPr>
              <a:t>		</a:t>
            </a:r>
            <a:endParaRPr lang="en-US" sz="2300" b="1" dirty="0">
              <a:solidFill>
                <a:srgbClr val="FFFFFF"/>
              </a:solidFill>
            </a:endParaRPr>
          </a:p>
        </p:txBody>
      </p:sp>
      <p:sp>
        <p:nvSpPr>
          <p:cNvPr id="13" name="TextBox 12"/>
          <p:cNvSpPr txBox="1"/>
          <p:nvPr/>
        </p:nvSpPr>
        <p:spPr>
          <a:xfrm>
            <a:off x="381000" y="6028752"/>
            <a:ext cx="3429000" cy="1154162"/>
          </a:xfrm>
          <a:prstGeom prst="rect">
            <a:avLst/>
          </a:prstGeom>
          <a:noFill/>
        </p:spPr>
        <p:txBody>
          <a:bodyPr wrap="square" rtlCol="0">
            <a:spAutoFit/>
          </a:bodyPr>
          <a:lstStyle/>
          <a:p>
            <a:r>
              <a:rPr lang="en-US" sz="2300" b="1" u="sng" dirty="0" smtClean="0">
                <a:solidFill>
                  <a:srgbClr val="000000"/>
                </a:solidFill>
              </a:rPr>
              <a:t>925Z, </a:t>
            </a:r>
            <a:r>
              <a:rPr lang="en-US" sz="2300" b="1" u="sng" dirty="0" err="1" smtClean="0">
                <a:solidFill>
                  <a:srgbClr val="000000"/>
                </a:solidFill>
              </a:rPr>
              <a:t>ThetaE</a:t>
            </a:r>
            <a:r>
              <a:rPr lang="en-US" sz="2300" b="1" u="sng" dirty="0" smtClean="0">
                <a:solidFill>
                  <a:srgbClr val="000000"/>
                </a:solidFill>
              </a:rPr>
              <a:t>, MUCAPE, SFC Winds)</a:t>
            </a:r>
            <a:r>
              <a:rPr lang="en-US" sz="2300" b="1" u="sng" dirty="0">
                <a:solidFill>
                  <a:srgbClr val="FFFFFF"/>
                </a:solidFill>
              </a:rPr>
              <a:t>	</a:t>
            </a:r>
            <a:r>
              <a:rPr lang="en-US" sz="2300" b="1" u="sng" dirty="0" smtClean="0">
                <a:solidFill>
                  <a:srgbClr val="FFFFFF"/>
                </a:solidFill>
              </a:rPr>
              <a:t>		</a:t>
            </a:r>
            <a:endParaRPr lang="en-US" sz="2300" b="1" dirty="0">
              <a:solidFill>
                <a:srgbClr val="FFFFFF"/>
              </a:solidFill>
            </a:endParaRPr>
          </a:p>
        </p:txBody>
      </p:sp>
      <p:sp>
        <p:nvSpPr>
          <p:cNvPr id="14" name="TextBox 13"/>
          <p:cNvSpPr txBox="1"/>
          <p:nvPr/>
        </p:nvSpPr>
        <p:spPr>
          <a:xfrm>
            <a:off x="228600" y="25400"/>
            <a:ext cx="8458200" cy="800219"/>
          </a:xfrm>
          <a:prstGeom prst="rect">
            <a:avLst/>
          </a:prstGeom>
          <a:noFill/>
        </p:spPr>
        <p:txBody>
          <a:bodyPr wrap="square" rtlCol="0">
            <a:spAutoFit/>
          </a:bodyPr>
          <a:lstStyle/>
          <a:p>
            <a:r>
              <a:rPr lang="en-US" sz="2300" b="1" dirty="0" smtClean="0">
                <a:solidFill>
                  <a:srgbClr val="FFFFFF"/>
                </a:solidFill>
              </a:rPr>
              <a:t>Composite of Warm Season Days With Convective Storms </a:t>
            </a:r>
            <a:r>
              <a:rPr lang="en-US" sz="2300" b="1" dirty="0">
                <a:solidFill>
                  <a:srgbClr val="FFFFFF"/>
                </a:solidFill>
              </a:rPr>
              <a:t>	</a:t>
            </a:r>
            <a:r>
              <a:rPr lang="en-US" sz="2300" b="1" dirty="0" smtClean="0">
                <a:solidFill>
                  <a:srgbClr val="FFFFFF"/>
                </a:solidFill>
              </a:rPr>
              <a:t>		</a:t>
            </a:r>
            <a:endParaRPr lang="en-US" sz="2300" b="1" dirty="0">
              <a:solidFill>
                <a:srgbClr val="FFFFFF"/>
              </a:solidFill>
            </a:endParaRPr>
          </a:p>
        </p:txBody>
      </p:sp>
    </p:spTree>
    <p:extLst>
      <p:ext uri="{BB962C8B-B14F-4D97-AF65-F5344CB8AC3E}">
        <p14:creationId xmlns:p14="http://schemas.microsoft.com/office/powerpoint/2010/main" val="2361336728"/>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p:nvPr/>
        </p:nvPicPr>
        <p:blipFill rotWithShape="1">
          <a:blip r:embed="rId3">
            <a:extLst>
              <a:ext uri="{28A0092B-C50C-407E-A947-70E740481C1C}">
                <a14:useLocalDpi xmlns:a14="http://schemas.microsoft.com/office/drawing/2010/main" val="0"/>
              </a:ext>
            </a:extLst>
          </a:blip>
          <a:srcRect l="10113" r="29854" b="17907"/>
          <a:stretch/>
        </p:blipFill>
        <p:spPr bwMode="auto">
          <a:xfrm>
            <a:off x="819150" y="15925800"/>
            <a:ext cx="9467849" cy="7620001"/>
          </a:xfrm>
          <a:prstGeom prst="rect">
            <a:avLst/>
          </a:prstGeom>
          <a:ln>
            <a:noFill/>
          </a:ln>
          <a:extLst>
            <a:ext uri="{53640926-AAD7-44d8-BBD7-CCE9431645EC}">
              <a14:shadowObscured xmlns:a14="http://schemas.microsoft.com/office/drawing/2010/main"/>
            </a:ext>
          </a:extLst>
        </p:spPr>
      </p:pic>
      <p:pic>
        <p:nvPicPr>
          <p:cNvPr id="10" name="Picture 9"/>
          <p:cNvPicPr/>
          <p:nvPr/>
        </p:nvPicPr>
        <p:blipFill rotWithShape="1">
          <a:blip r:embed="rId3">
            <a:extLst>
              <a:ext uri="{28A0092B-C50C-407E-A947-70E740481C1C}">
                <a14:useLocalDpi xmlns:a14="http://schemas.microsoft.com/office/drawing/2010/main" val="0"/>
              </a:ext>
            </a:extLst>
          </a:blip>
          <a:srcRect l="10113" r="29854" b="17907"/>
          <a:stretch/>
        </p:blipFill>
        <p:spPr bwMode="auto">
          <a:xfrm>
            <a:off x="971550" y="16078200"/>
            <a:ext cx="9467849" cy="7620001"/>
          </a:xfrm>
          <a:prstGeom prst="rect">
            <a:avLst/>
          </a:prstGeom>
          <a:ln>
            <a:noFill/>
          </a:ln>
          <a:extLst>
            <a:ext uri="{53640926-AAD7-44d8-BBD7-CCE9431645EC}">
              <a14:shadowObscured xmlns:a14="http://schemas.microsoft.com/office/drawing/2010/main"/>
            </a:ext>
          </a:extLst>
        </p:spPr>
      </p:pic>
      <p:sp>
        <p:nvSpPr>
          <p:cNvPr id="3" name="Rectangle 2"/>
          <p:cNvSpPr/>
          <p:nvPr/>
        </p:nvSpPr>
        <p:spPr>
          <a:xfrm>
            <a:off x="0" y="1102577"/>
            <a:ext cx="8839200" cy="5401480"/>
          </a:xfrm>
          <a:prstGeom prst="rect">
            <a:avLst/>
          </a:prstGeom>
        </p:spPr>
        <p:txBody>
          <a:bodyPr wrap="square">
            <a:spAutoFit/>
          </a:bodyPr>
          <a:lstStyle/>
          <a:p>
            <a:pPr marL="457200" indent="-457200">
              <a:buFont typeface="Wingdings" pitchFamily="2" charset="2"/>
              <a:buChar char="v"/>
            </a:pPr>
            <a:r>
              <a:rPr lang="en-US" sz="2300" dirty="0" smtClean="0">
                <a:solidFill>
                  <a:schemeClr val="bg1"/>
                </a:solidFill>
                <a:latin typeface="Arial" pitchFamily="34" charset="0"/>
                <a:cs typeface="Arial" pitchFamily="34" charset="0"/>
              </a:rPr>
              <a:t>Use daily-averaged NARR: </a:t>
            </a:r>
            <a:r>
              <a:rPr lang="en-US" sz="2300" dirty="0">
                <a:solidFill>
                  <a:schemeClr val="bg1"/>
                </a:solidFill>
                <a:latin typeface="Arial" pitchFamily="34" charset="0"/>
                <a:cs typeface="Arial" pitchFamily="34" charset="0"/>
              </a:rPr>
              <a:t>S</a:t>
            </a:r>
            <a:r>
              <a:rPr lang="en-US" sz="2300" dirty="0" smtClean="0">
                <a:solidFill>
                  <a:schemeClr val="bg1"/>
                </a:solidFill>
                <a:latin typeface="Arial" pitchFamily="34" charset="0"/>
                <a:cs typeface="Arial" pitchFamily="34" charset="0"/>
              </a:rPr>
              <a:t>urface </a:t>
            </a:r>
            <a:r>
              <a:rPr lang="en-US" sz="2300" dirty="0">
                <a:solidFill>
                  <a:schemeClr val="bg1"/>
                </a:solidFill>
                <a:latin typeface="Arial" pitchFamily="34" charset="0"/>
                <a:cs typeface="Arial" pitchFamily="34" charset="0"/>
              </a:rPr>
              <a:t>convective available potential </a:t>
            </a:r>
            <a:r>
              <a:rPr lang="en-US" sz="2300" dirty="0" smtClean="0">
                <a:solidFill>
                  <a:schemeClr val="bg1"/>
                </a:solidFill>
                <a:latin typeface="Arial" pitchFamily="34" charset="0"/>
                <a:cs typeface="Arial" pitchFamily="34" charset="0"/>
              </a:rPr>
              <a:t>energy (CAPE), </a:t>
            </a:r>
            <a:r>
              <a:rPr lang="en-US" sz="2300" dirty="0" err="1">
                <a:solidFill>
                  <a:schemeClr val="bg1"/>
                </a:solidFill>
                <a:latin typeface="Arial" pitchFamily="34" charset="0"/>
                <a:cs typeface="Arial" pitchFamily="34" charset="0"/>
              </a:rPr>
              <a:t>precipitable</a:t>
            </a:r>
            <a:r>
              <a:rPr lang="en-US" sz="2300" dirty="0">
                <a:solidFill>
                  <a:schemeClr val="bg1"/>
                </a:solidFill>
                <a:latin typeface="Arial" pitchFamily="34" charset="0"/>
                <a:cs typeface="Arial" pitchFamily="34" charset="0"/>
              </a:rPr>
              <a:t> </a:t>
            </a:r>
            <a:r>
              <a:rPr lang="en-US" sz="2300" dirty="0" smtClean="0">
                <a:solidFill>
                  <a:schemeClr val="bg1"/>
                </a:solidFill>
                <a:latin typeface="Arial" pitchFamily="34" charset="0"/>
                <a:cs typeface="Arial" pitchFamily="34" charset="0"/>
              </a:rPr>
              <a:t>water, </a:t>
            </a:r>
            <a:r>
              <a:rPr lang="en-US" sz="2300" dirty="0">
                <a:solidFill>
                  <a:schemeClr val="bg1"/>
                </a:solidFill>
                <a:latin typeface="Arial" pitchFamily="34" charset="0"/>
                <a:cs typeface="Arial" pitchFamily="34" charset="0"/>
              </a:rPr>
              <a:t>and </a:t>
            </a:r>
            <a:r>
              <a:rPr lang="en-US" sz="2300" dirty="0" smtClean="0">
                <a:solidFill>
                  <a:schemeClr val="bg1"/>
                </a:solidFill>
                <a:latin typeface="Arial" pitchFamily="34" charset="0"/>
                <a:cs typeface="Arial" pitchFamily="34" charset="0"/>
              </a:rPr>
              <a:t>vertical motion (averaged from </a:t>
            </a:r>
            <a:r>
              <a:rPr lang="en-US" sz="2300" dirty="0">
                <a:solidFill>
                  <a:schemeClr val="bg1"/>
                </a:solidFill>
                <a:latin typeface="Arial" pitchFamily="34" charset="0"/>
                <a:cs typeface="Arial" pitchFamily="34" charset="0"/>
              </a:rPr>
              <a:t>500 and 700 </a:t>
            </a:r>
            <a:r>
              <a:rPr lang="en-US" sz="2300" dirty="0" err="1" smtClean="0">
                <a:solidFill>
                  <a:schemeClr val="bg1"/>
                </a:solidFill>
                <a:latin typeface="Arial" pitchFamily="34" charset="0"/>
                <a:cs typeface="Arial" pitchFamily="34" charset="0"/>
              </a:rPr>
              <a:t>hPa</a:t>
            </a:r>
            <a:r>
              <a:rPr lang="en-US" sz="2300" dirty="0" smtClean="0">
                <a:solidFill>
                  <a:schemeClr val="bg1"/>
                </a:solidFill>
                <a:latin typeface="Arial" pitchFamily="34" charset="0"/>
                <a:cs typeface="Arial" pitchFamily="34" charset="0"/>
              </a:rPr>
              <a:t>). </a:t>
            </a:r>
            <a:endParaRPr lang="en-US" sz="2300" dirty="0">
              <a:solidFill>
                <a:schemeClr val="bg1"/>
              </a:solidFill>
              <a:latin typeface="Arial" pitchFamily="34" charset="0"/>
              <a:cs typeface="Arial" pitchFamily="34" charset="0"/>
            </a:endParaRPr>
          </a:p>
          <a:p>
            <a:pPr marL="457200" indent="-457200">
              <a:buFont typeface="Wingdings" pitchFamily="2" charset="2"/>
              <a:buChar char="v"/>
            </a:pPr>
            <a:endParaRPr lang="en-US" sz="2300" dirty="0" smtClean="0">
              <a:solidFill>
                <a:schemeClr val="bg1"/>
              </a:solidFill>
              <a:latin typeface="Arial" pitchFamily="34" charset="0"/>
              <a:cs typeface="Arial" pitchFamily="34" charset="0"/>
            </a:endParaRPr>
          </a:p>
          <a:p>
            <a:pPr marL="457200" indent="-457200">
              <a:buFont typeface="Wingdings" pitchFamily="2" charset="2"/>
              <a:buChar char="v"/>
            </a:pPr>
            <a:r>
              <a:rPr lang="en-US" sz="2300" dirty="0" smtClean="0">
                <a:solidFill>
                  <a:schemeClr val="bg1"/>
                </a:solidFill>
                <a:latin typeface="Arial" pitchFamily="34" charset="0"/>
                <a:cs typeface="Arial" pitchFamily="34" charset="0"/>
              </a:rPr>
              <a:t>Use Linear discriminant analysis (LDA) with CAPE, omega, and </a:t>
            </a:r>
            <a:r>
              <a:rPr lang="en-US" sz="2300" dirty="0" err="1" smtClean="0">
                <a:solidFill>
                  <a:schemeClr val="bg1"/>
                </a:solidFill>
                <a:latin typeface="Arial" pitchFamily="34" charset="0"/>
                <a:cs typeface="Arial" pitchFamily="34" charset="0"/>
              </a:rPr>
              <a:t>precipitable</a:t>
            </a:r>
            <a:r>
              <a:rPr lang="en-US" sz="2300" dirty="0" smtClean="0">
                <a:solidFill>
                  <a:schemeClr val="bg1"/>
                </a:solidFill>
                <a:latin typeface="Arial" pitchFamily="34" charset="0"/>
                <a:cs typeface="Arial" pitchFamily="34" charset="0"/>
              </a:rPr>
              <a:t> water to develop a threshold predictor for a convective day in a particular region, similar to Brooks et al. (2003) for severe weather (they used shear and CAPE). </a:t>
            </a:r>
          </a:p>
          <a:p>
            <a:pPr marL="457200" indent="-457200">
              <a:buFont typeface="Wingdings" pitchFamily="2" charset="2"/>
              <a:buChar char="v"/>
            </a:pPr>
            <a:endParaRPr lang="en-US" sz="2300" dirty="0">
              <a:solidFill>
                <a:schemeClr val="bg1"/>
              </a:solidFill>
              <a:latin typeface="Arial" pitchFamily="34" charset="0"/>
              <a:cs typeface="Arial" pitchFamily="34" charset="0"/>
            </a:endParaRPr>
          </a:p>
          <a:p>
            <a:pPr marL="457200" indent="-457200">
              <a:buFont typeface="Wingdings" pitchFamily="2" charset="2"/>
              <a:buChar char="v"/>
            </a:pPr>
            <a:r>
              <a:rPr lang="en-US" sz="2300" dirty="0" smtClean="0">
                <a:solidFill>
                  <a:schemeClr val="bg1"/>
                </a:solidFill>
                <a:latin typeface="Arial" pitchFamily="34" charset="0"/>
                <a:cs typeface="Arial" pitchFamily="34" charset="0"/>
              </a:rPr>
              <a:t>A convective day is defined as a day in which the areal sum of &gt; 45 </a:t>
            </a:r>
            <a:r>
              <a:rPr lang="en-US" sz="2300" dirty="0" err="1" smtClean="0">
                <a:solidFill>
                  <a:schemeClr val="bg1"/>
                </a:solidFill>
                <a:latin typeface="Arial" pitchFamily="34" charset="0"/>
                <a:cs typeface="Arial" pitchFamily="34" charset="0"/>
              </a:rPr>
              <a:t>dBZ</a:t>
            </a:r>
            <a:r>
              <a:rPr lang="en-US" sz="2300" dirty="0" smtClean="0">
                <a:solidFill>
                  <a:schemeClr val="bg1"/>
                </a:solidFill>
                <a:latin typeface="Arial" pitchFamily="34" charset="0"/>
                <a:cs typeface="Arial" pitchFamily="34" charset="0"/>
              </a:rPr>
              <a:t> within a 1-degree boxed region is greater than 1000 (~0.4% given number of 2-km points and daily 15-min times).</a:t>
            </a:r>
          </a:p>
          <a:p>
            <a:endParaRPr lang="en-US" sz="2300" dirty="0">
              <a:solidFill>
                <a:schemeClr val="bg1"/>
              </a:solidFill>
              <a:latin typeface="Arial" pitchFamily="34" charset="0"/>
              <a:cs typeface="Arial" pitchFamily="34" charset="0"/>
            </a:endParaRPr>
          </a:p>
          <a:p>
            <a:pPr marL="457200" indent="-457200">
              <a:buFont typeface="Wingdings" pitchFamily="2" charset="2"/>
              <a:buChar char="v"/>
            </a:pPr>
            <a:r>
              <a:rPr lang="en-US" sz="2300" dirty="0" smtClean="0">
                <a:solidFill>
                  <a:schemeClr val="bg1"/>
                </a:solidFill>
                <a:latin typeface="Arial" pitchFamily="34" charset="0"/>
                <a:cs typeface="Arial" pitchFamily="34" charset="0"/>
              </a:rPr>
              <a:t>Analyze the </a:t>
            </a:r>
            <a:r>
              <a:rPr lang="en-US" sz="2300" dirty="0" err="1">
                <a:solidFill>
                  <a:schemeClr val="bg1"/>
                </a:solidFill>
                <a:latin typeface="Arial" pitchFamily="34" charset="0"/>
                <a:cs typeface="Arial" pitchFamily="34" charset="0"/>
              </a:rPr>
              <a:t>interannual</a:t>
            </a:r>
            <a:r>
              <a:rPr lang="en-US" sz="2300" dirty="0">
                <a:solidFill>
                  <a:schemeClr val="bg1"/>
                </a:solidFill>
                <a:latin typeface="Arial" pitchFamily="34" charset="0"/>
                <a:cs typeface="Arial" pitchFamily="34" charset="0"/>
              </a:rPr>
              <a:t> and </a:t>
            </a:r>
            <a:r>
              <a:rPr lang="en-US" sz="2300" dirty="0" smtClean="0">
                <a:solidFill>
                  <a:schemeClr val="bg1"/>
                </a:solidFill>
                <a:latin typeface="Arial" pitchFamily="34" charset="0"/>
                <a:cs typeface="Arial" pitchFamily="34" charset="0"/>
              </a:rPr>
              <a:t>spatial </a:t>
            </a:r>
            <a:r>
              <a:rPr lang="en-US" sz="2300" dirty="0">
                <a:solidFill>
                  <a:schemeClr val="bg1"/>
                </a:solidFill>
                <a:latin typeface="Arial" pitchFamily="34" charset="0"/>
                <a:cs typeface="Arial" pitchFamily="34" charset="0"/>
              </a:rPr>
              <a:t>trends in convective frequency predicted by the </a:t>
            </a:r>
            <a:r>
              <a:rPr lang="en-US" sz="2300" dirty="0" smtClean="0">
                <a:solidFill>
                  <a:schemeClr val="bg1"/>
                </a:solidFill>
                <a:latin typeface="Arial" pitchFamily="34" charset="0"/>
                <a:cs typeface="Arial" pitchFamily="34" charset="0"/>
              </a:rPr>
              <a:t>thresholds.</a:t>
            </a:r>
            <a:endParaRPr lang="en-US" sz="2300" dirty="0">
              <a:solidFill>
                <a:schemeClr val="bg1"/>
              </a:solidFill>
              <a:latin typeface="Arial" pitchFamily="34" charset="0"/>
              <a:cs typeface="Arial" pitchFamily="34" charset="0"/>
            </a:endParaRPr>
          </a:p>
        </p:txBody>
      </p:sp>
      <p:sp>
        <p:nvSpPr>
          <p:cNvPr id="2" name="TextBox 1"/>
          <p:cNvSpPr txBox="1"/>
          <p:nvPr/>
        </p:nvSpPr>
        <p:spPr>
          <a:xfrm>
            <a:off x="391887" y="152400"/>
            <a:ext cx="9144000" cy="800219"/>
          </a:xfrm>
          <a:prstGeom prst="rect">
            <a:avLst/>
          </a:prstGeom>
          <a:noFill/>
        </p:spPr>
        <p:txBody>
          <a:bodyPr wrap="square" rtlCol="0">
            <a:spAutoFit/>
          </a:bodyPr>
          <a:lstStyle/>
          <a:p>
            <a:r>
              <a:rPr lang="en-US" sz="2300" b="1" dirty="0" smtClean="0">
                <a:solidFill>
                  <a:srgbClr val="FFFFFF"/>
                </a:solidFill>
              </a:rPr>
              <a:t>Longer-Term Trends Using Parameter-based Predictions </a:t>
            </a:r>
          </a:p>
          <a:p>
            <a:r>
              <a:rPr lang="en-US" sz="2300" b="1" dirty="0">
                <a:solidFill>
                  <a:srgbClr val="FFFFFF"/>
                </a:solidFill>
              </a:rPr>
              <a:t>	</a:t>
            </a:r>
            <a:r>
              <a:rPr lang="en-US" sz="2300" b="1" dirty="0" smtClean="0">
                <a:solidFill>
                  <a:srgbClr val="FFFFFF"/>
                </a:solidFill>
              </a:rPr>
              <a:t>		of Convective Days</a:t>
            </a:r>
            <a:endParaRPr lang="en-US" sz="2300" b="1" dirty="0">
              <a:solidFill>
                <a:srgbClr val="FFFFFF"/>
              </a:solidFill>
            </a:endParaRPr>
          </a:p>
        </p:txBody>
      </p:sp>
    </p:spTree>
    <p:extLst>
      <p:ext uri="{BB962C8B-B14F-4D97-AF65-F5344CB8AC3E}">
        <p14:creationId xmlns:p14="http://schemas.microsoft.com/office/powerpoint/2010/main" val="2115594099"/>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txBox="1">
            <a:spLocks noChangeArrowheads="1"/>
          </p:cNvSpPr>
          <p:nvPr/>
        </p:nvSpPr>
        <p:spPr>
          <a:xfrm>
            <a:off x="1295400" y="0"/>
            <a:ext cx="6400800" cy="563563"/>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4000" kern="0" dirty="0" smtClean="0">
                <a:solidFill>
                  <a:srgbClr val="FFFFFF"/>
                </a:solidFill>
              </a:rPr>
              <a:t>Regions 1,2,4, NYC, and 7 are highlighted </a:t>
            </a:r>
          </a:p>
        </p:txBody>
      </p:sp>
      <p:pic>
        <p:nvPicPr>
          <p:cNvPr id="9" name="Picture 8"/>
          <p:cNvPicPr/>
          <p:nvPr/>
        </p:nvPicPr>
        <p:blipFill rotWithShape="1">
          <a:blip r:embed="rId3">
            <a:extLst>
              <a:ext uri="{28A0092B-C50C-407E-A947-70E740481C1C}">
                <a14:useLocalDpi xmlns:a14="http://schemas.microsoft.com/office/drawing/2010/main" val="0"/>
              </a:ext>
            </a:extLst>
          </a:blip>
          <a:srcRect l="10113" r="29854" b="17907"/>
          <a:stretch/>
        </p:blipFill>
        <p:spPr bwMode="auto">
          <a:xfrm>
            <a:off x="819150" y="15925800"/>
            <a:ext cx="9467849" cy="7620001"/>
          </a:xfrm>
          <a:prstGeom prst="rect">
            <a:avLst/>
          </a:prstGeom>
          <a:ln>
            <a:noFill/>
          </a:ln>
          <a:extLst>
            <a:ext uri="{53640926-AAD7-44d8-BBD7-CCE9431645EC}">
              <a14:shadowObscured xmlns:a14="http://schemas.microsoft.com/office/drawing/2010/main"/>
            </a:ext>
          </a:extLst>
        </p:spPr>
      </p:pic>
      <p:pic>
        <p:nvPicPr>
          <p:cNvPr id="10" name="Picture 9"/>
          <p:cNvPicPr/>
          <p:nvPr/>
        </p:nvPicPr>
        <p:blipFill rotWithShape="1">
          <a:blip r:embed="rId3">
            <a:extLst>
              <a:ext uri="{28A0092B-C50C-407E-A947-70E740481C1C}">
                <a14:useLocalDpi xmlns:a14="http://schemas.microsoft.com/office/drawing/2010/main" val="0"/>
              </a:ext>
            </a:extLst>
          </a:blip>
          <a:srcRect l="10113" r="29854" b="17907"/>
          <a:stretch/>
        </p:blipFill>
        <p:spPr bwMode="auto">
          <a:xfrm>
            <a:off x="971550" y="16078200"/>
            <a:ext cx="9467849" cy="7620001"/>
          </a:xfrm>
          <a:prstGeom prst="rect">
            <a:avLst/>
          </a:prstGeom>
          <a:ln>
            <a:noFill/>
          </a:ln>
          <a:extLst>
            <a:ext uri="{53640926-AAD7-44d8-BBD7-CCE9431645EC}">
              <a14:shadowObscured xmlns:a14="http://schemas.microsoft.com/office/drawing/2010/main"/>
            </a:ext>
          </a:extLst>
        </p:spPr>
      </p:pic>
      <p:pic>
        <p:nvPicPr>
          <p:cNvPr id="2" name="Picture 1"/>
          <p:cNvPicPr>
            <a:picLocks noChangeAspect="1"/>
          </p:cNvPicPr>
          <p:nvPr/>
        </p:nvPicPr>
        <p:blipFill>
          <a:blip r:embed="rId4"/>
          <a:stretch>
            <a:fillRect/>
          </a:stretch>
        </p:blipFill>
        <p:spPr>
          <a:xfrm>
            <a:off x="317500" y="1295400"/>
            <a:ext cx="8488496" cy="5562600"/>
          </a:xfrm>
          <a:prstGeom prst="rect">
            <a:avLst/>
          </a:prstGeom>
        </p:spPr>
      </p:pic>
      <p:sp>
        <p:nvSpPr>
          <p:cNvPr id="4" name="Rectangle 3"/>
          <p:cNvSpPr/>
          <p:nvPr/>
        </p:nvSpPr>
        <p:spPr>
          <a:xfrm>
            <a:off x="1143000" y="5257800"/>
            <a:ext cx="762000" cy="838200"/>
          </a:xfrm>
          <a:prstGeom prst="rect">
            <a:avLst/>
          </a:prstGeom>
          <a:noFill/>
          <a:ln w="5715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3810000" y="5410200"/>
            <a:ext cx="762000" cy="838200"/>
          </a:xfrm>
          <a:prstGeom prst="rect">
            <a:avLst/>
          </a:prstGeom>
          <a:noFill/>
          <a:ln w="5715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4724400" y="4953000"/>
            <a:ext cx="762000" cy="838200"/>
          </a:xfrm>
          <a:prstGeom prst="rect">
            <a:avLst/>
          </a:prstGeom>
          <a:noFill/>
          <a:ln w="5715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6477000" y="5029200"/>
            <a:ext cx="762000" cy="838200"/>
          </a:xfrm>
          <a:prstGeom prst="rect">
            <a:avLst/>
          </a:prstGeom>
          <a:noFill/>
          <a:ln w="5715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5486400" y="4953000"/>
            <a:ext cx="762000" cy="838200"/>
          </a:xfrm>
          <a:prstGeom prst="rect">
            <a:avLst/>
          </a:prstGeom>
          <a:noFill/>
          <a:ln w="5715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5486400" y="5257800"/>
            <a:ext cx="990600" cy="430887"/>
          </a:xfrm>
          <a:prstGeom prst="rect">
            <a:avLst/>
          </a:prstGeom>
          <a:noFill/>
        </p:spPr>
        <p:txBody>
          <a:bodyPr wrap="square" rtlCol="0">
            <a:spAutoFit/>
          </a:bodyPr>
          <a:lstStyle/>
          <a:p>
            <a:r>
              <a:rPr lang="en-US" sz="2200" b="1" dirty="0" smtClean="0">
                <a:solidFill>
                  <a:schemeClr val="bg1"/>
                </a:solidFill>
              </a:rPr>
              <a:t>NYC</a:t>
            </a:r>
            <a:endParaRPr lang="en-US" sz="2200" b="1" dirty="0">
              <a:solidFill>
                <a:schemeClr val="bg1"/>
              </a:solidFill>
            </a:endParaRPr>
          </a:p>
        </p:txBody>
      </p:sp>
    </p:spTree>
    <p:extLst>
      <p:ext uri="{BB962C8B-B14F-4D97-AF65-F5344CB8AC3E}">
        <p14:creationId xmlns:p14="http://schemas.microsoft.com/office/powerpoint/2010/main" val="448255073"/>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p:nvPr/>
        </p:nvPicPr>
        <p:blipFill rotWithShape="1">
          <a:blip r:embed="rId3">
            <a:extLst>
              <a:ext uri="{28A0092B-C50C-407E-A947-70E740481C1C}">
                <a14:useLocalDpi xmlns:a14="http://schemas.microsoft.com/office/drawing/2010/main" val="0"/>
              </a:ext>
            </a:extLst>
          </a:blip>
          <a:srcRect l="10113" r="29854" b="17907"/>
          <a:stretch/>
        </p:blipFill>
        <p:spPr bwMode="auto">
          <a:xfrm>
            <a:off x="819150" y="15925800"/>
            <a:ext cx="9467849" cy="7620001"/>
          </a:xfrm>
          <a:prstGeom prst="rect">
            <a:avLst/>
          </a:prstGeom>
          <a:ln>
            <a:noFill/>
          </a:ln>
          <a:extLst>
            <a:ext uri="{53640926-AAD7-44d8-BBD7-CCE9431645EC}">
              <a14:shadowObscured xmlns:a14="http://schemas.microsoft.com/office/drawing/2010/main"/>
            </a:ext>
          </a:extLst>
        </p:spPr>
      </p:pic>
      <p:pic>
        <p:nvPicPr>
          <p:cNvPr id="10" name="Picture 9"/>
          <p:cNvPicPr/>
          <p:nvPr/>
        </p:nvPicPr>
        <p:blipFill rotWithShape="1">
          <a:blip r:embed="rId3">
            <a:extLst>
              <a:ext uri="{28A0092B-C50C-407E-A947-70E740481C1C}">
                <a14:useLocalDpi xmlns:a14="http://schemas.microsoft.com/office/drawing/2010/main" val="0"/>
              </a:ext>
            </a:extLst>
          </a:blip>
          <a:srcRect l="10113" r="29854" b="17907"/>
          <a:stretch/>
        </p:blipFill>
        <p:spPr bwMode="auto">
          <a:xfrm>
            <a:off x="971550" y="16078200"/>
            <a:ext cx="9467849" cy="7620001"/>
          </a:xfrm>
          <a:prstGeom prst="rect">
            <a:avLst/>
          </a:prstGeom>
          <a:ln>
            <a:noFill/>
          </a:ln>
          <a:extLst>
            <a:ext uri="{53640926-AAD7-44d8-BBD7-CCE9431645EC}">
              <a14:shadowObscured xmlns:a14="http://schemas.microsoft.com/office/drawing/2010/main"/>
            </a:ext>
          </a:extLst>
        </p:spPr>
      </p:pic>
      <p:pic>
        <p:nvPicPr>
          <p:cNvPr id="2" name="Picture 1"/>
          <p:cNvPicPr>
            <a:picLocks noChangeAspect="1"/>
          </p:cNvPicPr>
          <p:nvPr/>
        </p:nvPicPr>
        <p:blipFill>
          <a:blip r:embed="rId4"/>
          <a:stretch>
            <a:fillRect/>
          </a:stretch>
        </p:blipFill>
        <p:spPr>
          <a:xfrm>
            <a:off x="279400" y="1295400"/>
            <a:ext cx="8563028" cy="5562600"/>
          </a:xfrm>
          <a:prstGeom prst="rect">
            <a:avLst/>
          </a:prstGeom>
        </p:spPr>
      </p:pic>
      <p:sp>
        <p:nvSpPr>
          <p:cNvPr id="3" name="TextBox 2"/>
          <p:cNvSpPr txBox="1"/>
          <p:nvPr/>
        </p:nvSpPr>
        <p:spPr>
          <a:xfrm>
            <a:off x="381000" y="0"/>
            <a:ext cx="8534400" cy="1292662"/>
          </a:xfrm>
          <a:prstGeom prst="rect">
            <a:avLst/>
          </a:prstGeom>
          <a:noFill/>
        </p:spPr>
        <p:txBody>
          <a:bodyPr wrap="square" rtlCol="0">
            <a:spAutoFit/>
          </a:bodyPr>
          <a:lstStyle/>
          <a:p>
            <a:r>
              <a:rPr lang="en-US" sz="2600" dirty="0" smtClean="0">
                <a:solidFill>
                  <a:srgbClr val="FFFFFF"/>
                </a:solidFill>
              </a:rPr>
              <a:t>Convective </a:t>
            </a:r>
            <a:r>
              <a:rPr lang="en-US" sz="2600" dirty="0">
                <a:solidFill>
                  <a:srgbClr val="FFFFFF"/>
                </a:solidFill>
              </a:rPr>
              <a:t>t</a:t>
            </a:r>
            <a:r>
              <a:rPr lang="en-US" sz="2600" dirty="0" smtClean="0">
                <a:solidFill>
                  <a:srgbClr val="FFFFFF"/>
                </a:solidFill>
              </a:rPr>
              <a:t>hresholds created </a:t>
            </a:r>
            <a:r>
              <a:rPr lang="en-US" sz="2600" dirty="0">
                <a:solidFill>
                  <a:srgbClr val="FFFFFF"/>
                </a:solidFill>
              </a:rPr>
              <a:t>u</a:t>
            </a:r>
            <a:r>
              <a:rPr lang="en-US" sz="2600" dirty="0" smtClean="0">
                <a:solidFill>
                  <a:srgbClr val="FFFFFF"/>
                </a:solidFill>
              </a:rPr>
              <a:t>sing LDA  on NARR data and radar storm frequency for even years between 1996 and 2007</a:t>
            </a:r>
            <a:endParaRPr lang="en-US" sz="2600" dirty="0">
              <a:solidFill>
                <a:srgbClr val="FFFFFF"/>
              </a:solidFill>
            </a:endParaRPr>
          </a:p>
        </p:txBody>
      </p:sp>
    </p:spTree>
    <p:extLst>
      <p:ext uri="{BB962C8B-B14F-4D97-AF65-F5344CB8AC3E}">
        <p14:creationId xmlns:p14="http://schemas.microsoft.com/office/powerpoint/2010/main" val="1985740889"/>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Box 1"/>
          <p:cNvSpPr txBox="1">
            <a:spLocks noChangeArrowheads="1"/>
          </p:cNvSpPr>
          <p:nvPr/>
        </p:nvSpPr>
        <p:spPr bwMode="auto">
          <a:xfrm>
            <a:off x="381000" y="0"/>
            <a:ext cx="8382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3200" dirty="0" smtClean="0">
                <a:solidFill>
                  <a:schemeClr val="bg1"/>
                </a:solidFill>
              </a:rPr>
              <a:t>New York City Tornadoes – 8/8/2007</a:t>
            </a:r>
            <a:endParaRPr lang="en-US" sz="3200" dirty="0">
              <a:solidFill>
                <a:schemeClr val="bg1"/>
              </a:solidFill>
            </a:endParaRPr>
          </a:p>
        </p:txBody>
      </p:sp>
      <p:pic>
        <p:nvPicPr>
          <p:cNvPr id="12" name="Picture 11" descr="test2"/>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838200"/>
            <a:ext cx="6555828" cy="327659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801414"/>
            <a:ext cx="3352800" cy="1713186"/>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4572001"/>
            <a:ext cx="3352800" cy="2286000"/>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2514600"/>
            <a:ext cx="3352800" cy="2057400"/>
          </a:xfrm>
          <a:prstGeom prst="rect">
            <a:avLst/>
          </a:prstGeom>
        </p:spPr>
      </p:pic>
      <p:sp>
        <p:nvSpPr>
          <p:cNvPr id="7" name="Rectangle 6"/>
          <p:cNvSpPr/>
          <p:nvPr/>
        </p:nvSpPr>
        <p:spPr>
          <a:xfrm>
            <a:off x="3352800" y="4071878"/>
            <a:ext cx="5804338" cy="2585323"/>
          </a:xfrm>
          <a:prstGeom prst="rect">
            <a:avLst/>
          </a:prstGeom>
        </p:spPr>
        <p:txBody>
          <a:bodyPr wrap="square">
            <a:spAutoFit/>
          </a:bodyPr>
          <a:lstStyle/>
          <a:p>
            <a:pPr marL="285750" indent="-285750">
              <a:buFont typeface="Arial" pitchFamily="34" charset="0"/>
              <a:buChar char="•"/>
            </a:pPr>
            <a:r>
              <a:rPr lang="en-US" dirty="0" smtClean="0">
                <a:solidFill>
                  <a:schemeClr val="bg1"/>
                </a:solidFill>
              </a:rPr>
              <a:t>The NYC tornadoes consisted of an EF-1 tornado that formed over Station Island and an EF-2 tornado that moved across the Verrazano Narrows and into Brooklyn.</a:t>
            </a:r>
          </a:p>
          <a:p>
            <a:endParaRPr lang="en-US" dirty="0" smtClean="0">
              <a:solidFill>
                <a:schemeClr val="bg1"/>
              </a:solidFill>
            </a:endParaRPr>
          </a:p>
          <a:p>
            <a:pPr marL="285750" indent="-285750">
              <a:buFont typeface="Arial" pitchFamily="34" charset="0"/>
              <a:buChar char="•"/>
            </a:pPr>
            <a:r>
              <a:rPr lang="en-US" dirty="0" smtClean="0">
                <a:solidFill>
                  <a:schemeClr val="bg1"/>
                </a:solidFill>
              </a:rPr>
              <a:t>Unfortunately the climatology and dynamical understanding of Northeast convection is poorly understood since most of the emphasis has been over the U.S Plains.</a:t>
            </a:r>
          </a:p>
        </p:txBody>
      </p:sp>
    </p:spTree>
    <p:extLst>
      <p:ext uri="{BB962C8B-B14F-4D97-AF65-F5344CB8AC3E}">
        <p14:creationId xmlns:p14="http://schemas.microsoft.com/office/powerpoint/2010/main" val="4093794665"/>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p:nvPr/>
        </p:nvPicPr>
        <p:blipFill rotWithShape="1">
          <a:blip r:embed="rId3">
            <a:extLst>
              <a:ext uri="{28A0092B-C50C-407E-A947-70E740481C1C}">
                <a14:useLocalDpi xmlns:a14="http://schemas.microsoft.com/office/drawing/2010/main" val="0"/>
              </a:ext>
            </a:extLst>
          </a:blip>
          <a:srcRect l="10113" r="29854" b="17907"/>
          <a:stretch/>
        </p:blipFill>
        <p:spPr bwMode="auto">
          <a:xfrm>
            <a:off x="819150" y="15925800"/>
            <a:ext cx="9467849" cy="7620001"/>
          </a:xfrm>
          <a:prstGeom prst="rect">
            <a:avLst/>
          </a:prstGeom>
          <a:ln>
            <a:noFill/>
          </a:ln>
          <a:extLst>
            <a:ext uri="{53640926-AAD7-44d8-BBD7-CCE9431645EC}">
              <a14:shadowObscured xmlns:a14="http://schemas.microsoft.com/office/drawing/2010/main"/>
            </a:ext>
          </a:extLst>
        </p:spPr>
      </p:pic>
      <p:pic>
        <p:nvPicPr>
          <p:cNvPr id="10" name="Picture 9"/>
          <p:cNvPicPr/>
          <p:nvPr/>
        </p:nvPicPr>
        <p:blipFill rotWithShape="1">
          <a:blip r:embed="rId3">
            <a:extLst>
              <a:ext uri="{28A0092B-C50C-407E-A947-70E740481C1C}">
                <a14:useLocalDpi xmlns:a14="http://schemas.microsoft.com/office/drawing/2010/main" val="0"/>
              </a:ext>
            </a:extLst>
          </a:blip>
          <a:srcRect l="10113" r="29854" b="17907"/>
          <a:stretch/>
        </p:blipFill>
        <p:spPr bwMode="auto">
          <a:xfrm>
            <a:off x="971550" y="16078200"/>
            <a:ext cx="9467849" cy="7620001"/>
          </a:xfrm>
          <a:prstGeom prst="rect">
            <a:avLst/>
          </a:prstGeom>
          <a:ln>
            <a:noFill/>
          </a:ln>
          <a:extLst>
            <a:ext uri="{53640926-AAD7-44d8-BBD7-CCE9431645EC}">
              <a14:shadowObscured xmlns:a14="http://schemas.microsoft.com/office/drawing/2010/main"/>
            </a:ext>
          </a:extLst>
        </p:spPr>
      </p:pic>
      <p:graphicFrame>
        <p:nvGraphicFramePr>
          <p:cNvPr id="4" name="Content Placeholder 17"/>
          <p:cNvGraphicFramePr>
            <a:graphicFrameLocks noGrp="1"/>
          </p:cNvGraphicFramePr>
          <p:nvPr>
            <p:ph idx="1"/>
            <p:extLst>
              <p:ext uri="{D42A27DB-BD31-4B8C-83A1-F6EECF244321}">
                <p14:modId xmlns:p14="http://schemas.microsoft.com/office/powerpoint/2010/main" val="3063766348"/>
              </p:ext>
            </p:extLst>
          </p:nvPr>
        </p:nvGraphicFramePr>
        <p:xfrm>
          <a:off x="228600" y="1295400"/>
          <a:ext cx="8465820" cy="3856070"/>
        </p:xfrm>
        <a:graphic>
          <a:graphicData uri="http://schemas.openxmlformats.org/drawingml/2006/table">
            <a:tbl>
              <a:tblPr firstRow="1" firstCol="1" bandRow="1">
                <a:tableStyleId>{5C22544A-7EE6-4342-B048-85BDC9FD1C3A}</a:tableStyleId>
              </a:tblPr>
              <a:tblGrid>
                <a:gridCol w="1632601"/>
                <a:gridCol w="3148401"/>
                <a:gridCol w="3684818"/>
              </a:tblGrid>
              <a:tr h="167639">
                <a:tc>
                  <a:txBody>
                    <a:bodyPr/>
                    <a:lstStyle/>
                    <a:p>
                      <a:pPr marL="0" marR="0" algn="ctr">
                        <a:lnSpc>
                          <a:spcPct val="200000"/>
                        </a:lnSpc>
                        <a:spcBef>
                          <a:spcPts val="0"/>
                        </a:spcBef>
                        <a:spcAft>
                          <a:spcPts val="0"/>
                        </a:spcAft>
                      </a:pPr>
                      <a:r>
                        <a:rPr lang="en-US" sz="1800" dirty="0">
                          <a:solidFill>
                            <a:schemeClr val="tx1"/>
                          </a:solidFill>
                          <a:effectLst/>
                          <a:latin typeface="Arial" pitchFamily="34" charset="0"/>
                          <a:cs typeface="Arial" pitchFamily="34" charset="0"/>
                        </a:rPr>
                        <a:t>Region</a:t>
                      </a:r>
                      <a:endParaRPr lang="en-US" sz="1600" dirty="0">
                        <a:solidFill>
                          <a:schemeClr val="tx1"/>
                        </a:solidFill>
                        <a:effectLst/>
                        <a:latin typeface="Arial" pitchFamily="34" charset="0"/>
                        <a:ea typeface="SimSun"/>
                        <a:cs typeface="Arial" pitchFamily="34" charset="0"/>
                      </a:endParaRPr>
                    </a:p>
                  </a:txBody>
                  <a:tcPr marL="68580" marR="68580" marT="0" marB="0">
                    <a:solidFill>
                      <a:schemeClr val="bg1"/>
                    </a:solidFill>
                  </a:tcPr>
                </a:tc>
                <a:tc>
                  <a:txBody>
                    <a:bodyPr/>
                    <a:lstStyle/>
                    <a:p>
                      <a:pPr marL="0" marR="0" algn="ctr">
                        <a:lnSpc>
                          <a:spcPct val="200000"/>
                        </a:lnSpc>
                        <a:spcBef>
                          <a:spcPts val="0"/>
                        </a:spcBef>
                        <a:spcAft>
                          <a:spcPts val="0"/>
                        </a:spcAft>
                      </a:pPr>
                      <a:r>
                        <a:rPr lang="en-US" sz="1800" dirty="0">
                          <a:solidFill>
                            <a:schemeClr val="tx1"/>
                          </a:solidFill>
                          <a:effectLst/>
                          <a:latin typeface="Arial" pitchFamily="34" charset="0"/>
                          <a:cs typeface="Arial" pitchFamily="34" charset="0"/>
                        </a:rPr>
                        <a:t>False alarm rate</a:t>
                      </a:r>
                      <a:endParaRPr lang="en-US" sz="1600" dirty="0">
                        <a:solidFill>
                          <a:schemeClr val="tx1"/>
                        </a:solidFill>
                        <a:effectLst/>
                        <a:latin typeface="Arial" pitchFamily="34" charset="0"/>
                        <a:ea typeface="SimSun"/>
                        <a:cs typeface="Arial" pitchFamily="34" charset="0"/>
                      </a:endParaRPr>
                    </a:p>
                  </a:txBody>
                  <a:tcPr marL="68580" marR="68580" marT="0" marB="0">
                    <a:solidFill>
                      <a:schemeClr val="bg1"/>
                    </a:solidFill>
                  </a:tcPr>
                </a:tc>
                <a:tc>
                  <a:txBody>
                    <a:bodyPr/>
                    <a:lstStyle/>
                    <a:p>
                      <a:pPr marL="0" marR="0" algn="ctr">
                        <a:lnSpc>
                          <a:spcPct val="200000"/>
                        </a:lnSpc>
                        <a:spcBef>
                          <a:spcPts val="0"/>
                        </a:spcBef>
                        <a:spcAft>
                          <a:spcPts val="0"/>
                        </a:spcAft>
                      </a:pPr>
                      <a:r>
                        <a:rPr lang="en-US" sz="1800" dirty="0" err="1" smtClean="0">
                          <a:solidFill>
                            <a:schemeClr val="tx1"/>
                          </a:solidFill>
                          <a:effectLst/>
                          <a:latin typeface="Arial" pitchFamily="34" charset="0"/>
                          <a:ea typeface="+mn-ea"/>
                          <a:cs typeface="Arial" pitchFamily="34" charset="0"/>
                        </a:rPr>
                        <a:t>Prob</a:t>
                      </a:r>
                      <a:r>
                        <a:rPr lang="en-US" sz="1800" baseline="0" dirty="0" smtClean="0">
                          <a:solidFill>
                            <a:schemeClr val="tx1"/>
                          </a:solidFill>
                          <a:effectLst/>
                          <a:latin typeface="Arial" pitchFamily="34" charset="0"/>
                          <a:ea typeface="+mn-ea"/>
                          <a:cs typeface="Arial" pitchFamily="34" charset="0"/>
                        </a:rPr>
                        <a:t> of Detection</a:t>
                      </a:r>
                      <a:endParaRPr lang="en-US" sz="1600" dirty="0">
                        <a:solidFill>
                          <a:schemeClr val="tx1"/>
                        </a:solidFill>
                        <a:effectLst/>
                        <a:latin typeface="Arial" pitchFamily="34" charset="0"/>
                        <a:ea typeface="SimSun"/>
                        <a:cs typeface="Arial" pitchFamily="34" charset="0"/>
                      </a:endParaRPr>
                    </a:p>
                  </a:txBody>
                  <a:tcPr marL="68580" marR="68580" marT="0" marB="0">
                    <a:solidFill>
                      <a:schemeClr val="bg1"/>
                    </a:solidFill>
                  </a:tcPr>
                </a:tc>
              </a:tr>
              <a:tr h="661486">
                <a:tc>
                  <a:txBody>
                    <a:bodyPr/>
                    <a:lstStyle/>
                    <a:p>
                      <a:pPr marL="0" marR="0" algn="ctr">
                        <a:lnSpc>
                          <a:spcPct val="200000"/>
                        </a:lnSpc>
                        <a:spcBef>
                          <a:spcPts val="0"/>
                        </a:spcBef>
                        <a:spcAft>
                          <a:spcPts val="0"/>
                        </a:spcAft>
                      </a:pPr>
                      <a:r>
                        <a:rPr lang="en-US" sz="1800" dirty="0">
                          <a:solidFill>
                            <a:schemeClr val="tx1"/>
                          </a:solidFill>
                          <a:effectLst/>
                          <a:latin typeface="Arial" pitchFamily="34" charset="0"/>
                          <a:cs typeface="Arial" pitchFamily="34" charset="0"/>
                        </a:rPr>
                        <a:t>1</a:t>
                      </a:r>
                      <a:endParaRPr lang="en-US" sz="1600" dirty="0">
                        <a:solidFill>
                          <a:schemeClr val="tx1"/>
                        </a:solidFill>
                        <a:effectLst/>
                        <a:latin typeface="Arial" pitchFamily="34" charset="0"/>
                        <a:ea typeface="SimSun"/>
                        <a:cs typeface="Arial" pitchFamily="34" charset="0"/>
                      </a:endParaRPr>
                    </a:p>
                  </a:txBody>
                  <a:tcPr marL="68580" marR="68580" marT="0" marB="0">
                    <a:solidFill>
                      <a:schemeClr val="bg1"/>
                    </a:solidFill>
                  </a:tcPr>
                </a:tc>
                <a:tc>
                  <a:txBody>
                    <a:bodyPr/>
                    <a:lstStyle/>
                    <a:p>
                      <a:pPr marL="0" marR="0" algn="ctr">
                        <a:lnSpc>
                          <a:spcPct val="200000"/>
                        </a:lnSpc>
                        <a:spcBef>
                          <a:spcPts val="0"/>
                        </a:spcBef>
                        <a:spcAft>
                          <a:spcPts val="0"/>
                        </a:spcAft>
                      </a:pPr>
                      <a:r>
                        <a:rPr lang="en-US" sz="1800" dirty="0">
                          <a:solidFill>
                            <a:schemeClr val="tx1"/>
                          </a:solidFill>
                          <a:effectLst/>
                          <a:latin typeface="Arial" pitchFamily="34" charset="0"/>
                          <a:cs typeface="Arial" pitchFamily="34" charset="0"/>
                        </a:rPr>
                        <a:t>26.6%</a:t>
                      </a:r>
                      <a:endParaRPr lang="en-US" sz="1600" dirty="0">
                        <a:solidFill>
                          <a:schemeClr val="tx1"/>
                        </a:solidFill>
                        <a:effectLst/>
                        <a:latin typeface="Arial" pitchFamily="34" charset="0"/>
                        <a:ea typeface="SimSun"/>
                        <a:cs typeface="Arial" pitchFamily="34" charset="0"/>
                      </a:endParaRPr>
                    </a:p>
                  </a:txBody>
                  <a:tcPr marL="68580" marR="68580" marT="0" marB="0">
                    <a:solidFill>
                      <a:schemeClr val="bg1"/>
                    </a:solidFill>
                  </a:tcPr>
                </a:tc>
                <a:tc>
                  <a:txBody>
                    <a:bodyPr/>
                    <a:lstStyle/>
                    <a:p>
                      <a:pPr marL="0" marR="0" algn="ctr">
                        <a:lnSpc>
                          <a:spcPct val="200000"/>
                        </a:lnSpc>
                        <a:spcBef>
                          <a:spcPts val="0"/>
                        </a:spcBef>
                        <a:spcAft>
                          <a:spcPts val="0"/>
                        </a:spcAft>
                      </a:pPr>
                      <a:r>
                        <a:rPr lang="en-US" sz="1800" dirty="0" smtClean="0">
                          <a:solidFill>
                            <a:schemeClr val="tx1"/>
                          </a:solidFill>
                          <a:effectLst/>
                          <a:latin typeface="Arial" pitchFamily="34" charset="0"/>
                          <a:cs typeface="Arial" pitchFamily="34" charset="0"/>
                        </a:rPr>
                        <a:t>89.9%</a:t>
                      </a:r>
                      <a:endParaRPr lang="en-US" sz="1600" dirty="0">
                        <a:solidFill>
                          <a:schemeClr val="tx1"/>
                        </a:solidFill>
                        <a:effectLst/>
                        <a:latin typeface="Arial" pitchFamily="34" charset="0"/>
                        <a:ea typeface="SimSun"/>
                        <a:cs typeface="Arial" pitchFamily="34" charset="0"/>
                      </a:endParaRPr>
                    </a:p>
                  </a:txBody>
                  <a:tcPr marL="68580" marR="68580" marT="0" marB="0">
                    <a:solidFill>
                      <a:schemeClr val="bg1"/>
                    </a:solidFill>
                  </a:tcPr>
                </a:tc>
              </a:tr>
              <a:tr h="661486">
                <a:tc>
                  <a:txBody>
                    <a:bodyPr/>
                    <a:lstStyle/>
                    <a:p>
                      <a:pPr marL="0" marR="0" algn="ctr">
                        <a:lnSpc>
                          <a:spcPct val="200000"/>
                        </a:lnSpc>
                        <a:spcBef>
                          <a:spcPts val="0"/>
                        </a:spcBef>
                        <a:spcAft>
                          <a:spcPts val="0"/>
                        </a:spcAft>
                      </a:pPr>
                      <a:r>
                        <a:rPr lang="en-US" sz="1800">
                          <a:solidFill>
                            <a:schemeClr val="tx1"/>
                          </a:solidFill>
                          <a:effectLst/>
                          <a:latin typeface="Arial" pitchFamily="34" charset="0"/>
                          <a:cs typeface="Arial" pitchFamily="34" charset="0"/>
                        </a:rPr>
                        <a:t>2</a:t>
                      </a:r>
                      <a:endParaRPr lang="en-US" sz="1600">
                        <a:solidFill>
                          <a:schemeClr val="tx1"/>
                        </a:solidFill>
                        <a:effectLst/>
                        <a:latin typeface="Arial" pitchFamily="34" charset="0"/>
                        <a:ea typeface="SimSun"/>
                        <a:cs typeface="Arial" pitchFamily="34" charset="0"/>
                      </a:endParaRPr>
                    </a:p>
                  </a:txBody>
                  <a:tcPr marL="68580" marR="68580" marT="0" marB="0">
                    <a:solidFill>
                      <a:schemeClr val="bg1"/>
                    </a:solidFill>
                  </a:tcPr>
                </a:tc>
                <a:tc>
                  <a:txBody>
                    <a:bodyPr/>
                    <a:lstStyle/>
                    <a:p>
                      <a:pPr marL="0" marR="0" algn="ctr">
                        <a:lnSpc>
                          <a:spcPct val="200000"/>
                        </a:lnSpc>
                        <a:spcBef>
                          <a:spcPts val="0"/>
                        </a:spcBef>
                        <a:spcAft>
                          <a:spcPts val="0"/>
                        </a:spcAft>
                      </a:pPr>
                      <a:r>
                        <a:rPr lang="en-US" sz="1800" dirty="0">
                          <a:solidFill>
                            <a:schemeClr val="tx1"/>
                          </a:solidFill>
                          <a:effectLst/>
                          <a:latin typeface="Arial" pitchFamily="34" charset="0"/>
                          <a:cs typeface="Arial" pitchFamily="34" charset="0"/>
                        </a:rPr>
                        <a:t>19.6%</a:t>
                      </a:r>
                      <a:endParaRPr lang="en-US" sz="1600" dirty="0">
                        <a:solidFill>
                          <a:schemeClr val="tx1"/>
                        </a:solidFill>
                        <a:effectLst/>
                        <a:latin typeface="Arial" pitchFamily="34" charset="0"/>
                        <a:ea typeface="SimSun"/>
                        <a:cs typeface="Arial" pitchFamily="34" charset="0"/>
                      </a:endParaRPr>
                    </a:p>
                  </a:txBody>
                  <a:tcPr marL="68580" marR="68580" marT="0" marB="0">
                    <a:solidFill>
                      <a:schemeClr val="bg1"/>
                    </a:solidFill>
                  </a:tcPr>
                </a:tc>
                <a:tc>
                  <a:txBody>
                    <a:bodyPr/>
                    <a:lstStyle/>
                    <a:p>
                      <a:pPr marL="0" marR="0" algn="ctr">
                        <a:lnSpc>
                          <a:spcPct val="200000"/>
                        </a:lnSpc>
                        <a:spcBef>
                          <a:spcPts val="0"/>
                        </a:spcBef>
                        <a:spcAft>
                          <a:spcPts val="0"/>
                        </a:spcAft>
                      </a:pPr>
                      <a:r>
                        <a:rPr lang="en-US" sz="1800" dirty="0" smtClean="0">
                          <a:solidFill>
                            <a:schemeClr val="tx1"/>
                          </a:solidFill>
                          <a:effectLst/>
                          <a:latin typeface="Arial" pitchFamily="34" charset="0"/>
                          <a:cs typeface="Arial" pitchFamily="34" charset="0"/>
                        </a:rPr>
                        <a:t>84.2%</a:t>
                      </a:r>
                      <a:endParaRPr lang="en-US" sz="1600" dirty="0">
                        <a:solidFill>
                          <a:schemeClr val="tx1"/>
                        </a:solidFill>
                        <a:effectLst/>
                        <a:latin typeface="Arial" pitchFamily="34" charset="0"/>
                        <a:ea typeface="SimSun"/>
                        <a:cs typeface="Arial" pitchFamily="34" charset="0"/>
                      </a:endParaRPr>
                    </a:p>
                  </a:txBody>
                  <a:tcPr marL="68580" marR="68580" marT="0" marB="0">
                    <a:solidFill>
                      <a:schemeClr val="bg1"/>
                    </a:solidFill>
                  </a:tcPr>
                </a:tc>
              </a:tr>
              <a:tr h="661486">
                <a:tc>
                  <a:txBody>
                    <a:bodyPr/>
                    <a:lstStyle/>
                    <a:p>
                      <a:pPr marL="0" marR="0" algn="ctr">
                        <a:lnSpc>
                          <a:spcPct val="200000"/>
                        </a:lnSpc>
                        <a:spcBef>
                          <a:spcPts val="0"/>
                        </a:spcBef>
                        <a:spcAft>
                          <a:spcPts val="0"/>
                        </a:spcAft>
                      </a:pPr>
                      <a:r>
                        <a:rPr lang="en-US" sz="1800">
                          <a:solidFill>
                            <a:schemeClr val="tx1"/>
                          </a:solidFill>
                          <a:effectLst/>
                          <a:latin typeface="Arial" pitchFamily="34" charset="0"/>
                          <a:cs typeface="Arial" pitchFamily="34" charset="0"/>
                        </a:rPr>
                        <a:t>4</a:t>
                      </a:r>
                      <a:endParaRPr lang="en-US" sz="1600">
                        <a:solidFill>
                          <a:schemeClr val="tx1"/>
                        </a:solidFill>
                        <a:effectLst/>
                        <a:latin typeface="Arial" pitchFamily="34" charset="0"/>
                        <a:ea typeface="SimSun"/>
                        <a:cs typeface="Arial" pitchFamily="34" charset="0"/>
                      </a:endParaRPr>
                    </a:p>
                  </a:txBody>
                  <a:tcPr marL="68580" marR="68580" marT="0" marB="0">
                    <a:solidFill>
                      <a:schemeClr val="bg1"/>
                    </a:solidFill>
                  </a:tcPr>
                </a:tc>
                <a:tc>
                  <a:txBody>
                    <a:bodyPr/>
                    <a:lstStyle/>
                    <a:p>
                      <a:pPr marL="0" marR="0" algn="ctr">
                        <a:lnSpc>
                          <a:spcPct val="200000"/>
                        </a:lnSpc>
                        <a:spcBef>
                          <a:spcPts val="0"/>
                        </a:spcBef>
                        <a:spcAft>
                          <a:spcPts val="0"/>
                        </a:spcAft>
                      </a:pPr>
                      <a:r>
                        <a:rPr lang="en-US" sz="1800" dirty="0">
                          <a:solidFill>
                            <a:schemeClr val="tx1"/>
                          </a:solidFill>
                          <a:effectLst/>
                          <a:latin typeface="Arial" pitchFamily="34" charset="0"/>
                          <a:cs typeface="Arial" pitchFamily="34" charset="0"/>
                        </a:rPr>
                        <a:t>19.7%</a:t>
                      </a:r>
                      <a:endParaRPr lang="en-US" sz="1600" dirty="0">
                        <a:solidFill>
                          <a:schemeClr val="tx1"/>
                        </a:solidFill>
                        <a:effectLst/>
                        <a:latin typeface="Arial" pitchFamily="34" charset="0"/>
                        <a:ea typeface="SimSun"/>
                        <a:cs typeface="Arial" pitchFamily="34" charset="0"/>
                      </a:endParaRPr>
                    </a:p>
                  </a:txBody>
                  <a:tcPr marL="68580" marR="68580" marT="0" marB="0">
                    <a:solidFill>
                      <a:schemeClr val="bg1"/>
                    </a:solidFill>
                  </a:tcPr>
                </a:tc>
                <a:tc>
                  <a:txBody>
                    <a:bodyPr/>
                    <a:lstStyle/>
                    <a:p>
                      <a:pPr marL="0" marR="0" algn="ctr">
                        <a:lnSpc>
                          <a:spcPct val="200000"/>
                        </a:lnSpc>
                        <a:spcBef>
                          <a:spcPts val="0"/>
                        </a:spcBef>
                        <a:spcAft>
                          <a:spcPts val="0"/>
                        </a:spcAft>
                      </a:pPr>
                      <a:r>
                        <a:rPr lang="en-US" sz="1800" dirty="0" smtClean="0">
                          <a:solidFill>
                            <a:schemeClr val="tx1"/>
                          </a:solidFill>
                          <a:effectLst/>
                          <a:latin typeface="Arial" pitchFamily="34" charset="0"/>
                          <a:cs typeface="Arial" pitchFamily="34" charset="0"/>
                        </a:rPr>
                        <a:t>82.9%</a:t>
                      </a:r>
                      <a:endParaRPr lang="en-US" sz="1600" dirty="0">
                        <a:solidFill>
                          <a:schemeClr val="tx1"/>
                        </a:solidFill>
                        <a:effectLst/>
                        <a:latin typeface="Arial" pitchFamily="34" charset="0"/>
                        <a:ea typeface="SimSun"/>
                        <a:cs typeface="Arial" pitchFamily="34" charset="0"/>
                      </a:endParaRPr>
                    </a:p>
                  </a:txBody>
                  <a:tcPr marL="68580" marR="68580" marT="0" marB="0">
                    <a:solidFill>
                      <a:schemeClr val="bg1"/>
                    </a:solidFill>
                  </a:tcPr>
                </a:tc>
              </a:tr>
              <a:tr h="661486">
                <a:tc>
                  <a:txBody>
                    <a:bodyPr/>
                    <a:lstStyle/>
                    <a:p>
                      <a:pPr marL="0" marR="0" algn="ctr">
                        <a:lnSpc>
                          <a:spcPct val="200000"/>
                        </a:lnSpc>
                        <a:spcBef>
                          <a:spcPts val="0"/>
                        </a:spcBef>
                        <a:spcAft>
                          <a:spcPts val="0"/>
                        </a:spcAft>
                      </a:pPr>
                      <a:r>
                        <a:rPr lang="en-US" sz="1800">
                          <a:solidFill>
                            <a:schemeClr val="tx1"/>
                          </a:solidFill>
                          <a:effectLst/>
                          <a:latin typeface="Arial" pitchFamily="34" charset="0"/>
                          <a:cs typeface="Arial" pitchFamily="34" charset="0"/>
                        </a:rPr>
                        <a:t>7</a:t>
                      </a:r>
                      <a:endParaRPr lang="en-US" sz="1600">
                        <a:solidFill>
                          <a:schemeClr val="tx1"/>
                        </a:solidFill>
                        <a:effectLst/>
                        <a:latin typeface="Arial" pitchFamily="34" charset="0"/>
                        <a:ea typeface="SimSun"/>
                        <a:cs typeface="Arial" pitchFamily="34" charset="0"/>
                      </a:endParaRPr>
                    </a:p>
                  </a:txBody>
                  <a:tcPr marL="68580" marR="68580" marT="0" marB="0">
                    <a:solidFill>
                      <a:schemeClr val="bg1"/>
                    </a:solidFill>
                  </a:tcPr>
                </a:tc>
                <a:tc>
                  <a:txBody>
                    <a:bodyPr/>
                    <a:lstStyle/>
                    <a:p>
                      <a:pPr marL="0" marR="0" algn="ctr">
                        <a:lnSpc>
                          <a:spcPct val="200000"/>
                        </a:lnSpc>
                        <a:spcBef>
                          <a:spcPts val="0"/>
                        </a:spcBef>
                        <a:spcAft>
                          <a:spcPts val="0"/>
                        </a:spcAft>
                      </a:pPr>
                      <a:r>
                        <a:rPr lang="en-US" sz="1800">
                          <a:solidFill>
                            <a:schemeClr val="tx1"/>
                          </a:solidFill>
                          <a:effectLst/>
                          <a:latin typeface="Arial" pitchFamily="34" charset="0"/>
                          <a:cs typeface="Arial" pitchFamily="34" charset="0"/>
                        </a:rPr>
                        <a:t>17.6%</a:t>
                      </a:r>
                      <a:endParaRPr lang="en-US" sz="1600">
                        <a:solidFill>
                          <a:schemeClr val="tx1"/>
                        </a:solidFill>
                        <a:effectLst/>
                        <a:latin typeface="Arial" pitchFamily="34" charset="0"/>
                        <a:ea typeface="SimSun"/>
                        <a:cs typeface="Arial" pitchFamily="34" charset="0"/>
                      </a:endParaRPr>
                    </a:p>
                  </a:txBody>
                  <a:tcPr marL="68580" marR="68580" marT="0" marB="0">
                    <a:solidFill>
                      <a:schemeClr val="bg1"/>
                    </a:solidFill>
                  </a:tcPr>
                </a:tc>
                <a:tc>
                  <a:txBody>
                    <a:bodyPr/>
                    <a:lstStyle/>
                    <a:p>
                      <a:pPr marL="0" marR="0" algn="ctr">
                        <a:lnSpc>
                          <a:spcPct val="200000"/>
                        </a:lnSpc>
                        <a:spcBef>
                          <a:spcPts val="0"/>
                        </a:spcBef>
                        <a:spcAft>
                          <a:spcPts val="0"/>
                        </a:spcAft>
                      </a:pPr>
                      <a:r>
                        <a:rPr lang="en-US" sz="1800" dirty="0" smtClean="0">
                          <a:solidFill>
                            <a:schemeClr val="tx1"/>
                          </a:solidFill>
                          <a:effectLst/>
                          <a:latin typeface="Arial" pitchFamily="34" charset="0"/>
                          <a:cs typeface="Arial" pitchFamily="34" charset="0"/>
                        </a:rPr>
                        <a:t>80.4%</a:t>
                      </a:r>
                      <a:endParaRPr lang="en-US" sz="1600" dirty="0">
                        <a:solidFill>
                          <a:schemeClr val="tx1"/>
                        </a:solidFill>
                        <a:effectLst/>
                        <a:latin typeface="Arial" pitchFamily="34" charset="0"/>
                        <a:ea typeface="SimSun"/>
                        <a:cs typeface="Arial" pitchFamily="34" charset="0"/>
                      </a:endParaRPr>
                    </a:p>
                  </a:txBody>
                  <a:tcPr marL="68580" marR="68580" marT="0" marB="0">
                    <a:solidFill>
                      <a:schemeClr val="bg1"/>
                    </a:solidFill>
                  </a:tcPr>
                </a:tc>
              </a:tr>
              <a:tr h="661486">
                <a:tc>
                  <a:txBody>
                    <a:bodyPr/>
                    <a:lstStyle/>
                    <a:p>
                      <a:pPr marL="0" marR="0" algn="ctr">
                        <a:lnSpc>
                          <a:spcPct val="200000"/>
                        </a:lnSpc>
                        <a:spcBef>
                          <a:spcPts val="0"/>
                        </a:spcBef>
                        <a:spcAft>
                          <a:spcPts val="0"/>
                        </a:spcAft>
                      </a:pPr>
                      <a:r>
                        <a:rPr lang="en-US" sz="1800">
                          <a:solidFill>
                            <a:schemeClr val="tx1"/>
                          </a:solidFill>
                          <a:effectLst/>
                          <a:latin typeface="Arial" pitchFamily="34" charset="0"/>
                          <a:cs typeface="Arial" pitchFamily="34" charset="0"/>
                        </a:rPr>
                        <a:t>NYC</a:t>
                      </a:r>
                      <a:endParaRPr lang="en-US" sz="1600">
                        <a:solidFill>
                          <a:schemeClr val="tx1"/>
                        </a:solidFill>
                        <a:effectLst/>
                        <a:latin typeface="Arial" pitchFamily="34" charset="0"/>
                        <a:ea typeface="SimSun"/>
                        <a:cs typeface="Arial" pitchFamily="34" charset="0"/>
                      </a:endParaRPr>
                    </a:p>
                  </a:txBody>
                  <a:tcPr marL="68580" marR="68580" marT="0" marB="0">
                    <a:solidFill>
                      <a:schemeClr val="bg1"/>
                    </a:solidFill>
                  </a:tcPr>
                </a:tc>
                <a:tc>
                  <a:txBody>
                    <a:bodyPr/>
                    <a:lstStyle/>
                    <a:p>
                      <a:pPr marL="0" marR="0" algn="ctr">
                        <a:lnSpc>
                          <a:spcPct val="200000"/>
                        </a:lnSpc>
                        <a:spcBef>
                          <a:spcPts val="0"/>
                        </a:spcBef>
                        <a:spcAft>
                          <a:spcPts val="0"/>
                        </a:spcAft>
                      </a:pPr>
                      <a:r>
                        <a:rPr lang="en-US" sz="1800" dirty="0">
                          <a:solidFill>
                            <a:schemeClr val="tx1"/>
                          </a:solidFill>
                          <a:effectLst/>
                          <a:latin typeface="Arial" pitchFamily="34" charset="0"/>
                          <a:cs typeface="Arial" pitchFamily="34" charset="0"/>
                        </a:rPr>
                        <a:t>25.9%</a:t>
                      </a:r>
                      <a:endParaRPr lang="en-US" sz="1600" dirty="0">
                        <a:solidFill>
                          <a:schemeClr val="tx1"/>
                        </a:solidFill>
                        <a:effectLst/>
                        <a:latin typeface="Arial" pitchFamily="34" charset="0"/>
                        <a:ea typeface="SimSun"/>
                        <a:cs typeface="Arial" pitchFamily="34" charset="0"/>
                      </a:endParaRPr>
                    </a:p>
                  </a:txBody>
                  <a:tcPr marL="68580" marR="68580" marT="0" marB="0">
                    <a:solidFill>
                      <a:schemeClr val="bg1"/>
                    </a:solidFill>
                  </a:tcPr>
                </a:tc>
                <a:tc>
                  <a:txBody>
                    <a:bodyPr/>
                    <a:lstStyle/>
                    <a:p>
                      <a:pPr marL="0" marR="0" algn="ctr">
                        <a:lnSpc>
                          <a:spcPct val="200000"/>
                        </a:lnSpc>
                        <a:spcBef>
                          <a:spcPts val="0"/>
                        </a:spcBef>
                        <a:spcAft>
                          <a:spcPts val="0"/>
                        </a:spcAft>
                      </a:pPr>
                      <a:r>
                        <a:rPr lang="en-US" sz="1800" dirty="0" smtClean="0">
                          <a:solidFill>
                            <a:schemeClr val="tx1"/>
                          </a:solidFill>
                          <a:effectLst/>
                          <a:latin typeface="Arial" pitchFamily="34" charset="0"/>
                          <a:cs typeface="Arial" pitchFamily="34" charset="0"/>
                        </a:rPr>
                        <a:t>82.9%</a:t>
                      </a:r>
                      <a:endParaRPr lang="en-US" sz="1600" dirty="0">
                        <a:solidFill>
                          <a:schemeClr val="tx1"/>
                        </a:solidFill>
                        <a:effectLst/>
                        <a:latin typeface="Arial" pitchFamily="34" charset="0"/>
                        <a:ea typeface="SimSun"/>
                        <a:cs typeface="Arial" pitchFamily="34" charset="0"/>
                      </a:endParaRPr>
                    </a:p>
                  </a:txBody>
                  <a:tcPr marL="68580" marR="68580" marT="0" marB="0">
                    <a:solidFill>
                      <a:schemeClr val="bg1"/>
                    </a:solidFill>
                  </a:tcPr>
                </a:tc>
              </a:tr>
            </a:tbl>
          </a:graphicData>
        </a:graphic>
      </p:graphicFrame>
      <p:sp>
        <p:nvSpPr>
          <p:cNvPr id="5" name="TextBox 4"/>
          <p:cNvSpPr txBox="1"/>
          <p:nvPr/>
        </p:nvSpPr>
        <p:spPr>
          <a:xfrm>
            <a:off x="304800" y="152400"/>
            <a:ext cx="8686800" cy="892552"/>
          </a:xfrm>
          <a:prstGeom prst="rect">
            <a:avLst/>
          </a:prstGeom>
          <a:noFill/>
        </p:spPr>
        <p:txBody>
          <a:bodyPr wrap="square" rtlCol="0">
            <a:spAutoFit/>
          </a:bodyPr>
          <a:lstStyle/>
          <a:p>
            <a:r>
              <a:rPr lang="en-US" sz="2600" dirty="0" smtClean="0">
                <a:solidFill>
                  <a:srgbClr val="FFFFFF"/>
                </a:solidFill>
              </a:rPr>
              <a:t>Verification of the statistically-predicted convective days in each region using odd years between 1996 and 2007</a:t>
            </a:r>
            <a:endParaRPr lang="en-US" sz="2600" dirty="0">
              <a:solidFill>
                <a:srgbClr val="FFFFFF"/>
              </a:solidFill>
            </a:endParaRPr>
          </a:p>
        </p:txBody>
      </p:sp>
      <p:sp>
        <p:nvSpPr>
          <p:cNvPr id="2" name="TextBox 1"/>
          <p:cNvSpPr txBox="1"/>
          <p:nvPr/>
        </p:nvSpPr>
        <p:spPr>
          <a:xfrm>
            <a:off x="457200" y="5334000"/>
            <a:ext cx="8001000" cy="1384995"/>
          </a:xfrm>
          <a:prstGeom prst="rect">
            <a:avLst/>
          </a:prstGeom>
          <a:noFill/>
        </p:spPr>
        <p:txBody>
          <a:bodyPr wrap="square" rtlCol="0">
            <a:spAutoFit/>
          </a:bodyPr>
          <a:lstStyle/>
          <a:p>
            <a:r>
              <a:rPr lang="en-US" sz="2400" dirty="0" smtClean="0">
                <a:solidFill>
                  <a:srgbClr val="FFFFFF"/>
                </a:solidFill>
              </a:rPr>
              <a:t>Note: False alarms increase 5-15% if vertical motion is not included</a:t>
            </a:r>
          </a:p>
          <a:p>
            <a:endParaRPr lang="en-US" dirty="0"/>
          </a:p>
          <a:p>
            <a:r>
              <a:rPr lang="en-US" dirty="0"/>
              <a:t> </a:t>
            </a:r>
            <a:r>
              <a:rPr lang="en-US" dirty="0" smtClean="0"/>
              <a:t>         </a:t>
            </a:r>
            <a:endParaRPr lang="en-US" dirty="0"/>
          </a:p>
        </p:txBody>
      </p:sp>
    </p:spTree>
    <p:extLst>
      <p:ext uri="{BB962C8B-B14F-4D97-AF65-F5344CB8AC3E}">
        <p14:creationId xmlns:p14="http://schemas.microsoft.com/office/powerpoint/2010/main" val="2493842423"/>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4514" y="457200"/>
            <a:ext cx="9144000" cy="5410200"/>
          </a:xfrm>
          <a:prstGeom prst="rect">
            <a:avLst/>
          </a:prstGeom>
        </p:spPr>
      </p:pic>
      <p:sp>
        <p:nvSpPr>
          <p:cNvPr id="5" name="TextBox 4"/>
          <p:cNvSpPr txBox="1"/>
          <p:nvPr/>
        </p:nvSpPr>
        <p:spPr>
          <a:xfrm>
            <a:off x="152400" y="0"/>
            <a:ext cx="8686800" cy="492443"/>
          </a:xfrm>
          <a:prstGeom prst="rect">
            <a:avLst/>
          </a:prstGeom>
          <a:noFill/>
        </p:spPr>
        <p:txBody>
          <a:bodyPr wrap="square" rtlCol="0">
            <a:spAutoFit/>
          </a:bodyPr>
          <a:lstStyle/>
          <a:p>
            <a:r>
              <a:rPr lang="en-US" sz="2600" dirty="0" smtClean="0">
                <a:solidFill>
                  <a:srgbClr val="FFFFFF"/>
                </a:solidFill>
              </a:rPr>
              <a:t>Number of predicted convective storm days 1979 to 2011</a:t>
            </a:r>
            <a:endParaRPr lang="en-US" sz="2600" dirty="0">
              <a:solidFill>
                <a:srgbClr val="FFFFFF"/>
              </a:solidFill>
            </a:endParaRPr>
          </a:p>
        </p:txBody>
      </p:sp>
      <p:sp>
        <p:nvSpPr>
          <p:cNvPr id="6" name="TextBox 5"/>
          <p:cNvSpPr txBox="1"/>
          <p:nvPr/>
        </p:nvSpPr>
        <p:spPr>
          <a:xfrm>
            <a:off x="0" y="5965448"/>
            <a:ext cx="8686800" cy="769441"/>
          </a:xfrm>
          <a:prstGeom prst="rect">
            <a:avLst/>
          </a:prstGeom>
          <a:noFill/>
        </p:spPr>
        <p:txBody>
          <a:bodyPr wrap="square" rtlCol="0">
            <a:spAutoFit/>
          </a:bodyPr>
          <a:lstStyle/>
          <a:p>
            <a:r>
              <a:rPr lang="en-US" sz="2200" dirty="0" smtClean="0">
                <a:solidFill>
                  <a:srgbClr val="FFFFFF"/>
                </a:solidFill>
              </a:rPr>
              <a:t>Only significant trend is region 7 (R</a:t>
            </a:r>
            <a:r>
              <a:rPr lang="en-US" sz="2200" baseline="30000" dirty="0" smtClean="0">
                <a:solidFill>
                  <a:srgbClr val="FFFFFF"/>
                </a:solidFill>
              </a:rPr>
              <a:t>2</a:t>
            </a:r>
            <a:r>
              <a:rPr lang="en-US" sz="2200" dirty="0" smtClean="0">
                <a:solidFill>
                  <a:srgbClr val="FFFFFF"/>
                </a:solidFill>
              </a:rPr>
              <a:t> = 0.162, p =0.01); so convective frequency increasing more rapidly over coastal waters.</a:t>
            </a:r>
            <a:endParaRPr lang="en-US" sz="2200" dirty="0">
              <a:solidFill>
                <a:srgbClr val="FFFFFF"/>
              </a:solidFill>
            </a:endParaRPr>
          </a:p>
        </p:txBody>
      </p:sp>
      <p:cxnSp>
        <p:nvCxnSpPr>
          <p:cNvPr id="7" name="Straight Arrow Connector 6"/>
          <p:cNvCxnSpPr/>
          <p:nvPr/>
        </p:nvCxnSpPr>
        <p:spPr>
          <a:xfrm flipV="1">
            <a:off x="457200" y="3048000"/>
            <a:ext cx="6477000" cy="685800"/>
          </a:xfrm>
          <a:prstGeom prst="straightConnector1">
            <a:avLst/>
          </a:prstGeom>
          <a:ln>
            <a:solidFill>
              <a:srgbClr val="000000"/>
            </a:solidFill>
            <a:prstDash val="dash"/>
            <a:headEnd type="none"/>
            <a:tailEnd type="non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9384242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p:nvPr>
            <p:extLst>
              <p:ext uri="{D42A27DB-BD31-4B8C-83A1-F6EECF244321}">
                <p14:modId xmlns:p14="http://schemas.microsoft.com/office/powerpoint/2010/main" val="1685126202"/>
              </p:ext>
            </p:extLst>
          </p:nvPr>
        </p:nvGraphicFramePr>
        <p:xfrm>
          <a:off x="228600" y="0"/>
          <a:ext cx="4257675" cy="35814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hart 4"/>
          <p:cNvGraphicFramePr/>
          <p:nvPr>
            <p:extLst>
              <p:ext uri="{D42A27DB-BD31-4B8C-83A1-F6EECF244321}">
                <p14:modId xmlns:p14="http://schemas.microsoft.com/office/powerpoint/2010/main" val="797174082"/>
              </p:ext>
            </p:extLst>
          </p:nvPr>
        </p:nvGraphicFramePr>
        <p:xfrm>
          <a:off x="4572000" y="0"/>
          <a:ext cx="4267200" cy="35814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2" name="Chart 11"/>
          <p:cNvGraphicFramePr/>
          <p:nvPr>
            <p:extLst>
              <p:ext uri="{D42A27DB-BD31-4B8C-83A1-F6EECF244321}">
                <p14:modId xmlns:p14="http://schemas.microsoft.com/office/powerpoint/2010/main" val="2832950044"/>
              </p:ext>
            </p:extLst>
          </p:nvPr>
        </p:nvGraphicFramePr>
        <p:xfrm>
          <a:off x="4572000" y="3505200"/>
          <a:ext cx="4343401" cy="3352800"/>
        </p:xfrm>
        <a:graphic>
          <a:graphicData uri="http://schemas.openxmlformats.org/drawingml/2006/chart">
            <c:chart xmlns:c="http://schemas.openxmlformats.org/drawingml/2006/chart" xmlns:r="http://schemas.openxmlformats.org/officeDocument/2006/relationships" r:id="rId5"/>
          </a:graphicData>
        </a:graphic>
      </p:graphicFrame>
      <p:sp>
        <p:nvSpPr>
          <p:cNvPr id="3" name="TextBox 2"/>
          <p:cNvSpPr txBox="1"/>
          <p:nvPr/>
        </p:nvSpPr>
        <p:spPr>
          <a:xfrm>
            <a:off x="457200" y="3886200"/>
            <a:ext cx="3733800" cy="2308324"/>
          </a:xfrm>
          <a:prstGeom prst="rect">
            <a:avLst/>
          </a:prstGeom>
          <a:noFill/>
        </p:spPr>
        <p:txBody>
          <a:bodyPr wrap="square" rtlCol="0">
            <a:spAutoFit/>
          </a:bodyPr>
          <a:lstStyle/>
          <a:p>
            <a:r>
              <a:rPr lang="en-US" sz="2400" dirty="0" smtClean="0">
                <a:solidFill>
                  <a:schemeClr val="bg1"/>
                </a:solidFill>
              </a:rPr>
              <a:t>Average CAPE, </a:t>
            </a:r>
            <a:r>
              <a:rPr lang="en-US" sz="2400" dirty="0" err="1" smtClean="0">
                <a:solidFill>
                  <a:schemeClr val="bg1"/>
                </a:solidFill>
              </a:rPr>
              <a:t>Precipitable</a:t>
            </a:r>
            <a:r>
              <a:rPr lang="en-US" sz="2400" dirty="0" smtClean="0">
                <a:solidFill>
                  <a:schemeClr val="bg1"/>
                </a:solidFill>
              </a:rPr>
              <a:t> water, and vertical motion (omega) changes for all 1,2,4,7, and NYC regions from 1979-2011</a:t>
            </a:r>
            <a:endParaRPr lang="en-US" sz="2400" dirty="0">
              <a:solidFill>
                <a:schemeClr val="bg1"/>
              </a:solidFill>
            </a:endParaRPr>
          </a:p>
        </p:txBody>
      </p:sp>
    </p:spTree>
    <p:extLst>
      <p:ext uri="{BB962C8B-B14F-4D97-AF65-F5344CB8AC3E}">
        <p14:creationId xmlns:p14="http://schemas.microsoft.com/office/powerpoint/2010/main" val="1985740889"/>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p:nvPr/>
        </p:nvPicPr>
        <p:blipFill rotWithShape="1">
          <a:blip r:embed="rId3">
            <a:extLst>
              <a:ext uri="{28A0092B-C50C-407E-A947-70E740481C1C}">
                <a14:useLocalDpi xmlns:a14="http://schemas.microsoft.com/office/drawing/2010/main" val="0"/>
              </a:ext>
            </a:extLst>
          </a:blip>
          <a:srcRect l="10113" r="29854" b="17907"/>
          <a:stretch/>
        </p:blipFill>
        <p:spPr bwMode="auto">
          <a:xfrm>
            <a:off x="819150" y="15925800"/>
            <a:ext cx="9467849" cy="7620001"/>
          </a:xfrm>
          <a:prstGeom prst="rect">
            <a:avLst/>
          </a:prstGeom>
          <a:ln>
            <a:noFill/>
          </a:ln>
          <a:extLst>
            <a:ext uri="{53640926-AAD7-44d8-BBD7-CCE9431645EC}">
              <a14:shadowObscured xmlns:a14="http://schemas.microsoft.com/office/drawing/2010/main"/>
            </a:ext>
          </a:extLst>
        </p:spPr>
      </p:pic>
      <p:pic>
        <p:nvPicPr>
          <p:cNvPr id="10" name="Picture 9"/>
          <p:cNvPicPr/>
          <p:nvPr/>
        </p:nvPicPr>
        <p:blipFill rotWithShape="1">
          <a:blip r:embed="rId3">
            <a:extLst>
              <a:ext uri="{28A0092B-C50C-407E-A947-70E740481C1C}">
                <a14:useLocalDpi xmlns:a14="http://schemas.microsoft.com/office/drawing/2010/main" val="0"/>
              </a:ext>
            </a:extLst>
          </a:blip>
          <a:srcRect l="10113" r="29854" b="17907"/>
          <a:stretch/>
        </p:blipFill>
        <p:spPr bwMode="auto">
          <a:xfrm>
            <a:off x="971550" y="16078200"/>
            <a:ext cx="9467849" cy="7620001"/>
          </a:xfrm>
          <a:prstGeom prst="rect">
            <a:avLst/>
          </a:prstGeom>
          <a:ln>
            <a:noFill/>
          </a:ln>
          <a:extLst>
            <a:ext uri="{53640926-AAD7-44d8-BBD7-CCE9431645EC}">
              <a14:shadowObscured xmlns:a14="http://schemas.microsoft.com/office/drawing/2010/main"/>
            </a:ext>
          </a:extLst>
        </p:spPr>
      </p:pic>
      <p:graphicFrame>
        <p:nvGraphicFramePr>
          <p:cNvPr id="4" name="Chart 3"/>
          <p:cNvGraphicFramePr/>
          <p:nvPr>
            <p:extLst>
              <p:ext uri="{D42A27DB-BD31-4B8C-83A1-F6EECF244321}">
                <p14:modId xmlns:p14="http://schemas.microsoft.com/office/powerpoint/2010/main" val="295778703"/>
              </p:ext>
            </p:extLst>
          </p:nvPr>
        </p:nvGraphicFramePr>
        <p:xfrm>
          <a:off x="0" y="990600"/>
          <a:ext cx="4572000" cy="2743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5" name="Chart 4"/>
          <p:cNvGraphicFramePr/>
          <p:nvPr>
            <p:extLst>
              <p:ext uri="{D42A27DB-BD31-4B8C-83A1-F6EECF244321}">
                <p14:modId xmlns:p14="http://schemas.microsoft.com/office/powerpoint/2010/main" val="2400689144"/>
              </p:ext>
            </p:extLst>
          </p:nvPr>
        </p:nvGraphicFramePr>
        <p:xfrm>
          <a:off x="4343400" y="990600"/>
          <a:ext cx="4572000" cy="27432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6" name="Chart 5"/>
          <p:cNvGraphicFramePr/>
          <p:nvPr>
            <p:extLst>
              <p:ext uri="{D42A27DB-BD31-4B8C-83A1-F6EECF244321}">
                <p14:modId xmlns:p14="http://schemas.microsoft.com/office/powerpoint/2010/main" val="1585277324"/>
              </p:ext>
            </p:extLst>
          </p:nvPr>
        </p:nvGraphicFramePr>
        <p:xfrm>
          <a:off x="0" y="3886200"/>
          <a:ext cx="4554855" cy="27432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7" name="Chart 6"/>
          <p:cNvGraphicFramePr/>
          <p:nvPr>
            <p:extLst>
              <p:ext uri="{D42A27DB-BD31-4B8C-83A1-F6EECF244321}">
                <p14:modId xmlns:p14="http://schemas.microsoft.com/office/powerpoint/2010/main" val="695328420"/>
              </p:ext>
            </p:extLst>
          </p:nvPr>
        </p:nvGraphicFramePr>
        <p:xfrm>
          <a:off x="4419600" y="3886200"/>
          <a:ext cx="4564380" cy="27432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8" name="Chart 7"/>
          <p:cNvGraphicFramePr/>
          <p:nvPr>
            <p:extLst>
              <p:ext uri="{D42A27DB-BD31-4B8C-83A1-F6EECF244321}">
                <p14:modId xmlns:p14="http://schemas.microsoft.com/office/powerpoint/2010/main" val="2844552097"/>
              </p:ext>
            </p:extLst>
          </p:nvPr>
        </p:nvGraphicFramePr>
        <p:xfrm>
          <a:off x="4419600" y="3962400"/>
          <a:ext cx="4572000" cy="2743200"/>
        </p:xfrm>
        <a:graphic>
          <a:graphicData uri="http://schemas.openxmlformats.org/drawingml/2006/chart">
            <c:chart xmlns:c="http://schemas.openxmlformats.org/drawingml/2006/chart" xmlns:r="http://schemas.openxmlformats.org/officeDocument/2006/relationships" r:id="rId8"/>
          </a:graphicData>
        </a:graphic>
      </p:graphicFrame>
      <p:sp>
        <p:nvSpPr>
          <p:cNvPr id="11" name="TextBox 10"/>
          <p:cNvSpPr txBox="1"/>
          <p:nvPr/>
        </p:nvSpPr>
        <p:spPr>
          <a:xfrm>
            <a:off x="381000" y="304800"/>
            <a:ext cx="8305800" cy="461665"/>
          </a:xfrm>
          <a:prstGeom prst="rect">
            <a:avLst/>
          </a:prstGeom>
          <a:noFill/>
        </p:spPr>
        <p:txBody>
          <a:bodyPr wrap="square" rtlCol="0">
            <a:spAutoFit/>
          </a:bodyPr>
          <a:lstStyle/>
          <a:p>
            <a:r>
              <a:rPr lang="en-US" sz="2400" dirty="0" smtClean="0">
                <a:solidFill>
                  <a:schemeClr val="bg1"/>
                </a:solidFill>
              </a:rPr>
              <a:t>Change in CAPE and 2-m Temperature for Regions 1 and 7</a:t>
            </a:r>
            <a:endParaRPr lang="en-US" sz="2400" dirty="0">
              <a:solidFill>
                <a:schemeClr val="bg1"/>
              </a:solidFill>
            </a:endParaRPr>
          </a:p>
        </p:txBody>
      </p:sp>
    </p:spTree>
    <p:extLst>
      <p:ext uri="{BB962C8B-B14F-4D97-AF65-F5344CB8AC3E}">
        <p14:creationId xmlns:p14="http://schemas.microsoft.com/office/powerpoint/2010/main" val="96974869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extBox 1"/>
          <p:cNvSpPr txBox="1">
            <a:spLocks noChangeArrowheads="1"/>
          </p:cNvSpPr>
          <p:nvPr/>
        </p:nvSpPr>
        <p:spPr bwMode="auto">
          <a:xfrm>
            <a:off x="0" y="131763"/>
            <a:ext cx="9144000"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sz="3000" dirty="0" smtClean="0">
                <a:solidFill>
                  <a:schemeClr val="bg1"/>
                </a:solidFill>
              </a:rPr>
              <a:t>Summary and Conclusions</a:t>
            </a:r>
            <a:endParaRPr lang="en-US" sz="3000" dirty="0">
              <a:solidFill>
                <a:schemeClr val="bg1"/>
              </a:solidFill>
            </a:endParaRPr>
          </a:p>
        </p:txBody>
      </p:sp>
      <p:sp>
        <p:nvSpPr>
          <p:cNvPr id="58370" name="Content Placeholder 3"/>
          <p:cNvSpPr>
            <a:spLocks noGrp="1"/>
          </p:cNvSpPr>
          <p:nvPr>
            <p:ph idx="1"/>
          </p:nvPr>
        </p:nvSpPr>
        <p:spPr>
          <a:xfrm>
            <a:off x="152400" y="762000"/>
            <a:ext cx="8915400" cy="6096000"/>
          </a:xfrm>
        </p:spPr>
        <p:txBody>
          <a:bodyPr/>
          <a:lstStyle/>
          <a:p>
            <a:pPr>
              <a:spcBef>
                <a:spcPts val="600"/>
              </a:spcBef>
            </a:pPr>
            <a:r>
              <a:rPr lang="en-US" sz="2000" dirty="0" smtClean="0">
                <a:solidFill>
                  <a:schemeClr val="bg1"/>
                </a:solidFill>
                <a:latin typeface="+mj-lt"/>
                <a:ea typeface="ＭＳ Ｐゴシック" pitchFamily="34" charset="-128"/>
              </a:rPr>
              <a:t>Convective frequency varies across the region, with localized maxima across western PA, Hudson Valley and along the VA to NJ coastal plain. </a:t>
            </a:r>
            <a:r>
              <a:rPr lang="en-US" sz="2000" dirty="0" smtClean="0">
                <a:solidFill>
                  <a:schemeClr val="bg1"/>
                </a:solidFill>
                <a:ea typeface="ＭＳ Ｐゴシック" pitchFamily="34" charset="-128"/>
              </a:rPr>
              <a:t>There </a:t>
            </a:r>
            <a:r>
              <a:rPr lang="en-US" sz="2000" dirty="0">
                <a:solidFill>
                  <a:schemeClr val="bg1"/>
                </a:solidFill>
                <a:ea typeface="ＭＳ Ｐゴシック" pitchFamily="34" charset="-128"/>
              </a:rPr>
              <a:t>is a </a:t>
            </a:r>
            <a:r>
              <a:rPr lang="en-US" sz="2000" dirty="0" smtClean="0">
                <a:solidFill>
                  <a:schemeClr val="bg1"/>
                </a:solidFill>
                <a:ea typeface="ＭＳ Ｐゴシック" pitchFamily="34" charset="-128"/>
              </a:rPr>
              <a:t>sharp gradient in convective frequency across the coast and over southern New England.</a:t>
            </a:r>
          </a:p>
          <a:p>
            <a:pPr marL="0" indent="0">
              <a:spcBef>
                <a:spcPts val="600"/>
              </a:spcBef>
              <a:buNone/>
            </a:pPr>
            <a:endParaRPr lang="en-US" sz="2000" dirty="0" smtClean="0">
              <a:solidFill>
                <a:schemeClr val="bg1"/>
              </a:solidFill>
              <a:latin typeface="+mj-lt"/>
              <a:ea typeface="ＭＳ Ｐゴシック" pitchFamily="34" charset="-128"/>
            </a:endParaRPr>
          </a:p>
          <a:p>
            <a:pPr>
              <a:spcBef>
                <a:spcPts val="600"/>
              </a:spcBef>
            </a:pPr>
            <a:r>
              <a:rPr lang="en-US" sz="2000" dirty="0" smtClean="0">
                <a:solidFill>
                  <a:schemeClr val="bg1"/>
                </a:solidFill>
                <a:latin typeface="+mj-lt"/>
                <a:ea typeface="ＭＳ Ｐゴシック" pitchFamily="34" charset="-128"/>
              </a:rPr>
              <a:t>Convection reaches a maximum over inland areas during the day (18-00 UTC) and over the coastal plain during the late night (00-12 UTC)</a:t>
            </a:r>
          </a:p>
          <a:p>
            <a:pPr marL="0" indent="0">
              <a:spcBef>
                <a:spcPts val="600"/>
              </a:spcBef>
              <a:buNone/>
            </a:pPr>
            <a:endParaRPr lang="en-US" sz="2000" dirty="0" smtClean="0">
              <a:solidFill>
                <a:schemeClr val="bg1"/>
              </a:solidFill>
              <a:latin typeface="+mj-lt"/>
              <a:ea typeface="ＭＳ Ｐゴシック" pitchFamily="34" charset="-128"/>
            </a:endParaRPr>
          </a:p>
          <a:p>
            <a:pPr>
              <a:spcBef>
                <a:spcPts val="600"/>
              </a:spcBef>
            </a:pPr>
            <a:r>
              <a:rPr lang="en-US" sz="2000" dirty="0" smtClean="0">
                <a:solidFill>
                  <a:schemeClr val="bg1"/>
                </a:solidFill>
                <a:latin typeface="+mj-lt"/>
                <a:ea typeface="ＭＳ Ｐゴシック" pitchFamily="34" charset="-128"/>
              </a:rPr>
              <a:t>There is large </a:t>
            </a:r>
            <a:r>
              <a:rPr lang="en-US" sz="2000" dirty="0" err="1" smtClean="0">
                <a:solidFill>
                  <a:schemeClr val="bg1"/>
                </a:solidFill>
                <a:latin typeface="+mj-lt"/>
                <a:ea typeface="ＭＳ Ｐゴシック" pitchFamily="34" charset="-128"/>
              </a:rPr>
              <a:t>interannual</a:t>
            </a:r>
            <a:r>
              <a:rPr lang="en-US" sz="2000" dirty="0" smtClean="0">
                <a:solidFill>
                  <a:schemeClr val="bg1"/>
                </a:solidFill>
                <a:latin typeface="+mj-lt"/>
                <a:ea typeface="ＭＳ Ｐゴシック" pitchFamily="34" charset="-128"/>
              </a:rPr>
              <a:t> variability related in part to the strength and frequency of synoptic troughs during the warm season.</a:t>
            </a:r>
          </a:p>
          <a:p>
            <a:pPr>
              <a:spcBef>
                <a:spcPts val="600"/>
              </a:spcBef>
            </a:pPr>
            <a:endParaRPr lang="en-US" sz="2000" dirty="0">
              <a:solidFill>
                <a:schemeClr val="bg1"/>
              </a:solidFill>
              <a:latin typeface="+mj-lt"/>
              <a:ea typeface="ＭＳ Ｐゴシック" pitchFamily="34" charset="-128"/>
            </a:endParaRPr>
          </a:p>
          <a:p>
            <a:pPr>
              <a:spcBef>
                <a:spcPts val="600"/>
              </a:spcBef>
            </a:pPr>
            <a:r>
              <a:rPr lang="en-US" sz="2000" dirty="0" smtClean="0">
                <a:solidFill>
                  <a:schemeClr val="bg1"/>
                </a:solidFill>
                <a:latin typeface="+mj-lt"/>
                <a:ea typeface="ＭＳ Ｐゴシック" pitchFamily="34" charset="-128"/>
              </a:rPr>
              <a:t>Linear Discriminate Analysis (LDA) using NARR  (CAPE, vertical motion, and </a:t>
            </a:r>
            <a:r>
              <a:rPr lang="en-US" sz="2000" dirty="0" err="1" smtClean="0">
                <a:solidFill>
                  <a:schemeClr val="bg1"/>
                </a:solidFill>
                <a:latin typeface="+mj-lt"/>
                <a:ea typeface="ＭＳ Ｐゴシック" pitchFamily="34" charset="-128"/>
              </a:rPr>
              <a:t>precipitable</a:t>
            </a:r>
            <a:r>
              <a:rPr lang="en-US" sz="2000" dirty="0" smtClean="0">
                <a:solidFill>
                  <a:schemeClr val="bg1"/>
                </a:solidFill>
                <a:latin typeface="+mj-lt"/>
                <a:ea typeface="ＭＳ Ｐゴシック" pitchFamily="34" charset="-128"/>
              </a:rPr>
              <a:t> water) can realistically obtain the convective days for various </a:t>
            </a:r>
            <a:r>
              <a:rPr lang="en-US" sz="2000" dirty="0" err="1" smtClean="0">
                <a:solidFill>
                  <a:schemeClr val="bg1"/>
                </a:solidFill>
                <a:latin typeface="+mj-lt"/>
                <a:ea typeface="ＭＳ Ｐゴシック" pitchFamily="34" charset="-128"/>
              </a:rPr>
              <a:t>subregions</a:t>
            </a:r>
            <a:r>
              <a:rPr lang="en-US" sz="2000" dirty="0" smtClean="0">
                <a:solidFill>
                  <a:schemeClr val="bg1"/>
                </a:solidFill>
                <a:latin typeface="+mj-lt"/>
                <a:ea typeface="ＭＳ Ｐゴシック" pitchFamily="34" charset="-128"/>
              </a:rPr>
              <a:t>.</a:t>
            </a:r>
          </a:p>
          <a:p>
            <a:pPr>
              <a:spcBef>
                <a:spcPts val="600"/>
              </a:spcBef>
            </a:pPr>
            <a:endParaRPr lang="en-US" sz="2000" dirty="0">
              <a:solidFill>
                <a:schemeClr val="bg1"/>
              </a:solidFill>
              <a:latin typeface="+mj-lt"/>
              <a:ea typeface="ＭＳ Ｐゴシック" pitchFamily="34" charset="-128"/>
            </a:endParaRPr>
          </a:p>
          <a:p>
            <a:pPr>
              <a:spcBef>
                <a:spcPts val="600"/>
              </a:spcBef>
            </a:pPr>
            <a:r>
              <a:rPr lang="en-US" sz="2000" dirty="0" smtClean="0">
                <a:solidFill>
                  <a:schemeClr val="bg1"/>
                </a:solidFill>
                <a:latin typeface="+mj-lt"/>
                <a:ea typeface="ＭＳ Ｐゴシック" pitchFamily="34" charset="-128"/>
              </a:rPr>
              <a:t>There is an increase in the number of convective days over Long Island and coastal waters, which may be related in part to an increase in SST.</a:t>
            </a:r>
            <a:endParaRPr lang="en-US" sz="2000" dirty="0" smtClean="0">
              <a:solidFill>
                <a:schemeClr val="bg1"/>
              </a:solidFill>
              <a:ea typeface="ＭＳ Ｐゴシック" pitchFamily="34" charset="-128"/>
            </a:endParaRPr>
          </a:p>
          <a:p>
            <a:pPr>
              <a:spcBef>
                <a:spcPts val="600"/>
              </a:spcBef>
            </a:pPr>
            <a:endParaRPr lang="en-US" sz="2000" dirty="0" smtClean="0">
              <a:solidFill>
                <a:schemeClr val="bg1"/>
              </a:solidFill>
              <a:ea typeface="ＭＳ Ｐゴシック" pitchFamily="34" charset="-128"/>
            </a:endParaRPr>
          </a:p>
          <a:p>
            <a:pPr marL="0" indent="0">
              <a:buNone/>
            </a:pPr>
            <a:endParaRPr lang="en-US" sz="2000" dirty="0" smtClean="0">
              <a:solidFill>
                <a:schemeClr val="bg1"/>
              </a:solidFill>
              <a:ea typeface="ＭＳ Ｐゴシック" pitchFamily="34" charset="-128"/>
            </a:endParaRPr>
          </a:p>
          <a:p>
            <a:pPr>
              <a:buFont typeface="Arial" pitchFamily="34" charset="0"/>
              <a:buNone/>
            </a:pPr>
            <a:r>
              <a:rPr lang="en-US" sz="2000" b="1" dirty="0" smtClean="0">
                <a:solidFill>
                  <a:schemeClr val="bg1"/>
                </a:solidFill>
                <a:ea typeface="ＭＳ Ｐゴシック" pitchFamily="34" charset="-128"/>
              </a:rPr>
              <a:t>       </a:t>
            </a:r>
            <a:endParaRPr lang="en-US" sz="2000" dirty="0" smtClean="0">
              <a:solidFill>
                <a:schemeClr val="bg1"/>
              </a:solidFill>
              <a:ea typeface="ＭＳ Ｐゴシック" pitchFamily="34" charset="-128"/>
            </a:endParaRPr>
          </a:p>
        </p:txBody>
      </p:sp>
    </p:spTree>
    <p:extLst>
      <p:ext uri="{BB962C8B-B14F-4D97-AF65-F5344CB8AC3E}">
        <p14:creationId xmlns:p14="http://schemas.microsoft.com/office/powerpoint/2010/main" val="330180682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p:nvPr/>
        </p:nvPicPr>
        <p:blipFill rotWithShape="1">
          <a:blip r:embed="rId3">
            <a:extLst>
              <a:ext uri="{28A0092B-C50C-407E-A947-70E740481C1C}">
                <a14:useLocalDpi xmlns:a14="http://schemas.microsoft.com/office/drawing/2010/main" val="0"/>
              </a:ext>
            </a:extLst>
          </a:blip>
          <a:srcRect l="10113" r="29854" b="17907"/>
          <a:stretch/>
        </p:blipFill>
        <p:spPr bwMode="auto">
          <a:xfrm>
            <a:off x="819150" y="15925800"/>
            <a:ext cx="9467849" cy="7620001"/>
          </a:xfrm>
          <a:prstGeom prst="rect">
            <a:avLst/>
          </a:prstGeom>
          <a:ln>
            <a:noFill/>
          </a:ln>
          <a:extLst>
            <a:ext uri="{53640926-AAD7-44d8-BBD7-CCE9431645EC}">
              <a14:shadowObscured xmlns:a14="http://schemas.microsoft.com/office/drawing/2010/main"/>
            </a:ext>
          </a:extLst>
        </p:spPr>
      </p:pic>
      <p:pic>
        <p:nvPicPr>
          <p:cNvPr id="10" name="Picture 9"/>
          <p:cNvPicPr/>
          <p:nvPr/>
        </p:nvPicPr>
        <p:blipFill rotWithShape="1">
          <a:blip r:embed="rId3">
            <a:extLst>
              <a:ext uri="{28A0092B-C50C-407E-A947-70E740481C1C}">
                <a14:useLocalDpi xmlns:a14="http://schemas.microsoft.com/office/drawing/2010/main" val="0"/>
              </a:ext>
            </a:extLst>
          </a:blip>
          <a:srcRect l="10113" r="29854" b="17907"/>
          <a:stretch/>
        </p:blipFill>
        <p:spPr bwMode="auto">
          <a:xfrm>
            <a:off x="971550" y="16078200"/>
            <a:ext cx="9467849" cy="7620001"/>
          </a:xfrm>
          <a:prstGeom prst="rect">
            <a:avLst/>
          </a:prstGeom>
          <a:ln>
            <a:noFill/>
          </a:ln>
          <a:extLst>
            <a:ext uri="{53640926-AAD7-44d8-BBD7-CCE9431645EC}">
              <a14:shadowObscured xmlns:a14="http://schemas.microsoft.com/office/drawing/2010/main"/>
            </a:ext>
          </a:extLst>
        </p:spPr>
      </p:pic>
      <p:sp>
        <p:nvSpPr>
          <p:cNvPr id="2" name="TextBox 1"/>
          <p:cNvSpPr txBox="1"/>
          <p:nvPr/>
        </p:nvSpPr>
        <p:spPr>
          <a:xfrm>
            <a:off x="381000" y="595085"/>
            <a:ext cx="8305800" cy="6524863"/>
          </a:xfrm>
          <a:prstGeom prst="rect">
            <a:avLst/>
          </a:prstGeom>
          <a:noFill/>
        </p:spPr>
        <p:txBody>
          <a:bodyPr wrap="square" rtlCol="0">
            <a:spAutoFit/>
          </a:bodyPr>
          <a:lstStyle/>
          <a:p>
            <a:r>
              <a:rPr lang="en-US" sz="2000" dirty="0">
                <a:solidFill>
                  <a:schemeClr val="bg1"/>
                </a:solidFill>
              </a:rPr>
              <a:t>Colle, B. A., K. A. Lombardo, J. Tongue, W. Goodman, and N. </a:t>
            </a:r>
            <a:r>
              <a:rPr lang="en-US" sz="2000" dirty="0" err="1">
                <a:solidFill>
                  <a:schemeClr val="bg1"/>
                </a:solidFill>
              </a:rPr>
              <a:t>Vaz</a:t>
            </a:r>
            <a:r>
              <a:rPr lang="en-US" sz="2000" dirty="0">
                <a:solidFill>
                  <a:schemeClr val="bg1"/>
                </a:solidFill>
              </a:rPr>
              <a:t>, </a:t>
            </a:r>
            <a:r>
              <a:rPr lang="en-US" sz="2000" dirty="0" smtClean="0">
                <a:solidFill>
                  <a:schemeClr val="bg1"/>
                </a:solidFill>
              </a:rPr>
              <a:t>	2012</a:t>
            </a:r>
            <a:r>
              <a:rPr lang="en-US" sz="2000" dirty="0">
                <a:solidFill>
                  <a:schemeClr val="bg1"/>
                </a:solidFill>
              </a:rPr>
              <a:t>: Tornadoes in the New York Metropolitan Region</a:t>
            </a:r>
            <a:r>
              <a:rPr lang="en-US" sz="2000" dirty="0" smtClean="0">
                <a:solidFill>
                  <a:schemeClr val="bg1"/>
                </a:solidFill>
              </a:rPr>
              <a:t>:	 	Climatology </a:t>
            </a:r>
            <a:r>
              <a:rPr lang="en-US" sz="2000" dirty="0">
                <a:solidFill>
                  <a:schemeClr val="bg1"/>
                </a:solidFill>
              </a:rPr>
              <a:t>and </a:t>
            </a:r>
            <a:r>
              <a:rPr lang="en-US" sz="2000" dirty="0" err="1">
                <a:solidFill>
                  <a:schemeClr val="bg1"/>
                </a:solidFill>
              </a:rPr>
              <a:t>multiscale</a:t>
            </a:r>
            <a:r>
              <a:rPr lang="en-US" sz="2000" dirty="0">
                <a:solidFill>
                  <a:schemeClr val="bg1"/>
                </a:solidFill>
              </a:rPr>
              <a:t> analysis of two events. </a:t>
            </a:r>
            <a:r>
              <a:rPr lang="en-US" sz="2000" i="1" dirty="0" err="1">
                <a:solidFill>
                  <a:schemeClr val="bg1"/>
                </a:solidFill>
              </a:rPr>
              <a:t>Wea</a:t>
            </a:r>
            <a:r>
              <a:rPr lang="en-US" sz="2000" i="1" dirty="0">
                <a:solidFill>
                  <a:schemeClr val="bg1"/>
                </a:solidFill>
              </a:rPr>
              <a:t>. </a:t>
            </a:r>
            <a:r>
              <a:rPr lang="en-US" sz="2000" i="1" dirty="0" smtClean="0">
                <a:solidFill>
                  <a:schemeClr val="bg1"/>
                </a:solidFill>
              </a:rPr>
              <a:t>	Forecasting</a:t>
            </a:r>
            <a:r>
              <a:rPr lang="en-US" sz="2000" dirty="0">
                <a:solidFill>
                  <a:schemeClr val="bg1"/>
                </a:solidFill>
              </a:rPr>
              <a:t>, </a:t>
            </a:r>
            <a:r>
              <a:rPr lang="en-US" sz="2000" b="1" dirty="0">
                <a:solidFill>
                  <a:schemeClr val="bg1"/>
                </a:solidFill>
              </a:rPr>
              <a:t>27</a:t>
            </a:r>
            <a:r>
              <a:rPr lang="en-US" sz="2000" dirty="0">
                <a:solidFill>
                  <a:schemeClr val="bg1"/>
                </a:solidFill>
              </a:rPr>
              <a:t>, 1326-1348</a:t>
            </a:r>
            <a:r>
              <a:rPr lang="en-US" sz="2000" dirty="0" smtClean="0">
                <a:solidFill>
                  <a:schemeClr val="bg1"/>
                </a:solidFill>
              </a:rPr>
              <a:t>.</a:t>
            </a:r>
          </a:p>
          <a:p>
            <a:endParaRPr lang="en-US" sz="2000" dirty="0">
              <a:solidFill>
                <a:schemeClr val="bg1"/>
              </a:solidFill>
            </a:endParaRPr>
          </a:p>
          <a:p>
            <a:r>
              <a:rPr lang="en-US" sz="2000" dirty="0">
                <a:solidFill>
                  <a:schemeClr val="bg1"/>
                </a:solidFill>
              </a:rPr>
              <a:t>Lombardo, K, and B. A. Colle, 2012: Ambient conditions associated with </a:t>
            </a:r>
            <a:r>
              <a:rPr lang="en-US" sz="2000" dirty="0" smtClean="0">
                <a:solidFill>
                  <a:schemeClr val="bg1"/>
                </a:solidFill>
              </a:rPr>
              <a:t>	the </a:t>
            </a:r>
            <a:r>
              <a:rPr lang="en-US" sz="2000" dirty="0">
                <a:solidFill>
                  <a:schemeClr val="bg1"/>
                </a:solidFill>
              </a:rPr>
              <a:t>maintenance and decay of quasi-linear convective systems </a:t>
            </a:r>
            <a:r>
              <a:rPr lang="en-US" sz="2000" dirty="0" smtClean="0">
                <a:solidFill>
                  <a:schemeClr val="bg1"/>
                </a:solidFill>
              </a:rPr>
              <a:t>	crossing </a:t>
            </a:r>
            <a:r>
              <a:rPr lang="en-US" sz="2000" dirty="0">
                <a:solidFill>
                  <a:schemeClr val="bg1"/>
                </a:solidFill>
              </a:rPr>
              <a:t>the northeastern U.S. coast. </a:t>
            </a:r>
            <a:r>
              <a:rPr lang="en-US" sz="2000" i="1" dirty="0">
                <a:solidFill>
                  <a:schemeClr val="bg1"/>
                </a:solidFill>
              </a:rPr>
              <a:t>Mon. </a:t>
            </a:r>
            <a:r>
              <a:rPr lang="en-US" sz="2000" i="1" dirty="0" err="1">
                <a:solidFill>
                  <a:schemeClr val="bg1"/>
                </a:solidFill>
              </a:rPr>
              <a:t>Wea</a:t>
            </a:r>
            <a:r>
              <a:rPr lang="en-US" sz="2000" i="1" dirty="0">
                <a:solidFill>
                  <a:schemeClr val="bg1"/>
                </a:solidFill>
              </a:rPr>
              <a:t>. Rev., </a:t>
            </a:r>
            <a:r>
              <a:rPr lang="en-US" sz="2000" b="1" dirty="0">
                <a:solidFill>
                  <a:schemeClr val="bg1"/>
                </a:solidFill>
              </a:rPr>
              <a:t>140</a:t>
            </a:r>
            <a:r>
              <a:rPr lang="en-US" sz="2000" dirty="0">
                <a:solidFill>
                  <a:schemeClr val="bg1"/>
                </a:solidFill>
              </a:rPr>
              <a:t>, </a:t>
            </a:r>
            <a:r>
              <a:rPr lang="en-US" sz="2000" dirty="0" smtClean="0">
                <a:solidFill>
                  <a:schemeClr val="bg1"/>
                </a:solidFill>
              </a:rPr>
              <a:t>	3805</a:t>
            </a:r>
            <a:r>
              <a:rPr lang="en-US" sz="2000" dirty="0">
                <a:solidFill>
                  <a:schemeClr val="bg1"/>
                </a:solidFill>
              </a:rPr>
              <a:t>-3819</a:t>
            </a:r>
            <a:r>
              <a:rPr lang="en-US" sz="2000" dirty="0" smtClean="0">
                <a:solidFill>
                  <a:schemeClr val="bg1"/>
                </a:solidFill>
              </a:rPr>
              <a:t>.</a:t>
            </a:r>
          </a:p>
          <a:p>
            <a:endParaRPr lang="en-US" sz="2000" dirty="0">
              <a:solidFill>
                <a:schemeClr val="bg1"/>
              </a:solidFill>
            </a:endParaRPr>
          </a:p>
          <a:p>
            <a:r>
              <a:rPr lang="en-US" sz="2000" dirty="0">
                <a:solidFill>
                  <a:schemeClr val="bg1"/>
                </a:solidFill>
              </a:rPr>
              <a:t>Lombardo K., and B. A. Colle, 2011: Convective storm structures and </a:t>
            </a:r>
            <a:r>
              <a:rPr lang="en-US" sz="2000" dirty="0" smtClean="0">
                <a:solidFill>
                  <a:schemeClr val="bg1"/>
                </a:solidFill>
              </a:rPr>
              <a:t>	ambient </a:t>
            </a:r>
            <a:r>
              <a:rPr lang="en-US" sz="2000" dirty="0">
                <a:solidFill>
                  <a:schemeClr val="bg1"/>
                </a:solidFill>
              </a:rPr>
              <a:t>conditions associated with severe weather over </a:t>
            </a:r>
            <a:r>
              <a:rPr lang="en-US" sz="2000" dirty="0" smtClean="0">
                <a:solidFill>
                  <a:schemeClr val="bg1"/>
                </a:solidFill>
              </a:rPr>
              <a:t>the	 </a:t>
            </a:r>
            <a:r>
              <a:rPr lang="en-US" sz="2000" dirty="0">
                <a:solidFill>
                  <a:schemeClr val="bg1"/>
                </a:solidFill>
              </a:rPr>
              <a:t>Northeast U.S. </a:t>
            </a:r>
            <a:r>
              <a:rPr lang="en-US" sz="2000" i="1" dirty="0" err="1">
                <a:solidFill>
                  <a:schemeClr val="bg1"/>
                </a:solidFill>
              </a:rPr>
              <a:t>Wea</a:t>
            </a:r>
            <a:r>
              <a:rPr lang="en-US" sz="2000" i="1" dirty="0">
                <a:solidFill>
                  <a:schemeClr val="bg1"/>
                </a:solidFill>
              </a:rPr>
              <a:t>. Forecasting</a:t>
            </a:r>
            <a:r>
              <a:rPr lang="en-US" sz="2000" dirty="0">
                <a:solidFill>
                  <a:schemeClr val="bg1"/>
                </a:solidFill>
              </a:rPr>
              <a:t>., </a:t>
            </a:r>
            <a:r>
              <a:rPr lang="en-US" sz="2000" b="1" dirty="0">
                <a:solidFill>
                  <a:schemeClr val="bg1"/>
                </a:solidFill>
              </a:rPr>
              <a:t>26</a:t>
            </a:r>
            <a:r>
              <a:rPr lang="en-US" sz="2000" dirty="0">
                <a:solidFill>
                  <a:schemeClr val="bg1"/>
                </a:solidFill>
              </a:rPr>
              <a:t>, 940-956</a:t>
            </a:r>
            <a:r>
              <a:rPr lang="en-US" sz="2000" dirty="0" smtClean="0">
                <a:solidFill>
                  <a:schemeClr val="bg1"/>
                </a:solidFill>
              </a:rPr>
              <a:t>.</a:t>
            </a:r>
          </a:p>
          <a:p>
            <a:endParaRPr lang="en-US" sz="2000" dirty="0">
              <a:solidFill>
                <a:schemeClr val="bg1"/>
              </a:solidFill>
            </a:endParaRPr>
          </a:p>
          <a:p>
            <a:r>
              <a:rPr lang="en-US" sz="2000" dirty="0">
                <a:solidFill>
                  <a:schemeClr val="bg1"/>
                </a:solidFill>
              </a:rPr>
              <a:t>Lombardo, K., and B. A. Colle, 2010: A climatology of convective </a:t>
            </a:r>
            <a:r>
              <a:rPr lang="en-US" sz="2000" dirty="0" smtClean="0">
                <a:solidFill>
                  <a:schemeClr val="bg1"/>
                </a:solidFill>
              </a:rPr>
              <a:t>	structures </a:t>
            </a:r>
            <a:r>
              <a:rPr lang="en-US" sz="2000" dirty="0">
                <a:solidFill>
                  <a:schemeClr val="bg1"/>
                </a:solidFill>
              </a:rPr>
              <a:t>over the Northeast U.S. and the associated ambient </a:t>
            </a:r>
            <a:r>
              <a:rPr lang="en-US" sz="2000" dirty="0" smtClean="0">
                <a:solidFill>
                  <a:schemeClr val="bg1"/>
                </a:solidFill>
              </a:rPr>
              <a:t>	conditions</a:t>
            </a:r>
            <a:r>
              <a:rPr lang="en-US" sz="2000" dirty="0">
                <a:solidFill>
                  <a:schemeClr val="bg1"/>
                </a:solidFill>
              </a:rPr>
              <a:t>. </a:t>
            </a:r>
            <a:r>
              <a:rPr lang="en-US" sz="2000" i="1" dirty="0">
                <a:solidFill>
                  <a:schemeClr val="bg1"/>
                </a:solidFill>
              </a:rPr>
              <a:t>Mon. </a:t>
            </a:r>
            <a:r>
              <a:rPr lang="en-US" sz="2000" i="1" dirty="0" err="1">
                <a:solidFill>
                  <a:schemeClr val="bg1"/>
                </a:solidFill>
              </a:rPr>
              <a:t>Wea</a:t>
            </a:r>
            <a:r>
              <a:rPr lang="en-US" sz="2000" i="1" dirty="0">
                <a:solidFill>
                  <a:schemeClr val="bg1"/>
                </a:solidFill>
              </a:rPr>
              <a:t>. Rev, </a:t>
            </a:r>
            <a:r>
              <a:rPr lang="en-US" sz="2000" b="1" dirty="0">
                <a:solidFill>
                  <a:schemeClr val="bg1"/>
                </a:solidFill>
              </a:rPr>
              <a:t>138</a:t>
            </a:r>
            <a:r>
              <a:rPr lang="en-US" sz="2000" i="1" dirty="0">
                <a:solidFill>
                  <a:schemeClr val="bg1"/>
                </a:solidFill>
              </a:rPr>
              <a:t>,</a:t>
            </a:r>
            <a:r>
              <a:rPr lang="en-US" sz="2000" dirty="0">
                <a:solidFill>
                  <a:schemeClr val="bg1"/>
                </a:solidFill>
              </a:rPr>
              <a:t> 4456–4474</a:t>
            </a:r>
            <a:r>
              <a:rPr lang="en-US" sz="2000" dirty="0" smtClean="0">
                <a:solidFill>
                  <a:schemeClr val="bg1"/>
                </a:solidFill>
              </a:rPr>
              <a:t>.</a:t>
            </a:r>
          </a:p>
          <a:p>
            <a:endParaRPr lang="en-US" sz="2000" dirty="0">
              <a:solidFill>
                <a:schemeClr val="bg1"/>
              </a:solidFill>
            </a:endParaRPr>
          </a:p>
          <a:p>
            <a:r>
              <a:rPr lang="en-US" sz="2000" dirty="0">
                <a:solidFill>
                  <a:schemeClr val="bg1"/>
                </a:solidFill>
              </a:rPr>
              <a:t>Murray, J., and B. Colle, 2011: A climatology of convective storms over </a:t>
            </a:r>
            <a:r>
              <a:rPr lang="en-US" sz="2000" dirty="0" smtClean="0">
                <a:solidFill>
                  <a:schemeClr val="bg1"/>
                </a:solidFill>
              </a:rPr>
              <a:t>	the </a:t>
            </a:r>
            <a:r>
              <a:rPr lang="en-US" sz="2000" dirty="0">
                <a:solidFill>
                  <a:schemeClr val="bg1"/>
                </a:solidFill>
              </a:rPr>
              <a:t>Northeast United States. </a:t>
            </a:r>
            <a:r>
              <a:rPr lang="en-US" sz="2000" i="1" dirty="0">
                <a:solidFill>
                  <a:schemeClr val="bg1"/>
                </a:solidFill>
              </a:rPr>
              <a:t>Mon. </a:t>
            </a:r>
            <a:r>
              <a:rPr lang="en-US" sz="2000" i="1" dirty="0" err="1">
                <a:solidFill>
                  <a:schemeClr val="bg1"/>
                </a:solidFill>
              </a:rPr>
              <a:t>Wea</a:t>
            </a:r>
            <a:r>
              <a:rPr lang="en-US" sz="2000" i="1" dirty="0">
                <a:solidFill>
                  <a:schemeClr val="bg1"/>
                </a:solidFill>
              </a:rPr>
              <a:t>. Rev.,</a:t>
            </a:r>
            <a:r>
              <a:rPr lang="en-US" sz="2000" dirty="0">
                <a:solidFill>
                  <a:schemeClr val="bg1"/>
                </a:solidFill>
              </a:rPr>
              <a:t> </a:t>
            </a:r>
            <a:r>
              <a:rPr lang="en-US" sz="2000" b="1" dirty="0">
                <a:solidFill>
                  <a:schemeClr val="bg1"/>
                </a:solidFill>
              </a:rPr>
              <a:t>139</a:t>
            </a:r>
            <a:r>
              <a:rPr lang="en-US" sz="2000" dirty="0">
                <a:solidFill>
                  <a:schemeClr val="bg1"/>
                </a:solidFill>
              </a:rPr>
              <a:t>, 992-1012.</a:t>
            </a:r>
          </a:p>
          <a:p>
            <a:endParaRPr lang="en-US" dirty="0"/>
          </a:p>
        </p:txBody>
      </p:sp>
      <p:sp>
        <p:nvSpPr>
          <p:cNvPr id="3" name="TextBox 2"/>
          <p:cNvSpPr txBox="1"/>
          <p:nvPr/>
        </p:nvSpPr>
        <p:spPr>
          <a:xfrm>
            <a:off x="2438400" y="7257"/>
            <a:ext cx="4114800" cy="584776"/>
          </a:xfrm>
          <a:prstGeom prst="rect">
            <a:avLst/>
          </a:prstGeom>
          <a:noFill/>
        </p:spPr>
        <p:txBody>
          <a:bodyPr wrap="square" rtlCol="0">
            <a:spAutoFit/>
          </a:bodyPr>
          <a:lstStyle/>
          <a:p>
            <a:r>
              <a:rPr lang="en-US" sz="3200" dirty="0" smtClean="0">
                <a:solidFill>
                  <a:schemeClr val="bg1"/>
                </a:solidFill>
              </a:rPr>
              <a:t>For More </a:t>
            </a:r>
            <a:r>
              <a:rPr lang="en-US" sz="3200" dirty="0">
                <a:solidFill>
                  <a:schemeClr val="bg1"/>
                </a:solidFill>
              </a:rPr>
              <a:t>I</a:t>
            </a:r>
            <a:r>
              <a:rPr lang="en-US" sz="3200" dirty="0" smtClean="0">
                <a:solidFill>
                  <a:schemeClr val="bg1"/>
                </a:solidFill>
              </a:rPr>
              <a:t>nformation</a:t>
            </a:r>
            <a:endParaRPr lang="en-US" sz="3200" dirty="0">
              <a:solidFill>
                <a:schemeClr val="bg1"/>
              </a:solidFill>
            </a:endParaRPr>
          </a:p>
        </p:txBody>
      </p:sp>
    </p:spTree>
    <p:extLst>
      <p:ext uri="{BB962C8B-B14F-4D97-AF65-F5344CB8AC3E}">
        <p14:creationId xmlns:p14="http://schemas.microsoft.com/office/powerpoint/2010/main" val="963121830"/>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70" name="TextBox 7"/>
          <p:cNvSpPr txBox="1">
            <a:spLocks noChangeArrowheads="1"/>
          </p:cNvSpPr>
          <p:nvPr/>
        </p:nvSpPr>
        <p:spPr bwMode="auto">
          <a:xfrm>
            <a:off x="990600" y="533400"/>
            <a:ext cx="7162800" cy="64633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3600" dirty="0" smtClean="0"/>
              <a:t>Where is the tornado?</a:t>
            </a:r>
            <a:endParaRPr lang="en-US" sz="3600" dirty="0"/>
          </a:p>
        </p:txBody>
      </p:sp>
      <p:pic>
        <p:nvPicPr>
          <p:cNvPr id="3" name="Picture 2"/>
          <p:cNvPicPr>
            <a:picLocks noChangeAspect="1"/>
          </p:cNvPicPr>
          <p:nvPr/>
        </p:nvPicPr>
        <p:blipFill>
          <a:blip r:embed="rId3"/>
          <a:stretch>
            <a:fillRect/>
          </a:stretch>
        </p:blipFill>
        <p:spPr>
          <a:xfrm>
            <a:off x="-36286" y="1600200"/>
            <a:ext cx="4656528" cy="4038600"/>
          </a:xfrm>
          <a:prstGeom prst="rect">
            <a:avLst/>
          </a:prstGeom>
        </p:spPr>
      </p:pic>
      <p:sp>
        <p:nvSpPr>
          <p:cNvPr id="9" name="TextBox 7"/>
          <p:cNvSpPr txBox="1">
            <a:spLocks noChangeArrowheads="1"/>
          </p:cNvSpPr>
          <p:nvPr/>
        </p:nvSpPr>
        <p:spPr bwMode="auto">
          <a:xfrm>
            <a:off x="119742" y="5632271"/>
            <a:ext cx="8915400" cy="11079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3600" dirty="0" smtClean="0"/>
              <a:t>TEWR Radar 1029 UTC 8 August </a:t>
            </a:r>
            <a:r>
              <a:rPr lang="en-US" sz="3600" dirty="0" smtClean="0"/>
              <a:t>2007</a:t>
            </a:r>
          </a:p>
          <a:p>
            <a:pPr algn="ctr" eaLnBrk="1" hangingPunct="1"/>
            <a:r>
              <a:rPr lang="en-US" sz="3000" i="1" dirty="0" smtClean="0"/>
              <a:t>Storm evolution: Colle et al. (2012)</a:t>
            </a:r>
            <a:endParaRPr lang="en-US" sz="3000" i="1" dirty="0"/>
          </a:p>
        </p:txBody>
      </p:sp>
      <p:grpSp>
        <p:nvGrpSpPr>
          <p:cNvPr id="7" name="Group 6"/>
          <p:cNvGrpSpPr/>
          <p:nvPr/>
        </p:nvGrpSpPr>
        <p:grpSpPr>
          <a:xfrm>
            <a:off x="1746853" y="1600200"/>
            <a:ext cx="7397147" cy="3962400"/>
            <a:chOff x="1746853" y="1600200"/>
            <a:chExt cx="7397147" cy="3962400"/>
          </a:xfrm>
        </p:grpSpPr>
        <p:pic>
          <p:nvPicPr>
            <p:cNvPr id="6" name="Picture 5"/>
            <p:cNvPicPr>
              <a:picLocks noChangeAspect="1"/>
            </p:cNvPicPr>
            <p:nvPr/>
          </p:nvPicPr>
          <p:blipFill>
            <a:blip r:embed="rId4"/>
            <a:stretch>
              <a:fillRect/>
            </a:stretch>
          </p:blipFill>
          <p:spPr>
            <a:xfrm>
              <a:off x="4495799" y="1600200"/>
              <a:ext cx="4648201" cy="3962400"/>
            </a:xfrm>
            <a:prstGeom prst="rect">
              <a:avLst/>
            </a:prstGeom>
          </p:spPr>
        </p:pic>
        <p:sp>
          <p:nvSpPr>
            <p:cNvPr id="10" name="Oval 17"/>
            <p:cNvSpPr>
              <a:spLocks noChangeArrowheads="1"/>
            </p:cNvSpPr>
            <p:nvPr/>
          </p:nvSpPr>
          <p:spPr bwMode="auto">
            <a:xfrm rot="6094878">
              <a:off x="1714024" y="3753625"/>
              <a:ext cx="773684" cy="708025"/>
            </a:xfrm>
            <a:prstGeom prst="ellipse">
              <a:avLst/>
            </a:prstGeom>
            <a:solidFill>
              <a:schemeClr val="accent1">
                <a:alpha val="0"/>
              </a:schemeClr>
            </a:solidFill>
            <a:ln w="76200" cmpd="sng">
              <a:solidFill>
                <a:schemeClr val="tx1"/>
              </a:solidFill>
              <a:prstDash val="sysDash"/>
              <a:round/>
              <a:headEnd/>
              <a:tailEnd/>
            </a:ln>
          </p:spPr>
          <p:txBody>
            <a:bodyPr rot="10800000" vert="eaVert" wrap="none" anchor="ctr"/>
            <a:lstStyle/>
            <a:p>
              <a:endParaRPr lang="en-US">
                <a:cs typeface="Arial" charset="0"/>
              </a:endParaRPr>
            </a:p>
          </p:txBody>
        </p:sp>
        <p:sp>
          <p:nvSpPr>
            <p:cNvPr id="11" name="Oval 17"/>
            <p:cNvSpPr>
              <a:spLocks noChangeArrowheads="1"/>
            </p:cNvSpPr>
            <p:nvPr/>
          </p:nvSpPr>
          <p:spPr bwMode="auto">
            <a:xfrm rot="6094878">
              <a:off x="6362225" y="3615739"/>
              <a:ext cx="773684" cy="708025"/>
            </a:xfrm>
            <a:prstGeom prst="ellipse">
              <a:avLst/>
            </a:prstGeom>
            <a:solidFill>
              <a:schemeClr val="accent1">
                <a:alpha val="0"/>
              </a:schemeClr>
            </a:solidFill>
            <a:ln w="76200" cmpd="sng">
              <a:solidFill>
                <a:schemeClr val="tx1"/>
              </a:solidFill>
              <a:prstDash val="sysDash"/>
              <a:round/>
              <a:headEnd/>
              <a:tailEnd/>
            </a:ln>
          </p:spPr>
          <p:txBody>
            <a:bodyPr rot="10800000" vert="eaVert" wrap="none" anchor="ctr"/>
            <a:lstStyle/>
            <a:p>
              <a:endParaRPr lang="en-US">
                <a:cs typeface="Arial" charset="0"/>
              </a:endParaRPr>
            </a:p>
          </p:txBody>
        </p:sp>
      </p:grpSp>
      <p:sp>
        <p:nvSpPr>
          <p:cNvPr id="12" name="TextBox 11"/>
          <p:cNvSpPr txBox="1"/>
          <p:nvPr/>
        </p:nvSpPr>
        <p:spPr>
          <a:xfrm>
            <a:off x="152400" y="4572000"/>
            <a:ext cx="1676400" cy="369332"/>
          </a:xfrm>
          <a:prstGeom prst="rect">
            <a:avLst/>
          </a:prstGeom>
          <a:solidFill>
            <a:schemeClr val="bg1"/>
          </a:solidFill>
        </p:spPr>
        <p:txBody>
          <a:bodyPr wrap="square" rtlCol="0">
            <a:spAutoFit/>
          </a:bodyPr>
          <a:lstStyle/>
          <a:p>
            <a:r>
              <a:rPr lang="en-US" dirty="0" smtClean="0"/>
              <a:t>Staten Island</a:t>
            </a:r>
            <a:endParaRPr lang="en-US" dirty="0"/>
          </a:p>
        </p:txBody>
      </p:sp>
      <p:sp>
        <p:nvSpPr>
          <p:cNvPr id="14" name="TextBox 13"/>
          <p:cNvSpPr txBox="1"/>
          <p:nvPr/>
        </p:nvSpPr>
        <p:spPr>
          <a:xfrm>
            <a:off x="2895600" y="3505200"/>
            <a:ext cx="1219200" cy="369332"/>
          </a:xfrm>
          <a:prstGeom prst="rect">
            <a:avLst/>
          </a:prstGeom>
          <a:solidFill>
            <a:schemeClr val="bg1"/>
          </a:solidFill>
        </p:spPr>
        <p:txBody>
          <a:bodyPr wrap="square" rtlCol="0">
            <a:spAutoFit/>
          </a:bodyPr>
          <a:lstStyle/>
          <a:p>
            <a:r>
              <a:rPr lang="en-US" dirty="0" smtClean="0"/>
              <a:t>Brooklyn</a:t>
            </a:r>
            <a:endParaRPr lang="en-US" dirty="0"/>
          </a:p>
        </p:txBody>
      </p:sp>
    </p:spTree>
    <p:extLst>
      <p:ext uri="{BB962C8B-B14F-4D97-AF65-F5344CB8AC3E}">
        <p14:creationId xmlns:p14="http://schemas.microsoft.com/office/powerpoint/2010/main" val="3125424849"/>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70" name="Rectangle 2"/>
          <p:cNvSpPr>
            <a:spLocks noGrp="1" noChangeArrowheads="1"/>
          </p:cNvSpPr>
          <p:nvPr>
            <p:ph type="title" idx="4294967295"/>
          </p:nvPr>
        </p:nvSpPr>
        <p:spPr>
          <a:xfrm>
            <a:off x="457200" y="0"/>
            <a:ext cx="8229600" cy="1143000"/>
          </a:xfrm>
        </p:spPr>
        <p:txBody>
          <a:bodyPr/>
          <a:lstStyle/>
          <a:p>
            <a:pPr eaLnBrk="1" hangingPunct="1"/>
            <a:r>
              <a:rPr lang="en-US" dirty="0" smtClean="0">
                <a:solidFill>
                  <a:srgbClr val="FFFF00"/>
                </a:solidFill>
              </a:rPr>
              <a:t>Motivational Questions</a:t>
            </a:r>
            <a:endParaRPr lang="en-US" dirty="0" smtClean="0"/>
          </a:p>
        </p:txBody>
      </p:sp>
      <p:sp>
        <p:nvSpPr>
          <p:cNvPr id="7171" name="Rectangle 3"/>
          <p:cNvSpPr>
            <a:spLocks noGrp="1" noChangeArrowheads="1"/>
          </p:cNvSpPr>
          <p:nvPr>
            <p:ph type="body" idx="4294967295"/>
          </p:nvPr>
        </p:nvSpPr>
        <p:spPr>
          <a:xfrm>
            <a:off x="381000" y="1219200"/>
            <a:ext cx="8534400" cy="5105400"/>
          </a:xfrm>
        </p:spPr>
        <p:txBody>
          <a:bodyPr/>
          <a:lstStyle/>
          <a:p>
            <a:pPr eaLnBrk="1" hangingPunct="1">
              <a:lnSpc>
                <a:spcPct val="80000"/>
              </a:lnSpc>
            </a:pPr>
            <a:r>
              <a:rPr lang="en-US" sz="3000" dirty="0" smtClean="0">
                <a:solidFill>
                  <a:schemeClr val="bg1"/>
                </a:solidFill>
              </a:rPr>
              <a:t>What is the spatial distribution of convection over the Northeast U.S. during the warm season and its relationship with different geographical features</a:t>
            </a:r>
            <a:r>
              <a:rPr lang="en-US" sz="3000" dirty="0">
                <a:solidFill>
                  <a:schemeClr val="bg1"/>
                </a:solidFill>
              </a:rPr>
              <a:t>?</a:t>
            </a:r>
            <a:endParaRPr lang="en-US" sz="3000" dirty="0" smtClean="0">
              <a:solidFill>
                <a:schemeClr val="bg1"/>
              </a:solidFill>
            </a:endParaRPr>
          </a:p>
          <a:p>
            <a:pPr eaLnBrk="1" hangingPunct="1">
              <a:lnSpc>
                <a:spcPct val="80000"/>
              </a:lnSpc>
              <a:buFontTx/>
              <a:buNone/>
            </a:pPr>
            <a:endParaRPr lang="en-US" sz="3000" dirty="0" smtClean="0">
              <a:solidFill>
                <a:schemeClr val="bg1"/>
              </a:solidFill>
            </a:endParaRPr>
          </a:p>
          <a:p>
            <a:pPr eaLnBrk="1" hangingPunct="1">
              <a:lnSpc>
                <a:spcPct val="80000"/>
              </a:lnSpc>
            </a:pPr>
            <a:r>
              <a:rPr lang="en-US" sz="3000" dirty="0" smtClean="0">
                <a:solidFill>
                  <a:schemeClr val="bg1"/>
                </a:solidFill>
              </a:rPr>
              <a:t>How does the frequency of convective storms over the Northeast U.S. vary annually, monthly, and diurnally?</a:t>
            </a:r>
          </a:p>
          <a:p>
            <a:pPr marL="0" indent="0" eaLnBrk="1" hangingPunct="1">
              <a:lnSpc>
                <a:spcPct val="80000"/>
              </a:lnSpc>
              <a:buNone/>
            </a:pPr>
            <a:endParaRPr lang="en-US" sz="3000" dirty="0" smtClean="0">
              <a:solidFill>
                <a:schemeClr val="bg1"/>
              </a:solidFill>
            </a:endParaRPr>
          </a:p>
          <a:p>
            <a:pPr eaLnBrk="1" hangingPunct="1">
              <a:lnSpc>
                <a:spcPct val="80000"/>
              </a:lnSpc>
            </a:pPr>
            <a:r>
              <a:rPr lang="en-US" sz="3000" dirty="0" smtClean="0">
                <a:solidFill>
                  <a:schemeClr val="bg1"/>
                </a:solidFill>
              </a:rPr>
              <a:t>How have the ingredients for convection (instability, moisture, lift) and the number of storms changed for specific regions across the Northeast U.S. from 1979-2011?</a:t>
            </a:r>
          </a:p>
          <a:p>
            <a:pPr marL="0" indent="0" eaLnBrk="1" hangingPunct="1">
              <a:lnSpc>
                <a:spcPct val="80000"/>
              </a:lnSpc>
              <a:buNone/>
            </a:pPr>
            <a:endParaRPr lang="en-US" sz="2400" dirty="0" smtClean="0">
              <a:solidFill>
                <a:schemeClr val="bg1"/>
              </a:solidFill>
            </a:endParaRPr>
          </a:p>
          <a:p>
            <a:pPr eaLnBrk="1" hangingPunct="1">
              <a:lnSpc>
                <a:spcPct val="80000"/>
              </a:lnSpc>
            </a:pPr>
            <a:endParaRPr lang="en-US" sz="2400" dirty="0" smtClean="0">
              <a:solidFill>
                <a:schemeClr val="bg1"/>
              </a:solidFill>
            </a:endParaRPr>
          </a:p>
          <a:p>
            <a:pPr eaLnBrk="1" hangingPunct="1">
              <a:lnSpc>
                <a:spcPct val="80000"/>
              </a:lnSpc>
            </a:pPr>
            <a:endParaRPr lang="en-US" sz="2400" dirty="0" smtClean="0">
              <a:solidFill>
                <a:schemeClr val="bg1"/>
              </a:solidFill>
            </a:endParaRPr>
          </a:p>
          <a:p>
            <a:pPr eaLnBrk="1" hangingPunct="1">
              <a:lnSpc>
                <a:spcPct val="80000"/>
              </a:lnSpc>
            </a:pPr>
            <a:endParaRPr lang="en-US" sz="2400" dirty="0" smtClean="0">
              <a:solidFill>
                <a:schemeClr val="bg1"/>
              </a:solidFill>
            </a:endParaRPr>
          </a:p>
          <a:p>
            <a:pPr marL="0" indent="0" eaLnBrk="1" hangingPunct="1">
              <a:lnSpc>
                <a:spcPct val="80000"/>
              </a:lnSpc>
              <a:buNone/>
            </a:pPr>
            <a:endParaRPr lang="en-US" sz="2400" dirty="0" smtClean="0">
              <a:solidFill>
                <a:schemeClr val="bg1"/>
              </a:solidFill>
            </a:endParaRPr>
          </a:p>
          <a:p>
            <a:pPr marL="0" indent="0" eaLnBrk="1" hangingPunct="1">
              <a:lnSpc>
                <a:spcPct val="80000"/>
              </a:lnSpc>
              <a:buNone/>
            </a:pPr>
            <a:endParaRPr lang="en-US" sz="2400" b="1" dirty="0" smtClean="0">
              <a:solidFill>
                <a:schemeClr val="bg1"/>
              </a:solidFill>
            </a:endParaRPr>
          </a:p>
          <a:p>
            <a:pPr eaLnBrk="1" hangingPunct="1">
              <a:lnSpc>
                <a:spcPct val="80000"/>
              </a:lnSpc>
            </a:pPr>
            <a:endParaRPr lang="en-US" sz="2400" b="1" dirty="0" smtClean="0">
              <a:solidFill>
                <a:schemeClr val="bg1"/>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4" name="Text Box 4"/>
          <p:cNvSpPr txBox="1">
            <a:spLocks noChangeArrowheads="1"/>
          </p:cNvSpPr>
          <p:nvPr/>
        </p:nvSpPr>
        <p:spPr bwMode="auto">
          <a:xfrm>
            <a:off x="152400" y="0"/>
            <a:ext cx="899160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600" dirty="0" smtClean="0">
                <a:solidFill>
                  <a:schemeClr val="bg1"/>
                </a:solidFill>
                <a:cs typeface="Arial" charset="0"/>
              </a:rPr>
              <a:t>Spatial Distribution of Convection – Murray and Colle (2011)</a:t>
            </a:r>
            <a:endParaRPr lang="en-US" sz="2600" dirty="0">
              <a:solidFill>
                <a:schemeClr val="bg1"/>
              </a:solidFill>
              <a:cs typeface="Arial" charset="0"/>
            </a:endParaRPr>
          </a:p>
        </p:txBody>
      </p:sp>
      <p:sp>
        <p:nvSpPr>
          <p:cNvPr id="8196" name="Text Box 7"/>
          <p:cNvSpPr txBox="1">
            <a:spLocks noChangeArrowheads="1"/>
          </p:cNvSpPr>
          <p:nvPr/>
        </p:nvSpPr>
        <p:spPr bwMode="auto">
          <a:xfrm>
            <a:off x="304801" y="631736"/>
            <a:ext cx="5257800" cy="6924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200" b="1" dirty="0" smtClean="0">
                <a:solidFill>
                  <a:schemeClr val="bg1"/>
                </a:solidFill>
                <a:cs typeface="Arial" charset="0"/>
              </a:rPr>
              <a:t>2 Methods for Quantifying Convection:</a:t>
            </a:r>
          </a:p>
          <a:p>
            <a:pPr eaLnBrk="1" hangingPunct="1">
              <a:spcBef>
                <a:spcPct val="50000"/>
              </a:spcBef>
            </a:pPr>
            <a:r>
              <a:rPr lang="en-US" sz="2000" b="1" dirty="0" smtClean="0">
                <a:solidFill>
                  <a:schemeClr val="bg1"/>
                </a:solidFill>
                <a:cs typeface="Arial" charset="0"/>
              </a:rPr>
              <a:t>1) </a:t>
            </a:r>
            <a:r>
              <a:rPr lang="en-US" sz="2000" b="1" dirty="0" err="1" smtClean="0">
                <a:solidFill>
                  <a:schemeClr val="bg1"/>
                </a:solidFill>
                <a:cs typeface="Arial" charset="0"/>
              </a:rPr>
              <a:t>NOWrad</a:t>
            </a:r>
            <a:r>
              <a:rPr lang="en-US" sz="2000" b="1" dirty="0" smtClean="0">
                <a:solidFill>
                  <a:schemeClr val="bg1"/>
                </a:solidFill>
                <a:cs typeface="Arial" charset="0"/>
              </a:rPr>
              <a:t> </a:t>
            </a:r>
            <a:r>
              <a:rPr lang="en-US" sz="2000" b="1" dirty="0">
                <a:solidFill>
                  <a:schemeClr val="bg1"/>
                </a:solidFill>
                <a:cs typeface="Arial" charset="0"/>
              </a:rPr>
              <a:t>(WSI NCAR): WSR-88D</a:t>
            </a:r>
          </a:p>
          <a:p>
            <a:pPr eaLnBrk="1" hangingPunct="1">
              <a:spcBef>
                <a:spcPct val="50000"/>
              </a:spcBef>
              <a:buFontTx/>
              <a:buChar char="•"/>
            </a:pPr>
            <a:r>
              <a:rPr lang="en-US" sz="2000" dirty="0">
                <a:solidFill>
                  <a:schemeClr val="bg1"/>
                </a:solidFill>
                <a:cs typeface="Arial" charset="0"/>
              </a:rPr>
              <a:t> </a:t>
            </a:r>
            <a:r>
              <a:rPr lang="en-US" sz="2000" dirty="0" smtClean="0">
                <a:solidFill>
                  <a:schemeClr val="bg1"/>
                </a:solidFill>
                <a:cs typeface="Arial" charset="0"/>
              </a:rPr>
              <a:t>Available on a </a:t>
            </a:r>
            <a:r>
              <a:rPr lang="en-US" sz="2000" dirty="0">
                <a:solidFill>
                  <a:schemeClr val="bg1"/>
                </a:solidFill>
                <a:cs typeface="Arial" charset="0"/>
              </a:rPr>
              <a:t>2x2 km</a:t>
            </a:r>
            <a:r>
              <a:rPr lang="en-US" sz="2000" baseline="30000" dirty="0">
                <a:solidFill>
                  <a:schemeClr val="bg1"/>
                </a:solidFill>
                <a:cs typeface="Arial" charset="0"/>
              </a:rPr>
              <a:t>2</a:t>
            </a:r>
            <a:r>
              <a:rPr lang="en-US" sz="2000" dirty="0">
                <a:solidFill>
                  <a:schemeClr val="bg1"/>
                </a:solidFill>
                <a:cs typeface="Arial" charset="0"/>
              </a:rPr>
              <a:t> </a:t>
            </a:r>
            <a:r>
              <a:rPr lang="en-US" sz="2000" dirty="0" smtClean="0">
                <a:solidFill>
                  <a:schemeClr val="bg1"/>
                </a:solidFill>
                <a:cs typeface="Arial" charset="0"/>
              </a:rPr>
              <a:t>grid at </a:t>
            </a:r>
            <a:r>
              <a:rPr lang="en-US" sz="2000" dirty="0">
                <a:solidFill>
                  <a:schemeClr val="bg1"/>
                </a:solidFill>
                <a:cs typeface="Arial" charset="0"/>
              </a:rPr>
              <a:t>15  minute </a:t>
            </a:r>
            <a:r>
              <a:rPr lang="en-US" sz="2000" dirty="0" smtClean="0">
                <a:solidFill>
                  <a:schemeClr val="bg1"/>
                </a:solidFill>
                <a:cs typeface="Arial" charset="0"/>
              </a:rPr>
              <a:t>intervals </a:t>
            </a:r>
            <a:r>
              <a:rPr lang="en-US" sz="2000" dirty="0">
                <a:solidFill>
                  <a:schemeClr val="bg1"/>
                </a:solidFill>
                <a:cs typeface="Arial" charset="0"/>
              </a:rPr>
              <a:t>(largest reflectivity at a point from surrounding radars)</a:t>
            </a:r>
          </a:p>
          <a:p>
            <a:pPr eaLnBrk="1" hangingPunct="1">
              <a:spcBef>
                <a:spcPct val="50000"/>
              </a:spcBef>
              <a:buFontTx/>
              <a:buChar char="•"/>
            </a:pPr>
            <a:r>
              <a:rPr lang="en-US" sz="2000" dirty="0">
                <a:solidFill>
                  <a:schemeClr val="bg1"/>
                </a:solidFill>
                <a:cs typeface="Arial" charset="0"/>
              </a:rPr>
              <a:t> Composite from April </a:t>
            </a:r>
            <a:r>
              <a:rPr lang="en-US" sz="2000" dirty="0" smtClean="0">
                <a:solidFill>
                  <a:schemeClr val="bg1"/>
                </a:solidFill>
                <a:cs typeface="Arial" charset="0"/>
              </a:rPr>
              <a:t>through September </a:t>
            </a:r>
            <a:r>
              <a:rPr lang="en-US" sz="2000" dirty="0">
                <a:solidFill>
                  <a:schemeClr val="bg1"/>
                </a:solidFill>
                <a:cs typeface="Arial" charset="0"/>
              </a:rPr>
              <a:t>1996-2007 by counting frequency of reflectivity exceeding </a:t>
            </a:r>
            <a:r>
              <a:rPr lang="en-US" sz="2000" dirty="0" smtClean="0">
                <a:solidFill>
                  <a:schemeClr val="bg1"/>
                </a:solidFill>
                <a:cs typeface="Arial" charset="0"/>
              </a:rPr>
              <a:t>45 </a:t>
            </a:r>
            <a:r>
              <a:rPr lang="en-US" sz="2000" dirty="0" err="1" smtClean="0">
                <a:solidFill>
                  <a:schemeClr val="bg1"/>
                </a:solidFill>
                <a:cs typeface="Arial" charset="0"/>
              </a:rPr>
              <a:t>dBZ</a:t>
            </a:r>
            <a:r>
              <a:rPr lang="en-US" sz="2000" dirty="0" smtClean="0">
                <a:solidFill>
                  <a:schemeClr val="bg1"/>
                </a:solidFill>
                <a:cs typeface="Arial" charset="0"/>
              </a:rPr>
              <a:t>.</a:t>
            </a:r>
          </a:p>
          <a:p>
            <a:pPr eaLnBrk="1" hangingPunct="1">
              <a:spcBef>
                <a:spcPct val="50000"/>
              </a:spcBef>
            </a:pPr>
            <a:endParaRPr lang="en-US" sz="2000" dirty="0">
              <a:solidFill>
                <a:schemeClr val="bg1"/>
              </a:solidFill>
              <a:cs typeface="Arial" charset="0"/>
            </a:endParaRPr>
          </a:p>
          <a:p>
            <a:pPr eaLnBrk="1" hangingPunct="1"/>
            <a:r>
              <a:rPr lang="en-US" sz="2000" b="1" dirty="0" smtClean="0">
                <a:solidFill>
                  <a:schemeClr val="bg1"/>
                </a:solidFill>
                <a:cs typeface="Arial" charset="0"/>
              </a:rPr>
              <a:t>2) Cloud to Ground Lightning Data National Lightning Detection Network (NLDN) </a:t>
            </a:r>
            <a:endParaRPr lang="en-US" sz="2000" dirty="0" smtClean="0">
              <a:solidFill>
                <a:schemeClr val="bg1"/>
              </a:solidFill>
              <a:cs typeface="Arial" charset="0"/>
            </a:endParaRPr>
          </a:p>
          <a:p>
            <a:pPr eaLnBrk="1" hangingPunct="1">
              <a:spcBef>
                <a:spcPct val="50000"/>
              </a:spcBef>
              <a:buFontTx/>
              <a:buChar char="•"/>
            </a:pPr>
            <a:r>
              <a:rPr lang="en-US" sz="2000" dirty="0" smtClean="0">
                <a:solidFill>
                  <a:schemeClr val="bg1"/>
                </a:solidFill>
                <a:cs typeface="Arial" charset="0"/>
              </a:rPr>
              <a:t>Interpolated to a 10x10 km grid centered over the Northeast U.S.</a:t>
            </a:r>
          </a:p>
          <a:p>
            <a:pPr eaLnBrk="1" hangingPunct="1">
              <a:spcBef>
                <a:spcPct val="50000"/>
              </a:spcBef>
              <a:buFontTx/>
              <a:buChar char="•"/>
            </a:pPr>
            <a:r>
              <a:rPr lang="en-US" sz="2000" dirty="0" smtClean="0">
                <a:solidFill>
                  <a:schemeClr val="bg1"/>
                </a:solidFill>
                <a:cs typeface="Arial" charset="0"/>
              </a:rPr>
              <a:t>Available from 2000-2007.</a:t>
            </a:r>
          </a:p>
          <a:p>
            <a:pPr eaLnBrk="1" hangingPunct="1">
              <a:spcBef>
                <a:spcPct val="50000"/>
              </a:spcBef>
            </a:pPr>
            <a:endParaRPr lang="en-US" sz="2000" dirty="0">
              <a:solidFill>
                <a:schemeClr val="bg1"/>
              </a:solidFill>
              <a:cs typeface="Arial" charset="0"/>
            </a:endParaRPr>
          </a:p>
          <a:p>
            <a:pPr eaLnBrk="1" hangingPunct="1">
              <a:spcBef>
                <a:spcPct val="50000"/>
              </a:spcBef>
            </a:pPr>
            <a:endParaRPr lang="en-US" sz="2000" dirty="0">
              <a:solidFill>
                <a:schemeClr val="bg1"/>
              </a:solidFill>
              <a:cs typeface="Arial" charset="0"/>
            </a:endParaRPr>
          </a:p>
        </p:txBody>
      </p:sp>
      <p:pic>
        <p:nvPicPr>
          <p:cNvPr id="8197" name="Picture 8" descr="nldn_network"/>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5562601" y="3823904"/>
            <a:ext cx="3581399" cy="2622933"/>
          </a:xfrm>
        </p:spPr>
      </p:pic>
      <p:sp>
        <p:nvSpPr>
          <p:cNvPr id="8198" name="Text Box 6"/>
          <p:cNvSpPr txBox="1">
            <a:spLocks noChangeArrowheads="1"/>
          </p:cNvSpPr>
          <p:nvPr/>
        </p:nvSpPr>
        <p:spPr bwMode="auto">
          <a:xfrm>
            <a:off x="5715000" y="6429812"/>
            <a:ext cx="4191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000" dirty="0">
                <a:solidFill>
                  <a:schemeClr val="bg1"/>
                </a:solidFill>
                <a:cs typeface="Arial" charset="0"/>
              </a:rPr>
              <a:t>F</a:t>
            </a:r>
            <a:r>
              <a:rPr lang="en-US" sz="2000" dirty="0" smtClean="0">
                <a:solidFill>
                  <a:schemeClr val="bg1"/>
                </a:solidFill>
                <a:cs typeface="Arial" charset="0"/>
              </a:rPr>
              <a:t>rom </a:t>
            </a:r>
            <a:r>
              <a:rPr lang="en-US" sz="2000" dirty="0">
                <a:solidFill>
                  <a:schemeClr val="bg1"/>
                </a:solidFill>
                <a:cs typeface="Arial" charset="0"/>
              </a:rPr>
              <a:t>thunder.msfc.noaa.gov</a:t>
            </a:r>
          </a:p>
        </p:txBody>
      </p:sp>
      <p:sp>
        <p:nvSpPr>
          <p:cNvPr id="8199" name="Text Box 7"/>
          <p:cNvSpPr txBox="1">
            <a:spLocks noChangeArrowheads="1"/>
          </p:cNvSpPr>
          <p:nvPr/>
        </p:nvSpPr>
        <p:spPr bwMode="auto">
          <a:xfrm>
            <a:off x="5562600" y="3426384"/>
            <a:ext cx="4191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000" dirty="0">
                <a:solidFill>
                  <a:schemeClr val="bg1"/>
                </a:solidFill>
                <a:cs typeface="Arial" charset="0"/>
              </a:rPr>
              <a:t>WSR 88D </a:t>
            </a:r>
            <a:r>
              <a:rPr lang="en-US" sz="2000" dirty="0" smtClean="0">
                <a:solidFill>
                  <a:schemeClr val="bg1"/>
                </a:solidFill>
                <a:cs typeface="Arial" charset="0"/>
              </a:rPr>
              <a:t>(Maddox </a:t>
            </a:r>
            <a:r>
              <a:rPr lang="en-US" sz="2000" dirty="0">
                <a:solidFill>
                  <a:schemeClr val="bg1"/>
                </a:solidFill>
                <a:cs typeface="Arial" charset="0"/>
              </a:rPr>
              <a:t>et al </a:t>
            </a:r>
            <a:r>
              <a:rPr lang="en-US" sz="2000" dirty="0" smtClean="0">
                <a:solidFill>
                  <a:schemeClr val="bg1"/>
                </a:solidFill>
                <a:cs typeface="Arial" charset="0"/>
              </a:rPr>
              <a:t>2002)</a:t>
            </a:r>
            <a:endParaRPr lang="en-US" sz="2000" dirty="0">
              <a:solidFill>
                <a:schemeClr val="bg1"/>
              </a:solidFill>
              <a:cs typeface="Arial" charset="0"/>
            </a:endParaRPr>
          </a:p>
        </p:txBody>
      </p:sp>
      <p:pic>
        <p:nvPicPr>
          <p:cNvPr id="8200"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2601" y="714934"/>
            <a:ext cx="2974427" cy="271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1"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34400" y="714934"/>
            <a:ext cx="609600" cy="271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1270" name="TextBox 7"/>
          <p:cNvSpPr txBox="1">
            <a:spLocks noChangeArrowheads="1"/>
          </p:cNvSpPr>
          <p:nvPr/>
        </p:nvSpPr>
        <p:spPr bwMode="auto">
          <a:xfrm>
            <a:off x="1295400" y="228600"/>
            <a:ext cx="6705600" cy="4616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400" dirty="0" smtClean="0"/>
              <a:t>Probability of ≥ </a:t>
            </a:r>
            <a:r>
              <a:rPr lang="en-US" sz="2400" dirty="0"/>
              <a:t>45 </a:t>
            </a:r>
            <a:r>
              <a:rPr lang="en-US" sz="2400" dirty="0" err="1" smtClean="0"/>
              <a:t>dBZ</a:t>
            </a:r>
            <a:r>
              <a:rPr lang="en-US" sz="2400" dirty="0" smtClean="0"/>
              <a:t> for any 15-min period </a:t>
            </a:r>
            <a:endParaRPr lang="en-US" sz="2400" dirty="0"/>
          </a:p>
        </p:txBody>
      </p:sp>
      <p:sp>
        <p:nvSpPr>
          <p:cNvPr id="8" name="5-Point Star 20"/>
          <p:cNvSpPr>
            <a:spLocks noChangeAspect="1"/>
          </p:cNvSpPr>
          <p:nvPr/>
        </p:nvSpPr>
        <p:spPr bwMode="auto">
          <a:xfrm>
            <a:off x="5516841" y="3472013"/>
            <a:ext cx="350838" cy="350838"/>
          </a:xfrm>
          <a:custGeom>
            <a:avLst/>
            <a:gdLst>
              <a:gd name="T0" fmla="*/ 0 w 274638"/>
              <a:gd name="T1" fmla="*/ 104902 h 274638"/>
              <a:gd name="T2" fmla="*/ 104903 w 274638"/>
              <a:gd name="T3" fmla="*/ 104903 h 274638"/>
              <a:gd name="T4" fmla="*/ 137319 w 274638"/>
              <a:gd name="T5" fmla="*/ 0 h 274638"/>
              <a:gd name="T6" fmla="*/ 169735 w 274638"/>
              <a:gd name="T7" fmla="*/ 104903 h 274638"/>
              <a:gd name="T8" fmla="*/ 274638 w 274638"/>
              <a:gd name="T9" fmla="*/ 104902 h 274638"/>
              <a:gd name="T10" fmla="*/ 189769 w 274638"/>
              <a:gd name="T11" fmla="*/ 169735 h 274638"/>
              <a:gd name="T12" fmla="*/ 222187 w 274638"/>
              <a:gd name="T13" fmla="*/ 274637 h 274638"/>
              <a:gd name="T14" fmla="*/ 137319 w 274638"/>
              <a:gd name="T15" fmla="*/ 209803 h 274638"/>
              <a:gd name="T16" fmla="*/ 52451 w 274638"/>
              <a:gd name="T17" fmla="*/ 274637 h 274638"/>
              <a:gd name="T18" fmla="*/ 84869 w 274638"/>
              <a:gd name="T19" fmla="*/ 169735 h 274638"/>
              <a:gd name="T20" fmla="*/ 0 w 274638"/>
              <a:gd name="T21" fmla="*/ 104902 h 27463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74638" h="274638">
                <a:moveTo>
                  <a:pt x="0" y="104902"/>
                </a:moveTo>
                <a:lnTo>
                  <a:pt x="104903" y="104903"/>
                </a:lnTo>
                <a:lnTo>
                  <a:pt x="137319" y="0"/>
                </a:lnTo>
                <a:lnTo>
                  <a:pt x="169735" y="104903"/>
                </a:lnTo>
                <a:lnTo>
                  <a:pt x="274638" y="104902"/>
                </a:lnTo>
                <a:lnTo>
                  <a:pt x="189769" y="169735"/>
                </a:lnTo>
                <a:lnTo>
                  <a:pt x="222187" y="274637"/>
                </a:lnTo>
                <a:lnTo>
                  <a:pt x="137319" y="209803"/>
                </a:lnTo>
                <a:lnTo>
                  <a:pt x="52451" y="274637"/>
                </a:lnTo>
                <a:lnTo>
                  <a:pt x="84869" y="169735"/>
                </a:lnTo>
                <a:lnTo>
                  <a:pt x="0" y="104902"/>
                </a:lnTo>
                <a:close/>
              </a:path>
            </a:pathLst>
          </a:custGeom>
          <a:solidFill>
            <a:schemeClr val="tx1"/>
          </a:solidFill>
          <a:ln w="9525" cap="flat" cmpd="sng">
            <a:solidFill>
              <a:schemeClr val="tx1"/>
            </a:solidFill>
            <a:prstDash val="solid"/>
            <a:round/>
            <a:headEnd/>
            <a:tailEnd/>
          </a:ln>
          <a:effectLst>
            <a:outerShdw blurRad="40000" dist="23000" dir="5400000" rotWithShape="0">
              <a:srgbClr val="000000">
                <a:alpha val="34999"/>
              </a:srgbClr>
            </a:outerShdw>
          </a:effectLst>
        </p:spPr>
        <p:txBody>
          <a:bodyPr anchor="ctr"/>
          <a:lstStyle/>
          <a:p>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title" idx="4294967295"/>
          </p:nvPr>
        </p:nvSpPr>
        <p:spPr>
          <a:xfrm>
            <a:off x="1066800" y="36286"/>
            <a:ext cx="7391400" cy="685800"/>
          </a:xfrm>
          <a:noFill/>
        </p:spPr>
        <p:txBody>
          <a:bodyPr/>
          <a:lstStyle/>
          <a:p>
            <a:pPr algn="l" eaLnBrk="1" hangingPunct="1"/>
            <a:r>
              <a:rPr lang="en-US" sz="2400" dirty="0" smtClean="0">
                <a:solidFill>
                  <a:srgbClr val="000000"/>
                </a:solidFill>
              </a:rPr>
              <a:t>Average Monthly Lightning Frequency per 10 km</a:t>
            </a:r>
            <a:r>
              <a:rPr lang="en-US" sz="2400" baseline="30000" dirty="0" smtClean="0">
                <a:solidFill>
                  <a:srgbClr val="000000"/>
                </a:solidFill>
              </a:rPr>
              <a:t>2</a:t>
            </a:r>
          </a:p>
        </p:txBody>
      </p:sp>
      <p:sp>
        <p:nvSpPr>
          <p:cNvPr id="3" name="5-Point Star 20"/>
          <p:cNvSpPr>
            <a:spLocks noChangeAspect="1"/>
          </p:cNvSpPr>
          <p:nvPr/>
        </p:nvSpPr>
        <p:spPr bwMode="auto">
          <a:xfrm>
            <a:off x="5477041" y="3472013"/>
            <a:ext cx="350838" cy="350838"/>
          </a:xfrm>
          <a:custGeom>
            <a:avLst/>
            <a:gdLst>
              <a:gd name="T0" fmla="*/ 0 w 274638"/>
              <a:gd name="T1" fmla="*/ 104902 h 274638"/>
              <a:gd name="T2" fmla="*/ 104903 w 274638"/>
              <a:gd name="T3" fmla="*/ 104903 h 274638"/>
              <a:gd name="T4" fmla="*/ 137319 w 274638"/>
              <a:gd name="T5" fmla="*/ 0 h 274638"/>
              <a:gd name="T6" fmla="*/ 169735 w 274638"/>
              <a:gd name="T7" fmla="*/ 104903 h 274638"/>
              <a:gd name="T8" fmla="*/ 274638 w 274638"/>
              <a:gd name="T9" fmla="*/ 104902 h 274638"/>
              <a:gd name="T10" fmla="*/ 189769 w 274638"/>
              <a:gd name="T11" fmla="*/ 169735 h 274638"/>
              <a:gd name="T12" fmla="*/ 222187 w 274638"/>
              <a:gd name="T13" fmla="*/ 274637 h 274638"/>
              <a:gd name="T14" fmla="*/ 137319 w 274638"/>
              <a:gd name="T15" fmla="*/ 209803 h 274638"/>
              <a:gd name="T16" fmla="*/ 52451 w 274638"/>
              <a:gd name="T17" fmla="*/ 274637 h 274638"/>
              <a:gd name="T18" fmla="*/ 84869 w 274638"/>
              <a:gd name="T19" fmla="*/ 169735 h 274638"/>
              <a:gd name="T20" fmla="*/ 0 w 274638"/>
              <a:gd name="T21" fmla="*/ 104902 h 27463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74638" h="274638">
                <a:moveTo>
                  <a:pt x="0" y="104902"/>
                </a:moveTo>
                <a:lnTo>
                  <a:pt x="104903" y="104903"/>
                </a:lnTo>
                <a:lnTo>
                  <a:pt x="137319" y="0"/>
                </a:lnTo>
                <a:lnTo>
                  <a:pt x="169735" y="104903"/>
                </a:lnTo>
                <a:lnTo>
                  <a:pt x="274638" y="104902"/>
                </a:lnTo>
                <a:lnTo>
                  <a:pt x="189769" y="169735"/>
                </a:lnTo>
                <a:lnTo>
                  <a:pt x="222187" y="274637"/>
                </a:lnTo>
                <a:lnTo>
                  <a:pt x="137319" y="209803"/>
                </a:lnTo>
                <a:lnTo>
                  <a:pt x="52451" y="274637"/>
                </a:lnTo>
                <a:lnTo>
                  <a:pt x="84869" y="169735"/>
                </a:lnTo>
                <a:lnTo>
                  <a:pt x="0" y="104902"/>
                </a:lnTo>
                <a:close/>
              </a:path>
            </a:pathLst>
          </a:custGeom>
          <a:solidFill>
            <a:schemeClr val="tx1"/>
          </a:solidFill>
          <a:ln w="9525" cap="flat" cmpd="sng">
            <a:solidFill>
              <a:schemeClr val="tx1"/>
            </a:solidFill>
            <a:prstDash val="solid"/>
            <a:round/>
            <a:headEnd/>
            <a:tailEnd/>
          </a:ln>
          <a:effectLst>
            <a:outerShdw blurRad="40000" dist="23000" dir="5400000" rotWithShape="0">
              <a:srgbClr val="000000">
                <a:alpha val="34999"/>
              </a:srgbClr>
            </a:outerShdw>
          </a:effectLst>
        </p:spPr>
        <p:txBody>
          <a:bodyPr anchor="ctr"/>
          <a:lstStyle/>
          <a:p>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a:xfrm>
            <a:off x="457200" y="-15766"/>
            <a:ext cx="8229600" cy="777766"/>
          </a:xfrm>
        </p:spPr>
        <p:txBody>
          <a:bodyPr/>
          <a:lstStyle/>
          <a:p>
            <a:r>
              <a:rPr lang="en-US" sz="3600" dirty="0" smtClean="0">
                <a:solidFill>
                  <a:schemeClr val="bg1"/>
                </a:solidFill>
              </a:rPr>
              <a:t>Early </a:t>
            </a:r>
            <a:r>
              <a:rPr lang="en-US" sz="3600" dirty="0" err="1" smtClean="0">
                <a:solidFill>
                  <a:schemeClr val="bg1"/>
                </a:solidFill>
              </a:rPr>
              <a:t>vs</a:t>
            </a:r>
            <a:r>
              <a:rPr lang="en-US" sz="3600" dirty="0" smtClean="0">
                <a:solidFill>
                  <a:schemeClr val="bg1"/>
                </a:solidFill>
              </a:rPr>
              <a:t> Late Warm Season</a:t>
            </a:r>
          </a:p>
        </p:txBody>
      </p:sp>
      <p:pic>
        <p:nvPicPr>
          <p:cNvPr id="79877" name="Picture 5" descr="tfinalmayjuneltg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371600"/>
            <a:ext cx="4419600" cy="5181600"/>
          </a:xfrm>
          <a:prstGeom prst="rect">
            <a:avLst/>
          </a:prstGeom>
          <a:noFill/>
          <a:extLst>
            <a:ext uri="{909E8E84-426E-40dd-AFC4-6F175D3DCCD1}">
              <a14:hiddenFill xmlns:a14="http://schemas.microsoft.com/office/drawing/2010/main">
                <a:solidFill>
                  <a:srgbClr val="FFFFFF"/>
                </a:solidFill>
              </a14:hiddenFill>
            </a:ext>
          </a:extLst>
        </p:spPr>
      </p:pic>
      <p:pic>
        <p:nvPicPr>
          <p:cNvPr id="79878" name="Picture 6" descr="tfinaljulyaugltg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371600"/>
            <a:ext cx="4419600" cy="5181600"/>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7"/>
          <p:cNvSpPr txBox="1">
            <a:spLocks noChangeArrowheads="1"/>
          </p:cNvSpPr>
          <p:nvPr/>
        </p:nvSpPr>
        <p:spPr bwMode="auto">
          <a:xfrm>
            <a:off x="762000" y="865048"/>
            <a:ext cx="36576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2800" dirty="0" smtClean="0">
                <a:solidFill>
                  <a:schemeClr val="bg1"/>
                </a:solidFill>
              </a:rPr>
              <a:t>May and June</a:t>
            </a:r>
            <a:endParaRPr lang="en-US" sz="2800" dirty="0">
              <a:solidFill>
                <a:schemeClr val="bg1"/>
              </a:solidFill>
            </a:endParaRPr>
          </a:p>
        </p:txBody>
      </p:sp>
      <p:sp>
        <p:nvSpPr>
          <p:cNvPr id="6" name="Text Box 7"/>
          <p:cNvSpPr txBox="1">
            <a:spLocks noChangeArrowheads="1"/>
          </p:cNvSpPr>
          <p:nvPr/>
        </p:nvSpPr>
        <p:spPr bwMode="auto">
          <a:xfrm>
            <a:off x="4953000" y="838200"/>
            <a:ext cx="36576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2800" dirty="0" smtClean="0">
                <a:solidFill>
                  <a:schemeClr val="bg1"/>
                </a:solidFill>
              </a:rPr>
              <a:t>July and August</a:t>
            </a:r>
            <a:endParaRPr lang="en-US" sz="2800" dirty="0">
              <a:solidFill>
                <a:schemeClr val="bg1"/>
              </a:solidFill>
            </a:endParaRPr>
          </a:p>
        </p:txBody>
      </p:sp>
      <p:sp>
        <p:nvSpPr>
          <p:cNvPr id="7" name="5-Point Star 20"/>
          <p:cNvSpPr>
            <a:spLocks noChangeAspect="1"/>
          </p:cNvSpPr>
          <p:nvPr/>
        </p:nvSpPr>
        <p:spPr bwMode="auto">
          <a:xfrm>
            <a:off x="2667000" y="3962400"/>
            <a:ext cx="350838" cy="350838"/>
          </a:xfrm>
          <a:custGeom>
            <a:avLst/>
            <a:gdLst>
              <a:gd name="T0" fmla="*/ 0 w 274638"/>
              <a:gd name="T1" fmla="*/ 104902 h 274638"/>
              <a:gd name="T2" fmla="*/ 104903 w 274638"/>
              <a:gd name="T3" fmla="*/ 104903 h 274638"/>
              <a:gd name="T4" fmla="*/ 137319 w 274638"/>
              <a:gd name="T5" fmla="*/ 0 h 274638"/>
              <a:gd name="T6" fmla="*/ 169735 w 274638"/>
              <a:gd name="T7" fmla="*/ 104903 h 274638"/>
              <a:gd name="T8" fmla="*/ 274638 w 274638"/>
              <a:gd name="T9" fmla="*/ 104902 h 274638"/>
              <a:gd name="T10" fmla="*/ 189769 w 274638"/>
              <a:gd name="T11" fmla="*/ 169735 h 274638"/>
              <a:gd name="T12" fmla="*/ 222187 w 274638"/>
              <a:gd name="T13" fmla="*/ 274637 h 274638"/>
              <a:gd name="T14" fmla="*/ 137319 w 274638"/>
              <a:gd name="T15" fmla="*/ 209803 h 274638"/>
              <a:gd name="T16" fmla="*/ 52451 w 274638"/>
              <a:gd name="T17" fmla="*/ 274637 h 274638"/>
              <a:gd name="T18" fmla="*/ 84869 w 274638"/>
              <a:gd name="T19" fmla="*/ 169735 h 274638"/>
              <a:gd name="T20" fmla="*/ 0 w 274638"/>
              <a:gd name="T21" fmla="*/ 104902 h 27463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74638" h="274638">
                <a:moveTo>
                  <a:pt x="0" y="104902"/>
                </a:moveTo>
                <a:lnTo>
                  <a:pt x="104903" y="104903"/>
                </a:lnTo>
                <a:lnTo>
                  <a:pt x="137319" y="0"/>
                </a:lnTo>
                <a:lnTo>
                  <a:pt x="169735" y="104903"/>
                </a:lnTo>
                <a:lnTo>
                  <a:pt x="274638" y="104902"/>
                </a:lnTo>
                <a:lnTo>
                  <a:pt x="189769" y="169735"/>
                </a:lnTo>
                <a:lnTo>
                  <a:pt x="222187" y="274637"/>
                </a:lnTo>
                <a:lnTo>
                  <a:pt x="137319" y="209803"/>
                </a:lnTo>
                <a:lnTo>
                  <a:pt x="52451" y="274637"/>
                </a:lnTo>
                <a:lnTo>
                  <a:pt x="84869" y="169735"/>
                </a:lnTo>
                <a:lnTo>
                  <a:pt x="0" y="104902"/>
                </a:lnTo>
                <a:close/>
              </a:path>
            </a:pathLst>
          </a:custGeom>
          <a:solidFill>
            <a:schemeClr val="tx1"/>
          </a:solidFill>
          <a:ln w="9525" cap="flat" cmpd="sng">
            <a:solidFill>
              <a:schemeClr val="tx1"/>
            </a:solidFill>
            <a:prstDash val="solid"/>
            <a:round/>
            <a:headEnd/>
            <a:tailEnd/>
          </a:ln>
          <a:effectLst>
            <a:outerShdw blurRad="40000" dist="23000" dir="5400000" rotWithShape="0">
              <a:srgbClr val="000000">
                <a:alpha val="34999"/>
              </a:srgbClr>
            </a:outerShdw>
          </a:effectLst>
        </p:spPr>
        <p:txBody>
          <a:bodyPr anchor="ctr"/>
          <a:lstStyle/>
          <a:p>
            <a:endParaRPr lang="en-US"/>
          </a:p>
        </p:txBody>
      </p:sp>
      <p:sp>
        <p:nvSpPr>
          <p:cNvPr id="8" name="5-Point Star 20"/>
          <p:cNvSpPr>
            <a:spLocks noChangeAspect="1"/>
          </p:cNvSpPr>
          <p:nvPr/>
        </p:nvSpPr>
        <p:spPr bwMode="auto">
          <a:xfrm>
            <a:off x="7086600" y="3967222"/>
            <a:ext cx="350838" cy="350838"/>
          </a:xfrm>
          <a:custGeom>
            <a:avLst/>
            <a:gdLst>
              <a:gd name="T0" fmla="*/ 0 w 274638"/>
              <a:gd name="T1" fmla="*/ 104902 h 274638"/>
              <a:gd name="T2" fmla="*/ 104903 w 274638"/>
              <a:gd name="T3" fmla="*/ 104903 h 274638"/>
              <a:gd name="T4" fmla="*/ 137319 w 274638"/>
              <a:gd name="T5" fmla="*/ 0 h 274638"/>
              <a:gd name="T6" fmla="*/ 169735 w 274638"/>
              <a:gd name="T7" fmla="*/ 104903 h 274638"/>
              <a:gd name="T8" fmla="*/ 274638 w 274638"/>
              <a:gd name="T9" fmla="*/ 104902 h 274638"/>
              <a:gd name="T10" fmla="*/ 189769 w 274638"/>
              <a:gd name="T11" fmla="*/ 169735 h 274638"/>
              <a:gd name="T12" fmla="*/ 222187 w 274638"/>
              <a:gd name="T13" fmla="*/ 274637 h 274638"/>
              <a:gd name="T14" fmla="*/ 137319 w 274638"/>
              <a:gd name="T15" fmla="*/ 209803 h 274638"/>
              <a:gd name="T16" fmla="*/ 52451 w 274638"/>
              <a:gd name="T17" fmla="*/ 274637 h 274638"/>
              <a:gd name="T18" fmla="*/ 84869 w 274638"/>
              <a:gd name="T19" fmla="*/ 169735 h 274638"/>
              <a:gd name="T20" fmla="*/ 0 w 274638"/>
              <a:gd name="T21" fmla="*/ 104902 h 27463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74638" h="274638">
                <a:moveTo>
                  <a:pt x="0" y="104902"/>
                </a:moveTo>
                <a:lnTo>
                  <a:pt x="104903" y="104903"/>
                </a:lnTo>
                <a:lnTo>
                  <a:pt x="137319" y="0"/>
                </a:lnTo>
                <a:lnTo>
                  <a:pt x="169735" y="104903"/>
                </a:lnTo>
                <a:lnTo>
                  <a:pt x="274638" y="104902"/>
                </a:lnTo>
                <a:lnTo>
                  <a:pt x="189769" y="169735"/>
                </a:lnTo>
                <a:lnTo>
                  <a:pt x="222187" y="274637"/>
                </a:lnTo>
                <a:lnTo>
                  <a:pt x="137319" y="209803"/>
                </a:lnTo>
                <a:lnTo>
                  <a:pt x="52451" y="274637"/>
                </a:lnTo>
                <a:lnTo>
                  <a:pt x="84869" y="169735"/>
                </a:lnTo>
                <a:lnTo>
                  <a:pt x="0" y="104902"/>
                </a:lnTo>
                <a:close/>
              </a:path>
            </a:pathLst>
          </a:custGeom>
          <a:solidFill>
            <a:schemeClr val="tx1"/>
          </a:solidFill>
          <a:ln w="9525" cap="flat" cmpd="sng">
            <a:solidFill>
              <a:schemeClr val="tx1"/>
            </a:solidFill>
            <a:prstDash val="solid"/>
            <a:round/>
            <a:headEnd/>
            <a:tailEnd/>
          </a:ln>
          <a:effectLst>
            <a:outerShdw blurRad="40000" dist="23000" dir="5400000" rotWithShape="0">
              <a:srgbClr val="000000">
                <a:alpha val="34999"/>
              </a:srgbClr>
            </a:outerShdw>
          </a:effectLst>
        </p:spPr>
        <p:txBody>
          <a:bodyPr anchor="ct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1" name="Picture 3" descr="020601.anim.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752600"/>
            <a:ext cx="4592638" cy="5657056"/>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6082" name="Picture 4" descr="020723.anim.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51362" y="1752600"/>
            <a:ext cx="4592637" cy="5657056"/>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6083" name="TextBox 6"/>
          <p:cNvSpPr txBox="1">
            <a:spLocks noChangeArrowheads="1"/>
          </p:cNvSpPr>
          <p:nvPr/>
        </p:nvSpPr>
        <p:spPr bwMode="auto">
          <a:xfrm>
            <a:off x="1072439" y="1752600"/>
            <a:ext cx="253523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800" dirty="0">
                <a:latin typeface="Calibri" pitchFamily="34" charset="0"/>
              </a:rPr>
              <a:t>31 MAY 2002 1700 UTC – </a:t>
            </a:r>
          </a:p>
          <a:p>
            <a:pPr eaLnBrk="1" hangingPunct="1"/>
            <a:r>
              <a:rPr lang="en-US" sz="1800" dirty="0">
                <a:latin typeface="Calibri" pitchFamily="34" charset="0"/>
              </a:rPr>
              <a:t>01 JUN 2002 1000 UTC</a:t>
            </a:r>
          </a:p>
        </p:txBody>
      </p:sp>
      <p:sp>
        <p:nvSpPr>
          <p:cNvPr id="46084" name="TextBox 7"/>
          <p:cNvSpPr txBox="1">
            <a:spLocks noChangeArrowheads="1"/>
          </p:cNvSpPr>
          <p:nvPr/>
        </p:nvSpPr>
        <p:spPr bwMode="auto">
          <a:xfrm>
            <a:off x="5648325" y="1752600"/>
            <a:ext cx="24288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800" dirty="0">
                <a:latin typeface="Calibri" pitchFamily="34" charset="0"/>
              </a:rPr>
              <a:t>23 JUL 2002 1600 UTC – </a:t>
            </a:r>
          </a:p>
          <a:p>
            <a:pPr eaLnBrk="1" hangingPunct="1"/>
            <a:r>
              <a:rPr lang="en-US" sz="1800" dirty="0">
                <a:latin typeface="Calibri" pitchFamily="34" charset="0"/>
              </a:rPr>
              <a:t>24 JUL 2002 0400 UTC</a:t>
            </a:r>
          </a:p>
        </p:txBody>
      </p:sp>
      <p:sp>
        <p:nvSpPr>
          <p:cNvPr id="7" name="Rectangle 2"/>
          <p:cNvSpPr txBox="1">
            <a:spLocks noChangeArrowheads="1"/>
          </p:cNvSpPr>
          <p:nvPr/>
        </p:nvSpPr>
        <p:spPr>
          <a:xfrm>
            <a:off x="134938" y="0"/>
            <a:ext cx="8915400" cy="563563"/>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3200" kern="0" dirty="0" smtClean="0">
                <a:solidFill>
                  <a:schemeClr val="bg1"/>
                </a:solidFill>
              </a:rPr>
              <a:t>Decay </a:t>
            </a:r>
            <a:r>
              <a:rPr lang="en-US" sz="3200" kern="0" dirty="0" err="1" smtClean="0">
                <a:solidFill>
                  <a:schemeClr val="bg1"/>
                </a:solidFill>
              </a:rPr>
              <a:t>Vs</a:t>
            </a:r>
            <a:r>
              <a:rPr lang="en-US" sz="3200" kern="0" dirty="0" smtClean="0">
                <a:solidFill>
                  <a:schemeClr val="bg1"/>
                </a:solidFill>
              </a:rPr>
              <a:t> Maintaining QLCS’s Approaching the Coast – 2 Cases</a:t>
            </a:r>
            <a:endParaRPr lang="en-US" sz="4000" kern="0" dirty="0" smtClean="0"/>
          </a:p>
        </p:txBody>
      </p:sp>
      <p:sp>
        <p:nvSpPr>
          <p:cNvPr id="8" name="TextBox 7"/>
          <p:cNvSpPr txBox="1">
            <a:spLocks noChangeArrowheads="1"/>
          </p:cNvSpPr>
          <p:nvPr/>
        </p:nvSpPr>
        <p:spPr bwMode="auto">
          <a:xfrm>
            <a:off x="838200" y="5867400"/>
            <a:ext cx="7561262" cy="831850"/>
          </a:xfrm>
          <a:prstGeom prst="rect">
            <a:avLst/>
          </a:prstGeom>
          <a:solidFill>
            <a:schemeClr val="bg1"/>
          </a:solidFill>
          <a:ln w="12700">
            <a:solidFill>
              <a:schemeClr val="tx1"/>
            </a:solidFill>
            <a:miter lim="800000"/>
            <a:headEnd/>
            <a:tailEnd/>
          </a:ln>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dirty="0">
                <a:solidFill>
                  <a:srgbClr val="000090"/>
                </a:solidFill>
                <a:latin typeface="Calibri" pitchFamily="34" charset="0"/>
              </a:rPr>
              <a:t>Why does one event maintain its intensity over the Atlantic </a:t>
            </a:r>
          </a:p>
          <a:p>
            <a:pPr algn="ctr" eaLnBrk="1" hangingPunct="1"/>
            <a:r>
              <a:rPr lang="en-US" dirty="0">
                <a:solidFill>
                  <a:srgbClr val="000090"/>
                </a:solidFill>
                <a:latin typeface="Calibri" pitchFamily="34" charset="0"/>
              </a:rPr>
              <a:t>while the other decays upon reaching the coastline?</a:t>
            </a:r>
          </a:p>
        </p:txBody>
      </p:sp>
    </p:spTree>
    <p:extLst>
      <p:ext uri="{BB962C8B-B14F-4D97-AF65-F5344CB8AC3E}">
        <p14:creationId xmlns:p14="http://schemas.microsoft.com/office/powerpoint/2010/main" val="3629164162"/>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8875</TotalTime>
  <Words>1525</Words>
  <Application>Microsoft Macintosh PowerPoint</Application>
  <PresentationFormat>On-screen Show (4:3)</PresentationFormat>
  <Paragraphs>195</Paragraphs>
  <Slides>25</Slides>
  <Notes>19</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25</vt:i4>
      </vt:variant>
    </vt:vector>
  </HeadingPairs>
  <TitlesOfParts>
    <vt:vector size="27" baseType="lpstr">
      <vt:lpstr>Default Design</vt:lpstr>
      <vt:lpstr>Chart</vt:lpstr>
      <vt:lpstr>PowerPoint Presentation</vt:lpstr>
      <vt:lpstr>PowerPoint Presentation</vt:lpstr>
      <vt:lpstr>PowerPoint Presentation</vt:lpstr>
      <vt:lpstr>Motivational Questions</vt:lpstr>
      <vt:lpstr>PowerPoint Presentation</vt:lpstr>
      <vt:lpstr>PowerPoint Presentation</vt:lpstr>
      <vt:lpstr>Average Monthly Lightning Frequency per 10 km2</vt:lpstr>
      <vt:lpstr>Early vs Late Warm Season</vt:lpstr>
      <vt:lpstr>PowerPoint Presentation</vt:lpstr>
      <vt:lpstr>PowerPoint Presentation</vt:lpstr>
      <vt:lpstr>PowerPoint Presentation</vt:lpstr>
      <vt:lpstr>Diurnal Frequency of Lightning (Morning to Early Evening Hours)</vt:lpstr>
      <vt:lpstr>Diurnal Frequency of Lightning (Night to Morning Hours)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home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john murray</dc:creator>
  <cp:lastModifiedBy>Brian Colle</cp:lastModifiedBy>
  <cp:revision>125</cp:revision>
  <cp:lastPrinted>2013-03-06T20:01:00Z</cp:lastPrinted>
  <dcterms:created xsi:type="dcterms:W3CDTF">2009-04-14T20:00:51Z</dcterms:created>
  <dcterms:modified xsi:type="dcterms:W3CDTF">2013-03-14T14:40:31Z</dcterms:modified>
</cp:coreProperties>
</file>