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notesMasterIdLst>
    <p:notesMasterId r:id="rId37"/>
  </p:notesMasterIdLst>
  <p:sldIdLst>
    <p:sldId id="256" r:id="rId2"/>
    <p:sldId id="303" r:id="rId3"/>
    <p:sldId id="290" r:id="rId4"/>
    <p:sldId id="289" r:id="rId5"/>
    <p:sldId id="292" r:id="rId6"/>
    <p:sldId id="307" r:id="rId7"/>
    <p:sldId id="304" r:id="rId8"/>
    <p:sldId id="305" r:id="rId9"/>
    <p:sldId id="306" r:id="rId10"/>
    <p:sldId id="293" r:id="rId11"/>
    <p:sldId id="308" r:id="rId12"/>
    <p:sldId id="309" r:id="rId13"/>
    <p:sldId id="294" r:id="rId14"/>
    <p:sldId id="285" r:id="rId15"/>
    <p:sldId id="310" r:id="rId16"/>
    <p:sldId id="311" r:id="rId17"/>
    <p:sldId id="332" r:id="rId18"/>
    <p:sldId id="313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6" r:id="rId30"/>
    <p:sldId id="327" r:id="rId31"/>
    <p:sldId id="328" r:id="rId32"/>
    <p:sldId id="330" r:id="rId33"/>
    <p:sldId id="329" r:id="rId34"/>
    <p:sldId id="331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8" autoAdjust="0"/>
  </p:normalViewPr>
  <p:slideViewPr>
    <p:cSldViewPr snapToGrid="0" snapToObjects="1">
      <p:cViewPr>
        <p:scale>
          <a:sx n="90" d="100"/>
          <a:sy n="90" d="100"/>
        </p:scale>
        <p:origin x="-146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C41A8-7B5A-764E-AC63-F0CD289E1DFE}" type="datetimeFigureOut">
              <a:rPr lang="en-US" smtClean="0"/>
              <a:t>3/13/13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32A11-1EEB-B046-8C1F-C6F5363D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80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7-day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8B1B0-B691-4642-AFC0-F726FC84FC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Conditional probabilities are the formal way</a:t>
            </a:r>
            <a:r>
              <a:rPr lang="en-US" baseline="0" dirty="0" smtClean="0"/>
              <a:t> of answering the question of whether things are related.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1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4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4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Climatology. OK. Biases.</a:t>
            </a:r>
            <a:r>
              <a:rPr lang="en-US" baseline="0" dirty="0" smtClean="0"/>
              <a:t> Underestimate of peak. Spatial biases in late summer and fall.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4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8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decrease</a:t>
            </a:r>
            <a:r>
              <a:rPr lang="en-US" baseline="0" dirty="0" smtClean="0"/>
              <a:t> the slope of the </a:t>
            </a:r>
            <a:r>
              <a:rPr lang="en-US" baseline="0" dirty="0" err="1" smtClean="0"/>
              <a:t>isolines</a:t>
            </a:r>
            <a:r>
              <a:rPr lang="en-US" baseline="0" dirty="0" smtClean="0"/>
              <a:t>, increase the coefficient of SRH.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2A11-1EEB-B046-8C1F-C6F5363D1C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9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2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1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3/13/13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5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3/13/13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3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3/13/13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0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3/13/13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3/13/13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0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001-A5BB-214C-BE5A-CAF20DCFC638}" type="datetimeFigureOut">
              <a:rPr lang="en-US" smtClean="0"/>
              <a:t>3/13/13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9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7001-A5BB-214C-BE5A-CAF20DCFC638}" type="datetimeFigureOut">
              <a:rPr lang="en-US" smtClean="0"/>
              <a:t>3/13/13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CD32-262D-8E44-A968-74A665FE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8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Associating U.S. monthly tornado activity with environmental parameters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399" cy="1752600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en-US" sz="6000" b="1" dirty="0"/>
              <a:t>Michael K. </a:t>
            </a:r>
            <a:r>
              <a:rPr lang="en-US" sz="6000" b="1" dirty="0" smtClean="0"/>
              <a:t>Tippett</a:t>
            </a:r>
            <a:r>
              <a:rPr lang="en-US" sz="6000" b="1" baseline="30000" dirty="0" smtClean="0"/>
              <a:t>1,2</a:t>
            </a:r>
            <a:r>
              <a:rPr lang="en-US" sz="6000" b="1" dirty="0" smtClean="0"/>
              <a:t>, </a:t>
            </a:r>
            <a:r>
              <a:rPr lang="en-US" sz="6000" b="1" dirty="0"/>
              <a:t>Adam H. </a:t>
            </a:r>
            <a:r>
              <a:rPr lang="en-US" sz="6000" b="1" dirty="0" smtClean="0"/>
              <a:t>Sobel</a:t>
            </a:r>
            <a:r>
              <a:rPr lang="en-US" sz="6000" b="1" baseline="30000" dirty="0" smtClean="0"/>
              <a:t>3,4</a:t>
            </a:r>
            <a:r>
              <a:rPr lang="en-US" sz="6000" b="1" dirty="0" smtClean="0"/>
              <a:t> </a:t>
            </a:r>
            <a:r>
              <a:rPr lang="en-US" sz="6000" b="1" dirty="0"/>
              <a:t>and </a:t>
            </a:r>
            <a:r>
              <a:rPr lang="en-US" sz="6000" b="1" dirty="0" err="1"/>
              <a:t>Suzana</a:t>
            </a:r>
            <a:r>
              <a:rPr lang="en-US" sz="6000" b="1" dirty="0"/>
              <a:t> J. </a:t>
            </a:r>
            <a:r>
              <a:rPr lang="en-US" sz="6000" b="1" dirty="0" smtClean="0"/>
              <a:t>Camargo</a:t>
            </a:r>
            <a:r>
              <a:rPr lang="en-US" sz="6000" b="1" baseline="30000" dirty="0"/>
              <a:t>4</a:t>
            </a:r>
            <a:endParaRPr lang="en-US" sz="6000" b="1" baseline="30000" dirty="0" smtClean="0"/>
          </a:p>
          <a:p>
            <a:pPr lvl="1"/>
            <a:endParaRPr lang="en-US" sz="5000" b="1" baseline="30000" dirty="0"/>
          </a:p>
          <a:p>
            <a:pPr lvl="1"/>
            <a:endParaRPr lang="en-US" b="1" baseline="30000" dirty="0" smtClean="0"/>
          </a:p>
          <a:p>
            <a:pPr lvl="1"/>
            <a:endParaRPr lang="en-US" sz="3700" b="1" dirty="0"/>
          </a:p>
          <a:p>
            <a:r>
              <a:rPr lang="en-US" baseline="30000" dirty="0" smtClean="0"/>
              <a:t>1 </a:t>
            </a:r>
            <a:r>
              <a:rPr lang="en-US" dirty="0" smtClean="0"/>
              <a:t>International Research Institute for Climate and Society, Columbia University, Palisades, NY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Center of Excellence for Climate Change Research, Department of Meteorology, King </a:t>
            </a:r>
            <a:r>
              <a:rPr lang="en-US" dirty="0" err="1" smtClean="0"/>
              <a:t>Abdulaziz</a:t>
            </a:r>
            <a:r>
              <a:rPr lang="en-US" dirty="0" smtClean="0"/>
              <a:t> University, Jeddah, Saudi Arabia </a:t>
            </a:r>
          </a:p>
          <a:p>
            <a:r>
              <a:rPr lang="en-US" baseline="30000" dirty="0" smtClean="0"/>
              <a:t>3 </a:t>
            </a:r>
            <a:r>
              <a:rPr lang="en-US" dirty="0" smtClean="0"/>
              <a:t>Department of Applied Physics and Applied Mathematics and Department of Earth and Environmental Sciences, Columbia University, NY, NY</a:t>
            </a:r>
          </a:p>
          <a:p>
            <a:r>
              <a:rPr lang="en-US" baseline="30000" dirty="0" smtClean="0"/>
              <a:t>4</a:t>
            </a:r>
            <a:r>
              <a:rPr lang="en-US" dirty="0" smtClean="0"/>
              <a:t>Lamont-Doherty Earth Observatory, Columbia University, Palisades, NY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1453" y="6396262"/>
            <a:ext cx="581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Severe Convection &amp; Climate Workshop, 14-15 March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471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monthly index for the number of U.S. 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Index = </a:t>
            </a:r>
            <a:r>
              <a:rPr lang="en-US" sz="3300" dirty="0" err="1" smtClean="0"/>
              <a:t>exp</a:t>
            </a:r>
            <a:r>
              <a:rPr lang="en-US" sz="3300" dirty="0" smtClean="0"/>
              <a:t>(</a:t>
            </a:r>
            <a:r>
              <a:rPr lang="en-US" sz="3300" dirty="0" smtClean="0">
                <a:solidFill>
                  <a:srgbClr val="1F497D"/>
                </a:solidFill>
              </a:rPr>
              <a:t>constants </a:t>
            </a:r>
            <a:r>
              <a:rPr lang="en-US" sz="3300" dirty="0" smtClean="0"/>
              <a:t>x 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environmental parameters</a:t>
            </a:r>
            <a:r>
              <a:rPr lang="en-US" sz="3300" dirty="0" smtClean="0"/>
              <a:t>)</a:t>
            </a:r>
          </a:p>
          <a:p>
            <a:r>
              <a:rPr lang="en-US" sz="1800" dirty="0" smtClean="0">
                <a:solidFill>
                  <a:srgbClr val="1F497D"/>
                </a:solidFill>
              </a:rPr>
              <a:t>Constants </a:t>
            </a:r>
            <a:r>
              <a:rPr lang="en-US" sz="1800" dirty="0" smtClean="0"/>
              <a:t>estimated by Poisson regression </a:t>
            </a:r>
          </a:p>
          <a:p>
            <a:r>
              <a:rPr lang="en-US" sz="2400" dirty="0" smtClean="0"/>
              <a:t>Potential parameters = CAPE, CIN, lifted index, lapse rate, mixing ratio, </a:t>
            </a:r>
            <a:r>
              <a:rPr lang="en-US" sz="2400" b="1" dirty="0" smtClean="0">
                <a:solidFill>
                  <a:srgbClr val="E46C0A"/>
                </a:solidFill>
              </a:rPr>
              <a:t>SRH</a:t>
            </a:r>
            <a:r>
              <a:rPr lang="en-US" sz="2400" dirty="0" smtClean="0"/>
              <a:t>, vertical shear, precipitation, </a:t>
            </a:r>
            <a:r>
              <a:rPr lang="en-US" sz="2400" b="1" dirty="0" smtClean="0">
                <a:solidFill>
                  <a:srgbClr val="E46C0A"/>
                </a:solidFill>
              </a:rPr>
              <a:t>convective precipitation</a:t>
            </a:r>
            <a:r>
              <a:rPr lang="en-US" sz="2400" b="1" dirty="0" smtClean="0">
                <a:solidFill>
                  <a:srgbClr val="CCC1DA"/>
                </a:solidFill>
              </a:rPr>
              <a:t> </a:t>
            </a:r>
            <a:r>
              <a:rPr lang="en-US" sz="2400" dirty="0" smtClean="0"/>
              <a:t>and elevation</a:t>
            </a:r>
          </a:p>
          <a:p>
            <a:r>
              <a:rPr lang="en-US" sz="3500" dirty="0" smtClean="0"/>
              <a:t>Estimate </a:t>
            </a:r>
            <a:r>
              <a:rPr lang="en-US" sz="3500" dirty="0" smtClean="0">
                <a:solidFill>
                  <a:srgbClr val="1F497D"/>
                </a:solidFill>
              </a:rPr>
              <a:t>constants </a:t>
            </a:r>
            <a:r>
              <a:rPr lang="en-US" sz="3500" dirty="0" smtClean="0"/>
              <a:t>from observed </a:t>
            </a:r>
            <a:r>
              <a:rPr lang="en-US" sz="3500" i="1" u="sng" dirty="0" smtClean="0">
                <a:solidFill>
                  <a:schemeClr val="accent3"/>
                </a:solidFill>
              </a:rPr>
              <a:t>climatology</a:t>
            </a:r>
          </a:p>
          <a:p>
            <a:pPr lvl="1"/>
            <a:r>
              <a:rPr lang="en-US" sz="2400" dirty="0" smtClean="0"/>
              <a:t>Avoids issues with changing technology and reporting practices</a:t>
            </a:r>
          </a:p>
          <a:p>
            <a:pPr lvl="1"/>
            <a:r>
              <a:rPr lang="en-US" sz="2400" dirty="0" smtClean="0"/>
              <a:t>Same </a:t>
            </a:r>
            <a:r>
              <a:rPr lang="en-US" sz="2400" dirty="0" smtClean="0">
                <a:solidFill>
                  <a:schemeClr val="tx2"/>
                </a:solidFill>
              </a:rPr>
              <a:t>constants</a:t>
            </a:r>
            <a:r>
              <a:rPr lang="en-US" sz="2400" dirty="0" smtClean="0"/>
              <a:t> at all (U.S.) locations, all months of year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sz="2400" dirty="0" smtClean="0"/>
              <a:t>NARR data 1x1 degree grid. 1979-2010.</a:t>
            </a:r>
          </a:p>
          <a:p>
            <a:pPr lvl="1"/>
            <a:r>
              <a:rPr lang="en-US" sz="2400" dirty="0" smtClean="0"/>
              <a:t>SPC Tornado, Hail, and Wind Database. 1979-2010. </a:t>
            </a:r>
          </a:p>
          <a:p>
            <a:pPr lvl="1"/>
            <a:r>
              <a:rPr lang="en-US" sz="2400" b="1" i="1" u="sng" dirty="0" smtClean="0"/>
              <a:t>All</a:t>
            </a:r>
            <a:r>
              <a:rPr lang="en-US" sz="2400" dirty="0" smtClean="0"/>
              <a:t> tornadoes (&gt;F0). [F1 and greater gives smaller values, similar sensitivities]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5001" y="6235890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method used for tropical cyclone 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3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3.eps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3" t="3883" r="-9003"/>
          <a:stretch/>
        </p:blipFill>
        <p:spPr>
          <a:xfrm>
            <a:off x="1451765" y="129967"/>
            <a:ext cx="8229600" cy="7061200"/>
          </a:xfrm>
        </p:spPr>
      </p:pic>
      <p:sp>
        <p:nvSpPr>
          <p:cNvPr id="5" name="TextBox 4"/>
          <p:cNvSpPr txBox="1"/>
          <p:nvPr/>
        </p:nvSpPr>
        <p:spPr>
          <a:xfrm>
            <a:off x="6993466" y="6464187"/>
            <a:ext cx="209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(Tippett et al., 2011)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809" y="260095"/>
            <a:ext cx="189712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Tropical </a:t>
            </a:r>
          </a:p>
          <a:p>
            <a:r>
              <a:rPr lang="en-US" sz="4000" dirty="0" smtClean="0"/>
              <a:t>Cyclone</a:t>
            </a:r>
          </a:p>
          <a:p>
            <a:r>
              <a:rPr lang="en-US" sz="4000" dirty="0" smtClean="0"/>
              <a:t>Genesis</a:t>
            </a:r>
          </a:p>
          <a:p>
            <a:r>
              <a:rPr lang="en-US" sz="4000" dirty="0" smtClean="0"/>
              <a:t>Obs. &amp;</a:t>
            </a:r>
          </a:p>
          <a:p>
            <a:r>
              <a:rPr lang="en-US" sz="4000" dirty="0" smtClean="0"/>
              <a:t>Index</a:t>
            </a:r>
          </a:p>
          <a:p>
            <a:endParaRPr lang="en-US" sz="4000" dirty="0" smtClean="0"/>
          </a:p>
          <a:p>
            <a:r>
              <a:rPr lang="en-US" sz="2400" dirty="0" smtClean="0"/>
              <a:t>annual values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616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data select the </a:t>
            </a:r>
            <a:r>
              <a:rPr lang="en-US" dirty="0" smtClean="0"/>
              <a:t>predictors</a:t>
            </a:r>
            <a:endParaRPr lang="en-US" dirty="0"/>
          </a:p>
        </p:txBody>
      </p:sp>
      <p:pic>
        <p:nvPicPr>
          <p:cNvPr id="5" name="Picture 4" descr="pred_selec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765"/>
            <a:ext cx="9144000" cy="365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8632" y="3154956"/>
            <a:ext cx="75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</a:rPr>
              <a:t>cPrcp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061" y="4627967"/>
            <a:ext cx="124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</a:rPr>
              <a:t>cPrcp:SRH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8142" y="2015630"/>
            <a:ext cx="150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Error of fit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489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monthly index for the number of U.S. 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Index = </a:t>
            </a:r>
            <a:r>
              <a:rPr lang="en-US" sz="3600" dirty="0" err="1"/>
              <a:t>exp</a:t>
            </a:r>
            <a:r>
              <a:rPr lang="en-US" sz="3600" dirty="0"/>
              <a:t>(</a:t>
            </a:r>
            <a:r>
              <a:rPr lang="en-US" sz="3600" dirty="0" smtClean="0">
                <a:solidFill>
                  <a:srgbClr val="1F497D"/>
                </a:solidFill>
              </a:rPr>
              <a:t>c0</a:t>
            </a:r>
            <a:r>
              <a:rPr lang="en-US" sz="3600" dirty="0" smtClean="0">
                <a:solidFill>
                  <a:srgbClr val="93CDDD"/>
                </a:solidFill>
              </a:rPr>
              <a:t> </a:t>
            </a:r>
            <a:r>
              <a:rPr lang="en-US" sz="3600" dirty="0" smtClean="0"/>
              <a:t>+ </a:t>
            </a:r>
            <a:r>
              <a:rPr lang="en-US" sz="3600" dirty="0" smtClean="0">
                <a:solidFill>
                  <a:srgbClr val="1F497D"/>
                </a:solidFill>
              </a:rPr>
              <a:t>c1</a:t>
            </a:r>
            <a:r>
              <a:rPr lang="en-US" sz="3600" dirty="0" smtClean="0">
                <a:solidFill>
                  <a:srgbClr val="93CDDD"/>
                </a:solidFill>
              </a:rPr>
              <a:t> </a:t>
            </a:r>
            <a:r>
              <a:rPr lang="en-US" sz="3600" dirty="0" smtClean="0"/>
              <a:t>x </a:t>
            </a:r>
            <a:r>
              <a:rPr lang="en-US" sz="3600" dirty="0" smtClean="0">
                <a:solidFill>
                  <a:schemeClr val="accent6"/>
                </a:solidFill>
              </a:rPr>
              <a:t>SRH </a:t>
            </a:r>
            <a:r>
              <a:rPr lang="en-US" sz="3600" dirty="0" smtClean="0"/>
              <a:t>+</a:t>
            </a:r>
            <a:r>
              <a:rPr lang="en-US" sz="3600" dirty="0" smtClean="0">
                <a:solidFill>
                  <a:srgbClr val="3366FF"/>
                </a:solidFill>
              </a:rPr>
              <a:t> </a:t>
            </a:r>
            <a:r>
              <a:rPr lang="en-US" sz="3600" dirty="0" smtClean="0">
                <a:solidFill>
                  <a:srgbClr val="1F497D"/>
                </a:solidFill>
              </a:rPr>
              <a:t>c2</a:t>
            </a:r>
            <a:r>
              <a:rPr lang="en-US" sz="3600" dirty="0" smtClean="0">
                <a:solidFill>
                  <a:srgbClr val="93CDDD"/>
                </a:solidFill>
              </a:rPr>
              <a:t> </a:t>
            </a:r>
            <a:r>
              <a:rPr lang="en-US" sz="3600" dirty="0" smtClean="0"/>
              <a:t>x</a:t>
            </a:r>
            <a:r>
              <a:rPr lang="en-US" sz="3600" dirty="0" smtClean="0">
                <a:solidFill>
                  <a:srgbClr val="3366FF"/>
                </a:solidFill>
              </a:rPr>
              <a:t> </a:t>
            </a:r>
            <a:r>
              <a:rPr lang="en-US" sz="3600" dirty="0" err="1" smtClean="0">
                <a:solidFill>
                  <a:srgbClr val="F79646"/>
                </a:solidFill>
              </a:rPr>
              <a:t>cPrcp</a:t>
            </a:r>
            <a:r>
              <a:rPr lang="en-US" sz="3600" dirty="0" smtClean="0">
                <a:solidFill>
                  <a:srgbClr val="F79646"/>
                </a:solidFill>
              </a:rPr>
              <a:t> </a:t>
            </a:r>
            <a:r>
              <a:rPr lang="en-US" sz="3600" dirty="0" smtClean="0"/>
              <a:t>)</a:t>
            </a:r>
          </a:p>
          <a:p>
            <a:pPr lvl="1"/>
            <a:r>
              <a:rPr lang="en-US" dirty="0" smtClean="0"/>
              <a:t>Monthly averages</a:t>
            </a:r>
            <a:r>
              <a:rPr lang="en-US" dirty="0"/>
              <a:t>	</a:t>
            </a:r>
            <a:endParaRPr lang="en-US" sz="2000" dirty="0" smtClean="0"/>
          </a:p>
          <a:p>
            <a:r>
              <a:rPr lang="en-US" sz="2800" dirty="0" smtClean="0"/>
              <a:t>Estimate </a:t>
            </a:r>
            <a:r>
              <a:rPr lang="en-US" sz="2800" dirty="0" smtClean="0">
                <a:solidFill>
                  <a:schemeClr val="tx2"/>
                </a:solidFill>
              </a:rPr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constants from </a:t>
            </a:r>
            <a:r>
              <a:rPr lang="en-US" sz="2800" b="1" dirty="0" smtClean="0">
                <a:solidFill>
                  <a:schemeClr val="accent3"/>
                </a:solidFill>
              </a:rPr>
              <a:t>annual cycle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smtClean="0"/>
              <a:t>data</a:t>
            </a:r>
            <a:endParaRPr lang="en-US" sz="2800" i="1" u="sng" dirty="0" smtClean="0"/>
          </a:p>
          <a:p>
            <a:pPr lvl="1"/>
            <a:r>
              <a:rPr lang="en-US" sz="2400" i="1" u="sng" dirty="0" smtClean="0"/>
              <a:t>No annually varying data </a:t>
            </a:r>
            <a:r>
              <a:rPr lang="en-US" sz="2400" dirty="0" smtClean="0"/>
              <a:t>used to select parameters or fit constants</a:t>
            </a:r>
          </a:p>
          <a:p>
            <a:pPr lvl="1"/>
            <a:r>
              <a:rPr lang="en-US" sz="2400" i="1" u="sng" dirty="0" smtClean="0"/>
              <a:t>No forecast data </a:t>
            </a:r>
            <a:r>
              <a:rPr lang="en-US" sz="2400" dirty="0" smtClean="0"/>
              <a:t>used. “Prefect prognosis”</a:t>
            </a:r>
          </a:p>
          <a:p>
            <a:r>
              <a:rPr lang="en-US" sz="2800" dirty="0" smtClean="0"/>
              <a:t>Index = Expected number of tornadoes/month</a:t>
            </a:r>
          </a:p>
          <a:p>
            <a:pPr lvl="1"/>
            <a:r>
              <a:rPr lang="en-US" sz="2400" dirty="0" smtClean="0"/>
              <a:t>1x1 degree grid</a:t>
            </a:r>
          </a:p>
          <a:p>
            <a:pPr lvl="1"/>
            <a:r>
              <a:rPr lang="en-US" sz="2400" b="1" i="1" u="sng" dirty="0" smtClean="0"/>
              <a:t>All</a:t>
            </a:r>
            <a:r>
              <a:rPr lang="en-US" sz="2400" dirty="0" smtClean="0"/>
              <a:t> tornadoes (&gt;F0). </a:t>
            </a:r>
          </a:p>
        </p:txBody>
      </p:sp>
    </p:spTree>
    <p:extLst>
      <p:ext uri="{BB962C8B-B14F-4D97-AF65-F5344CB8AC3E}">
        <p14:creationId xmlns:p14="http://schemas.microsoft.com/office/powerpoint/2010/main" val="233273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74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well does the index capture the climatology?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9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Log(Expected # tornadoes)</a:t>
            </a:r>
            <a:endParaRPr lang="en-US" dirty="0"/>
          </a:p>
        </p:txBody>
      </p:sp>
      <p:pic>
        <p:nvPicPr>
          <p:cNvPr id="3" name="Picture 2" descr="2var_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635" y="2113319"/>
            <a:ext cx="10494786" cy="4197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8186" y="1941481"/>
            <a:ext cx="6807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Obs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34711" y="1954309"/>
            <a:ext cx="8933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Index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77528" y="1954380"/>
            <a:ext cx="15072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Difference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477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when are the biases?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7335" y="2095417"/>
            <a:ext cx="5131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B1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04394" y="2095560"/>
            <a:ext cx="5131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B2</a:t>
            </a:r>
            <a:endParaRPr lang="en-US" sz="2400" b="1" dirty="0"/>
          </a:p>
        </p:txBody>
      </p:sp>
      <p:pic>
        <p:nvPicPr>
          <p:cNvPr id="7" name="Picture 6" descr="bad_box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2557225"/>
            <a:ext cx="877824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3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nual_ma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691" y="719665"/>
            <a:ext cx="10272892" cy="3852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0775" y="667799"/>
            <a:ext cx="1833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Observations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5436" y="632525"/>
            <a:ext cx="87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Index</a:t>
            </a:r>
            <a:endParaRPr lang="en-US" sz="2400" dirty="0">
              <a:solidFill>
                <a:srgbClr val="1F497D"/>
              </a:solidFill>
            </a:endParaRPr>
          </a:p>
        </p:txBody>
      </p:sp>
      <p:pic>
        <p:nvPicPr>
          <p:cNvPr id="12" name="Picture 11" descr="annual_cyc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7" y="3891977"/>
            <a:ext cx="7847729" cy="58857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3036" y="152861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Climatology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869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nual_ma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568" y="1750676"/>
            <a:ext cx="10442168" cy="3915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5331" y="1693694"/>
            <a:ext cx="2108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Observations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00797" y="1710627"/>
            <a:ext cx="98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Index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49177" y="418508"/>
            <a:ext cx="6045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Month of Maximum Activity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7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cycle spatial performance</a:t>
            </a:r>
            <a:endParaRPr lang="en-US" dirty="0"/>
          </a:p>
        </p:txBody>
      </p:sp>
      <p:pic>
        <p:nvPicPr>
          <p:cNvPr id="6" name="Picture 5" descr="annual_cycle_ski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489" y="2514600"/>
            <a:ext cx="10360377" cy="2590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2552" y="5376335"/>
            <a:ext cx="159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Correlation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1120" y="5376335"/>
            <a:ext cx="4009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Mean-squared error skill score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772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11" y="1600200"/>
            <a:ext cx="8565445" cy="49614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Likelihood of </a:t>
            </a:r>
            <a:r>
              <a:rPr lang="en-US" dirty="0" smtClean="0"/>
              <a:t> severe weather events </a:t>
            </a:r>
            <a:r>
              <a:rPr lang="en-US" dirty="0" smtClean="0"/>
              <a:t>can be related to the immediate environmental conditions or “ingredients”</a:t>
            </a:r>
          </a:p>
          <a:p>
            <a:pPr lvl="1"/>
            <a:r>
              <a:rPr lang="en-US" dirty="0" smtClean="0"/>
              <a:t>Guidance for short-range outlooks</a:t>
            </a:r>
          </a:p>
          <a:p>
            <a:r>
              <a:rPr lang="en-US" dirty="0" smtClean="0"/>
              <a:t>How to c</a:t>
            </a:r>
            <a:r>
              <a:rPr lang="en-US" dirty="0" smtClean="0"/>
              <a:t>onnect </a:t>
            </a:r>
            <a:r>
              <a:rPr lang="en-US" dirty="0" smtClean="0"/>
              <a:t>climate variability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 smtClean="0"/>
              <a:t>tornado/severe </a:t>
            </a:r>
            <a:r>
              <a:rPr lang="en-US" dirty="0" smtClean="0"/>
              <a:t>weather activity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MJO, </a:t>
            </a:r>
            <a:r>
              <a:rPr lang="en-US" dirty="0"/>
              <a:t> </a:t>
            </a:r>
            <a:r>
              <a:rPr lang="en-US" dirty="0" smtClean="0"/>
              <a:t>Drought</a:t>
            </a:r>
            <a:r>
              <a:rPr lang="en-US" dirty="0" smtClean="0"/>
              <a:t>, </a:t>
            </a:r>
            <a:r>
              <a:rPr lang="en-US" dirty="0" smtClean="0"/>
              <a:t>ENSO, Climate </a:t>
            </a:r>
            <a:r>
              <a:rPr lang="en-US" dirty="0" smtClean="0"/>
              <a:t>change</a:t>
            </a:r>
          </a:p>
          <a:p>
            <a:r>
              <a:rPr lang="en-US" dirty="0" smtClean="0"/>
              <a:t>Challenging to connect tornado activity directly to climate</a:t>
            </a:r>
          </a:p>
          <a:p>
            <a:pPr lvl="1"/>
            <a:r>
              <a:rPr lang="en-US" dirty="0" smtClean="0"/>
              <a:t>Dynamical</a:t>
            </a:r>
          </a:p>
          <a:p>
            <a:pPr lvl="1"/>
            <a:r>
              <a:rPr lang="en-US" dirty="0" smtClean="0"/>
              <a:t>Statistical</a:t>
            </a:r>
          </a:p>
          <a:p>
            <a:r>
              <a:rPr lang="en-US" dirty="0" smtClean="0"/>
              <a:t>Monthly-averaged “ingredient”-based index is a potentially useful proxy for tornado activity variability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Climatology</a:t>
            </a:r>
          </a:p>
          <a:p>
            <a:pPr lvl="1"/>
            <a:r>
              <a:rPr lang="en-US" dirty="0" err="1" smtClean="0"/>
              <a:t>Interannual</a:t>
            </a:r>
            <a:r>
              <a:rPr lang="en-US" dirty="0" smtClean="0"/>
              <a:t>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3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022915"/>
            <a:ext cx="8255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1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gional_annual_cycle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3" y="1914618"/>
            <a:ext cx="8725535" cy="724313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climatology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185920" y="2753360"/>
            <a:ext cx="1584960" cy="1249680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27200" y="5293360"/>
            <a:ext cx="914400" cy="1148080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31088" y="2672080"/>
            <a:ext cx="1357312" cy="1249680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21200" y="5293360"/>
            <a:ext cx="914400" cy="1148080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679" y="1488193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Obs.</a:t>
            </a:r>
          </a:p>
          <a:p>
            <a:r>
              <a:rPr lang="en-US" b="1" dirty="0" smtClean="0"/>
              <a:t>Index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44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r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3287889"/>
            <a:ext cx="10287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3445" y="3277723"/>
            <a:ext cx="969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April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686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y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3287889"/>
            <a:ext cx="10287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3445" y="3277723"/>
            <a:ext cx="9178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910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n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3287888"/>
            <a:ext cx="10287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3445" y="3277723"/>
            <a:ext cx="9509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June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771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l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3287888"/>
            <a:ext cx="10287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3445" y="3277723"/>
            <a:ext cx="8110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July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941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g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3287888"/>
            <a:ext cx="10287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3445" y="3277723"/>
            <a:ext cx="13444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August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393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p corr_clim_smooth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3287889"/>
            <a:ext cx="10287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3445" y="3277723"/>
            <a:ext cx="20253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September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503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6469"/>
            <a:ext cx="8229600" cy="1143000"/>
          </a:xfrm>
        </p:spPr>
        <p:txBody>
          <a:bodyPr/>
          <a:lstStyle/>
          <a:p>
            <a:r>
              <a:rPr lang="en-US" dirty="0" smtClean="0"/>
              <a:t>The problem with late summer?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Spatially varying coefficients</a:t>
            </a:r>
            <a:endParaRPr lang="en-US" dirty="0"/>
          </a:p>
        </p:txBody>
      </p:sp>
      <p:pic>
        <p:nvPicPr>
          <p:cNvPr id="3" name="Picture 2" descr="coeff_ma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27" y="2120900"/>
            <a:ext cx="8801100" cy="3622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6811" y="5922202"/>
            <a:ext cx="135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SRH (1.9)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05" y="5922202"/>
            <a:ext cx="153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cPrcp</a:t>
            </a:r>
            <a:r>
              <a:rPr lang="en-US" sz="2400" b="1" dirty="0" smtClean="0"/>
              <a:t> (1.4)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186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“ingredients” approach: </a:t>
            </a:r>
            <a:br>
              <a:rPr lang="en-US" dirty="0" smtClean="0"/>
            </a:br>
            <a:r>
              <a:rPr lang="en-US" dirty="0" smtClean="0"/>
              <a:t>Associate environmental factors with likelihood of tornado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7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d_bo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94" y="182054"/>
            <a:ext cx="6134100" cy="6572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3475"/>
            <a:ext cx="3136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single index based on monthly averages does not work well everywhere</a:t>
            </a:r>
          </a:p>
        </p:txBody>
      </p:sp>
      <p:pic>
        <p:nvPicPr>
          <p:cNvPr id="5" name="Picture 4" descr="u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8" y="4512683"/>
            <a:ext cx="2321419" cy="17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8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5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the index capture </a:t>
            </a:r>
            <a:r>
              <a:rPr lang="en-US" dirty="0" err="1" smtClean="0"/>
              <a:t>interannual</a:t>
            </a:r>
            <a:r>
              <a:rPr lang="en-US" dirty="0" smtClean="0"/>
              <a:t> variability?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4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_seri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8" y="-238125"/>
            <a:ext cx="8263467" cy="774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878" y="508000"/>
            <a:ext cx="102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totals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2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168"/>
            <a:ext cx="8229600" cy="1143000"/>
          </a:xfrm>
        </p:spPr>
        <p:txBody>
          <a:bodyPr/>
          <a:lstStyle/>
          <a:p>
            <a:r>
              <a:rPr lang="en-US" dirty="0" smtClean="0"/>
              <a:t>US totals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16353"/>
              </p:ext>
            </p:extLst>
          </p:nvPr>
        </p:nvGraphicFramePr>
        <p:xfrm>
          <a:off x="95247" y="2277040"/>
          <a:ext cx="89834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388"/>
                <a:gridCol w="684388"/>
                <a:gridCol w="684388"/>
                <a:gridCol w="684388"/>
                <a:gridCol w="684388"/>
                <a:gridCol w="684388"/>
                <a:gridCol w="684388"/>
                <a:gridCol w="684388"/>
                <a:gridCol w="684388"/>
                <a:gridCol w="776100"/>
                <a:gridCol w="645557"/>
                <a:gridCol w="631505"/>
                <a:gridCol w="770779"/>
              </a:tblGrid>
              <a:tr h="32821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Jun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Jul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    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</a:t>
                      </a:r>
                    </a:p>
                  </a:txBody>
                  <a:tcPr/>
                </a:tc>
              </a:tr>
              <a:tr h="3276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Index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0.75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0.64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0.54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0.74</a:t>
                      </a:r>
                    </a:p>
                  </a:txBody>
                  <a:tcPr/>
                </a:tc>
              </a:tr>
              <a:tr h="3276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SRH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only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0.24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0.14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0.34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0.41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0.39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0.51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0.31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-0.16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0.13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0.21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0.37</a:t>
                      </a: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</a:tr>
              <a:tr h="3276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cPrcponly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0.76</a:t>
                      </a:r>
                      <a:endParaRPr lang="en-US" sz="1600" b="1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0.58</a:t>
                      </a:r>
                      <a:endParaRPr lang="en-US" sz="1600" b="1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0.68</a:t>
                      </a:r>
                      <a:endParaRPr lang="en-US" sz="1600" b="1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0.60</a:t>
                      </a:r>
                      <a:endParaRPr lang="en-US" sz="1600" b="1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0.30</a:t>
                      </a:r>
                      <a:endParaRPr lang="en-US" sz="1600" b="1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0.54</a:t>
                      </a:r>
                      <a:endParaRPr lang="en-US" sz="1600" b="1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0.60</a:t>
                      </a:r>
                      <a:endParaRPr lang="en-US" sz="1600" b="1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0.33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0.15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0.28</a:t>
                      </a:r>
                      <a:endParaRPr lang="en-US" sz="1600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0.53</a:t>
                      </a:r>
                      <a:endParaRPr lang="en-US" sz="1600" b="1" dirty="0"/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0.74</a:t>
                      </a:r>
                    </a:p>
                  </a:txBody>
                  <a:tcPr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92800" y="4655297"/>
            <a:ext cx="65791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Correlation between index and observed number</a:t>
            </a:r>
          </a:p>
          <a:p>
            <a:endParaRPr lang="en-US" sz="2400" dirty="0"/>
          </a:p>
          <a:p>
            <a:r>
              <a:rPr lang="en-US" sz="2400" dirty="0" smtClean="0"/>
              <a:t>Which factor explains more </a:t>
            </a:r>
            <a:r>
              <a:rPr lang="en-US" sz="2400" dirty="0" err="1" smtClean="0"/>
              <a:t>interannual</a:t>
            </a:r>
            <a:r>
              <a:rPr lang="en-US" sz="2400" dirty="0" smtClean="0"/>
              <a:t> variability?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42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1" y="1848556"/>
            <a:ext cx="8687396" cy="37521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82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association between environmental parameters and tornado activity on monthly time-scales.</a:t>
            </a:r>
          </a:p>
          <a:p>
            <a:pPr lvl="1"/>
            <a:r>
              <a:rPr lang="en-US" dirty="0" smtClean="0"/>
              <a:t>Climatological variability</a:t>
            </a:r>
          </a:p>
          <a:p>
            <a:pPr lvl="1"/>
            <a:r>
              <a:rPr lang="en-US" dirty="0" err="1" smtClean="0"/>
              <a:t>Interannual</a:t>
            </a:r>
            <a:r>
              <a:rPr lang="en-US" dirty="0" smtClean="0"/>
              <a:t> variability</a:t>
            </a:r>
          </a:p>
          <a:p>
            <a:r>
              <a:rPr lang="en-US" dirty="0" smtClean="0"/>
              <a:t>Tornado “index” is a potentially useful tool for:</a:t>
            </a:r>
          </a:p>
          <a:p>
            <a:pPr lvl="1"/>
            <a:r>
              <a:rPr lang="en-US" dirty="0" smtClean="0"/>
              <a:t>Attributing observed variability</a:t>
            </a:r>
          </a:p>
          <a:p>
            <a:pPr lvl="1"/>
            <a:r>
              <a:rPr lang="en-US" dirty="0" smtClean="0"/>
              <a:t>Extended-range prediction</a:t>
            </a:r>
          </a:p>
          <a:p>
            <a:pPr lvl="1"/>
            <a:r>
              <a:rPr lang="en-US" dirty="0" smtClean="0"/>
              <a:t>Climate projections</a:t>
            </a:r>
          </a:p>
        </p:txBody>
      </p:sp>
    </p:spTree>
    <p:extLst>
      <p:ext uri="{BB962C8B-B14F-4D97-AF65-F5344CB8AC3E}">
        <p14:creationId xmlns:p14="http://schemas.microsoft.com/office/powerpoint/2010/main" val="345578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7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environmental parameters associated with 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841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Instability, updrafts, e.g., CAPE</a:t>
            </a:r>
          </a:p>
          <a:p>
            <a:r>
              <a:rPr lang="en-US" dirty="0" smtClean="0"/>
              <a:t>Shear, e.g., 0-6km shear, Storm Relative </a:t>
            </a:r>
            <a:r>
              <a:rPr lang="en-US" dirty="0" err="1" smtClean="0"/>
              <a:t>Helicity</a:t>
            </a:r>
            <a:r>
              <a:rPr lang="en-US" dirty="0" smtClean="0"/>
              <a:t> (SRH)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7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tlooks-dy8-dy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067961"/>
            <a:ext cx="7639050" cy="534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Useful relation between large-scale environmental parameters and tornado activity on short time-scales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99523" y="6430835"/>
            <a:ext cx="568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Evolution of SPC Forecasts Leading to April 14, 2012</a:t>
            </a:r>
          </a:p>
        </p:txBody>
      </p:sp>
    </p:spTree>
    <p:extLst>
      <p:ext uri="{BB962C8B-B14F-4D97-AF65-F5344CB8AC3E}">
        <p14:creationId xmlns:p14="http://schemas.microsoft.com/office/powerpoint/2010/main" val="322230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8, 2012</a:t>
            </a:r>
            <a:endParaRPr lang="en-US" dirty="0"/>
          </a:p>
        </p:txBody>
      </p:sp>
      <p:pic>
        <p:nvPicPr>
          <p:cNvPr id="3" name="Picture 2" descr="day1otlk_v_20120908_12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7" y="1239994"/>
            <a:ext cx="8085666" cy="550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892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Connecting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climate </a:t>
            </a:r>
            <a:r>
              <a:rPr lang="en-US" sz="3200" dirty="0"/>
              <a:t>and tornado </a:t>
            </a:r>
            <a:r>
              <a:rPr lang="en-US" sz="3200" dirty="0" smtClean="0"/>
              <a:t>activity: </a:t>
            </a:r>
            <a:br>
              <a:rPr lang="en-US" sz="3200" dirty="0" smtClean="0"/>
            </a:br>
            <a:r>
              <a:rPr lang="en-US" sz="3200" b="1" dirty="0" smtClean="0"/>
              <a:t>Conditional probabilities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Prob</a:t>
            </a:r>
            <a:r>
              <a:rPr lang="en-US" dirty="0"/>
              <a:t> (tornadoes </a:t>
            </a:r>
            <a:r>
              <a:rPr lang="en-US" dirty="0" smtClean="0"/>
              <a:t>| </a:t>
            </a:r>
            <a:r>
              <a:rPr lang="en-US" dirty="0" smtClean="0">
                <a:solidFill>
                  <a:srgbClr val="E46C0A"/>
                </a:solidFill>
              </a:rPr>
              <a:t>MJO phase</a:t>
            </a:r>
            <a:r>
              <a:rPr lang="en-US" dirty="0" smtClean="0"/>
              <a:t>)?</a:t>
            </a:r>
          </a:p>
          <a:p>
            <a:r>
              <a:rPr lang="en-US" dirty="0" err="1" smtClean="0"/>
              <a:t>Prob</a:t>
            </a:r>
            <a:r>
              <a:rPr lang="en-US" dirty="0" smtClean="0"/>
              <a:t> (tornadoes | </a:t>
            </a:r>
            <a:r>
              <a:rPr lang="en-US" dirty="0" smtClean="0">
                <a:solidFill>
                  <a:srgbClr val="E46C0A"/>
                </a:solidFill>
              </a:rPr>
              <a:t>ENSO</a:t>
            </a:r>
            <a:r>
              <a:rPr lang="en-US" dirty="0" smtClean="0"/>
              <a:t>)?</a:t>
            </a:r>
          </a:p>
          <a:p>
            <a:r>
              <a:rPr lang="en-US" dirty="0" err="1" smtClean="0"/>
              <a:t>Prob</a:t>
            </a:r>
            <a:r>
              <a:rPr lang="en-US" dirty="0" smtClean="0"/>
              <a:t> (tornadoes | </a:t>
            </a:r>
            <a:r>
              <a:rPr lang="en-US" dirty="0" smtClean="0">
                <a:solidFill>
                  <a:srgbClr val="E46C0A"/>
                </a:solidFill>
              </a:rPr>
              <a:t>Climate change</a:t>
            </a:r>
            <a:r>
              <a:rPr lang="en-US" dirty="0" smtClean="0"/>
              <a:t>)?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Two approaches: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Statistical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(data)</a:t>
            </a:r>
          </a:p>
          <a:p>
            <a:pPr lvl="1"/>
            <a:r>
              <a:rPr lang="en-US" dirty="0" smtClean="0"/>
              <a:t>Expectation[tornadoes | </a:t>
            </a:r>
            <a:r>
              <a:rPr lang="en-US" dirty="0" smtClean="0">
                <a:solidFill>
                  <a:srgbClr val="E46C0A"/>
                </a:solidFill>
              </a:rPr>
              <a:t>climate forcing</a:t>
            </a:r>
            <a:r>
              <a:rPr lang="en-US" dirty="0" smtClean="0"/>
              <a:t>] =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regression, composites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Dynamical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(model)</a:t>
            </a:r>
          </a:p>
          <a:p>
            <a:pPr lvl="1"/>
            <a:r>
              <a:rPr lang="en-US" dirty="0" smtClean="0"/>
              <a:t>Tornadoes in physical model with </a:t>
            </a:r>
            <a:r>
              <a:rPr lang="en-US" dirty="0" smtClean="0">
                <a:solidFill>
                  <a:srgbClr val="E46C0A"/>
                </a:solidFill>
              </a:rPr>
              <a:t>climate forcing </a:t>
            </a:r>
            <a:r>
              <a:rPr lang="en-US" dirty="0" smtClean="0"/>
              <a:t>specified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3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challenge of </a:t>
            </a:r>
            <a:r>
              <a:rPr lang="en-US" dirty="0" smtClean="0">
                <a:solidFill>
                  <a:srgbClr val="008000"/>
                </a:solidFill>
              </a:rPr>
              <a:t>statistical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3366FF"/>
                </a:solidFill>
              </a:rPr>
              <a:t>dynamical</a:t>
            </a:r>
            <a:r>
              <a:rPr lang="en-US" dirty="0" smtClean="0"/>
              <a:t>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092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“Tornadoes</a:t>
            </a:r>
            <a:r>
              <a:rPr lang="en-US" sz="4000" dirty="0"/>
              <a:t>, the deadliest weather disaster to hit the country this year, present a particularly thorny case</a:t>
            </a:r>
            <a:r>
              <a:rPr lang="en-US" sz="4000" dirty="0" smtClean="0"/>
              <a:t>.”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“Tornadoes </a:t>
            </a:r>
            <a:r>
              <a:rPr lang="en-US" sz="4000" dirty="0"/>
              <a:t>are small and hard to count</a:t>
            </a:r>
            <a:r>
              <a:rPr lang="en-US" sz="4000" dirty="0" smtClean="0"/>
              <a:t>, and </a:t>
            </a:r>
            <a:r>
              <a:rPr lang="en-US" sz="4000" dirty="0"/>
              <a:t>scientists have little confidence in </a:t>
            </a:r>
            <a:r>
              <a:rPr lang="en-US" sz="4000" dirty="0" smtClean="0"/>
              <a:t>the accuracy </a:t>
            </a:r>
            <a:r>
              <a:rPr lang="en-US" sz="4000" dirty="0"/>
              <a:t>of older </a:t>
            </a:r>
            <a:r>
              <a:rPr lang="en-US" sz="4000" dirty="0" smtClean="0"/>
              <a:t>data.”</a:t>
            </a:r>
          </a:p>
          <a:p>
            <a:endParaRPr lang="en-US" sz="4000" strike="sngStrike" dirty="0" smtClean="0"/>
          </a:p>
          <a:p>
            <a:r>
              <a:rPr lang="en-US" sz="4000" dirty="0" smtClean="0"/>
              <a:t> “The </a:t>
            </a:r>
            <a:r>
              <a:rPr lang="en-US" sz="4000" dirty="0"/>
              <a:t>computer programs they use to analyze and forecast the climate do not </a:t>
            </a:r>
            <a:r>
              <a:rPr lang="en-US" sz="4000" dirty="0" smtClean="0"/>
              <a:t>do a </a:t>
            </a:r>
            <a:r>
              <a:rPr lang="en-US" sz="4000" dirty="0"/>
              <a:t>good job of representing events as small as tornadoes</a:t>
            </a:r>
            <a:r>
              <a:rPr lang="en-US" sz="4000" dirty="0" smtClean="0"/>
              <a:t>.”</a:t>
            </a:r>
          </a:p>
          <a:p>
            <a:pPr marL="0" indent="0" algn="r">
              <a:buNone/>
            </a:pPr>
            <a:endParaRPr lang="en-US" sz="1900" dirty="0"/>
          </a:p>
          <a:p>
            <a:pPr marL="0" indent="0" algn="r">
              <a:buNone/>
            </a:pPr>
            <a:r>
              <a:rPr lang="en-US" sz="2600" i="1" dirty="0" smtClean="0"/>
              <a:t>Harsh </a:t>
            </a:r>
            <a:r>
              <a:rPr lang="en-US" sz="2600" i="1" dirty="0"/>
              <a:t>Political Reality Slows Climate Studies Despite Extreme </a:t>
            </a:r>
            <a:r>
              <a:rPr lang="en-US" sz="2600" i="1" dirty="0" smtClean="0"/>
              <a:t>Year</a:t>
            </a:r>
            <a:r>
              <a:rPr lang="en-US" sz="2600" dirty="0" smtClean="0"/>
              <a:t> -- NY Times 12/25/2011</a:t>
            </a:r>
          </a:p>
          <a:p>
            <a:pPr marL="0" indent="0" algn="r">
              <a:buNone/>
            </a:pPr>
            <a:endParaRPr lang="en-US" sz="1900" dirty="0" smtClean="0"/>
          </a:p>
          <a:p>
            <a:pPr marL="0" indent="0" algn="r">
              <a:buNone/>
            </a:pPr>
            <a:endParaRPr lang="en-US" sz="1900" dirty="0" smtClean="0"/>
          </a:p>
          <a:p>
            <a:pPr marL="0" indent="0" algn="r">
              <a:buNone/>
            </a:pPr>
            <a:endParaRPr lang="en-US" sz="1900" dirty="0" smtClean="0"/>
          </a:p>
          <a:p>
            <a:pPr marL="0" indent="0" algn="r">
              <a:buNone/>
            </a:pPr>
            <a:r>
              <a:rPr lang="en-US" sz="1900" dirty="0" smtClean="0"/>
              <a:t>“Tornadoes </a:t>
            </a:r>
            <a:r>
              <a:rPr lang="en-US" sz="1900" dirty="0"/>
              <a:t>are not in the least bit </a:t>
            </a:r>
            <a:r>
              <a:rPr lang="en-US" sz="1900" dirty="0" smtClean="0"/>
              <a:t>‘thorny.’”-- Roger </a:t>
            </a:r>
            <a:r>
              <a:rPr lang="en-US" sz="1900" dirty="0" err="1" smtClean="0"/>
              <a:t>Pielke</a:t>
            </a:r>
            <a:r>
              <a:rPr lang="en-US" sz="1900" dirty="0" smtClean="0"/>
              <a:t>, </a:t>
            </a:r>
            <a:r>
              <a:rPr lang="en-US" sz="1900" dirty="0" err="1" smtClean="0"/>
              <a:t>Jr</a:t>
            </a:r>
            <a:r>
              <a:rPr lang="en-US" sz="1900" dirty="0" smtClean="0"/>
              <a:t>, </a:t>
            </a:r>
            <a:r>
              <a:rPr lang="en-US" sz="1900" i="1" dirty="0"/>
              <a:t>The Worst NYT Story on Climate Ever?</a:t>
            </a:r>
            <a:r>
              <a:rPr lang="en-US" sz="19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36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29809"/>
            <a:ext cx="8229600" cy="2363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Approach: Develop a proxy (“index”) for tornado activity whose parameters can be observed/modeled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1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14065</TotalTime>
  <Words>884</Words>
  <Application>Microsoft Macintosh PowerPoint</Application>
  <PresentationFormat>On-screen Show (4:3)</PresentationFormat>
  <Paragraphs>198</Paragraphs>
  <Slides>35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Associating U.S. monthly tornado activity with environmental parameters </vt:lpstr>
      <vt:lpstr>Main points</vt:lpstr>
      <vt:lpstr>The “ingredients” approach:  Associate environmental factors with likelihood of tornado activity</vt:lpstr>
      <vt:lpstr>Typical environmental parameters associated with tornadoes</vt:lpstr>
      <vt:lpstr>Useful relation between large-scale environmental parameters and tornado activity on short time-scales </vt:lpstr>
      <vt:lpstr>September 8, 2012</vt:lpstr>
      <vt:lpstr>Connecting climate and tornado activity:  Conditional probabilities</vt:lpstr>
      <vt:lpstr>The challenge of statistical and dynamical approaches</vt:lpstr>
      <vt:lpstr>Approach: Develop a proxy (“index”) for tornado activity whose parameters can be observed/modeled</vt:lpstr>
      <vt:lpstr>A monthly index for the number of U.S. tornadoes</vt:lpstr>
      <vt:lpstr>PowerPoint Presentation</vt:lpstr>
      <vt:lpstr>Let the data select the predictors</vt:lpstr>
      <vt:lpstr>A monthly index for the number of U.S. tornadoes</vt:lpstr>
      <vt:lpstr>How well does the index capture the climatology? </vt:lpstr>
      <vt:lpstr>Log(Expected # tornadoes)</vt:lpstr>
      <vt:lpstr>When and when are the biases?</vt:lpstr>
      <vt:lpstr>PowerPoint Presentation</vt:lpstr>
      <vt:lpstr>PowerPoint Presentation</vt:lpstr>
      <vt:lpstr>Annual cycle spatial performance</vt:lpstr>
      <vt:lpstr>PowerPoint Presentation</vt:lpstr>
      <vt:lpstr>Regional climatology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problem with late summer?</vt:lpstr>
      <vt:lpstr>Spatially varying coefficients</vt:lpstr>
      <vt:lpstr>PowerPoint Presentation</vt:lpstr>
      <vt:lpstr>Does the index capture interannual variability? </vt:lpstr>
      <vt:lpstr>PowerPoint Presentation</vt:lpstr>
      <vt:lpstr>US totals</vt:lpstr>
      <vt:lpstr>Regional variability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of U.S. Tornado counts with the large-scale environment on monthly time-scales </dc:title>
  <dc:creator>Michael Tippett</dc:creator>
  <cp:lastModifiedBy>Michael Tippett</cp:lastModifiedBy>
  <cp:revision>79</cp:revision>
  <dcterms:created xsi:type="dcterms:W3CDTF">2011-09-26T14:36:22Z</dcterms:created>
  <dcterms:modified xsi:type="dcterms:W3CDTF">2013-03-13T16:15:28Z</dcterms:modified>
</cp:coreProperties>
</file>