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1"/>
  </p:sldMasterIdLst>
  <p:notesMasterIdLst>
    <p:notesMasterId r:id="rId21"/>
  </p:notesMasterIdLst>
  <p:sldIdLst>
    <p:sldId id="256" r:id="rId2"/>
    <p:sldId id="418" r:id="rId3"/>
    <p:sldId id="504" r:id="rId4"/>
    <p:sldId id="505" r:id="rId5"/>
    <p:sldId id="506" r:id="rId6"/>
    <p:sldId id="457" r:id="rId7"/>
    <p:sldId id="444" r:id="rId8"/>
    <p:sldId id="461" r:id="rId9"/>
    <p:sldId id="423" r:id="rId10"/>
    <p:sldId id="507" r:id="rId11"/>
    <p:sldId id="509" r:id="rId12"/>
    <p:sldId id="455" r:id="rId13"/>
    <p:sldId id="456" r:id="rId14"/>
    <p:sldId id="510" r:id="rId15"/>
    <p:sldId id="501" r:id="rId16"/>
    <p:sldId id="350" r:id="rId17"/>
    <p:sldId id="352" r:id="rId18"/>
    <p:sldId id="359" r:id="rId19"/>
    <p:sldId id="404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4F8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71" autoAdjust="0"/>
    <p:restoredTop sz="86475" autoAdjust="0"/>
  </p:normalViewPr>
  <p:slideViewPr>
    <p:cSldViewPr snapToGrid="0">
      <p:cViewPr varScale="1">
        <p:scale>
          <a:sx n="79" d="100"/>
          <a:sy n="79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7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C0F9EB-83F6-40DF-AB16-4C5905E5C119}" type="datetimeFigureOut">
              <a:rPr lang="en-US" smtClean="0"/>
              <a:pPr/>
              <a:t>3/13/2013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81FD3D-CD98-4DD1-B60E-F1B2773581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6078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8DC3FEC-55B6-4DDE-8912-86005552B06A}" type="slidenum">
              <a:rPr lang="en-US"/>
              <a:pPr/>
              <a:t>10</a:t>
            </a:fld>
            <a:endParaRPr lang="en-US"/>
          </a:p>
        </p:txBody>
      </p:sp>
      <p:sp>
        <p:nvSpPr>
          <p:cNvPr id="411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1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64FB24-9E17-4EC8-ACBD-617D446D687E}" type="slidenum">
              <a:rPr lang="en-US"/>
              <a:pPr/>
              <a:t>16</a:t>
            </a:fld>
            <a:endParaRPr lang="en-US"/>
          </a:p>
        </p:txBody>
      </p:sp>
      <p:sp>
        <p:nvSpPr>
          <p:cNvPr id="404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4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F929C8D-080D-491C-B467-F2313CB6EFC3}" type="slidenum">
              <a:rPr lang="en-US"/>
              <a:pPr/>
              <a:t>17</a:t>
            </a:fld>
            <a:endParaRPr lang="en-US"/>
          </a:p>
        </p:txBody>
      </p:sp>
      <p:sp>
        <p:nvSpPr>
          <p:cNvPr id="406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6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A6C2EB3-BCC1-425F-AD2C-0786C4F0BBAB}" type="slidenum">
              <a:rPr lang="en-US"/>
              <a:pPr/>
              <a:t>18</a:t>
            </a:fld>
            <a:endParaRPr lang="en-US"/>
          </a:p>
        </p:txBody>
      </p:sp>
      <p:sp>
        <p:nvSpPr>
          <p:cNvPr id="419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3/13/2013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gi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2057400"/>
          </a:xfrm>
        </p:spPr>
        <p:txBody>
          <a:bodyPr>
            <a:normAutofit/>
          </a:bodyPr>
          <a:lstStyle/>
          <a:p>
            <a:endParaRPr lang="en-US" sz="2400" dirty="0" smtClean="0"/>
          </a:p>
          <a:p>
            <a:r>
              <a:rPr lang="en-US" sz="2400" dirty="0" smtClean="0"/>
              <a:t>Harold Brooks</a:t>
            </a:r>
          </a:p>
          <a:p>
            <a:r>
              <a:rPr lang="en-US" sz="2400" dirty="0" smtClean="0"/>
              <a:t>NOAA/NSSL</a:t>
            </a:r>
          </a:p>
          <a:p>
            <a:r>
              <a:rPr lang="en-US" sz="2400" dirty="0" smtClean="0"/>
              <a:t>Harold.brooks@noaa.gov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457200"/>
            <a:ext cx="8686800" cy="1219200"/>
          </a:xfrm>
        </p:spPr>
        <p:txBody>
          <a:bodyPr>
            <a:noAutofit/>
          </a:bodyPr>
          <a:lstStyle/>
          <a:p>
            <a:r>
              <a:rPr lang="en-US" sz="4000" dirty="0" smtClean="0"/>
              <a:t>Ingredients approach for severe weather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56" y="152400"/>
            <a:ext cx="7086724" cy="62179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181600" y="6368350"/>
            <a:ext cx="33143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Updated from Brooks et al (2003)</a:t>
            </a:r>
            <a:endParaRPr lang="en-US" dirty="0"/>
          </a:p>
        </p:txBody>
      </p:sp>
      <p:pic>
        <p:nvPicPr>
          <p:cNvPr id="4" name="Picture 3" descr="global_annual_hailprob_200.png"/>
          <p:cNvPicPr>
            <a:picLocks noChangeAspect="1"/>
          </p:cNvPicPr>
          <p:nvPr/>
        </p:nvPicPr>
        <p:blipFill rotWithShape="1">
          <a:blip r:embed="rId4" cstate="print"/>
          <a:srcRect t="9630"/>
          <a:stretch/>
        </p:blipFill>
        <p:spPr>
          <a:xfrm>
            <a:off x="-245100" y="3717890"/>
            <a:ext cx="8107680" cy="314011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52800" y="5971047"/>
            <a:ext cx="4304320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3"/>
                </a:solidFill>
              </a:rPr>
              <a:t>(Dan Cecil, Univ. of Alabama-Huntsville)</a:t>
            </a:r>
            <a:endParaRPr lang="en-US" sz="2000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0501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251" name="Picture 3" descr="uslowlnol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038" y="304800"/>
            <a:ext cx="6257925" cy="624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24085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8530" name="Picture 2" descr="ustor589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0638" y="152400"/>
            <a:ext cx="6562725" cy="6553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52255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2627" name="Picture 3" descr="worldtor709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33475" y="0"/>
            <a:ext cx="6864350" cy="68516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41677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274" name="Picture 2" descr="eulowlnol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038" y="304800"/>
            <a:ext cx="6257925" cy="624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8525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 in more detail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Look at all environmental conditions from 1991-9</a:t>
            </a:r>
          </a:p>
          <a:p>
            <a:pPr lvl="0"/>
            <a:r>
              <a:rPr lang="en-US" dirty="0" smtClean="0"/>
              <a:t>Individual threats</a:t>
            </a:r>
          </a:p>
          <a:p>
            <a:pPr lvl="1"/>
            <a:r>
              <a:rPr lang="en-US" dirty="0" smtClean="0"/>
              <a:t>Consider probability of different threats, given significant severe</a:t>
            </a:r>
          </a:p>
          <a:p>
            <a:pPr lvl="1"/>
            <a:r>
              <a:rPr lang="en-US" dirty="0" smtClean="0"/>
              <a:t>Probability of big event given any event</a:t>
            </a:r>
          </a:p>
          <a:p>
            <a:pPr lvl="1"/>
            <a:r>
              <a:rPr lang="en-US" dirty="0" smtClean="0"/>
              <a:t>Focus on patterns</a:t>
            </a:r>
          </a:p>
          <a:p>
            <a:pPr lvl="0"/>
            <a:r>
              <a:rPr lang="en-US" dirty="0" smtClean="0"/>
              <a:t>Small</a:t>
            </a:r>
            <a:r>
              <a:rPr lang="en-US" baseline="0" dirty="0" smtClean="0"/>
              <a:t> change in the variables-energy converted to updraft speed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15208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3410" name="Picture 2" descr="sounddense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0638" y="152400"/>
            <a:ext cx="6562725" cy="6553200"/>
          </a:xfrm>
          <a:prstGeom prst="rect">
            <a:avLst/>
          </a:prstGeom>
          <a:noFill/>
        </p:spPr>
      </p:pic>
      <p:pic>
        <p:nvPicPr>
          <p:cNvPr id="273411" name="Picture 3" descr="soundden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90638" y="152400"/>
            <a:ext cx="6562725" cy="6553200"/>
          </a:xfrm>
          <a:prstGeom prst="rect">
            <a:avLst/>
          </a:prstGeom>
          <a:noFill/>
        </p:spPr>
      </p:pic>
      <p:sp>
        <p:nvSpPr>
          <p:cNvPr id="273413" name="Text Box 5"/>
          <p:cNvSpPr txBox="1">
            <a:spLocks noChangeArrowheads="1"/>
          </p:cNvSpPr>
          <p:nvPr/>
        </p:nvSpPr>
        <p:spPr bwMode="auto">
          <a:xfrm>
            <a:off x="5318125" y="6135688"/>
            <a:ext cx="1268413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bg1"/>
                </a:solidFill>
              </a:rPr>
              <a:t>Updraft</a:t>
            </a:r>
          </a:p>
        </p:txBody>
      </p:sp>
      <p:sp>
        <p:nvSpPr>
          <p:cNvPr id="273414" name="Text Box 6"/>
          <p:cNvSpPr txBox="1">
            <a:spLocks noChangeArrowheads="1"/>
          </p:cNvSpPr>
          <p:nvPr/>
        </p:nvSpPr>
        <p:spPr bwMode="auto">
          <a:xfrm rot="16200000">
            <a:off x="273050" y="2927350"/>
            <a:ext cx="20447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bg1"/>
                </a:solidFill>
              </a:rPr>
              <a:t>Organization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2386" name="Picture 2" descr="probsigsevereu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0638" y="152400"/>
            <a:ext cx="6562725" cy="6553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9906" name="Picture 2" descr="wgiven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0413" y="-1058863"/>
            <a:ext cx="4570412" cy="4564063"/>
          </a:xfrm>
          <a:prstGeom prst="rect">
            <a:avLst/>
          </a:prstGeom>
          <a:noFill/>
        </p:spPr>
      </p:pic>
      <p:pic>
        <p:nvPicPr>
          <p:cNvPr id="379907" name="Picture 3" descr="tgiven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284413"/>
            <a:ext cx="4570413" cy="4557712"/>
          </a:xfrm>
          <a:prstGeom prst="rect">
            <a:avLst/>
          </a:prstGeom>
          <a:noFill/>
        </p:spPr>
      </p:pic>
      <p:pic>
        <p:nvPicPr>
          <p:cNvPr id="379908" name="Picture 4" descr="hgiven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-1066800"/>
            <a:ext cx="4570413" cy="4564063"/>
          </a:xfrm>
          <a:prstGeom prst="rect">
            <a:avLst/>
          </a:prstGeom>
          <a:noFill/>
        </p:spPr>
      </p:pic>
      <p:sp>
        <p:nvSpPr>
          <p:cNvPr id="379909" name="Text Box 5"/>
          <p:cNvSpPr txBox="1">
            <a:spLocks noChangeArrowheads="1"/>
          </p:cNvSpPr>
          <p:nvPr/>
        </p:nvSpPr>
        <p:spPr bwMode="auto">
          <a:xfrm>
            <a:off x="1709968" y="381000"/>
            <a:ext cx="904414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3600"/>
              <a:t>Hail</a:t>
            </a:r>
          </a:p>
        </p:txBody>
      </p:sp>
      <p:sp>
        <p:nvSpPr>
          <p:cNvPr id="379910" name="Rectangle 6"/>
          <p:cNvSpPr>
            <a:spLocks noChangeArrowheads="1"/>
          </p:cNvSpPr>
          <p:nvPr/>
        </p:nvSpPr>
        <p:spPr bwMode="auto">
          <a:xfrm>
            <a:off x="6248400" y="304800"/>
            <a:ext cx="1225550" cy="6413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3600"/>
              <a:t>Wind</a:t>
            </a:r>
          </a:p>
        </p:txBody>
      </p:sp>
      <p:sp>
        <p:nvSpPr>
          <p:cNvPr id="379911" name="Rectangle 7"/>
          <p:cNvSpPr>
            <a:spLocks noChangeArrowheads="1"/>
          </p:cNvSpPr>
          <p:nvPr/>
        </p:nvSpPr>
        <p:spPr bwMode="auto">
          <a:xfrm>
            <a:off x="1447800" y="3810000"/>
            <a:ext cx="1720984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3600"/>
              <a:t>Tornado</a:t>
            </a:r>
          </a:p>
        </p:txBody>
      </p:sp>
      <p:sp>
        <p:nvSpPr>
          <p:cNvPr id="379912" name="Text Box 8"/>
          <p:cNvSpPr txBox="1">
            <a:spLocks noChangeArrowheads="1"/>
          </p:cNvSpPr>
          <p:nvPr/>
        </p:nvSpPr>
        <p:spPr bwMode="auto">
          <a:xfrm>
            <a:off x="4573588" y="3505200"/>
            <a:ext cx="4570412" cy="1041400"/>
          </a:xfrm>
          <a:prstGeom prst="rect">
            <a:avLst/>
          </a:prstGeom>
          <a:solidFill>
            <a:srgbClr val="FFFFFF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/>
          <a:lstStyle/>
          <a:p>
            <a:pPr algn="ctr"/>
            <a:r>
              <a:rPr lang="en-US" sz="3200" b="1"/>
              <a:t>Conditional Probability </a:t>
            </a:r>
          </a:p>
          <a:p>
            <a:pPr algn="ctr"/>
            <a:r>
              <a:rPr lang="en-US" sz="3200" b="1"/>
              <a:t>of Events Given </a:t>
            </a:r>
          </a:p>
          <a:p>
            <a:pPr algn="ctr"/>
            <a:r>
              <a:rPr lang="en-US" sz="3200" b="1"/>
              <a:t>Any Significant Event</a:t>
            </a:r>
          </a:p>
        </p:txBody>
      </p:sp>
      <p:sp>
        <p:nvSpPr>
          <p:cNvPr id="379913" name="Line 9"/>
          <p:cNvSpPr>
            <a:spLocks noChangeShapeType="1"/>
          </p:cNvSpPr>
          <p:nvPr/>
        </p:nvSpPr>
        <p:spPr bwMode="auto">
          <a:xfrm rot="240000" flipH="1" flipV="1">
            <a:off x="1752600" y="4800600"/>
            <a:ext cx="76200" cy="1295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none" w="sm" len="sm"/>
            <a:tailEnd type="triangle" w="lg" len="lg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379914" name="Line 10"/>
          <p:cNvSpPr>
            <a:spLocks noChangeShapeType="1"/>
          </p:cNvSpPr>
          <p:nvPr/>
        </p:nvSpPr>
        <p:spPr bwMode="auto">
          <a:xfrm rot="240000" flipH="1" flipV="1">
            <a:off x="1752600" y="1600200"/>
            <a:ext cx="76200" cy="1295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none" w="sm" len="sm"/>
            <a:tailEnd type="triangle" w="lg" len="lg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379915" name="Line 11"/>
          <p:cNvSpPr>
            <a:spLocks noChangeShapeType="1"/>
          </p:cNvSpPr>
          <p:nvPr/>
        </p:nvSpPr>
        <p:spPr bwMode="auto">
          <a:xfrm rot="21360000" flipH="1">
            <a:off x="6629400" y="1524000"/>
            <a:ext cx="76200" cy="1295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none" w="sm" len="sm"/>
            <a:tailEnd type="triangle" w="lg" len="lg"/>
          </a:ln>
          <a:effectLst/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Closing thoughts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dirty="0" smtClean="0"/>
              <a:t>Initiation is question</a:t>
            </a:r>
          </a:p>
          <a:p>
            <a:r>
              <a:rPr lang="en-US" dirty="0" smtClean="0"/>
              <a:t>Are there sufficiently general recipes to do global?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Reports-A logical place to start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US reporting database</a:t>
            </a:r>
          </a:p>
          <a:p>
            <a:pPr lvl="1"/>
            <a:r>
              <a:rPr lang="en-US" dirty="0" smtClean="0"/>
              <a:t>Target of opportunity</a:t>
            </a:r>
          </a:p>
          <a:p>
            <a:pPr lvl="1"/>
            <a:r>
              <a:rPr lang="en-US" dirty="0" smtClean="0"/>
              <a:t>Changes in </a:t>
            </a:r>
            <a:r>
              <a:rPr lang="en-US" i="1" dirty="0" smtClean="0"/>
              <a:t>de jure</a:t>
            </a:r>
            <a:r>
              <a:rPr lang="en-US" dirty="0" smtClean="0"/>
              <a:t> and </a:t>
            </a:r>
            <a:r>
              <a:rPr lang="en-US" i="1" dirty="0" smtClean="0"/>
              <a:t>de facto</a:t>
            </a:r>
            <a:r>
              <a:rPr lang="en-US" dirty="0" smtClean="0"/>
              <a:t> standards</a:t>
            </a:r>
          </a:p>
          <a:p>
            <a:pPr lvl="1"/>
            <a:r>
              <a:rPr lang="en-US" dirty="0" err="1" smtClean="0"/>
              <a:t>Carbin’s</a:t>
            </a:r>
            <a:r>
              <a:rPr lang="en-US" dirty="0" smtClean="0"/>
              <a:t> talk earlier</a:t>
            </a:r>
          </a:p>
        </p:txBody>
      </p:sp>
    </p:spTree>
    <p:extLst>
      <p:ext uri="{BB962C8B-B14F-4D97-AF65-F5344CB8AC3E}">
        <p14:creationId xmlns:p14="http://schemas.microsoft.com/office/powerpoint/2010/main" val="1267987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Ingredients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Look at problem from forecasting perspective</a:t>
            </a:r>
          </a:p>
          <a:p>
            <a:r>
              <a:rPr lang="en-US" dirty="0" smtClean="0"/>
              <a:t>What things do we need in the environment for event?</a:t>
            </a:r>
          </a:p>
          <a:p>
            <a:r>
              <a:rPr lang="en-US" dirty="0" smtClean="0"/>
              <a:t>Applicable to any weather event</a:t>
            </a:r>
          </a:p>
          <a:p>
            <a:pPr lvl="1"/>
            <a:r>
              <a:rPr lang="en-US" dirty="0" err="1" smtClean="0"/>
              <a:t>Doswell</a:t>
            </a:r>
            <a:r>
              <a:rPr lang="en-US" dirty="0"/>
              <a:t> </a:t>
            </a:r>
            <a:r>
              <a:rPr lang="en-US" dirty="0" smtClean="0"/>
              <a:t>et al. (1995) on flash floods</a:t>
            </a:r>
          </a:p>
          <a:p>
            <a:pPr lvl="1"/>
            <a:r>
              <a:rPr lang="en-US" dirty="0" smtClean="0"/>
              <a:t>Implicit assumption is that if all ingredients come together, event will happen with “high” probability</a:t>
            </a:r>
          </a:p>
        </p:txBody>
      </p:sp>
    </p:spTree>
    <p:extLst>
      <p:ext uri="{BB962C8B-B14F-4D97-AF65-F5344CB8AC3E}">
        <p14:creationId xmlns:p14="http://schemas.microsoft.com/office/powerpoint/2010/main" val="1252053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Another way to think about it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Meteorological covariates (Brown and Murphy-aviation)</a:t>
            </a:r>
          </a:p>
          <a:p>
            <a:r>
              <a:rPr lang="en-US" dirty="0" smtClean="0"/>
              <a:t>Build statistical model relating events to environments</a:t>
            </a:r>
          </a:p>
          <a:p>
            <a:r>
              <a:rPr lang="en-US" dirty="0" smtClean="0"/>
              <a:t>Typically some sort of discriminant analysis</a:t>
            </a:r>
          </a:p>
          <a:p>
            <a:r>
              <a:rPr lang="en-US" dirty="0" smtClean="0"/>
              <a:t>Count environments</a:t>
            </a:r>
          </a:p>
        </p:txBody>
      </p:sp>
    </p:spTree>
    <p:extLst>
      <p:ext uri="{BB962C8B-B14F-4D97-AF65-F5344CB8AC3E}">
        <p14:creationId xmlns:p14="http://schemas.microsoft.com/office/powerpoint/2010/main" val="2379510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Big problems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Do we know all of the physical relationships?</a:t>
            </a:r>
          </a:p>
          <a:p>
            <a:r>
              <a:rPr lang="en-US" dirty="0" smtClean="0"/>
              <a:t>For climate scale, do we estimate all of the ingredients?</a:t>
            </a:r>
          </a:p>
          <a:p>
            <a:r>
              <a:rPr lang="en-US" dirty="0" smtClean="0"/>
              <a:t>How good are the physical quantities predicted?</a:t>
            </a:r>
          </a:p>
        </p:txBody>
      </p:sp>
    </p:spTree>
    <p:extLst>
      <p:ext uri="{BB962C8B-B14F-4D97-AF65-F5344CB8AC3E}">
        <p14:creationId xmlns:p14="http://schemas.microsoft.com/office/powerpoint/2010/main" val="3553162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Severe Thunderstorm Definition (US)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Hail at least 1 inch diameter (3/4 inch through 2009), winds of 50 </a:t>
            </a:r>
            <a:r>
              <a:rPr lang="en-US" dirty="0" err="1" smtClean="0"/>
              <a:t>kts</a:t>
            </a:r>
            <a:r>
              <a:rPr lang="en-US" dirty="0"/>
              <a:t> </a:t>
            </a:r>
            <a:r>
              <a:rPr lang="en-US" dirty="0" smtClean="0"/>
              <a:t>(58 mph), tornado</a:t>
            </a:r>
          </a:p>
          <a:p>
            <a:r>
              <a:rPr lang="en-US" dirty="0" smtClean="0"/>
              <a:t>Significant severe</a:t>
            </a:r>
          </a:p>
          <a:p>
            <a:pPr lvl="1"/>
            <a:r>
              <a:rPr lang="en-US" dirty="0" smtClean="0"/>
              <a:t>2 inch hail, 65 </a:t>
            </a:r>
            <a:r>
              <a:rPr lang="en-US" dirty="0" err="1" smtClean="0"/>
              <a:t>kt</a:t>
            </a:r>
            <a:r>
              <a:rPr lang="en-US" dirty="0" smtClean="0"/>
              <a:t> winds (hurricane force), F2+ tornado</a:t>
            </a:r>
          </a:p>
          <a:p>
            <a:pPr lvl="1"/>
            <a:r>
              <a:rPr lang="en-US" dirty="0" smtClean="0"/>
              <a:t>~10% of severe</a:t>
            </a:r>
          </a:p>
        </p:txBody>
      </p:sp>
    </p:spTree>
    <p:extLst>
      <p:ext uri="{BB962C8B-B14F-4D97-AF65-F5344CB8AC3E}">
        <p14:creationId xmlns:p14="http://schemas.microsoft.com/office/powerpoint/2010/main" val="1638041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“Ingredients” for severe thunderstorms-the </a:t>
            </a:r>
            <a:r>
              <a:rPr lang="en-US" dirty="0" err="1"/>
              <a:t>supercell</a:t>
            </a:r>
            <a:endParaRPr lang="en-US" dirty="0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Thunderstorms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Low-level warm, moist air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Mid-level (~2-10 km) relatively cold, dry air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Something to lift the warm, moist </a:t>
            </a:r>
            <a:r>
              <a:rPr lang="en-US" dirty="0" smtClean="0"/>
              <a:t>air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Combine first two to get energy available for storm (CAPE or </a:t>
            </a:r>
            <a:r>
              <a:rPr lang="en-US" dirty="0" err="1" smtClean="0"/>
              <a:t>Wmax</a:t>
            </a:r>
            <a:r>
              <a:rPr lang="en-US" dirty="0" smtClean="0"/>
              <a:t>)</a:t>
            </a: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Organization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Winds that increase and change direction with height over lowest few km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From equator at surface, west aloft</a:t>
            </a:r>
          </a:p>
        </p:txBody>
      </p:sp>
    </p:spTree>
    <p:extLst>
      <p:ext uri="{BB962C8B-B14F-4D97-AF65-F5344CB8AC3E}">
        <p14:creationId xmlns:p14="http://schemas.microsoft.com/office/powerpoint/2010/main" val="4011468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30728" name="Objec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71897390"/>
              </p:ext>
            </p:extLst>
          </p:nvPr>
        </p:nvGraphicFramePr>
        <p:xfrm>
          <a:off x="9525" y="9525"/>
          <a:ext cx="9134475" cy="684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6" name="Chart" r:id="rId3" imgW="9134856" imgH="6705905" progId="Excel.Chart.8">
                  <p:embed/>
                </p:oleObj>
              </mc:Choice>
              <mc:Fallback>
                <p:oleObj name="Chart" r:id="rId3" imgW="9134856" imgH="6705905" progId="Excel.Chart.8">
                  <p:embed/>
                  <p:pic>
                    <p:nvPicPr>
                      <p:cNvPr id="0" name=""/>
                      <p:cNvPicPr preferRelativeResize="0">
                        <a:picLocks noRo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25" y="9525"/>
                        <a:ext cx="9134475" cy="6848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">
                            <a:solidFill>
                              <a:srgbClr val="FFFF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644189" y="6316575"/>
            <a:ext cx="11418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+mj-lt"/>
              </a:rPr>
              <a:t>Energy</a:t>
            </a:r>
            <a:r>
              <a:rPr lang="en-US" sz="2000" b="1" dirty="0" smtClean="0">
                <a:latin typeface="+mj-lt"/>
                <a:cs typeface="Calibri"/>
              </a:rPr>
              <a:t>→</a:t>
            </a:r>
            <a:endParaRPr lang="en-US" sz="2000" b="1" dirty="0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 rot="16200000">
            <a:off x="-176549" y="1475854"/>
            <a:ext cx="10246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+mj-lt"/>
              </a:rPr>
              <a:t>Shear</a:t>
            </a:r>
            <a:r>
              <a:rPr lang="en-US" sz="2000" b="1" dirty="0" smtClean="0">
                <a:latin typeface="+mj-lt"/>
                <a:cs typeface="Calibri"/>
              </a:rPr>
              <a:t>→</a:t>
            </a:r>
            <a:endParaRPr lang="en-US" sz="20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83007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228600" y="1606811"/>
            <a:ext cx="4343400" cy="4336789"/>
            <a:chOff x="1443038" y="304800"/>
            <a:chExt cx="6257925" cy="6248400"/>
          </a:xfrm>
        </p:grpSpPr>
        <p:pic>
          <p:nvPicPr>
            <p:cNvPr id="5" name="Picture 3" descr="usprobsiggray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3038" y="304800"/>
              <a:ext cx="6257925" cy="6248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6" name="Straight Connector 5"/>
            <p:cNvCxnSpPr>
              <a:cxnSpLocks noChangeAspect="1"/>
            </p:cNvCxnSpPr>
            <p:nvPr/>
          </p:nvCxnSpPr>
          <p:spPr bwMode="auto">
            <a:xfrm>
              <a:off x="3810000" y="990600"/>
              <a:ext cx="3536442" cy="2584323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4572000" y="1606811"/>
            <a:ext cx="4343400" cy="4336789"/>
            <a:chOff x="1443037" y="304800"/>
            <a:chExt cx="6257925" cy="6248400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3037" y="304800"/>
              <a:ext cx="6257925" cy="6248400"/>
            </a:xfrm>
            <a:prstGeom prst="rect">
              <a:avLst/>
            </a:prstGeom>
          </p:spPr>
        </p:pic>
        <p:cxnSp>
          <p:nvCxnSpPr>
            <p:cNvPr id="10" name="Straight Connector 9"/>
            <p:cNvCxnSpPr>
              <a:cxnSpLocks noChangeAspect="1"/>
            </p:cNvCxnSpPr>
            <p:nvPr/>
          </p:nvCxnSpPr>
          <p:spPr bwMode="auto">
            <a:xfrm>
              <a:off x="3810000" y="990600"/>
              <a:ext cx="3536442" cy="2584323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Probability of Sig Severe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039921" y="6345330"/>
            <a:ext cx="24854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From Brooks et al (2009)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171651" y="5955268"/>
            <a:ext cx="22573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 smtClean="0"/>
              <a:t>Line~k</a:t>
            </a:r>
            <a:r>
              <a:rPr lang="en-US" dirty="0" smtClean="0"/>
              <a:t>*CAPE*S06^1.6</a:t>
            </a:r>
          </a:p>
        </p:txBody>
      </p:sp>
    </p:spTree>
    <p:extLst>
      <p:ext uri="{BB962C8B-B14F-4D97-AF65-F5344CB8AC3E}">
        <p14:creationId xmlns:p14="http://schemas.microsoft.com/office/powerpoint/2010/main" val="3923320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79741</TotalTime>
  <Words>359</Words>
  <Application>Microsoft Office PowerPoint</Application>
  <PresentationFormat>On-screen Show (4:3)</PresentationFormat>
  <Paragraphs>68</Paragraphs>
  <Slides>19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Civic</vt:lpstr>
      <vt:lpstr>Chart</vt:lpstr>
      <vt:lpstr>Ingredients approach for severe weather</vt:lpstr>
      <vt:lpstr>Reports-A logical place to start</vt:lpstr>
      <vt:lpstr>Ingredients</vt:lpstr>
      <vt:lpstr>Another way to think about it</vt:lpstr>
      <vt:lpstr>Big problems</vt:lpstr>
      <vt:lpstr>Severe Thunderstorm Definition (US)</vt:lpstr>
      <vt:lpstr>“Ingredients” for severe thunderstorms-the supercell</vt:lpstr>
      <vt:lpstr>PowerPoint Presentation</vt:lpstr>
      <vt:lpstr>Probability of Sig Severe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US in more detail</vt:lpstr>
      <vt:lpstr>PowerPoint Presentation</vt:lpstr>
      <vt:lpstr>PowerPoint Presentation</vt:lpstr>
      <vt:lpstr>PowerPoint Presentation</vt:lpstr>
      <vt:lpstr>Closing thoughts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Communicating Research Effectively</dc:title>
  <dc:creator>Harold Brooks</dc:creator>
  <cp:lastModifiedBy>Brooks</cp:lastModifiedBy>
  <cp:revision>608</cp:revision>
  <dcterms:created xsi:type="dcterms:W3CDTF">2006-08-16T00:00:00Z</dcterms:created>
  <dcterms:modified xsi:type="dcterms:W3CDTF">2013-03-14T14:36:49Z</dcterms:modified>
</cp:coreProperties>
</file>