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5"/>
  </p:notesMasterIdLst>
  <p:sldIdLst>
    <p:sldId id="256" r:id="rId2"/>
    <p:sldId id="459" r:id="rId3"/>
    <p:sldId id="418" r:id="rId4"/>
    <p:sldId id="504" r:id="rId5"/>
    <p:sldId id="343" r:id="rId6"/>
    <p:sldId id="341" r:id="rId7"/>
    <p:sldId id="345" r:id="rId8"/>
    <p:sldId id="457" r:id="rId9"/>
    <p:sldId id="444" r:id="rId10"/>
    <p:sldId id="442" r:id="rId11"/>
    <p:sldId id="338" r:id="rId12"/>
    <p:sldId id="461" r:id="rId13"/>
    <p:sldId id="423" r:id="rId14"/>
    <p:sldId id="353" r:id="rId15"/>
    <p:sldId id="505" r:id="rId16"/>
    <p:sldId id="455" r:id="rId17"/>
    <p:sldId id="456" r:id="rId18"/>
    <p:sldId id="501" r:id="rId19"/>
    <p:sldId id="350" r:id="rId20"/>
    <p:sldId id="351" r:id="rId21"/>
    <p:sldId id="352" r:id="rId22"/>
    <p:sldId id="359" r:id="rId23"/>
    <p:sldId id="361" r:id="rId24"/>
    <p:sldId id="362" r:id="rId25"/>
    <p:sldId id="360" r:id="rId26"/>
    <p:sldId id="478" r:id="rId27"/>
    <p:sldId id="363" r:id="rId28"/>
    <p:sldId id="510" r:id="rId29"/>
    <p:sldId id="511" r:id="rId30"/>
    <p:sldId id="468" r:id="rId31"/>
    <p:sldId id="469" r:id="rId32"/>
    <p:sldId id="503" r:id="rId33"/>
    <p:sldId id="475" r:id="rId34"/>
    <p:sldId id="476" r:id="rId35"/>
    <p:sldId id="450" r:id="rId36"/>
    <p:sldId id="477" r:id="rId37"/>
    <p:sldId id="500" r:id="rId38"/>
    <p:sldId id="506" r:id="rId39"/>
    <p:sldId id="507" r:id="rId40"/>
    <p:sldId id="509" r:id="rId41"/>
    <p:sldId id="489" r:id="rId42"/>
    <p:sldId id="490" r:id="rId43"/>
    <p:sldId id="487" r:id="rId44"/>
    <p:sldId id="508" r:id="rId45"/>
    <p:sldId id="491" r:id="rId46"/>
    <p:sldId id="492" r:id="rId47"/>
    <p:sldId id="493" r:id="rId48"/>
    <p:sldId id="494" r:id="rId49"/>
    <p:sldId id="495" r:id="rId50"/>
    <p:sldId id="496" r:id="rId51"/>
    <p:sldId id="498" r:id="rId52"/>
    <p:sldId id="499" r:id="rId53"/>
    <p:sldId id="40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75" autoAdjust="0"/>
  </p:normalViewPr>
  <p:slideViewPr>
    <p:cSldViewPr snapToGrid="0">
      <p:cViewPr varScale="1">
        <p:scale>
          <a:sx n="79" d="100"/>
          <a:sy n="79" d="100"/>
        </p:scale>
        <p:origin x="-1092" y="-90"/>
      </p:cViewPr>
      <p:guideLst>
        <p:guide orient="horz" pos="2160"/>
        <p:guide pos="2880"/>
      </p:guideLst>
    </p:cSldViewPr>
  </p:slideViewPr>
  <p:outlineViewPr>
    <p:cViewPr>
      <p:scale>
        <a:sx n="33" d="100"/>
        <a:sy n="33" d="100"/>
      </p:scale>
      <p:origin x="0" y="5784"/>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rold.brooks\Dropbox\Tors%20by%20F-scale%20(NPL%20p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Annual US Tornado Reports by F-scale</a:t>
            </a:r>
          </a:p>
        </c:rich>
      </c:tx>
      <c:layout>
        <c:manualLayout>
          <c:xMode val="edge"/>
          <c:yMode val="edge"/>
          <c:x val="0.33320789588801397"/>
          <c:y val="6.6666666666666666E-2"/>
        </c:manualLayout>
      </c:layout>
      <c:overlay val="0"/>
    </c:title>
    <c:autoTitleDeleted val="0"/>
    <c:plotArea>
      <c:layout>
        <c:manualLayout>
          <c:layoutTarget val="inner"/>
          <c:xMode val="edge"/>
          <c:yMode val="edge"/>
          <c:x val="8.4010061242344711E-2"/>
          <c:y val="0.15574074074074074"/>
          <c:w val="0.8617156605424322"/>
          <c:h val="0.68845698454359872"/>
        </c:manualLayout>
      </c:layout>
      <c:scatterChart>
        <c:scatterStyle val="lineMarker"/>
        <c:varyColors val="0"/>
        <c:ser>
          <c:idx val="0"/>
          <c:order val="0"/>
          <c:tx>
            <c:strRef>
              <c:f>Sheet1!$B$1</c:f>
              <c:strCache>
                <c:ptCount val="1"/>
                <c:pt idx="0">
                  <c:v>F0</c:v>
                </c:pt>
              </c:strCache>
            </c:strRef>
          </c:tx>
          <c:xVal>
            <c:numRef>
              <c:f>Sheet1!$A$2:$A$60</c:f>
              <c:numCache>
                <c:formatCode>General</c:formatCode>
                <c:ptCount val="59"/>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numCache>
            </c:numRef>
          </c:xVal>
          <c:yVal>
            <c:numRef>
              <c:f>Sheet1!$B$2:$B$60</c:f>
              <c:numCache>
                <c:formatCode>General</c:formatCode>
                <c:ptCount val="59"/>
                <c:pt idx="0">
                  <c:v>71</c:v>
                </c:pt>
                <c:pt idx="1">
                  <c:v>116</c:v>
                </c:pt>
                <c:pt idx="2">
                  <c:v>91</c:v>
                </c:pt>
                <c:pt idx="3">
                  <c:v>165</c:v>
                </c:pt>
                <c:pt idx="4">
                  <c:v>98</c:v>
                </c:pt>
                <c:pt idx="5">
                  <c:v>115</c:v>
                </c:pt>
                <c:pt idx="6">
                  <c:v>95</c:v>
                </c:pt>
                <c:pt idx="7">
                  <c:v>108</c:v>
                </c:pt>
                <c:pt idx="8">
                  <c:v>149</c:v>
                </c:pt>
                <c:pt idx="9">
                  <c:v>86</c:v>
                </c:pt>
                <c:pt idx="10">
                  <c:v>114</c:v>
                </c:pt>
                <c:pt idx="11">
                  <c:v>176</c:v>
                </c:pt>
                <c:pt idx="12">
                  <c:v>127</c:v>
                </c:pt>
                <c:pt idx="13">
                  <c:v>205</c:v>
                </c:pt>
                <c:pt idx="14">
                  <c:v>156</c:v>
                </c:pt>
                <c:pt idx="15">
                  <c:v>154</c:v>
                </c:pt>
                <c:pt idx="16">
                  <c:v>115</c:v>
                </c:pt>
                <c:pt idx="17">
                  <c:v>181</c:v>
                </c:pt>
                <c:pt idx="18">
                  <c:v>172</c:v>
                </c:pt>
                <c:pt idx="19">
                  <c:v>219</c:v>
                </c:pt>
                <c:pt idx="20">
                  <c:v>216</c:v>
                </c:pt>
                <c:pt idx="21">
                  <c:v>304</c:v>
                </c:pt>
                <c:pt idx="22">
                  <c:v>214</c:v>
                </c:pt>
                <c:pt idx="23">
                  <c:v>166</c:v>
                </c:pt>
                <c:pt idx="24">
                  <c:v>242</c:v>
                </c:pt>
                <c:pt idx="25">
                  <c:v>349</c:v>
                </c:pt>
                <c:pt idx="26">
                  <c:v>245</c:v>
                </c:pt>
                <c:pt idx="27">
                  <c:v>283</c:v>
                </c:pt>
                <c:pt idx="28">
                  <c:v>373</c:v>
                </c:pt>
                <c:pt idx="29">
                  <c:v>350</c:v>
                </c:pt>
                <c:pt idx="30">
                  <c:v>373</c:v>
                </c:pt>
                <c:pt idx="31">
                  <c:v>308</c:v>
                </c:pt>
                <c:pt idx="32">
                  <c:v>354</c:v>
                </c:pt>
                <c:pt idx="33">
                  <c:v>340</c:v>
                </c:pt>
                <c:pt idx="34">
                  <c:v>283</c:v>
                </c:pt>
                <c:pt idx="35">
                  <c:v>369</c:v>
                </c:pt>
                <c:pt idx="36">
                  <c:v>537</c:v>
                </c:pt>
                <c:pt idx="37">
                  <c:v>688</c:v>
                </c:pt>
                <c:pt idx="38">
                  <c:v>698</c:v>
                </c:pt>
                <c:pt idx="39">
                  <c:v>733</c:v>
                </c:pt>
                <c:pt idx="40">
                  <c:v>694</c:v>
                </c:pt>
                <c:pt idx="41">
                  <c:v>822</c:v>
                </c:pt>
                <c:pt idx="42">
                  <c:v>743</c:v>
                </c:pt>
                <c:pt idx="43">
                  <c:v>743</c:v>
                </c:pt>
                <c:pt idx="44">
                  <c:v>883</c:v>
                </c:pt>
                <c:pt idx="45">
                  <c:v>829</c:v>
                </c:pt>
                <c:pt idx="46">
                  <c:v>723</c:v>
                </c:pt>
                <c:pt idx="47">
                  <c:v>810</c:v>
                </c:pt>
                <c:pt idx="48">
                  <c:v>623</c:v>
                </c:pt>
                <c:pt idx="49">
                  <c:v>891</c:v>
                </c:pt>
                <c:pt idx="50">
                  <c:v>1212</c:v>
                </c:pt>
                <c:pt idx="51">
                  <c:v>812</c:v>
                </c:pt>
                <c:pt idx="52">
                  <c:v>682</c:v>
                </c:pt>
                <c:pt idx="53">
                  <c:v>674</c:v>
                </c:pt>
                <c:pt idx="54">
                  <c:v>984</c:v>
                </c:pt>
                <c:pt idx="55">
                  <c:v>702</c:v>
                </c:pt>
                <c:pt idx="56">
                  <c:v>769</c:v>
                </c:pt>
                <c:pt idx="57">
                  <c:v>794</c:v>
                </c:pt>
                <c:pt idx="58">
                  <c:v>576</c:v>
                </c:pt>
              </c:numCache>
            </c:numRef>
          </c:yVal>
          <c:smooth val="0"/>
        </c:ser>
        <c:ser>
          <c:idx val="1"/>
          <c:order val="1"/>
          <c:tx>
            <c:strRef>
              <c:f>Sheet1!$C$1</c:f>
              <c:strCache>
                <c:ptCount val="1"/>
                <c:pt idx="0">
                  <c:v>F1+</c:v>
                </c:pt>
              </c:strCache>
            </c:strRef>
          </c:tx>
          <c:xVal>
            <c:numRef>
              <c:f>Sheet1!$A$2:$A$60</c:f>
              <c:numCache>
                <c:formatCode>General</c:formatCode>
                <c:ptCount val="59"/>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numCache>
            </c:numRef>
          </c:xVal>
          <c:yVal>
            <c:numRef>
              <c:f>Sheet1!$C$2:$C$60</c:f>
              <c:numCache>
                <c:formatCode>General</c:formatCode>
                <c:ptCount val="59"/>
                <c:pt idx="0">
                  <c:v>439</c:v>
                </c:pt>
                <c:pt idx="1">
                  <c:v>402</c:v>
                </c:pt>
                <c:pt idx="2">
                  <c:v>368</c:v>
                </c:pt>
                <c:pt idx="3">
                  <c:v>600</c:v>
                </c:pt>
                <c:pt idx="4">
                  <c:v>383</c:v>
                </c:pt>
                <c:pt idx="5">
                  <c:v>415</c:v>
                </c:pt>
                <c:pt idx="6">
                  <c:v>451</c:v>
                </c:pt>
                <c:pt idx="7">
                  <c:v>519</c:v>
                </c:pt>
                <c:pt idx="8">
                  <c:v>442</c:v>
                </c:pt>
                <c:pt idx="9">
                  <c:v>343</c:v>
                </c:pt>
                <c:pt idx="10">
                  <c:v>508</c:v>
                </c:pt>
                <c:pt idx="11">
                  <c:v>604</c:v>
                </c:pt>
                <c:pt idx="12">
                  <c:v>374</c:v>
                </c:pt>
                <c:pt idx="13">
                  <c:v>577</c:v>
                </c:pt>
                <c:pt idx="14">
                  <c:v>451</c:v>
                </c:pt>
                <c:pt idx="15">
                  <c:v>396</c:v>
                </c:pt>
                <c:pt idx="16">
                  <c:v>461</c:v>
                </c:pt>
                <c:pt idx="17">
                  <c:v>697</c:v>
                </c:pt>
                <c:pt idx="18">
                  <c:v>567</c:v>
                </c:pt>
                <c:pt idx="19">
                  <c:v>883</c:v>
                </c:pt>
                <c:pt idx="20">
                  <c:v>720</c:v>
                </c:pt>
                <c:pt idx="21">
                  <c:v>609</c:v>
                </c:pt>
                <c:pt idx="22">
                  <c:v>572</c:v>
                </c:pt>
                <c:pt idx="23">
                  <c:v>514</c:v>
                </c:pt>
                <c:pt idx="24">
                  <c:v>353</c:v>
                </c:pt>
                <c:pt idx="25">
                  <c:v>468</c:v>
                </c:pt>
                <c:pt idx="26">
                  <c:v>597</c:v>
                </c:pt>
                <c:pt idx="27">
                  <c:v>499</c:v>
                </c:pt>
                <c:pt idx="28">
                  <c:v>673</c:v>
                </c:pt>
                <c:pt idx="29">
                  <c:v>581</c:v>
                </c:pt>
                <c:pt idx="30">
                  <c:v>534</c:v>
                </c:pt>
                <c:pt idx="31">
                  <c:v>376</c:v>
                </c:pt>
                <c:pt idx="32">
                  <c:v>411</c:v>
                </c:pt>
                <c:pt idx="33">
                  <c:v>316</c:v>
                </c:pt>
                <c:pt idx="34">
                  <c:v>419</c:v>
                </c:pt>
                <c:pt idx="35">
                  <c:v>487</c:v>
                </c:pt>
                <c:pt idx="36">
                  <c:v>596</c:v>
                </c:pt>
                <c:pt idx="37">
                  <c:v>444</c:v>
                </c:pt>
                <c:pt idx="38">
                  <c:v>599</c:v>
                </c:pt>
                <c:pt idx="39">
                  <c:v>440</c:v>
                </c:pt>
                <c:pt idx="40">
                  <c:v>388</c:v>
                </c:pt>
                <c:pt idx="41">
                  <c:v>413</c:v>
                </c:pt>
                <c:pt idx="42">
                  <c:v>430</c:v>
                </c:pt>
                <c:pt idx="43">
                  <c:v>405</c:v>
                </c:pt>
                <c:pt idx="44">
                  <c:v>541</c:v>
                </c:pt>
                <c:pt idx="45">
                  <c:v>509</c:v>
                </c:pt>
                <c:pt idx="46">
                  <c:v>352</c:v>
                </c:pt>
                <c:pt idx="47">
                  <c:v>405</c:v>
                </c:pt>
                <c:pt idx="48">
                  <c:v>311</c:v>
                </c:pt>
                <c:pt idx="49">
                  <c:v>481</c:v>
                </c:pt>
                <c:pt idx="50">
                  <c:v>601</c:v>
                </c:pt>
                <c:pt idx="51">
                  <c:v>450</c:v>
                </c:pt>
                <c:pt idx="52">
                  <c:v>417</c:v>
                </c:pt>
                <c:pt idx="53">
                  <c:v>422</c:v>
                </c:pt>
                <c:pt idx="54">
                  <c:v>708</c:v>
                </c:pt>
                <c:pt idx="55">
                  <c:v>454</c:v>
                </c:pt>
                <c:pt idx="56">
                  <c:v>514</c:v>
                </c:pt>
                <c:pt idx="57">
                  <c:v>898</c:v>
                </c:pt>
                <c:pt idx="58">
                  <c:v>366</c:v>
                </c:pt>
              </c:numCache>
            </c:numRef>
          </c:yVal>
          <c:smooth val="0"/>
        </c:ser>
        <c:dLbls>
          <c:showLegendKey val="0"/>
          <c:showVal val="0"/>
          <c:showCatName val="0"/>
          <c:showSerName val="0"/>
          <c:showPercent val="0"/>
          <c:showBubbleSize val="0"/>
        </c:dLbls>
        <c:axId val="26026368"/>
        <c:axId val="26028288"/>
      </c:scatterChart>
      <c:valAx>
        <c:axId val="26026368"/>
        <c:scaling>
          <c:orientation val="minMax"/>
          <c:max val="2012"/>
          <c:min val="1950"/>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26028288"/>
        <c:crosses val="autoZero"/>
        <c:crossBetween val="midCat"/>
        <c:majorUnit val="10"/>
      </c:valAx>
      <c:valAx>
        <c:axId val="26028288"/>
        <c:scaling>
          <c:orientation val="minMax"/>
        </c:scaling>
        <c:delete val="0"/>
        <c:axPos val="l"/>
        <c:majorGridlines/>
        <c:title>
          <c:tx>
            <c:rich>
              <a:bodyPr rot="-5400000" vert="horz"/>
              <a:lstStyle/>
              <a:p>
                <a:pPr>
                  <a:defRPr/>
                </a:pPr>
                <a:r>
                  <a:rPr lang="en-US"/>
                  <a:t>Reports</a:t>
                </a:r>
              </a:p>
            </c:rich>
          </c:tx>
          <c:layout/>
          <c:overlay val="0"/>
        </c:title>
        <c:numFmt formatCode="General" sourceLinked="1"/>
        <c:majorTickMark val="out"/>
        <c:minorTickMark val="none"/>
        <c:tickLblPos val="nextTo"/>
        <c:crossAx val="26026368"/>
        <c:crosses val="autoZero"/>
        <c:crossBetween val="midCat"/>
      </c:valAx>
    </c:plotArea>
    <c:legend>
      <c:legendPos val="r"/>
      <c:layout>
        <c:manualLayout>
          <c:xMode val="edge"/>
          <c:yMode val="edge"/>
          <c:x val="0.22310748454830243"/>
          <c:y val="0.1771612715077282"/>
          <c:w val="6.6856517935258097E-2"/>
          <c:h val="0.13458501020705746"/>
        </c:manualLayout>
      </c:layout>
      <c:overlay val="0"/>
      <c:spPr>
        <a:solidFill>
          <a:schemeClr val="bg1"/>
        </a:solidFill>
        <a:ln>
          <a:noFill/>
        </a:ln>
      </c:spPr>
    </c:legend>
    <c:plotVisOnly val="1"/>
    <c:dispBlanksAs val="gap"/>
    <c:showDLblsOverMax val="0"/>
  </c:chart>
  <c:spPr>
    <a:solidFill>
      <a:schemeClr val="bg1"/>
    </a:solidFill>
    <a:ln>
      <a:noFill/>
    </a:ln>
  </c:spPr>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0F9EB-83F6-40DF-AB16-4C5905E5C119}" type="datetimeFigureOut">
              <a:rPr lang="en-US" smtClean="0"/>
              <a:pPr/>
              <a:t>3/12/2013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1FD3D-CD98-4DD1-B60E-F1B2773581A1}" type="slidenum">
              <a:rPr lang="en-US" smtClean="0"/>
              <a:pPr/>
              <a:t>‹#›</a:t>
            </a:fld>
            <a:endParaRPr lang="en-US"/>
          </a:p>
        </p:txBody>
      </p:sp>
    </p:spTree>
    <p:extLst>
      <p:ext uri="{BB962C8B-B14F-4D97-AF65-F5344CB8AC3E}">
        <p14:creationId xmlns:p14="http://schemas.microsoft.com/office/powerpoint/2010/main" val="136560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425A6-FB94-49F8-B09B-D05A2762A4BF}" type="slidenum">
              <a:rPr lang="en-US"/>
              <a:pPr/>
              <a:t>14</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256B9-ED4B-4A26-B3F4-3471FBB2F75D}" type="slidenum">
              <a:rPr lang="en-US"/>
              <a:pPr/>
              <a:t>27</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5CD578D-773D-FD49-9E6A-AFB39CDEE763}" type="slidenum">
              <a:rPr lang="en-US">
                <a:latin typeface="Arial" pitchFamily="-112" charset="0"/>
                <a:ea typeface="ＭＳ Ｐゴシック" pitchFamily="-112" charset="-128"/>
                <a:cs typeface="ＭＳ Ｐゴシック" pitchFamily="-112" charset="-128"/>
              </a:rPr>
              <a:pPr/>
              <a:t>29</a:t>
            </a:fld>
            <a:endParaRPr lang="en-US">
              <a:latin typeface="Arial" pitchFamily="-112" charset="0"/>
              <a:ea typeface="ＭＳ Ｐゴシック" pitchFamily="-112" charset="-128"/>
              <a:cs typeface="ＭＳ Ｐゴシック" pitchFamily="-112"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3570AD-B88A-4565-8B9F-329EA02E5FC8}" type="slidenum">
              <a:rPr lang="en-US"/>
              <a:pPr/>
              <a:t>30</a:t>
            </a:fld>
            <a:endParaRPr lang="en-US"/>
          </a:p>
        </p:txBody>
      </p:sp>
      <p:sp>
        <p:nvSpPr>
          <p:cNvPr id="55298" name="Rectangle 7"/>
          <p:cNvSpPr txBox="1">
            <a:spLocks noGrp="1" noChangeArrowheads="1"/>
          </p:cNvSpPr>
          <p:nvPr/>
        </p:nvSpPr>
        <p:spPr bwMode="auto">
          <a:xfrm>
            <a:off x="3884122" y="8685235"/>
            <a:ext cx="2972320" cy="457200"/>
          </a:xfrm>
          <a:prstGeom prst="rect">
            <a:avLst/>
          </a:prstGeom>
          <a:noFill/>
          <a:ln w="9525">
            <a:noFill/>
            <a:miter lim="800000"/>
            <a:headEnd/>
            <a:tailEnd/>
          </a:ln>
        </p:spPr>
        <p:txBody>
          <a:bodyPr lIns="91427" tIns="45713" rIns="91427" bIns="45713" anchor="b"/>
          <a:lstStyle/>
          <a:p>
            <a:pPr algn="r" defTabSz="457835"/>
            <a:fld id="{6F1A6237-08D4-4EDF-962D-CA4CC2DA1BE9}" type="slidenum">
              <a:rPr lang="en-US" sz="1200">
                <a:latin typeface="Calibri" pitchFamily="34" charset="0"/>
                <a:ea typeface="ＭＳ Ｐゴシック" pitchFamily="32" charset="0"/>
                <a:cs typeface="ＭＳ Ｐゴシック" pitchFamily="32" charset="0"/>
              </a:rPr>
              <a:pPr algn="r" defTabSz="457835"/>
              <a:t>30</a:t>
            </a:fld>
            <a:endParaRPr lang="en-US" sz="1200" dirty="0">
              <a:latin typeface="Calibri" pitchFamily="34" charset="0"/>
              <a:ea typeface="ＭＳ Ｐゴシック" pitchFamily="32" charset="0"/>
              <a:cs typeface="ＭＳ Ｐゴシック" pitchFamily="32" charset="0"/>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p:spPr>
        <p:txBody>
          <a:bodyPr lIns="91427" tIns="45713" rIns="91427" bIns="45713"/>
          <a:lstStyle/>
          <a:p>
            <a:pPr defTabSz="450022">
              <a:spcBef>
                <a:spcPct val="0"/>
              </a:spcBef>
            </a:pPr>
            <a:r>
              <a:rPr lang="en-US" dirty="0"/>
              <a:t>regionally averaged time series	</a:t>
            </a:r>
          </a:p>
          <a:p>
            <a:pPr defTabSz="450022">
              <a:spcBef>
                <a:spcPct val="0"/>
              </a:spcBef>
            </a:pPr>
            <a:r>
              <a:rPr lang="en-US" dirty="0"/>
              <a:t>local polynomial regression</a:t>
            </a:r>
          </a:p>
          <a:p>
            <a:pPr defTabSz="450022">
              <a:spcBef>
                <a:spcPct val="0"/>
              </a:spcBef>
            </a:pPr>
            <a:r>
              <a:rPr lang="en-US" dirty="0"/>
              <a:t>compute confidence bands at 90% level (Wu and Zhao 2007)</a:t>
            </a:r>
          </a:p>
          <a:p>
            <a:pPr defTabSz="450022">
              <a:spcBef>
                <a:spcPct val="0"/>
              </a:spcBef>
            </a:pPr>
            <a:endParaRPr lang="en-US" dirty="0"/>
          </a:p>
          <a:p>
            <a:pPr defTabSz="450022">
              <a:spcBef>
                <a:spcPct val="0"/>
              </a:spcBef>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EF250-033E-4499-9F19-27D062ED321D}" type="slidenum">
              <a:rPr lang="en-US"/>
              <a:pPr/>
              <a:t>31</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235"/>
          <p:cNvSpPr txBox="1">
            <a:spLocks noChangeArrowheads="1"/>
          </p:cNvSpPr>
          <p:nvPr/>
        </p:nvSpPr>
        <p:spPr bwMode="auto">
          <a:xfrm>
            <a:off x="3884613" y="8864566"/>
            <a:ext cx="2971800" cy="27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eaLnBrk="1" hangingPunct="1">
              <a:buSzPct val="25000"/>
              <a:buFont typeface="Calibri" pitchFamily="34" charset="0"/>
              <a:buNone/>
            </a:pPr>
            <a:r>
              <a:rPr lang="en-US" sz="1200">
                <a:latin typeface="Calibri" pitchFamily="34" charset="0"/>
                <a:sym typeface="Calibri" pitchFamily="34" charset="0"/>
              </a:rPr>
              <a:t>*</a:t>
            </a:r>
          </a:p>
        </p:txBody>
      </p:sp>
      <p:sp>
        <p:nvSpPr>
          <p:cNvPr id="18435" name="Shape 236"/>
          <p:cNvSpPr>
            <a:spLocks noGrp="1" noRot="1" noChangeAspect="1" noTextEdit="1"/>
          </p:cNvSpPr>
          <p:nvPr>
            <p:ph type="sldImg" idx="2"/>
          </p:nvPr>
        </p:nvSpPr>
        <p:spPr>
          <a:xfrm>
            <a:off x="1141413" y="685800"/>
            <a:ext cx="4572000" cy="3429000"/>
          </a:xfrm>
          <a:noFill/>
          <a:ln w="9525">
            <a:headEnd/>
            <a:tailEnd/>
          </a:ln>
        </p:spPr>
      </p:sp>
      <p:sp>
        <p:nvSpPr>
          <p:cNvPr id="18436" name="Shape 237"/>
          <p:cNvSpPr txBox="1">
            <a:spLocks noGrp="1"/>
          </p:cNvSpPr>
          <p:nvPr>
            <p:ph type="body" idx="1"/>
          </p:nvPr>
        </p:nvSpPr>
        <p:spPr bwMode="auto">
          <a:xfrm>
            <a:off x="685800" y="4344067"/>
            <a:ext cx="5486400" cy="8318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00" tIns="46150" rIns="92300" bIns="46150" numCol="1" anchor="t" compatLnSpc="1">
            <a:prstTxWarp prst="textNoShape">
              <a:avLst/>
            </a:prstTxWarp>
            <a:spAutoFit/>
          </a:bodyPr>
          <a:lstStyle/>
          <a:p>
            <a:pPr eaLnBrk="1" hangingPunct="1">
              <a:spcBef>
                <a:spcPct val="0"/>
              </a:spcBef>
              <a:buSzPct val="25000"/>
            </a:pPr>
            <a:r>
              <a:rPr lang="en-US" sz="1200" smtClean="0"/>
              <a:t>And 2011 was quite unusual in that the point at which the PL for the year-to-date reached 1000 miles occurred much earlier than normal, at the end of February/beginning of March. However, you can see that there have been a few other years where the PL increased earlier than in 2011.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Shape 256"/>
          <p:cNvSpPr txBox="1">
            <a:spLocks noChangeArrowheads="1"/>
          </p:cNvSpPr>
          <p:nvPr/>
        </p:nvSpPr>
        <p:spPr bwMode="auto">
          <a:xfrm>
            <a:off x="3884613" y="8864566"/>
            <a:ext cx="2971800" cy="27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eaLnBrk="1" hangingPunct="1">
              <a:buSzPct val="25000"/>
              <a:buFont typeface="Calibri" pitchFamily="34" charset="0"/>
              <a:buNone/>
            </a:pPr>
            <a:r>
              <a:rPr lang="en-US" sz="1200">
                <a:latin typeface="Calibri" pitchFamily="34" charset="0"/>
                <a:sym typeface="Calibri" pitchFamily="34" charset="0"/>
              </a:rPr>
              <a:t>*</a:t>
            </a:r>
          </a:p>
        </p:txBody>
      </p:sp>
      <p:sp>
        <p:nvSpPr>
          <p:cNvPr id="21507" name="Shape 257"/>
          <p:cNvSpPr>
            <a:spLocks noGrp="1" noRot="1" noChangeAspect="1" noTextEdit="1"/>
          </p:cNvSpPr>
          <p:nvPr>
            <p:ph type="sldImg" idx="2"/>
          </p:nvPr>
        </p:nvSpPr>
        <p:spPr>
          <a:xfrm>
            <a:off x="1141413" y="685800"/>
            <a:ext cx="4572000" cy="3429000"/>
          </a:xfrm>
          <a:noFill/>
          <a:ln w="9525">
            <a:headEnd/>
            <a:tailEnd/>
          </a:ln>
        </p:spPr>
      </p:sp>
      <p:sp>
        <p:nvSpPr>
          <p:cNvPr id="21508" name="Shape 258"/>
          <p:cNvSpPr txBox="1">
            <a:spLocks noGrp="1"/>
          </p:cNvSpPr>
          <p:nvPr>
            <p:ph type="body" idx="1"/>
          </p:nvPr>
        </p:nvSpPr>
        <p:spPr bwMode="auto">
          <a:xfrm>
            <a:off x="685800" y="4344066"/>
            <a:ext cx="5486400" cy="138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00" tIns="46150" rIns="92300" bIns="46150" numCol="1" anchor="t" compatLnSpc="1">
            <a:prstTxWarp prst="textNoShape">
              <a:avLst/>
            </a:prstTxWarp>
            <a:spAutoFit/>
          </a:bodyPr>
          <a:lstStyle/>
          <a:p>
            <a:pPr eaLnBrk="1" hangingPunct="1">
              <a:spcBef>
                <a:spcPct val="0"/>
              </a:spcBef>
              <a:buSzPct val="25000"/>
            </a:pPr>
            <a:r>
              <a:rPr lang="en-US" sz="1200" smtClean="0"/>
              <a:t>When we compare the two mean trend lines for the two periods we see very little difference in the lines for the first three months of the year, the recent years average slightly greater in mean PL but the difference is small. Starting in April, the earlier year’s mean PL exceeds that of the latter half of the dataset and continues to be the period in which mean PL is greater through the end of June. Thus, from this analysis, it does not appear that tornadoes are increasing in the earlier part of the year in recent years.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C3FEC-55B6-4DDE-8912-86005552B06A}" type="slidenum">
              <a:rPr lang="en-US"/>
              <a:pPr/>
              <a:t>15</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4FB24-9E17-4EC8-ACBD-617D446D687E}" type="slidenum">
              <a:rPr lang="en-US"/>
              <a:pPr/>
              <a:t>19</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5AAA5-C05B-4D51-BAA7-24088B724044}" type="slidenum">
              <a:rPr lang="en-US"/>
              <a:pPr/>
              <a:t>20</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29C8D-080D-491C-B467-F2313CB6EFC3}" type="slidenum">
              <a:rPr lang="en-US"/>
              <a:pPr/>
              <a:t>21</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C2EB3-BCC1-425F-AD2C-0786C4F0BBAB}" type="slidenum">
              <a:rPr lang="en-US"/>
              <a:pPr/>
              <a:t>22</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13E19-6DA0-4122-87E8-2DADC4974AB2}" type="slidenum">
              <a:rPr lang="en-US"/>
              <a:pPr/>
              <a:t>23</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F85DC-2003-4DFA-BDDF-8DDE7032E937}" type="slidenum">
              <a:rPr lang="en-US"/>
              <a:pPr/>
              <a:t>24</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98E93-C034-4244-AF1E-39DEF11AB4D9}" type="slidenum">
              <a:rPr lang="en-US"/>
              <a:pPr/>
              <a:t>25</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3/12/2013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userDrawn="1"/>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3/12/2013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3/12/2013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40.gif"/></Relationships>
</file>

<file path=ppt/slides/_rels/slide3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7.xml"/><Relationship Id="rId5" Type="http://schemas.openxmlformats.org/officeDocument/2006/relationships/image" Target="../media/image45.gif"/><Relationship Id="rId4" Type="http://schemas.openxmlformats.org/officeDocument/2006/relationships/image" Target="../media/image44.gif"/></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057400"/>
          </a:xfrm>
        </p:spPr>
        <p:txBody>
          <a:bodyPr>
            <a:normAutofit/>
          </a:bodyPr>
          <a:lstStyle/>
          <a:p>
            <a:endParaRPr lang="en-US" sz="2400" dirty="0" smtClean="0"/>
          </a:p>
          <a:p>
            <a:r>
              <a:rPr lang="en-US" sz="2400" dirty="0" smtClean="0"/>
              <a:t>Harold Brooks</a:t>
            </a:r>
          </a:p>
          <a:p>
            <a:r>
              <a:rPr lang="en-US" sz="2400" dirty="0" smtClean="0"/>
              <a:t>NOAA/NSSL</a:t>
            </a:r>
          </a:p>
          <a:p>
            <a:r>
              <a:rPr lang="en-US" sz="2400" dirty="0" smtClean="0"/>
              <a:t>Harold.brooks@noaa.gov</a:t>
            </a:r>
            <a:endParaRPr lang="en-US" dirty="0" smtClean="0"/>
          </a:p>
          <a:p>
            <a:endParaRPr lang="en-US" dirty="0" smtClean="0"/>
          </a:p>
        </p:txBody>
      </p:sp>
      <p:sp>
        <p:nvSpPr>
          <p:cNvPr id="2" name="Title 1"/>
          <p:cNvSpPr>
            <a:spLocks noGrp="1"/>
          </p:cNvSpPr>
          <p:nvPr>
            <p:ph type="ctrTitle"/>
          </p:nvPr>
        </p:nvSpPr>
        <p:spPr>
          <a:xfrm>
            <a:off x="228600" y="457200"/>
            <a:ext cx="8686800" cy="1219200"/>
          </a:xfrm>
        </p:spPr>
        <p:txBody>
          <a:bodyPr>
            <a:noAutofit/>
          </a:bodyPr>
          <a:lstStyle/>
          <a:p>
            <a:r>
              <a:rPr lang="en-US" sz="4000" dirty="0" smtClean="0"/>
              <a:t>Severe thunderstorms </a:t>
            </a:r>
            <a:br>
              <a:rPr lang="en-US" sz="4000" dirty="0" smtClean="0"/>
            </a:br>
            <a:r>
              <a:rPr lang="en-US" sz="4000" dirty="0" smtClean="0"/>
              <a:t>and climate change</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dirty="0"/>
          </a:p>
        </p:txBody>
      </p:sp>
      <p:sp>
        <p:nvSpPr>
          <p:cNvPr id="62467" name="Rectangle 3"/>
          <p:cNvSpPr>
            <a:spLocks noGrp="1" noChangeArrowheads="1"/>
          </p:cNvSpPr>
          <p:nvPr>
            <p:ph type="body" idx="1"/>
          </p:nvPr>
        </p:nvSpPr>
        <p:spPr/>
        <p:txBody>
          <a:bodyPr/>
          <a:lstStyle/>
          <a:p>
            <a:endParaRPr lang="en-US"/>
          </a:p>
        </p:txBody>
      </p:sp>
      <p:graphicFrame>
        <p:nvGraphicFramePr>
          <p:cNvPr id="62468" name="Object 4"/>
          <p:cNvGraphicFramePr>
            <a:graphicFrameLocks/>
          </p:cNvGraphicFramePr>
          <p:nvPr/>
        </p:nvGraphicFramePr>
        <p:xfrm>
          <a:off x="12700" y="1588"/>
          <a:ext cx="9131300" cy="6856412"/>
        </p:xfrm>
        <a:graphic>
          <a:graphicData uri="http://schemas.openxmlformats.org/presentationml/2006/ole">
            <mc:AlternateContent xmlns:mc="http://schemas.openxmlformats.org/markup-compatibility/2006">
              <mc:Choice xmlns:v="urn:schemas-microsoft-com:vml" Requires="v">
                <p:oleObj spid="_x0000_s6186" name="Image Document" r:id="rId3" imgW="7039080" imgH="4819680" progId="Imaging.Document">
                  <p:embed/>
                </p:oleObj>
              </mc:Choice>
              <mc:Fallback>
                <p:oleObj name="Image Document" r:id="rId3" imgW="7039080" imgH="4819680" progId="Imaging.Document">
                  <p:embed/>
                  <p:pic>
                    <p:nvPicPr>
                      <p:cNvPr id="0" name=""/>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588"/>
                        <a:ext cx="91313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7016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large-scale conditions</a:t>
            </a:r>
            <a:endParaRPr lang="en-US" dirty="0"/>
          </a:p>
        </p:txBody>
      </p:sp>
      <p:sp>
        <p:nvSpPr>
          <p:cNvPr id="3" name="Slide Number Placeholder 2"/>
          <p:cNvSpPr>
            <a:spLocks noGrp="1"/>
          </p:cNvSpPr>
          <p:nvPr>
            <p:ph type="sldNum" sz="quarter" idx="4294967295"/>
          </p:nvPr>
        </p:nvSpPr>
        <p:spPr>
          <a:xfrm>
            <a:off x="8458200" y="6324600"/>
            <a:ext cx="457200" cy="441325"/>
          </a:xfrm>
        </p:spPr>
        <p:txBody>
          <a:bodyPr>
            <a:normAutofit/>
          </a:bodyPr>
          <a:lstStyle/>
          <a:p>
            <a:fld id="{B6F15528-21DE-4FAA-801E-634DDDAF4B2B}" type="slidenum">
              <a:rPr lang="en-US" smtClean="0"/>
              <a:pPr/>
              <a:t>11</a:t>
            </a:fld>
            <a:endParaRPr lang="en-US" dirty="0"/>
          </a:p>
        </p:txBody>
      </p:sp>
      <p:sp>
        <p:nvSpPr>
          <p:cNvPr id="4" name="Content Placeholder 3"/>
          <p:cNvSpPr>
            <a:spLocks noGrp="1"/>
          </p:cNvSpPr>
          <p:nvPr>
            <p:ph sz="quarter" idx="1"/>
          </p:nvPr>
        </p:nvSpPr>
        <p:spPr/>
        <p:txBody>
          <a:bodyPr/>
          <a:lstStyle/>
          <a:p>
            <a:r>
              <a:rPr lang="en-US" dirty="0" smtClean="0"/>
              <a:t>Downscaling</a:t>
            </a:r>
          </a:p>
          <a:p>
            <a:pPr lvl="1"/>
            <a:r>
              <a:rPr lang="en-US" dirty="0" smtClean="0"/>
              <a:t>Statistical (look at favorable conditions, ingredients-based)</a:t>
            </a:r>
          </a:p>
          <a:p>
            <a:pPr lvl="1"/>
            <a:r>
              <a:rPr lang="en-US" dirty="0" smtClean="0"/>
              <a:t>Dynamical (nested models)</a:t>
            </a:r>
          </a:p>
          <a:p>
            <a:r>
              <a:rPr lang="en-US" dirty="0" smtClean="0"/>
              <a:t>Applicable to past observations, climate models</a:t>
            </a:r>
          </a:p>
          <a:p>
            <a:r>
              <a:rPr lang="en-US" dirty="0"/>
              <a:t>Ingredients based</a:t>
            </a:r>
          </a:p>
          <a:p>
            <a:pPr lvl="1"/>
            <a:r>
              <a:rPr lang="en-US" dirty="0"/>
              <a:t>Define events in terms of environmental conditions</a:t>
            </a:r>
          </a:p>
          <a:p>
            <a:pPr lvl="2"/>
            <a:r>
              <a:rPr lang="en-US" dirty="0" smtClean="0"/>
              <a:t>Energy for storm </a:t>
            </a:r>
            <a:r>
              <a:rPr lang="en-US" dirty="0"/>
              <a:t>“strength”-CAPE or </a:t>
            </a:r>
            <a:r>
              <a:rPr lang="en-US" dirty="0" err="1"/>
              <a:t>Wmax</a:t>
            </a:r>
            <a:endParaRPr lang="en-US" dirty="0"/>
          </a:p>
          <a:p>
            <a:pPr lvl="2"/>
            <a:r>
              <a:rPr lang="en-US" dirty="0"/>
              <a:t>Organization-0-6 km wind shear</a:t>
            </a:r>
          </a:p>
          <a:p>
            <a:pPr lvl="2"/>
            <a:r>
              <a:rPr lang="en-US" dirty="0"/>
              <a:t>Initiation?</a:t>
            </a:r>
          </a:p>
          <a:p>
            <a:pPr marL="0" indent="0">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dirty="0"/>
          </a:p>
        </p:txBody>
      </p:sp>
      <p:sp>
        <p:nvSpPr>
          <p:cNvPr id="30723" name="Rectangle 3"/>
          <p:cNvSpPr>
            <a:spLocks noGrp="1" noChangeArrowheads="1"/>
          </p:cNvSpPr>
          <p:nvPr>
            <p:ph type="body" idx="1"/>
          </p:nvPr>
        </p:nvSpPr>
        <p:spPr/>
        <p:txBody>
          <a:bodyPr/>
          <a:lstStyle/>
          <a:p>
            <a:endParaRPr lang="en-US"/>
          </a:p>
        </p:txBody>
      </p:sp>
      <p:graphicFrame>
        <p:nvGraphicFramePr>
          <p:cNvPr id="30728" name="Object 8"/>
          <p:cNvGraphicFramePr>
            <a:graphicFrameLocks/>
          </p:cNvGraphicFramePr>
          <p:nvPr>
            <p:extLst>
              <p:ext uri="{D42A27DB-BD31-4B8C-83A1-F6EECF244321}">
                <p14:modId xmlns:p14="http://schemas.microsoft.com/office/powerpoint/2010/main" val="3571897390"/>
              </p:ext>
            </p:extLst>
          </p:nvPr>
        </p:nvGraphicFramePr>
        <p:xfrm>
          <a:off x="9525" y="9525"/>
          <a:ext cx="9134475" cy="6848475"/>
        </p:xfrm>
        <a:graphic>
          <a:graphicData uri="http://schemas.openxmlformats.org/presentationml/2006/ole">
            <mc:AlternateContent xmlns:mc="http://schemas.openxmlformats.org/markup-compatibility/2006">
              <mc:Choice xmlns:v="urn:schemas-microsoft-com:vml" Requires="v">
                <p:oleObj spid="_x0000_s8216" name="Chart" r:id="rId3" imgW="9134856" imgH="6705905" progId="Excel.Chart.8">
                  <p:embed/>
                </p:oleObj>
              </mc:Choice>
              <mc:Fallback>
                <p:oleObj name="Chart" r:id="rId3" imgW="9134856" imgH="6705905" progId="Excel.Chart.8">
                  <p:embed/>
                  <p:pic>
                    <p:nvPicPr>
                      <p:cNvPr id="0" name=""/>
                      <p:cNvPicPr preferRelativeResize="0">
                        <a:picLocks noRo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525"/>
                        <a:ext cx="9134475" cy="68484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4" name="TextBox 3"/>
          <p:cNvSpPr txBox="1"/>
          <p:nvPr/>
        </p:nvSpPr>
        <p:spPr>
          <a:xfrm>
            <a:off x="4644189" y="6316575"/>
            <a:ext cx="1141851" cy="400110"/>
          </a:xfrm>
          <a:prstGeom prst="rect">
            <a:avLst/>
          </a:prstGeom>
          <a:noFill/>
        </p:spPr>
        <p:txBody>
          <a:bodyPr wrap="none" rtlCol="0">
            <a:spAutoFit/>
          </a:bodyPr>
          <a:lstStyle/>
          <a:p>
            <a:r>
              <a:rPr lang="en-US" sz="2000" b="1" dirty="0" smtClean="0">
                <a:latin typeface="+mj-lt"/>
              </a:rPr>
              <a:t>Energy</a:t>
            </a:r>
            <a:r>
              <a:rPr lang="en-US" sz="2000" b="1" dirty="0" smtClean="0">
                <a:latin typeface="+mj-lt"/>
                <a:cs typeface="Calibri"/>
              </a:rPr>
              <a:t>→</a:t>
            </a:r>
            <a:endParaRPr lang="en-US" sz="2000" b="1" dirty="0">
              <a:latin typeface="+mj-lt"/>
            </a:endParaRPr>
          </a:p>
        </p:txBody>
      </p:sp>
      <p:sp>
        <p:nvSpPr>
          <p:cNvPr id="8" name="TextBox 7"/>
          <p:cNvSpPr txBox="1"/>
          <p:nvPr/>
        </p:nvSpPr>
        <p:spPr>
          <a:xfrm rot="16200000">
            <a:off x="-176549" y="1475854"/>
            <a:ext cx="1024639" cy="400110"/>
          </a:xfrm>
          <a:prstGeom prst="rect">
            <a:avLst/>
          </a:prstGeom>
          <a:noFill/>
        </p:spPr>
        <p:txBody>
          <a:bodyPr wrap="none" rtlCol="0">
            <a:spAutoFit/>
          </a:bodyPr>
          <a:lstStyle/>
          <a:p>
            <a:r>
              <a:rPr lang="en-US" sz="2000" b="1" dirty="0" smtClean="0">
                <a:latin typeface="+mj-lt"/>
              </a:rPr>
              <a:t>Shear</a:t>
            </a:r>
            <a:r>
              <a:rPr lang="en-US" sz="2000" b="1" dirty="0" smtClean="0">
                <a:latin typeface="+mj-lt"/>
                <a:cs typeface="Calibri"/>
              </a:rPr>
              <a:t>→</a:t>
            </a:r>
            <a:endParaRPr lang="en-US" sz="2000" b="1" dirty="0">
              <a:latin typeface="+mj-lt"/>
            </a:endParaRPr>
          </a:p>
        </p:txBody>
      </p:sp>
    </p:spTree>
    <p:extLst>
      <p:ext uri="{BB962C8B-B14F-4D97-AF65-F5344CB8AC3E}">
        <p14:creationId xmlns:p14="http://schemas.microsoft.com/office/powerpoint/2010/main" val="1683007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228600" y="1606811"/>
            <a:ext cx="4343400" cy="4336789"/>
            <a:chOff x="1443038" y="304800"/>
            <a:chExt cx="6257925" cy="6248400"/>
          </a:xfrm>
        </p:grpSpPr>
        <p:pic>
          <p:nvPicPr>
            <p:cNvPr id="5" name="Picture 3" descr="usprobsig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304800"/>
              <a:ext cx="6257925" cy="6248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cxnSpLocks noChangeAspect="1"/>
            </p:cNvCxnSpPr>
            <p:nvPr/>
          </p:nvCxnSpPr>
          <p:spPr bwMode="auto">
            <a:xfrm>
              <a:off x="3810000" y="990600"/>
              <a:ext cx="3536442" cy="2584323"/>
            </a:xfrm>
            <a:prstGeom prst="line">
              <a:avLst/>
            </a:prstGeom>
            <a:solidFill>
              <a:schemeClr val="accent1"/>
            </a:solidFill>
            <a:ln w="381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 name="Group 7"/>
          <p:cNvGrpSpPr>
            <a:grpSpLocks noChangeAspect="1"/>
          </p:cNvGrpSpPr>
          <p:nvPr/>
        </p:nvGrpSpPr>
        <p:grpSpPr>
          <a:xfrm>
            <a:off x="4572000" y="1606811"/>
            <a:ext cx="4343400" cy="4336789"/>
            <a:chOff x="1443037" y="304800"/>
            <a:chExt cx="6257925" cy="62484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37" y="304800"/>
              <a:ext cx="6257925" cy="6248400"/>
            </a:xfrm>
            <a:prstGeom prst="rect">
              <a:avLst/>
            </a:prstGeom>
          </p:spPr>
        </p:pic>
        <p:cxnSp>
          <p:nvCxnSpPr>
            <p:cNvPr id="10" name="Straight Connector 9"/>
            <p:cNvCxnSpPr>
              <a:cxnSpLocks noChangeAspect="1"/>
            </p:cNvCxnSpPr>
            <p:nvPr/>
          </p:nvCxnSpPr>
          <p:spPr bwMode="auto">
            <a:xfrm>
              <a:off x="3810000" y="990600"/>
              <a:ext cx="3536442" cy="2584323"/>
            </a:xfrm>
            <a:prstGeom prst="line">
              <a:avLst/>
            </a:prstGeom>
            <a:solidFill>
              <a:schemeClr val="accent1"/>
            </a:solidFill>
            <a:ln w="381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itle 10"/>
          <p:cNvSpPr>
            <a:spLocks noGrp="1"/>
          </p:cNvSpPr>
          <p:nvPr>
            <p:ph type="title"/>
          </p:nvPr>
        </p:nvSpPr>
        <p:spPr/>
        <p:txBody>
          <a:bodyPr/>
          <a:lstStyle/>
          <a:p>
            <a:r>
              <a:rPr lang="en-US" dirty="0" smtClean="0"/>
              <a:t>Probability of Sig Severe</a:t>
            </a:r>
            <a:endParaRPr lang="en-US" dirty="0"/>
          </a:p>
        </p:txBody>
      </p:sp>
      <p:sp>
        <p:nvSpPr>
          <p:cNvPr id="12" name="TextBox 11"/>
          <p:cNvSpPr txBox="1"/>
          <p:nvPr/>
        </p:nvSpPr>
        <p:spPr>
          <a:xfrm>
            <a:off x="6039921" y="6345330"/>
            <a:ext cx="2485425" cy="369332"/>
          </a:xfrm>
          <a:prstGeom prst="rect">
            <a:avLst/>
          </a:prstGeom>
          <a:noFill/>
        </p:spPr>
        <p:txBody>
          <a:bodyPr wrap="none" rtlCol="0">
            <a:spAutoFit/>
          </a:bodyPr>
          <a:lstStyle/>
          <a:p>
            <a:pPr algn="ctr"/>
            <a:r>
              <a:rPr lang="en-US" dirty="0" smtClean="0"/>
              <a:t>From Brooks et al (2009)</a:t>
            </a:r>
            <a:endParaRPr lang="en-US" dirty="0"/>
          </a:p>
        </p:txBody>
      </p:sp>
      <p:sp>
        <p:nvSpPr>
          <p:cNvPr id="13" name="TextBox 12"/>
          <p:cNvSpPr txBox="1"/>
          <p:nvPr/>
        </p:nvSpPr>
        <p:spPr>
          <a:xfrm>
            <a:off x="1171651" y="5955268"/>
            <a:ext cx="2257349" cy="369332"/>
          </a:xfrm>
          <a:prstGeom prst="rect">
            <a:avLst/>
          </a:prstGeom>
          <a:noFill/>
        </p:spPr>
        <p:txBody>
          <a:bodyPr wrap="none" rtlCol="0">
            <a:spAutoFit/>
          </a:bodyPr>
          <a:lstStyle/>
          <a:p>
            <a:pPr algn="ctr"/>
            <a:r>
              <a:rPr lang="en-US" dirty="0" err="1" smtClean="0"/>
              <a:t>Line~k</a:t>
            </a:r>
            <a:r>
              <a:rPr lang="en-US" dirty="0" smtClean="0"/>
              <a:t>*CAPE*S06^1.6</a:t>
            </a:r>
          </a:p>
        </p:txBody>
      </p:sp>
    </p:spTree>
    <p:extLst>
      <p:ext uri="{BB962C8B-B14F-4D97-AF65-F5344CB8AC3E}">
        <p14:creationId xmlns:p14="http://schemas.microsoft.com/office/powerpoint/2010/main" val="392332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ussvr5899"/>
          <p:cNvPicPr>
            <a:picLocks noChangeAspect="1" noChangeArrowheads="1"/>
          </p:cNvPicPr>
          <p:nvPr/>
        </p:nvPicPr>
        <p:blipFill>
          <a:blip r:embed="rId3" cstate="print"/>
          <a:srcRect/>
          <a:stretch>
            <a:fillRect/>
          </a:stretch>
        </p:blipFill>
        <p:spPr bwMode="auto">
          <a:xfrm>
            <a:off x="1290638" y="152400"/>
            <a:ext cx="6562725" cy="6553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56" y="152400"/>
            <a:ext cx="7086724" cy="6217920"/>
          </a:xfrm>
          <a:prstGeom prst="rect">
            <a:avLst/>
          </a:prstGeom>
        </p:spPr>
      </p:pic>
      <p:sp>
        <p:nvSpPr>
          <p:cNvPr id="3" name="TextBox 2"/>
          <p:cNvSpPr txBox="1"/>
          <p:nvPr/>
        </p:nvSpPr>
        <p:spPr>
          <a:xfrm>
            <a:off x="5181600" y="6368350"/>
            <a:ext cx="3314369" cy="369332"/>
          </a:xfrm>
          <a:prstGeom prst="rect">
            <a:avLst/>
          </a:prstGeom>
          <a:noFill/>
        </p:spPr>
        <p:txBody>
          <a:bodyPr wrap="none" rtlCol="0">
            <a:spAutoFit/>
          </a:bodyPr>
          <a:lstStyle/>
          <a:p>
            <a:r>
              <a:rPr lang="en-US" dirty="0" smtClean="0"/>
              <a:t>Updated from Brooks et al (2003)</a:t>
            </a:r>
            <a:endParaRPr lang="en-US" dirty="0"/>
          </a:p>
        </p:txBody>
      </p:sp>
      <p:pic>
        <p:nvPicPr>
          <p:cNvPr id="4" name="Picture 3" descr="global_annual_hailprob_200.png"/>
          <p:cNvPicPr>
            <a:picLocks noChangeAspect="1"/>
          </p:cNvPicPr>
          <p:nvPr/>
        </p:nvPicPr>
        <p:blipFill rotWithShape="1">
          <a:blip r:embed="rId4" cstate="print"/>
          <a:srcRect t="9630"/>
          <a:stretch/>
        </p:blipFill>
        <p:spPr>
          <a:xfrm>
            <a:off x="-245100" y="3717890"/>
            <a:ext cx="8107680" cy="3140110"/>
          </a:xfrm>
          <a:prstGeom prst="rect">
            <a:avLst/>
          </a:prstGeom>
        </p:spPr>
      </p:pic>
      <p:sp>
        <p:nvSpPr>
          <p:cNvPr id="5" name="TextBox 4"/>
          <p:cNvSpPr txBox="1"/>
          <p:nvPr/>
        </p:nvSpPr>
        <p:spPr>
          <a:xfrm>
            <a:off x="3352800" y="5971047"/>
            <a:ext cx="4304320" cy="400110"/>
          </a:xfrm>
          <a:prstGeom prst="rect">
            <a:avLst/>
          </a:prstGeom>
          <a:solidFill>
            <a:schemeClr val="bg1"/>
          </a:solidFill>
        </p:spPr>
        <p:txBody>
          <a:bodyPr wrap="none" rtlCol="0">
            <a:spAutoFit/>
          </a:bodyPr>
          <a:lstStyle/>
          <a:p>
            <a:r>
              <a:rPr lang="en-US" sz="2000" dirty="0" smtClean="0">
                <a:solidFill>
                  <a:schemeClr val="accent3"/>
                </a:solidFill>
              </a:rPr>
              <a:t>(Dan Cecil, Univ. of Alabama-Huntsville)</a:t>
            </a:r>
            <a:endParaRPr lang="en-US" sz="2000" dirty="0">
              <a:solidFill>
                <a:schemeClr val="accent3"/>
              </a:solidFill>
            </a:endParaRPr>
          </a:p>
        </p:txBody>
      </p:sp>
    </p:spTree>
    <p:extLst>
      <p:ext uri="{BB962C8B-B14F-4D97-AF65-F5344CB8AC3E}">
        <p14:creationId xmlns:p14="http://schemas.microsoft.com/office/powerpoint/2010/main" val="13636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ustor5899"/>
          <p:cNvPicPr>
            <a:picLocks noChangeAspect="1" noChangeArrowheads="1"/>
          </p:cNvPicPr>
          <p:nvPr/>
        </p:nvPicPr>
        <p:blipFill>
          <a:blip r:embed="rId2" cstate="print"/>
          <a:srcRect/>
          <a:stretch>
            <a:fillRect/>
          </a:stretch>
        </p:blipFill>
        <p:spPr bwMode="auto">
          <a:xfrm>
            <a:off x="1290638" y="152400"/>
            <a:ext cx="6562725" cy="6553200"/>
          </a:xfrm>
          <a:prstGeom prst="rect">
            <a:avLst/>
          </a:prstGeom>
          <a:noFill/>
        </p:spPr>
      </p:pic>
    </p:spTree>
    <p:extLst>
      <p:ext uri="{BB962C8B-B14F-4D97-AF65-F5344CB8AC3E}">
        <p14:creationId xmlns:p14="http://schemas.microsoft.com/office/powerpoint/2010/main" val="1252255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7" name="Picture 3" descr="worldtor7099"/>
          <p:cNvPicPr>
            <a:picLocks noChangeAspect="1" noChangeArrowheads="1"/>
          </p:cNvPicPr>
          <p:nvPr/>
        </p:nvPicPr>
        <p:blipFill>
          <a:blip r:embed="rId2" cstate="print"/>
          <a:srcRect/>
          <a:stretch>
            <a:fillRect/>
          </a:stretch>
        </p:blipFill>
        <p:spPr bwMode="auto">
          <a:xfrm>
            <a:off x="1133475" y="0"/>
            <a:ext cx="6864350" cy="6851650"/>
          </a:xfrm>
          <a:prstGeom prst="rect">
            <a:avLst/>
          </a:prstGeom>
          <a:noFill/>
        </p:spPr>
      </p:pic>
    </p:spTree>
    <p:extLst>
      <p:ext uri="{BB962C8B-B14F-4D97-AF65-F5344CB8AC3E}">
        <p14:creationId xmlns:p14="http://schemas.microsoft.com/office/powerpoint/2010/main" val="1741677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in more detail</a:t>
            </a:r>
            <a:endParaRPr lang="en-US" dirty="0"/>
          </a:p>
        </p:txBody>
      </p:sp>
      <p:sp>
        <p:nvSpPr>
          <p:cNvPr id="3" name="Content Placeholder 2"/>
          <p:cNvSpPr>
            <a:spLocks noGrp="1"/>
          </p:cNvSpPr>
          <p:nvPr>
            <p:ph sz="quarter" idx="1"/>
          </p:nvPr>
        </p:nvSpPr>
        <p:spPr/>
        <p:txBody>
          <a:bodyPr/>
          <a:lstStyle/>
          <a:p>
            <a:r>
              <a:rPr lang="en-US" dirty="0" smtClean="0"/>
              <a:t>Look at all environmental conditions from 1991-9</a:t>
            </a:r>
          </a:p>
          <a:p>
            <a:pPr lvl="0"/>
            <a:r>
              <a:rPr lang="en-US" dirty="0" smtClean="0"/>
              <a:t>Individual threats</a:t>
            </a:r>
          </a:p>
          <a:p>
            <a:pPr lvl="1"/>
            <a:r>
              <a:rPr lang="en-US" dirty="0" smtClean="0"/>
              <a:t>Consider probability of different threats, given significant severe</a:t>
            </a:r>
          </a:p>
          <a:p>
            <a:pPr lvl="1"/>
            <a:r>
              <a:rPr lang="en-US" dirty="0" smtClean="0"/>
              <a:t>Probability of big event given any event</a:t>
            </a:r>
          </a:p>
          <a:p>
            <a:pPr lvl="1"/>
            <a:r>
              <a:rPr lang="en-US" dirty="0" smtClean="0"/>
              <a:t>Focus on patterns</a:t>
            </a:r>
          </a:p>
          <a:p>
            <a:pPr lvl="0"/>
            <a:r>
              <a:rPr lang="en-US" dirty="0" smtClean="0"/>
              <a:t>Small</a:t>
            </a:r>
            <a:r>
              <a:rPr lang="en-US" baseline="0" dirty="0" smtClean="0"/>
              <a:t> change in the variables-energy converted to updraft speed</a:t>
            </a:r>
            <a:endParaRPr lang="en-US" dirty="0" smtClean="0"/>
          </a:p>
        </p:txBody>
      </p:sp>
    </p:spTree>
    <p:extLst>
      <p:ext uri="{BB962C8B-B14F-4D97-AF65-F5344CB8AC3E}">
        <p14:creationId xmlns:p14="http://schemas.microsoft.com/office/powerpoint/2010/main" val="2915208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sounddenseu"/>
          <p:cNvPicPr>
            <a:picLocks noChangeAspect="1" noChangeArrowheads="1"/>
          </p:cNvPicPr>
          <p:nvPr/>
        </p:nvPicPr>
        <p:blipFill>
          <a:blip r:embed="rId3" cstate="print"/>
          <a:srcRect/>
          <a:stretch>
            <a:fillRect/>
          </a:stretch>
        </p:blipFill>
        <p:spPr bwMode="auto">
          <a:xfrm>
            <a:off x="1290638" y="152400"/>
            <a:ext cx="6562725" cy="6553200"/>
          </a:xfrm>
          <a:prstGeom prst="rect">
            <a:avLst/>
          </a:prstGeom>
          <a:noFill/>
        </p:spPr>
      </p:pic>
      <p:pic>
        <p:nvPicPr>
          <p:cNvPr id="273411" name="Picture 3" descr="sounddens"/>
          <p:cNvPicPr>
            <a:picLocks noChangeAspect="1" noChangeArrowheads="1"/>
          </p:cNvPicPr>
          <p:nvPr/>
        </p:nvPicPr>
        <p:blipFill>
          <a:blip r:embed="rId4" cstate="print"/>
          <a:srcRect/>
          <a:stretch>
            <a:fillRect/>
          </a:stretch>
        </p:blipFill>
        <p:spPr bwMode="auto">
          <a:xfrm>
            <a:off x="1290638" y="152400"/>
            <a:ext cx="6562725" cy="6553200"/>
          </a:xfrm>
          <a:prstGeom prst="rect">
            <a:avLst/>
          </a:prstGeom>
          <a:noFill/>
        </p:spPr>
      </p:pic>
      <p:sp>
        <p:nvSpPr>
          <p:cNvPr id="273413" name="Text Box 5"/>
          <p:cNvSpPr txBox="1">
            <a:spLocks noChangeArrowheads="1"/>
          </p:cNvSpPr>
          <p:nvPr/>
        </p:nvSpPr>
        <p:spPr bwMode="auto">
          <a:xfrm>
            <a:off x="5318125" y="6135688"/>
            <a:ext cx="1268413" cy="457200"/>
          </a:xfrm>
          <a:prstGeom prst="rect">
            <a:avLst/>
          </a:prstGeom>
          <a:noFill/>
          <a:ln w="12700">
            <a:noFill/>
            <a:miter lim="800000"/>
            <a:headEnd type="none" w="sm" len="sm"/>
            <a:tailEnd type="none" w="sm" len="sm"/>
          </a:ln>
          <a:effectLst/>
        </p:spPr>
        <p:txBody>
          <a:bodyPr wrap="none">
            <a:spAutoFit/>
          </a:bodyPr>
          <a:lstStyle/>
          <a:p>
            <a:r>
              <a:rPr lang="en-US" b="1">
                <a:solidFill>
                  <a:schemeClr val="bg1"/>
                </a:solidFill>
              </a:rPr>
              <a:t>Updraft</a:t>
            </a:r>
          </a:p>
        </p:txBody>
      </p:sp>
      <p:sp>
        <p:nvSpPr>
          <p:cNvPr id="273414" name="Text Box 6"/>
          <p:cNvSpPr txBox="1">
            <a:spLocks noChangeArrowheads="1"/>
          </p:cNvSpPr>
          <p:nvPr/>
        </p:nvSpPr>
        <p:spPr bwMode="auto">
          <a:xfrm rot="16200000">
            <a:off x="273050" y="2927350"/>
            <a:ext cx="2044700" cy="457200"/>
          </a:xfrm>
          <a:prstGeom prst="rect">
            <a:avLst/>
          </a:prstGeom>
          <a:noFill/>
          <a:ln w="12700">
            <a:noFill/>
            <a:miter lim="800000"/>
            <a:headEnd type="none" w="sm" len="sm"/>
            <a:tailEnd type="none" w="sm" len="sm"/>
          </a:ln>
          <a:effectLst/>
        </p:spPr>
        <p:txBody>
          <a:bodyPr wrap="none">
            <a:spAutoFit/>
          </a:bodyPr>
          <a:lstStyle/>
          <a:p>
            <a:r>
              <a:rPr lang="en-US" b="1">
                <a:solidFill>
                  <a:schemeClr val="bg1"/>
                </a:solidFill>
              </a:rPr>
              <a:t>Organization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questions</a:t>
            </a:r>
            <a:endParaRPr lang="en-US" dirty="0"/>
          </a:p>
        </p:txBody>
      </p:sp>
      <p:sp>
        <p:nvSpPr>
          <p:cNvPr id="4" name="Content Placeholder 3"/>
          <p:cNvSpPr>
            <a:spLocks noGrp="1"/>
          </p:cNvSpPr>
          <p:nvPr>
            <p:ph sz="quarter" idx="1"/>
          </p:nvPr>
        </p:nvSpPr>
        <p:spPr/>
        <p:txBody>
          <a:bodyPr/>
          <a:lstStyle/>
          <a:p>
            <a:r>
              <a:rPr lang="en-US" dirty="0" smtClean="0"/>
              <a:t>Have severe thunderstorms/tornadoes changed?</a:t>
            </a:r>
          </a:p>
          <a:p>
            <a:r>
              <a:rPr lang="en-US" dirty="0" smtClean="0"/>
              <a:t>How and why do we expect severe thunderstorms to change in a greenhouse-enhanced atmosphere?</a:t>
            </a:r>
          </a:p>
          <a:p>
            <a:r>
              <a:rPr lang="en-US" dirty="0" smtClean="0"/>
              <a:t>How do severe thunderstorms fit into climate?</a:t>
            </a:r>
          </a:p>
          <a:p>
            <a:pPr lvl="1"/>
            <a:endParaRPr lang="en-US" dirty="0" smtClean="0"/>
          </a:p>
        </p:txBody>
      </p:sp>
    </p:spTree>
    <p:extLst>
      <p:ext uri="{BB962C8B-B14F-4D97-AF65-F5344CB8AC3E}">
        <p14:creationId xmlns:p14="http://schemas.microsoft.com/office/powerpoint/2010/main" val="344211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5" name="Picture 5" descr="points"/>
          <p:cNvPicPr>
            <a:picLocks noChangeAspect="1" noChangeArrowheads="1"/>
          </p:cNvPicPr>
          <p:nvPr/>
        </p:nvPicPr>
        <p:blipFill>
          <a:blip r:embed="rId3" cstate="print"/>
          <a:srcRect/>
          <a:stretch>
            <a:fillRect/>
          </a:stretch>
        </p:blipFill>
        <p:spPr bwMode="auto">
          <a:xfrm>
            <a:off x="1141413" y="0"/>
            <a:ext cx="6864350" cy="685165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probsigsevereus"/>
          <p:cNvPicPr>
            <a:picLocks noChangeAspect="1" noChangeArrowheads="1"/>
          </p:cNvPicPr>
          <p:nvPr/>
        </p:nvPicPr>
        <p:blipFill>
          <a:blip r:embed="rId3" cstate="print"/>
          <a:srcRect/>
          <a:stretch>
            <a:fillRect/>
          </a:stretch>
        </p:blipFill>
        <p:spPr bwMode="auto">
          <a:xfrm>
            <a:off x="1290638" y="152400"/>
            <a:ext cx="6562725" cy="6553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descr="wgivens"/>
          <p:cNvPicPr>
            <a:picLocks noChangeAspect="1" noChangeArrowheads="1"/>
          </p:cNvPicPr>
          <p:nvPr/>
        </p:nvPicPr>
        <p:blipFill>
          <a:blip r:embed="rId3" cstate="print"/>
          <a:srcRect/>
          <a:stretch>
            <a:fillRect/>
          </a:stretch>
        </p:blipFill>
        <p:spPr bwMode="auto">
          <a:xfrm>
            <a:off x="4570413" y="-1058863"/>
            <a:ext cx="4570412" cy="4564063"/>
          </a:xfrm>
          <a:prstGeom prst="rect">
            <a:avLst/>
          </a:prstGeom>
          <a:noFill/>
        </p:spPr>
      </p:pic>
      <p:pic>
        <p:nvPicPr>
          <p:cNvPr id="379907" name="Picture 3" descr="tgivens"/>
          <p:cNvPicPr>
            <a:picLocks noChangeAspect="1" noChangeArrowheads="1"/>
          </p:cNvPicPr>
          <p:nvPr/>
        </p:nvPicPr>
        <p:blipFill>
          <a:blip r:embed="rId4" cstate="print"/>
          <a:srcRect/>
          <a:stretch>
            <a:fillRect/>
          </a:stretch>
        </p:blipFill>
        <p:spPr bwMode="auto">
          <a:xfrm>
            <a:off x="0" y="2284413"/>
            <a:ext cx="4570413" cy="4557712"/>
          </a:xfrm>
          <a:prstGeom prst="rect">
            <a:avLst/>
          </a:prstGeom>
          <a:noFill/>
        </p:spPr>
      </p:pic>
      <p:pic>
        <p:nvPicPr>
          <p:cNvPr id="379908" name="Picture 4" descr="hgivens"/>
          <p:cNvPicPr>
            <a:picLocks noChangeAspect="1" noChangeArrowheads="1"/>
          </p:cNvPicPr>
          <p:nvPr/>
        </p:nvPicPr>
        <p:blipFill>
          <a:blip r:embed="rId5" cstate="print"/>
          <a:srcRect/>
          <a:stretch>
            <a:fillRect/>
          </a:stretch>
        </p:blipFill>
        <p:spPr bwMode="auto">
          <a:xfrm>
            <a:off x="0" y="-1066800"/>
            <a:ext cx="4570413" cy="4564063"/>
          </a:xfrm>
          <a:prstGeom prst="rect">
            <a:avLst/>
          </a:prstGeom>
          <a:noFill/>
        </p:spPr>
      </p:pic>
      <p:sp>
        <p:nvSpPr>
          <p:cNvPr id="379909" name="Text Box 5"/>
          <p:cNvSpPr txBox="1">
            <a:spLocks noChangeArrowheads="1"/>
          </p:cNvSpPr>
          <p:nvPr/>
        </p:nvSpPr>
        <p:spPr bwMode="auto">
          <a:xfrm>
            <a:off x="1709968" y="381000"/>
            <a:ext cx="904414" cy="646331"/>
          </a:xfrm>
          <a:prstGeom prst="rect">
            <a:avLst/>
          </a:prstGeom>
          <a:noFill/>
          <a:ln w="12700">
            <a:noFill/>
            <a:miter lim="800000"/>
            <a:headEnd type="none" w="sm" len="sm"/>
            <a:tailEnd type="none" w="sm" len="sm"/>
          </a:ln>
          <a:effectLst/>
        </p:spPr>
        <p:txBody>
          <a:bodyPr wrap="none">
            <a:spAutoFit/>
          </a:bodyPr>
          <a:lstStyle/>
          <a:p>
            <a:pPr algn="ctr"/>
            <a:r>
              <a:rPr lang="en-US" sz="3600"/>
              <a:t>Hail</a:t>
            </a:r>
          </a:p>
        </p:txBody>
      </p:sp>
      <p:sp>
        <p:nvSpPr>
          <p:cNvPr id="379910" name="Rectangle 6"/>
          <p:cNvSpPr>
            <a:spLocks noChangeArrowheads="1"/>
          </p:cNvSpPr>
          <p:nvPr/>
        </p:nvSpPr>
        <p:spPr bwMode="auto">
          <a:xfrm>
            <a:off x="6248400" y="304800"/>
            <a:ext cx="1225550" cy="641350"/>
          </a:xfrm>
          <a:prstGeom prst="rect">
            <a:avLst/>
          </a:prstGeom>
          <a:noFill/>
          <a:ln w="12700">
            <a:noFill/>
            <a:miter lim="800000"/>
            <a:headEnd type="none" w="sm" len="sm"/>
            <a:tailEnd type="none" w="sm" len="sm"/>
          </a:ln>
          <a:effectLst/>
        </p:spPr>
        <p:txBody>
          <a:bodyPr wrap="none">
            <a:spAutoFit/>
          </a:bodyPr>
          <a:lstStyle/>
          <a:p>
            <a:r>
              <a:rPr lang="en-US" sz="3600"/>
              <a:t>Wind</a:t>
            </a:r>
          </a:p>
        </p:txBody>
      </p:sp>
      <p:sp>
        <p:nvSpPr>
          <p:cNvPr id="379911" name="Rectangle 7"/>
          <p:cNvSpPr>
            <a:spLocks noChangeArrowheads="1"/>
          </p:cNvSpPr>
          <p:nvPr/>
        </p:nvSpPr>
        <p:spPr bwMode="auto">
          <a:xfrm>
            <a:off x="1447800" y="3810000"/>
            <a:ext cx="1720984" cy="646331"/>
          </a:xfrm>
          <a:prstGeom prst="rect">
            <a:avLst/>
          </a:prstGeom>
          <a:noFill/>
          <a:ln w="12700">
            <a:noFill/>
            <a:miter lim="800000"/>
            <a:headEnd type="none" w="sm" len="sm"/>
            <a:tailEnd type="none" w="sm" len="sm"/>
          </a:ln>
          <a:effectLst/>
        </p:spPr>
        <p:txBody>
          <a:bodyPr wrap="none">
            <a:spAutoFit/>
          </a:bodyPr>
          <a:lstStyle/>
          <a:p>
            <a:r>
              <a:rPr lang="en-US" sz="3600"/>
              <a:t>Tornado</a:t>
            </a:r>
          </a:p>
        </p:txBody>
      </p:sp>
      <p:sp>
        <p:nvSpPr>
          <p:cNvPr id="379912" name="Text Box 8"/>
          <p:cNvSpPr txBox="1">
            <a:spLocks noChangeArrowheads="1"/>
          </p:cNvSpPr>
          <p:nvPr/>
        </p:nvSpPr>
        <p:spPr bwMode="auto">
          <a:xfrm>
            <a:off x="4573588" y="3505200"/>
            <a:ext cx="4570412" cy="1041400"/>
          </a:xfrm>
          <a:prstGeom prst="rect">
            <a:avLst/>
          </a:prstGeom>
          <a:solidFill>
            <a:srgbClr val="FFFFFF"/>
          </a:solidFill>
          <a:ln w="12700">
            <a:noFill/>
            <a:miter lim="800000"/>
            <a:headEnd type="none" w="sm" len="sm"/>
            <a:tailEnd type="none" w="sm" len="sm"/>
          </a:ln>
          <a:effectLst/>
        </p:spPr>
        <p:txBody>
          <a:bodyPr wrap="none"/>
          <a:lstStyle/>
          <a:p>
            <a:pPr algn="ctr"/>
            <a:r>
              <a:rPr lang="en-US" sz="3200" b="1"/>
              <a:t>Conditional Probability </a:t>
            </a:r>
          </a:p>
          <a:p>
            <a:pPr algn="ctr"/>
            <a:r>
              <a:rPr lang="en-US" sz="3200" b="1"/>
              <a:t>of Events Given </a:t>
            </a:r>
          </a:p>
          <a:p>
            <a:pPr algn="ctr"/>
            <a:r>
              <a:rPr lang="en-US" sz="3200" b="1"/>
              <a:t>Any Significant Event</a:t>
            </a:r>
          </a:p>
        </p:txBody>
      </p:sp>
      <p:sp>
        <p:nvSpPr>
          <p:cNvPr id="379913" name="Line 9"/>
          <p:cNvSpPr>
            <a:spLocks noChangeShapeType="1"/>
          </p:cNvSpPr>
          <p:nvPr/>
        </p:nvSpPr>
        <p:spPr bwMode="auto">
          <a:xfrm rot="240000" flipH="1" flipV="1">
            <a:off x="1752600" y="4800600"/>
            <a:ext cx="76200" cy="1295400"/>
          </a:xfrm>
          <a:prstGeom prst="line">
            <a:avLst/>
          </a:prstGeom>
          <a:noFill/>
          <a:ln w="57150">
            <a:solidFill>
              <a:schemeClr val="tx1"/>
            </a:solidFill>
            <a:round/>
            <a:headEnd type="none" w="sm" len="sm"/>
            <a:tailEnd type="triangle" w="lg" len="lg"/>
          </a:ln>
          <a:effectLst/>
        </p:spPr>
        <p:txBody>
          <a:bodyPr wrap="none"/>
          <a:lstStyle/>
          <a:p>
            <a:endParaRPr lang="en-US"/>
          </a:p>
        </p:txBody>
      </p:sp>
      <p:sp>
        <p:nvSpPr>
          <p:cNvPr id="379914" name="Line 10"/>
          <p:cNvSpPr>
            <a:spLocks noChangeShapeType="1"/>
          </p:cNvSpPr>
          <p:nvPr/>
        </p:nvSpPr>
        <p:spPr bwMode="auto">
          <a:xfrm rot="240000" flipH="1" flipV="1">
            <a:off x="1752600" y="1600200"/>
            <a:ext cx="76200" cy="1295400"/>
          </a:xfrm>
          <a:prstGeom prst="line">
            <a:avLst/>
          </a:prstGeom>
          <a:noFill/>
          <a:ln w="57150">
            <a:solidFill>
              <a:schemeClr val="tx1"/>
            </a:solidFill>
            <a:round/>
            <a:headEnd type="none" w="sm" len="sm"/>
            <a:tailEnd type="triangle" w="lg" len="lg"/>
          </a:ln>
          <a:effectLst/>
        </p:spPr>
        <p:txBody>
          <a:bodyPr wrap="none"/>
          <a:lstStyle/>
          <a:p>
            <a:endParaRPr lang="en-US"/>
          </a:p>
        </p:txBody>
      </p:sp>
      <p:sp>
        <p:nvSpPr>
          <p:cNvPr id="379915" name="Line 11"/>
          <p:cNvSpPr>
            <a:spLocks noChangeShapeType="1"/>
          </p:cNvSpPr>
          <p:nvPr/>
        </p:nvSpPr>
        <p:spPr bwMode="auto">
          <a:xfrm rot="21360000" flipH="1">
            <a:off x="6629400" y="1524000"/>
            <a:ext cx="76200" cy="1295400"/>
          </a:xfrm>
          <a:prstGeom prst="line">
            <a:avLst/>
          </a:prstGeom>
          <a:noFill/>
          <a:ln w="57150">
            <a:solidFill>
              <a:schemeClr val="tx1"/>
            </a:solidFill>
            <a:round/>
            <a:headEnd type="none" w="sm" len="sm"/>
            <a:tailEnd type="triangle" w="lg" len="lg"/>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8" name="Picture 2" descr="probsigsevereus"/>
          <p:cNvPicPr>
            <a:picLocks noChangeAspect="1" noChangeArrowheads="1"/>
          </p:cNvPicPr>
          <p:nvPr/>
        </p:nvPicPr>
        <p:blipFill>
          <a:blip r:embed="rId3" cstate="print"/>
          <a:srcRect/>
          <a:stretch>
            <a:fillRect/>
          </a:stretch>
        </p:blipFill>
        <p:spPr bwMode="auto">
          <a:xfrm>
            <a:off x="1290638" y="152400"/>
            <a:ext cx="6562725" cy="6553200"/>
          </a:xfrm>
          <a:prstGeom prst="rect">
            <a:avLst/>
          </a:prstGeom>
          <a:noFill/>
          <a:ln>
            <a:noFill/>
          </a:ln>
        </p:spPr>
      </p:pic>
      <p:grpSp>
        <p:nvGrpSpPr>
          <p:cNvPr id="2" name="Group 3"/>
          <p:cNvGrpSpPr>
            <a:grpSpLocks/>
          </p:cNvGrpSpPr>
          <p:nvPr/>
        </p:nvGrpSpPr>
        <p:grpSpPr bwMode="auto">
          <a:xfrm>
            <a:off x="2386013" y="3505200"/>
            <a:ext cx="4167187" cy="2209800"/>
            <a:chOff x="1503" y="2208"/>
            <a:chExt cx="2625" cy="1392"/>
          </a:xfrm>
        </p:grpSpPr>
        <p:sp>
          <p:nvSpPr>
            <p:cNvPr id="434180" name="Line 4"/>
            <p:cNvSpPr>
              <a:spLocks noChangeShapeType="1"/>
            </p:cNvSpPr>
            <p:nvPr/>
          </p:nvSpPr>
          <p:spPr bwMode="auto">
            <a:xfrm>
              <a:off x="1824" y="2928"/>
              <a:ext cx="2304" cy="0"/>
            </a:xfrm>
            <a:prstGeom prst="line">
              <a:avLst/>
            </a:prstGeom>
            <a:noFill/>
            <a:ln w="57150" cap="rnd">
              <a:solidFill>
                <a:schemeClr val="tx1"/>
              </a:solidFill>
              <a:prstDash val="sysDot"/>
              <a:round/>
              <a:headEnd/>
              <a:tailEnd/>
            </a:ln>
            <a:effectLst/>
          </p:spPr>
          <p:txBody>
            <a:bodyPr/>
            <a:lstStyle/>
            <a:p>
              <a:endParaRPr lang="en-US"/>
            </a:p>
          </p:txBody>
        </p:sp>
        <p:sp>
          <p:nvSpPr>
            <p:cNvPr id="434181" name="Line 5"/>
            <p:cNvSpPr>
              <a:spLocks noChangeShapeType="1"/>
            </p:cNvSpPr>
            <p:nvPr/>
          </p:nvSpPr>
          <p:spPr bwMode="auto">
            <a:xfrm flipV="1">
              <a:off x="2304" y="2208"/>
              <a:ext cx="0" cy="624"/>
            </a:xfrm>
            <a:prstGeom prst="line">
              <a:avLst/>
            </a:prstGeom>
            <a:noFill/>
            <a:ln w="38100">
              <a:solidFill>
                <a:schemeClr val="tx1"/>
              </a:solidFill>
              <a:round/>
              <a:headEnd/>
              <a:tailEnd type="triangle" w="med" len="med"/>
            </a:ln>
            <a:effectLst/>
          </p:spPr>
          <p:txBody>
            <a:bodyPr/>
            <a:lstStyle/>
            <a:p>
              <a:endParaRPr lang="en-US"/>
            </a:p>
          </p:txBody>
        </p:sp>
        <p:sp>
          <p:nvSpPr>
            <p:cNvPr id="434182" name="Line 6"/>
            <p:cNvSpPr>
              <a:spLocks noChangeShapeType="1"/>
            </p:cNvSpPr>
            <p:nvPr/>
          </p:nvSpPr>
          <p:spPr bwMode="auto">
            <a:xfrm>
              <a:off x="2304" y="2976"/>
              <a:ext cx="0" cy="624"/>
            </a:xfrm>
            <a:prstGeom prst="line">
              <a:avLst/>
            </a:prstGeom>
            <a:noFill/>
            <a:ln w="38100">
              <a:solidFill>
                <a:schemeClr val="tx1"/>
              </a:solidFill>
              <a:round/>
              <a:headEnd/>
              <a:tailEnd type="triangle" w="med" len="med"/>
            </a:ln>
            <a:effectLst/>
          </p:spPr>
          <p:txBody>
            <a:bodyPr/>
            <a:lstStyle/>
            <a:p>
              <a:endParaRPr lang="en-US"/>
            </a:p>
          </p:txBody>
        </p:sp>
        <p:sp>
          <p:nvSpPr>
            <p:cNvPr id="434183" name="Text Box 7"/>
            <p:cNvSpPr txBox="1">
              <a:spLocks noChangeArrowheads="1"/>
            </p:cNvSpPr>
            <p:nvPr/>
          </p:nvSpPr>
          <p:spPr bwMode="auto">
            <a:xfrm>
              <a:off x="1503" y="2311"/>
              <a:ext cx="736" cy="1028"/>
            </a:xfrm>
            <a:prstGeom prst="rect">
              <a:avLst/>
            </a:prstGeom>
            <a:noFill/>
            <a:ln w="9525">
              <a:noFill/>
              <a:miter lim="800000"/>
              <a:headEnd/>
              <a:tailEnd/>
            </a:ln>
            <a:effectLst/>
          </p:spPr>
          <p:txBody>
            <a:bodyPr wrap="none">
              <a:spAutoFit/>
            </a:bodyPr>
            <a:lstStyle/>
            <a:p>
              <a:r>
                <a:rPr lang="en-US" sz="2000" b="1" dirty="0"/>
                <a:t>Tornado/</a:t>
              </a:r>
            </a:p>
            <a:p>
              <a:r>
                <a:rPr lang="en-US" sz="2000" b="1" dirty="0"/>
                <a:t>Hail</a:t>
              </a:r>
            </a:p>
            <a:p>
              <a:endParaRPr lang="en-US" sz="2000" b="1" dirty="0"/>
            </a:p>
            <a:p>
              <a:endParaRPr lang="en-US" sz="2000" b="1" dirty="0"/>
            </a:p>
            <a:p>
              <a:r>
                <a:rPr lang="en-US" sz="2000" b="1" dirty="0"/>
                <a:t>Wind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9" name="Picture 3" descr="tbysize"/>
          <p:cNvPicPr>
            <a:picLocks noChangeAspect="1" noChangeArrowheads="1"/>
          </p:cNvPicPr>
          <p:nvPr/>
        </p:nvPicPr>
        <p:blipFill>
          <a:blip r:embed="rId3" cstate="print"/>
          <a:srcRect/>
          <a:stretch>
            <a:fillRect/>
          </a:stretch>
        </p:blipFill>
        <p:spPr bwMode="auto">
          <a:xfrm>
            <a:off x="0" y="2286000"/>
            <a:ext cx="4570413" cy="4564063"/>
          </a:xfrm>
          <a:prstGeom prst="rect">
            <a:avLst/>
          </a:prstGeom>
          <a:noFill/>
          <a:ln>
            <a:solidFill>
              <a:schemeClr val="tx1"/>
            </a:solidFill>
          </a:ln>
        </p:spPr>
      </p:pic>
      <p:pic>
        <p:nvPicPr>
          <p:cNvPr id="270338" name="Picture 2" descr="p3h"/>
          <p:cNvPicPr>
            <a:picLocks noChangeAspect="1" noChangeArrowheads="1"/>
          </p:cNvPicPr>
          <p:nvPr/>
        </p:nvPicPr>
        <p:blipFill>
          <a:blip r:embed="rId4" cstate="print"/>
          <a:srcRect/>
          <a:stretch>
            <a:fillRect/>
          </a:stretch>
        </p:blipFill>
        <p:spPr bwMode="auto">
          <a:xfrm>
            <a:off x="0" y="-1066800"/>
            <a:ext cx="4570413" cy="4564063"/>
          </a:xfrm>
          <a:prstGeom prst="rect">
            <a:avLst/>
          </a:prstGeom>
          <a:noFill/>
          <a:ln>
            <a:solidFill>
              <a:schemeClr val="tx1"/>
            </a:solidFill>
          </a:ln>
        </p:spPr>
      </p:pic>
      <p:pic>
        <p:nvPicPr>
          <p:cNvPr id="270340" name="Picture 4" descr="p3w"/>
          <p:cNvPicPr>
            <a:picLocks noChangeAspect="1" noChangeArrowheads="1"/>
          </p:cNvPicPr>
          <p:nvPr/>
        </p:nvPicPr>
        <p:blipFill>
          <a:blip r:embed="rId5" cstate="print"/>
          <a:srcRect/>
          <a:stretch>
            <a:fillRect/>
          </a:stretch>
        </p:blipFill>
        <p:spPr bwMode="auto">
          <a:xfrm>
            <a:off x="4570413" y="-1068388"/>
            <a:ext cx="4570412" cy="4564063"/>
          </a:xfrm>
          <a:prstGeom prst="rect">
            <a:avLst/>
          </a:prstGeom>
          <a:noFill/>
          <a:ln>
            <a:solidFill>
              <a:schemeClr val="tx1"/>
            </a:solidFill>
          </a:ln>
        </p:spPr>
      </p:pic>
      <p:sp>
        <p:nvSpPr>
          <p:cNvPr id="270341" name="Text Box 5"/>
          <p:cNvSpPr txBox="1">
            <a:spLocks noChangeArrowheads="1"/>
          </p:cNvSpPr>
          <p:nvPr/>
        </p:nvSpPr>
        <p:spPr bwMode="auto">
          <a:xfrm>
            <a:off x="1175366" y="381000"/>
            <a:ext cx="1973617" cy="646331"/>
          </a:xfrm>
          <a:prstGeom prst="rect">
            <a:avLst/>
          </a:prstGeom>
          <a:noFill/>
          <a:ln w="12700">
            <a:noFill/>
            <a:miter lim="800000"/>
            <a:headEnd type="none" w="sm" len="sm"/>
            <a:tailEnd type="none" w="sm" len="sm"/>
          </a:ln>
          <a:effectLst/>
        </p:spPr>
        <p:txBody>
          <a:bodyPr wrap="none">
            <a:spAutoFit/>
          </a:bodyPr>
          <a:lstStyle/>
          <a:p>
            <a:pPr algn="ctr"/>
            <a:r>
              <a:rPr lang="en-US" sz="3600"/>
              <a:t>Hail (3 in)</a:t>
            </a:r>
          </a:p>
        </p:txBody>
      </p:sp>
      <p:sp>
        <p:nvSpPr>
          <p:cNvPr id="270342" name="Rectangle 6"/>
          <p:cNvSpPr>
            <a:spLocks noChangeArrowheads="1"/>
          </p:cNvSpPr>
          <p:nvPr/>
        </p:nvSpPr>
        <p:spPr bwMode="auto">
          <a:xfrm>
            <a:off x="5638800" y="304800"/>
            <a:ext cx="2501967" cy="646331"/>
          </a:xfrm>
          <a:prstGeom prst="rect">
            <a:avLst/>
          </a:prstGeom>
          <a:noFill/>
          <a:ln w="12700">
            <a:noFill/>
            <a:miter lim="800000"/>
            <a:headEnd type="none" w="sm" len="sm"/>
            <a:tailEnd type="none" w="sm" len="sm"/>
          </a:ln>
          <a:effectLst/>
        </p:spPr>
        <p:txBody>
          <a:bodyPr wrap="none">
            <a:spAutoFit/>
          </a:bodyPr>
          <a:lstStyle/>
          <a:p>
            <a:r>
              <a:rPr lang="en-US" sz="3600"/>
              <a:t>Wind (75 kt)</a:t>
            </a:r>
          </a:p>
        </p:txBody>
      </p:sp>
      <p:sp>
        <p:nvSpPr>
          <p:cNvPr id="270343" name="Rectangle 7"/>
          <p:cNvSpPr>
            <a:spLocks noChangeArrowheads="1"/>
          </p:cNvSpPr>
          <p:nvPr/>
        </p:nvSpPr>
        <p:spPr bwMode="auto">
          <a:xfrm>
            <a:off x="914400" y="3810000"/>
            <a:ext cx="2549737" cy="646331"/>
          </a:xfrm>
          <a:prstGeom prst="rect">
            <a:avLst/>
          </a:prstGeom>
          <a:noFill/>
          <a:ln w="12700">
            <a:noFill/>
            <a:miter lim="800000"/>
            <a:headEnd type="none" w="sm" len="sm"/>
            <a:tailEnd type="none" w="sm" len="sm"/>
          </a:ln>
          <a:effectLst/>
        </p:spPr>
        <p:txBody>
          <a:bodyPr wrap="none">
            <a:spAutoFit/>
          </a:bodyPr>
          <a:lstStyle/>
          <a:p>
            <a:r>
              <a:rPr lang="en-US" sz="3600" dirty="0"/>
              <a:t>Tornado (F3)</a:t>
            </a:r>
          </a:p>
        </p:txBody>
      </p:sp>
      <p:sp>
        <p:nvSpPr>
          <p:cNvPr id="270344" name="Text Box 8"/>
          <p:cNvSpPr txBox="1">
            <a:spLocks noChangeArrowheads="1"/>
          </p:cNvSpPr>
          <p:nvPr/>
        </p:nvSpPr>
        <p:spPr bwMode="auto">
          <a:xfrm>
            <a:off x="4800600" y="3505201"/>
            <a:ext cx="4038600" cy="954107"/>
          </a:xfrm>
          <a:prstGeom prst="rect">
            <a:avLst/>
          </a:prstGeom>
          <a:solidFill>
            <a:srgbClr val="FFFFFF"/>
          </a:solidFill>
          <a:ln w="12700">
            <a:noFill/>
            <a:miter lim="800000"/>
            <a:headEnd type="none" w="sm" len="sm"/>
            <a:tailEnd type="none" w="sm" len="sm"/>
          </a:ln>
          <a:effectLst/>
        </p:spPr>
        <p:txBody>
          <a:bodyPr wrap="square">
            <a:spAutoFit/>
          </a:bodyPr>
          <a:lstStyle/>
          <a:p>
            <a:pPr algn="ctr"/>
            <a:r>
              <a:rPr lang="en-US" sz="2800" b="1" dirty="0"/>
              <a:t>Conditional Probability of Really Big Events </a:t>
            </a:r>
          </a:p>
        </p:txBody>
      </p:sp>
      <p:sp>
        <p:nvSpPr>
          <p:cNvPr id="270345" name="Line 9"/>
          <p:cNvSpPr>
            <a:spLocks noChangeShapeType="1"/>
          </p:cNvSpPr>
          <p:nvPr/>
        </p:nvSpPr>
        <p:spPr bwMode="auto">
          <a:xfrm flipV="1">
            <a:off x="2133600" y="1600200"/>
            <a:ext cx="609600" cy="1143000"/>
          </a:xfrm>
          <a:prstGeom prst="line">
            <a:avLst/>
          </a:prstGeom>
          <a:noFill/>
          <a:ln w="57150">
            <a:solidFill>
              <a:schemeClr val="tx1"/>
            </a:solidFill>
            <a:round/>
            <a:headEnd type="none" w="sm" len="sm"/>
            <a:tailEnd type="triangle" w="lg" len="lg"/>
          </a:ln>
          <a:effectLst/>
        </p:spPr>
        <p:txBody>
          <a:bodyPr wrap="none"/>
          <a:lstStyle/>
          <a:p>
            <a:endParaRPr lang="en-US"/>
          </a:p>
        </p:txBody>
      </p:sp>
      <p:sp>
        <p:nvSpPr>
          <p:cNvPr id="270346" name="Line 10"/>
          <p:cNvSpPr>
            <a:spLocks noChangeShapeType="1"/>
          </p:cNvSpPr>
          <p:nvPr/>
        </p:nvSpPr>
        <p:spPr bwMode="auto">
          <a:xfrm rot="240000" flipH="1" flipV="1">
            <a:off x="1676400" y="4800600"/>
            <a:ext cx="76200" cy="1295400"/>
          </a:xfrm>
          <a:prstGeom prst="line">
            <a:avLst/>
          </a:prstGeom>
          <a:noFill/>
          <a:ln w="57150">
            <a:solidFill>
              <a:schemeClr val="tx1"/>
            </a:solidFill>
            <a:round/>
            <a:headEnd type="none" w="sm" len="sm"/>
            <a:tailEnd type="triangle" w="lg" len="lg"/>
          </a:ln>
          <a:effectLst/>
        </p:spPr>
        <p:txBody>
          <a:bodyPr wrap="none"/>
          <a:lstStyle/>
          <a:p>
            <a:endParaRPr lang="en-US"/>
          </a:p>
        </p:txBody>
      </p:sp>
      <p:grpSp>
        <p:nvGrpSpPr>
          <p:cNvPr id="2" name="Group 1"/>
          <p:cNvGrpSpPr/>
          <p:nvPr/>
        </p:nvGrpSpPr>
        <p:grpSpPr>
          <a:xfrm>
            <a:off x="4572000" y="2292804"/>
            <a:ext cx="4572000" cy="4565196"/>
            <a:chOff x="4572000" y="2292804"/>
            <a:chExt cx="4572000" cy="4565196"/>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292804"/>
              <a:ext cx="4572000" cy="4565196"/>
            </a:xfrm>
            <a:prstGeom prst="rect">
              <a:avLst/>
            </a:prstGeom>
          </p:spPr>
        </p:pic>
        <p:sp>
          <p:nvSpPr>
            <p:cNvPr id="12" name="Rectangle 7"/>
            <p:cNvSpPr>
              <a:spLocks noChangeArrowheads="1"/>
            </p:cNvSpPr>
            <p:nvPr/>
          </p:nvSpPr>
          <p:spPr bwMode="auto">
            <a:xfrm>
              <a:off x="5100765" y="3163669"/>
              <a:ext cx="3814635" cy="646331"/>
            </a:xfrm>
            <a:prstGeom prst="rect">
              <a:avLst/>
            </a:prstGeom>
            <a:noFill/>
            <a:ln w="12700">
              <a:noFill/>
              <a:miter lim="800000"/>
              <a:headEnd type="none" w="sm" len="sm"/>
              <a:tailEnd type="none" w="sm" len="sm"/>
            </a:ln>
            <a:effectLst/>
          </p:spPr>
          <p:txBody>
            <a:bodyPr wrap="none">
              <a:spAutoFit/>
            </a:bodyPr>
            <a:lstStyle/>
            <a:p>
              <a:pPr algn="ctr"/>
              <a:r>
                <a:rPr lang="en-US" sz="3600" dirty="0"/>
                <a:t>Tornado </a:t>
              </a:r>
              <a:r>
                <a:rPr lang="en-US" sz="3600" dirty="0" smtClean="0"/>
                <a:t>(F2-ESWD)</a:t>
              </a:r>
              <a:endParaRPr lang="en-US" sz="3600" dirty="0"/>
            </a:p>
          </p:txBody>
        </p:sp>
        <p:sp>
          <p:nvSpPr>
            <p:cNvPr id="13" name="TextBox 12"/>
            <p:cNvSpPr txBox="1"/>
            <p:nvPr/>
          </p:nvSpPr>
          <p:spPr>
            <a:xfrm>
              <a:off x="5715000" y="6389132"/>
              <a:ext cx="2927020" cy="369332"/>
            </a:xfrm>
            <a:prstGeom prst="rect">
              <a:avLst/>
            </a:prstGeom>
            <a:noFill/>
          </p:spPr>
          <p:txBody>
            <a:bodyPr wrap="none" rtlCol="0">
              <a:spAutoFit/>
            </a:bodyPr>
            <a:lstStyle/>
            <a:p>
              <a:r>
                <a:rPr lang="en-US" dirty="0" err="1" smtClean="0"/>
                <a:t>Grunwald</a:t>
              </a:r>
              <a:r>
                <a:rPr lang="en-US" dirty="0" smtClean="0"/>
                <a:t> and Brooks (2011)</a:t>
              </a:r>
              <a:endParaRPr lang="en-US" dirty="0"/>
            </a:p>
          </p:txBody>
        </p:sp>
      </p:grpSp>
      <p:sp>
        <p:nvSpPr>
          <p:cNvPr id="15" name="Line 10"/>
          <p:cNvSpPr>
            <a:spLocks noChangeShapeType="1"/>
          </p:cNvSpPr>
          <p:nvPr/>
        </p:nvSpPr>
        <p:spPr bwMode="auto">
          <a:xfrm rot="240000" flipH="1" flipV="1">
            <a:off x="6064888" y="4800600"/>
            <a:ext cx="76200" cy="1295400"/>
          </a:xfrm>
          <a:prstGeom prst="line">
            <a:avLst/>
          </a:prstGeom>
          <a:noFill/>
          <a:ln w="57150">
            <a:solidFill>
              <a:schemeClr val="tx1"/>
            </a:solidFill>
            <a:round/>
            <a:headEnd type="none" w="sm" len="sm"/>
            <a:tailEnd type="triangle" w="lg" len="lg"/>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03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03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animBg="1"/>
      <p:bldP spid="270346"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sz="4000"/>
              <a:t>Importance of shear</a:t>
            </a:r>
          </a:p>
        </p:txBody>
      </p:sp>
      <p:sp>
        <p:nvSpPr>
          <p:cNvPr id="382979" name="Rectangle 3"/>
          <p:cNvSpPr>
            <a:spLocks noGrp="1" noChangeArrowheads="1"/>
          </p:cNvSpPr>
          <p:nvPr>
            <p:ph type="body" idx="1"/>
          </p:nvPr>
        </p:nvSpPr>
        <p:spPr/>
        <p:txBody>
          <a:bodyPr/>
          <a:lstStyle/>
          <a:p>
            <a:r>
              <a:rPr lang="en-US" dirty="0"/>
              <a:t>Big tornado years typically have hail as dominant non-</a:t>
            </a:r>
            <a:r>
              <a:rPr lang="en-US" dirty="0" err="1"/>
              <a:t>tornadic</a:t>
            </a:r>
            <a:r>
              <a:rPr lang="en-US" dirty="0"/>
              <a:t> event</a:t>
            </a:r>
          </a:p>
          <a:p>
            <a:pPr lvl="1"/>
            <a:r>
              <a:rPr lang="en-US" dirty="0"/>
              <a:t>Predominantly shear</a:t>
            </a:r>
          </a:p>
          <a:p>
            <a:r>
              <a:rPr lang="en-US" dirty="0"/>
              <a:t>Intensity of tornado/hail increases with increasing </a:t>
            </a:r>
            <a:r>
              <a:rPr lang="en-US" dirty="0" smtClean="0"/>
              <a:t>shear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relanom1973"/>
          <p:cNvPicPr>
            <a:picLocks noChangeAspect="1" noChangeArrowheads="1"/>
          </p:cNvPicPr>
          <p:nvPr/>
        </p:nvPicPr>
        <p:blipFill>
          <a:blip r:embed="rId2" cstate="print"/>
          <a:srcRect/>
          <a:stretch>
            <a:fillRect/>
          </a:stretch>
        </p:blipFill>
        <p:spPr bwMode="auto">
          <a:xfrm>
            <a:off x="0" y="0"/>
            <a:ext cx="4570413" cy="3427413"/>
          </a:xfrm>
          <a:prstGeom prst="rect">
            <a:avLst/>
          </a:prstGeom>
          <a:noFill/>
        </p:spPr>
      </p:pic>
      <p:pic>
        <p:nvPicPr>
          <p:cNvPr id="373763" name="Picture 3" descr="relanom1998"/>
          <p:cNvPicPr>
            <a:picLocks noChangeAspect="1" noChangeArrowheads="1"/>
          </p:cNvPicPr>
          <p:nvPr/>
        </p:nvPicPr>
        <p:blipFill>
          <a:blip r:embed="rId3" cstate="print"/>
          <a:srcRect/>
          <a:stretch>
            <a:fillRect/>
          </a:stretch>
        </p:blipFill>
        <p:spPr bwMode="auto">
          <a:xfrm>
            <a:off x="4570413" y="0"/>
            <a:ext cx="4570412" cy="3427413"/>
          </a:xfrm>
          <a:prstGeom prst="rect">
            <a:avLst/>
          </a:prstGeom>
          <a:noFill/>
        </p:spPr>
      </p:pic>
      <p:pic>
        <p:nvPicPr>
          <p:cNvPr id="373764" name="Picture 4" descr="relanom1987"/>
          <p:cNvPicPr>
            <a:picLocks noChangeAspect="1" noChangeArrowheads="1"/>
          </p:cNvPicPr>
          <p:nvPr/>
        </p:nvPicPr>
        <p:blipFill>
          <a:blip r:embed="rId4" cstate="print"/>
          <a:srcRect/>
          <a:stretch>
            <a:fillRect/>
          </a:stretch>
        </p:blipFill>
        <p:spPr bwMode="auto">
          <a:xfrm>
            <a:off x="0" y="3427413"/>
            <a:ext cx="4570413" cy="3427412"/>
          </a:xfrm>
          <a:prstGeom prst="rect">
            <a:avLst/>
          </a:prstGeom>
          <a:noFill/>
        </p:spPr>
      </p:pic>
      <p:pic>
        <p:nvPicPr>
          <p:cNvPr id="373765" name="Picture 5" descr="relanom1988"/>
          <p:cNvPicPr>
            <a:picLocks noChangeAspect="1" noChangeArrowheads="1"/>
          </p:cNvPicPr>
          <p:nvPr/>
        </p:nvPicPr>
        <p:blipFill>
          <a:blip r:embed="rId5" cstate="print"/>
          <a:srcRect/>
          <a:stretch>
            <a:fillRect/>
          </a:stretch>
        </p:blipFill>
        <p:spPr bwMode="auto">
          <a:xfrm>
            <a:off x="4570413" y="3427413"/>
            <a:ext cx="4570412" cy="3427412"/>
          </a:xfrm>
          <a:prstGeom prst="rect">
            <a:avLst/>
          </a:prstGeom>
          <a:noFill/>
        </p:spPr>
      </p:pic>
      <p:sp>
        <p:nvSpPr>
          <p:cNvPr id="373766" name="Text Box 6"/>
          <p:cNvSpPr txBox="1">
            <a:spLocks noChangeArrowheads="1"/>
          </p:cNvSpPr>
          <p:nvPr/>
        </p:nvSpPr>
        <p:spPr bwMode="auto">
          <a:xfrm>
            <a:off x="3124200" y="381000"/>
            <a:ext cx="1200150" cy="641350"/>
          </a:xfrm>
          <a:prstGeom prst="rect">
            <a:avLst/>
          </a:prstGeom>
          <a:noFill/>
          <a:ln w="12700">
            <a:noFill/>
            <a:miter lim="800000"/>
            <a:headEnd type="none" w="sm" len="sm"/>
            <a:tailEnd type="none" w="sm" len="sm"/>
          </a:ln>
          <a:effectLst/>
        </p:spPr>
        <p:txBody>
          <a:bodyPr wrap="none">
            <a:spAutoFit/>
          </a:bodyPr>
          <a:lstStyle/>
          <a:p>
            <a:r>
              <a:rPr lang="en-US" sz="3600">
                <a:solidFill>
                  <a:srgbClr val="FF0000"/>
                </a:solidFill>
                <a:latin typeface="Arial" charset="0"/>
              </a:rPr>
              <a:t>1973</a:t>
            </a:r>
          </a:p>
        </p:txBody>
      </p:sp>
      <p:sp>
        <p:nvSpPr>
          <p:cNvPr id="373767" name="Text Box 7"/>
          <p:cNvSpPr txBox="1">
            <a:spLocks noChangeArrowheads="1"/>
          </p:cNvSpPr>
          <p:nvPr/>
        </p:nvSpPr>
        <p:spPr bwMode="auto">
          <a:xfrm>
            <a:off x="7772400" y="381000"/>
            <a:ext cx="1200150" cy="641350"/>
          </a:xfrm>
          <a:prstGeom prst="rect">
            <a:avLst/>
          </a:prstGeom>
          <a:noFill/>
          <a:ln w="12700">
            <a:noFill/>
            <a:miter lim="800000"/>
            <a:headEnd type="none" w="sm" len="sm"/>
            <a:tailEnd type="none" w="sm" len="sm"/>
          </a:ln>
          <a:effectLst/>
        </p:spPr>
        <p:txBody>
          <a:bodyPr wrap="none">
            <a:spAutoFit/>
          </a:bodyPr>
          <a:lstStyle/>
          <a:p>
            <a:r>
              <a:rPr lang="en-US" sz="3600">
                <a:solidFill>
                  <a:srgbClr val="FF0000"/>
                </a:solidFill>
                <a:latin typeface="Arial" charset="0"/>
              </a:rPr>
              <a:t>1998</a:t>
            </a:r>
          </a:p>
        </p:txBody>
      </p:sp>
      <p:sp>
        <p:nvSpPr>
          <p:cNvPr id="373768" name="Text Box 8"/>
          <p:cNvSpPr txBox="1">
            <a:spLocks noChangeArrowheads="1"/>
          </p:cNvSpPr>
          <p:nvPr/>
        </p:nvSpPr>
        <p:spPr bwMode="auto">
          <a:xfrm>
            <a:off x="3200400" y="3733800"/>
            <a:ext cx="1200150" cy="641350"/>
          </a:xfrm>
          <a:prstGeom prst="rect">
            <a:avLst/>
          </a:prstGeom>
          <a:noFill/>
          <a:ln w="12700">
            <a:noFill/>
            <a:miter lim="800000"/>
            <a:headEnd type="none" w="sm" len="sm"/>
            <a:tailEnd type="none" w="sm" len="sm"/>
          </a:ln>
          <a:effectLst/>
        </p:spPr>
        <p:txBody>
          <a:bodyPr wrap="none">
            <a:spAutoFit/>
          </a:bodyPr>
          <a:lstStyle/>
          <a:p>
            <a:r>
              <a:rPr lang="en-US" sz="3600">
                <a:solidFill>
                  <a:srgbClr val="FF0000"/>
                </a:solidFill>
                <a:latin typeface="Arial" charset="0"/>
              </a:rPr>
              <a:t>1987</a:t>
            </a:r>
          </a:p>
        </p:txBody>
      </p:sp>
      <p:sp>
        <p:nvSpPr>
          <p:cNvPr id="373769" name="Text Box 9"/>
          <p:cNvSpPr txBox="1">
            <a:spLocks noChangeArrowheads="1"/>
          </p:cNvSpPr>
          <p:nvPr/>
        </p:nvSpPr>
        <p:spPr bwMode="auto">
          <a:xfrm>
            <a:off x="7772400" y="3733800"/>
            <a:ext cx="1200150" cy="641350"/>
          </a:xfrm>
          <a:prstGeom prst="rect">
            <a:avLst/>
          </a:prstGeom>
          <a:noFill/>
          <a:ln w="12700">
            <a:noFill/>
            <a:miter lim="800000"/>
            <a:headEnd type="none" w="sm" len="sm"/>
            <a:tailEnd type="none" w="sm" len="sm"/>
          </a:ln>
          <a:effectLst/>
        </p:spPr>
        <p:txBody>
          <a:bodyPr wrap="none">
            <a:spAutoFit/>
          </a:bodyPr>
          <a:lstStyle/>
          <a:p>
            <a:r>
              <a:rPr lang="en-US" sz="3600">
                <a:solidFill>
                  <a:srgbClr val="FF0000"/>
                </a:solidFill>
                <a:latin typeface="Arial" charset="0"/>
              </a:rPr>
              <a:t>1988</a:t>
            </a:r>
          </a:p>
        </p:txBody>
      </p:sp>
      <p:sp>
        <p:nvSpPr>
          <p:cNvPr id="2" name="TextBox 1"/>
          <p:cNvSpPr txBox="1"/>
          <p:nvPr/>
        </p:nvSpPr>
        <p:spPr>
          <a:xfrm>
            <a:off x="709157" y="3242747"/>
            <a:ext cx="7591374" cy="461665"/>
          </a:xfrm>
          <a:prstGeom prst="rect">
            <a:avLst/>
          </a:prstGeom>
          <a:solidFill>
            <a:schemeClr val="bg1"/>
          </a:solidFill>
        </p:spPr>
        <p:txBody>
          <a:bodyPr wrap="none" rtlCol="0">
            <a:spAutoFit/>
          </a:bodyPr>
          <a:lstStyle/>
          <a:p>
            <a:pPr algn="ctr"/>
            <a:r>
              <a:rPr lang="en-US" sz="2400" dirty="0" smtClean="0">
                <a:solidFill>
                  <a:srgbClr val="FF0000"/>
                </a:solidFill>
              </a:rPr>
              <a:t>Solid Contours-More than normal, dashed-less than normal</a:t>
            </a:r>
            <a:endParaRPr lang="en-US" sz="2400" dirty="0">
              <a:solidFill>
                <a:srgbClr val="FF0000"/>
              </a:solidFill>
            </a:endParaRPr>
          </a:p>
        </p:txBody>
      </p:sp>
      <p:sp>
        <p:nvSpPr>
          <p:cNvPr id="11" name="TextBox 10"/>
          <p:cNvSpPr txBox="1"/>
          <p:nvPr/>
        </p:nvSpPr>
        <p:spPr>
          <a:xfrm>
            <a:off x="3282644" y="1000779"/>
            <a:ext cx="2436373" cy="461665"/>
          </a:xfrm>
          <a:prstGeom prst="rect">
            <a:avLst/>
          </a:prstGeom>
          <a:solidFill>
            <a:schemeClr val="bg1"/>
          </a:solidFill>
        </p:spPr>
        <p:txBody>
          <a:bodyPr wrap="none" rtlCol="0">
            <a:spAutoFit/>
          </a:bodyPr>
          <a:lstStyle/>
          <a:p>
            <a:pPr algn="ctr"/>
            <a:r>
              <a:rPr lang="en-US" sz="2400" b="1" dirty="0" smtClean="0"/>
              <a:t>Big Tornado Years</a:t>
            </a:r>
            <a:endParaRPr lang="en-US" sz="2400" b="1" dirty="0"/>
          </a:p>
        </p:txBody>
      </p:sp>
      <p:sp>
        <p:nvSpPr>
          <p:cNvPr id="12" name="TextBox 11"/>
          <p:cNvSpPr txBox="1"/>
          <p:nvPr/>
        </p:nvSpPr>
        <p:spPr>
          <a:xfrm>
            <a:off x="3126345" y="4341659"/>
            <a:ext cx="2740943" cy="461665"/>
          </a:xfrm>
          <a:prstGeom prst="rect">
            <a:avLst/>
          </a:prstGeom>
          <a:solidFill>
            <a:schemeClr val="bg1"/>
          </a:solidFill>
        </p:spPr>
        <p:txBody>
          <a:bodyPr wrap="none" rtlCol="0">
            <a:spAutoFit/>
          </a:bodyPr>
          <a:lstStyle/>
          <a:p>
            <a:pPr algn="ctr"/>
            <a:r>
              <a:rPr lang="en-US" sz="2400" b="1" dirty="0" smtClean="0"/>
              <a:t>Small Tornado Years</a:t>
            </a:r>
            <a:endParaRPr lang="en-US" sz="2400" b="1" dirty="0"/>
          </a:p>
        </p:txBody>
      </p:sp>
    </p:spTree>
    <p:extLst>
      <p:ext uri="{BB962C8B-B14F-4D97-AF65-F5344CB8AC3E}">
        <p14:creationId xmlns:p14="http://schemas.microsoft.com/office/powerpoint/2010/main" val="3811091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dirty="0"/>
              <a:t>What will happen in the future</a:t>
            </a:r>
          </a:p>
        </p:txBody>
      </p:sp>
      <p:sp>
        <p:nvSpPr>
          <p:cNvPr id="360451" name="Rectangle 3"/>
          <p:cNvSpPr>
            <a:spLocks noGrp="1" noChangeArrowheads="1"/>
          </p:cNvSpPr>
          <p:nvPr>
            <p:ph type="body" idx="1"/>
          </p:nvPr>
        </p:nvSpPr>
        <p:spPr/>
        <p:txBody>
          <a:bodyPr>
            <a:normAutofit/>
          </a:bodyPr>
          <a:lstStyle/>
          <a:p>
            <a:r>
              <a:rPr lang="en-US" dirty="0" smtClean="0"/>
              <a:t>Mean expected changes</a:t>
            </a:r>
            <a:endParaRPr lang="en-US" dirty="0"/>
          </a:p>
          <a:p>
            <a:pPr lvl="1"/>
            <a:r>
              <a:rPr lang="en-US" dirty="0" smtClean="0"/>
              <a:t>CAPE goes up (related to moisture increase)</a:t>
            </a:r>
            <a:endParaRPr lang="en-US" dirty="0"/>
          </a:p>
          <a:p>
            <a:pPr lvl="1"/>
            <a:r>
              <a:rPr lang="en-US" dirty="0" smtClean="0"/>
              <a:t>Shear goes down (decrease in equator-to-pole gradient)</a:t>
            </a:r>
          </a:p>
          <a:p>
            <a:pPr lvl="0"/>
            <a:r>
              <a:rPr lang="en-US" dirty="0" smtClean="0"/>
              <a:t>Climate model simulations</a:t>
            </a:r>
          </a:p>
          <a:p>
            <a:pPr lvl="1"/>
            <a:r>
              <a:rPr lang="en-US" dirty="0" smtClean="0"/>
              <a:t>Three main groups (so far)</a:t>
            </a:r>
          </a:p>
          <a:p>
            <a:pPr lvl="2"/>
            <a:r>
              <a:rPr lang="en-US" dirty="0" smtClean="0"/>
              <a:t>GISS (parameterized updraft)</a:t>
            </a:r>
          </a:p>
          <a:p>
            <a:pPr lvl="2"/>
            <a:r>
              <a:rPr lang="en-US" dirty="0" smtClean="0"/>
              <a:t>Oklahoma/Melbourne</a:t>
            </a:r>
          </a:p>
          <a:p>
            <a:pPr lvl="2"/>
            <a:r>
              <a:rPr lang="en-US" dirty="0" smtClean="0"/>
              <a:t>Purdue</a:t>
            </a:r>
          </a:p>
          <a:p>
            <a:pPr lvl="1"/>
            <a:r>
              <a:rPr lang="en-US" dirty="0" smtClean="0"/>
              <a:t>Look at favorable conditions (statistical </a:t>
            </a:r>
            <a:r>
              <a:rPr lang="en-US" dirty="0" err="1" smtClean="0"/>
              <a:t>modelling</a:t>
            </a:r>
            <a:r>
              <a:rPr lang="en-US" dirty="0" smtClean="0"/>
              <a:t>)</a:t>
            </a:r>
          </a:p>
          <a:p>
            <a:pPr lvl="2"/>
            <a:r>
              <a:rPr lang="en-US" dirty="0" smtClean="0"/>
              <a:t>Concentrate on changes in model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4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04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04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04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04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045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04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04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delgenio"/>
          <p:cNvPicPr>
            <a:picLocks noChangeAspect="1" noChangeArrowheads="1"/>
          </p:cNvPicPr>
          <p:nvPr/>
        </p:nvPicPr>
        <p:blipFill>
          <a:blip r:embed="rId2" cstate="print"/>
          <a:srcRect/>
          <a:stretch>
            <a:fillRect/>
          </a:stretch>
        </p:blipFill>
        <p:spPr bwMode="auto">
          <a:xfrm>
            <a:off x="533400" y="1371600"/>
            <a:ext cx="3429000" cy="4572353"/>
          </a:xfrm>
          <a:prstGeom prst="rect">
            <a:avLst/>
          </a:prstGeom>
          <a:noFill/>
        </p:spPr>
      </p:pic>
      <p:sp>
        <p:nvSpPr>
          <p:cNvPr id="306179" name="Text Box 3"/>
          <p:cNvSpPr txBox="1">
            <a:spLocks noChangeArrowheads="1"/>
          </p:cNvSpPr>
          <p:nvPr/>
        </p:nvSpPr>
        <p:spPr bwMode="auto">
          <a:xfrm>
            <a:off x="762000" y="5955268"/>
            <a:ext cx="3048000" cy="369332"/>
          </a:xfrm>
          <a:prstGeom prst="rect">
            <a:avLst/>
          </a:prstGeom>
          <a:noFill/>
          <a:ln w="12700">
            <a:noFill/>
            <a:miter lim="800000"/>
            <a:headEnd type="none" w="sm" len="sm"/>
            <a:tailEnd type="none" w="sm" len="sm"/>
          </a:ln>
          <a:effectLst/>
        </p:spPr>
        <p:txBody>
          <a:bodyPr>
            <a:spAutoFit/>
          </a:bodyPr>
          <a:lstStyle/>
          <a:p>
            <a:r>
              <a:rPr lang="en-US" b="1" dirty="0">
                <a:solidFill>
                  <a:schemeClr val="accent3"/>
                </a:solidFill>
                <a:latin typeface="Arial" charset="0"/>
              </a:rPr>
              <a:t>(Del </a:t>
            </a:r>
            <a:r>
              <a:rPr lang="en-US" b="1" dirty="0" err="1">
                <a:solidFill>
                  <a:schemeClr val="accent3"/>
                </a:solidFill>
                <a:latin typeface="Arial" charset="0"/>
              </a:rPr>
              <a:t>Genio</a:t>
            </a:r>
            <a:r>
              <a:rPr lang="en-US" b="1" dirty="0">
                <a:solidFill>
                  <a:schemeClr val="accent3"/>
                </a:solidFill>
                <a:latin typeface="Arial" charset="0"/>
              </a:rPr>
              <a:t> et al., 2007)</a:t>
            </a:r>
          </a:p>
        </p:txBody>
      </p:sp>
      <p:sp>
        <p:nvSpPr>
          <p:cNvPr id="306180" name="Text Box 4"/>
          <p:cNvSpPr txBox="1">
            <a:spLocks noChangeArrowheads="1"/>
          </p:cNvSpPr>
          <p:nvPr/>
        </p:nvSpPr>
        <p:spPr bwMode="auto">
          <a:xfrm>
            <a:off x="1044270" y="304800"/>
            <a:ext cx="2460930" cy="954107"/>
          </a:xfrm>
          <a:prstGeom prst="rect">
            <a:avLst/>
          </a:prstGeom>
          <a:noFill/>
          <a:ln w="12700">
            <a:noFill/>
            <a:miter lim="800000"/>
            <a:headEnd type="none" w="sm" len="sm"/>
            <a:tailEnd type="none" w="sm" len="sm"/>
          </a:ln>
          <a:effectLst/>
        </p:spPr>
        <p:txBody>
          <a:bodyPr wrap="none">
            <a:spAutoFit/>
          </a:bodyPr>
          <a:lstStyle/>
          <a:p>
            <a:pPr algn="ctr"/>
            <a:r>
              <a:rPr lang="en-US" sz="2800" b="1" dirty="0" smtClean="0">
                <a:solidFill>
                  <a:schemeClr val="accent3"/>
                </a:solidFill>
                <a:latin typeface="Arial" charset="0"/>
              </a:rPr>
              <a:t>Doubled </a:t>
            </a:r>
            <a:r>
              <a:rPr lang="en-US" sz="2800" b="1" dirty="0">
                <a:solidFill>
                  <a:schemeClr val="accent3"/>
                </a:solidFill>
                <a:latin typeface="Arial" charset="0"/>
              </a:rPr>
              <a:t>CO2</a:t>
            </a:r>
          </a:p>
          <a:p>
            <a:pPr algn="ctr"/>
            <a:r>
              <a:rPr lang="en-US" sz="2800" b="1" dirty="0">
                <a:solidFill>
                  <a:schemeClr val="accent3"/>
                </a:solidFill>
                <a:latin typeface="Arial" charset="0"/>
              </a:rPr>
              <a:t>(GISS)</a:t>
            </a:r>
          </a:p>
        </p:txBody>
      </p:sp>
      <p:pic>
        <p:nvPicPr>
          <p:cNvPr id="5" name="Content Placeholder 6" descr="USdiff_fut.png"/>
          <p:cNvPicPr>
            <a:picLocks noChangeAspect="1"/>
          </p:cNvPicPr>
          <p:nvPr/>
        </p:nvPicPr>
        <p:blipFill>
          <a:blip r:embed="rId3" cstate="print"/>
          <a:srcRect/>
          <a:stretch>
            <a:fillRect/>
          </a:stretch>
        </p:blipFill>
        <p:spPr>
          <a:xfrm>
            <a:off x="4572000" y="1447800"/>
            <a:ext cx="4572000" cy="4572000"/>
          </a:xfrm>
          <a:prstGeom prst="rect">
            <a:avLst/>
          </a:prstGeom>
        </p:spPr>
      </p:pic>
      <p:sp>
        <p:nvSpPr>
          <p:cNvPr id="6" name="Text Box 4"/>
          <p:cNvSpPr txBox="1">
            <a:spLocks noChangeArrowheads="1"/>
          </p:cNvSpPr>
          <p:nvPr/>
        </p:nvSpPr>
        <p:spPr bwMode="auto">
          <a:xfrm>
            <a:off x="5275782" y="265093"/>
            <a:ext cx="3339377" cy="954107"/>
          </a:xfrm>
          <a:prstGeom prst="rect">
            <a:avLst/>
          </a:prstGeom>
          <a:noFill/>
          <a:ln w="12700">
            <a:noFill/>
            <a:miter lim="800000"/>
            <a:headEnd type="none" w="sm" len="sm"/>
            <a:tailEnd type="none" w="sm" len="sm"/>
          </a:ln>
          <a:effectLst/>
        </p:spPr>
        <p:txBody>
          <a:bodyPr wrap="none">
            <a:spAutoFit/>
          </a:bodyPr>
          <a:lstStyle/>
          <a:p>
            <a:pPr algn="ctr"/>
            <a:r>
              <a:rPr lang="en-US" sz="2800" b="1" dirty="0" smtClean="0">
                <a:solidFill>
                  <a:schemeClr val="accent3"/>
                </a:solidFill>
                <a:latin typeface="Arial" charset="0"/>
              </a:rPr>
              <a:t>Late 21</a:t>
            </a:r>
            <a:r>
              <a:rPr lang="en-US" sz="2800" b="1" baseline="30000" dirty="0" smtClean="0">
                <a:solidFill>
                  <a:schemeClr val="accent3"/>
                </a:solidFill>
                <a:latin typeface="Arial" charset="0"/>
              </a:rPr>
              <a:t>st</a:t>
            </a:r>
            <a:r>
              <a:rPr lang="en-US" sz="2800" b="1" dirty="0" smtClean="0">
                <a:solidFill>
                  <a:schemeClr val="accent3"/>
                </a:solidFill>
                <a:latin typeface="Arial" charset="0"/>
              </a:rPr>
              <a:t>-Late 20</a:t>
            </a:r>
            <a:r>
              <a:rPr lang="en-US" sz="2800" b="1" baseline="30000" dirty="0" smtClean="0">
                <a:solidFill>
                  <a:schemeClr val="accent3"/>
                </a:solidFill>
                <a:latin typeface="Arial" charset="0"/>
              </a:rPr>
              <a:t>th</a:t>
            </a:r>
            <a:endParaRPr lang="en-US" sz="2800" b="1" dirty="0">
              <a:solidFill>
                <a:schemeClr val="accent3"/>
              </a:solidFill>
              <a:latin typeface="Arial" charset="0"/>
            </a:endParaRPr>
          </a:p>
          <a:p>
            <a:pPr algn="ctr"/>
            <a:r>
              <a:rPr lang="en-US" sz="2800" b="1" dirty="0" smtClean="0">
                <a:solidFill>
                  <a:schemeClr val="accent3"/>
                </a:solidFill>
                <a:latin typeface="Arial" charset="0"/>
              </a:rPr>
              <a:t>(OU/Melbourne)</a:t>
            </a:r>
            <a:endParaRPr lang="en-US" sz="2800" b="1" dirty="0">
              <a:solidFill>
                <a:schemeClr val="accent3"/>
              </a:solidFill>
              <a:latin typeface="Arial" charset="0"/>
            </a:endParaRPr>
          </a:p>
        </p:txBody>
      </p:sp>
      <p:sp>
        <p:nvSpPr>
          <p:cNvPr id="7" name="TextBox 6"/>
          <p:cNvSpPr txBox="1"/>
          <p:nvPr/>
        </p:nvSpPr>
        <p:spPr>
          <a:xfrm>
            <a:off x="5960571" y="5867400"/>
            <a:ext cx="1659429" cy="369332"/>
          </a:xfrm>
          <a:prstGeom prst="rect">
            <a:avLst/>
          </a:prstGeom>
          <a:noFill/>
        </p:spPr>
        <p:txBody>
          <a:bodyPr wrap="none" rtlCol="0">
            <a:spAutoFit/>
          </a:bodyPr>
          <a:lstStyle/>
          <a:p>
            <a:r>
              <a:rPr lang="en-US" b="1" dirty="0" smtClean="0">
                <a:solidFill>
                  <a:schemeClr val="accent3"/>
                </a:solidFill>
                <a:latin typeface="Arial" pitchFamily="34" charset="0"/>
                <a:cs typeface="Arial" pitchFamily="34" charset="0"/>
              </a:rPr>
              <a:t>(Marsh, 2008)</a:t>
            </a:r>
            <a:endParaRPr lang="en-US" b="1" dirty="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val="3070365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06-a2rf-wseas.pdf"/>
          <p:cNvPicPr>
            <a:picLocks noChangeAspect="1"/>
          </p:cNvPicPr>
          <p:nvPr/>
        </p:nvPicPr>
        <p:blipFill>
          <a:blip r:embed="rId3" cstate="print"/>
          <a:srcRect t="21111"/>
          <a:stretch>
            <a:fillRect/>
          </a:stretch>
        </p:blipFill>
        <p:spPr>
          <a:xfrm>
            <a:off x="116541" y="2895600"/>
            <a:ext cx="8875059" cy="5410200"/>
          </a:xfrm>
          <a:prstGeom prst="rect">
            <a:avLst/>
          </a:prstGeom>
        </p:spPr>
      </p:pic>
      <p:sp>
        <p:nvSpPr>
          <p:cNvPr id="21509" name="TextBox 5"/>
          <p:cNvSpPr txBox="1">
            <a:spLocks noChangeArrowheads="1"/>
          </p:cNvSpPr>
          <p:nvPr/>
        </p:nvSpPr>
        <p:spPr bwMode="auto">
          <a:xfrm>
            <a:off x="5257800" y="6367463"/>
            <a:ext cx="3505200" cy="338137"/>
          </a:xfrm>
          <a:prstGeom prst="rect">
            <a:avLst/>
          </a:prstGeom>
          <a:noFill/>
          <a:ln w="9525">
            <a:noFill/>
            <a:miter lim="800000"/>
            <a:headEnd/>
            <a:tailEnd/>
          </a:ln>
        </p:spPr>
        <p:txBody>
          <a:bodyPr>
            <a:prstTxWarp prst="textNoShape">
              <a:avLst/>
            </a:prstTxWarp>
            <a:spAutoFit/>
          </a:bodyPr>
          <a:lstStyle/>
          <a:p>
            <a:r>
              <a:rPr lang="en-US" sz="1600" dirty="0">
                <a:solidFill>
                  <a:schemeClr val="bg1"/>
                </a:solidFill>
              </a:rPr>
              <a:t>Trapp et al. (2007, </a:t>
            </a:r>
            <a:r>
              <a:rPr lang="en-US" sz="1600" i="1" dirty="0">
                <a:solidFill>
                  <a:schemeClr val="bg1"/>
                </a:solidFill>
              </a:rPr>
              <a:t>PNAS</a:t>
            </a:r>
            <a:r>
              <a:rPr lang="en-US" sz="1600" dirty="0">
                <a:solidFill>
                  <a:schemeClr val="bg1"/>
                </a:solidFill>
              </a:rPr>
              <a:t>)</a:t>
            </a:r>
          </a:p>
        </p:txBody>
      </p:sp>
      <p:pic>
        <p:nvPicPr>
          <p:cNvPr id="10" name="Picture 9" descr="cape-rf-a2-wseas.pdf"/>
          <p:cNvPicPr>
            <a:picLocks noChangeAspect="1"/>
          </p:cNvPicPr>
          <p:nvPr/>
        </p:nvPicPr>
        <p:blipFill>
          <a:blip r:embed="rId4" cstate="print"/>
          <a:srcRect t="20000"/>
          <a:stretch>
            <a:fillRect/>
          </a:stretch>
        </p:blipFill>
        <p:spPr>
          <a:xfrm>
            <a:off x="152400" y="152400"/>
            <a:ext cx="8875059" cy="5486400"/>
          </a:xfrm>
          <a:prstGeom prst="rect">
            <a:avLst/>
          </a:prstGeom>
        </p:spPr>
      </p:pic>
      <p:sp>
        <p:nvSpPr>
          <p:cNvPr id="9" name="TextBox 6"/>
          <p:cNvSpPr txBox="1">
            <a:spLocks noChangeArrowheads="1"/>
          </p:cNvSpPr>
          <p:nvPr/>
        </p:nvSpPr>
        <p:spPr bwMode="auto">
          <a:xfrm>
            <a:off x="1447800" y="3124200"/>
            <a:ext cx="762000" cy="368300"/>
          </a:xfrm>
          <a:prstGeom prst="rect">
            <a:avLst/>
          </a:prstGeom>
          <a:solidFill>
            <a:schemeClr val="tx1"/>
          </a:solidFill>
          <a:ln w="9525">
            <a:noFill/>
            <a:miter lim="800000"/>
            <a:headEnd/>
            <a:tailEnd/>
          </a:ln>
        </p:spPr>
        <p:txBody>
          <a:bodyPr>
            <a:prstTxWarp prst="textNoShape">
              <a:avLst/>
            </a:prstTxWarp>
            <a:spAutoFit/>
          </a:bodyPr>
          <a:lstStyle/>
          <a:p>
            <a:r>
              <a:rPr lang="en-US" sz="1800" dirty="0">
                <a:solidFill>
                  <a:schemeClr val="bg1"/>
                </a:solidFill>
              </a:rPr>
              <a:t>MAM</a:t>
            </a:r>
            <a:endParaRPr lang="en-US" sz="2000" dirty="0">
              <a:solidFill>
                <a:schemeClr val="bg1"/>
              </a:solidFill>
            </a:endParaRPr>
          </a:p>
        </p:txBody>
      </p:sp>
      <p:sp>
        <p:nvSpPr>
          <p:cNvPr id="12" name="TextBox 7"/>
          <p:cNvSpPr txBox="1">
            <a:spLocks noChangeArrowheads="1"/>
          </p:cNvSpPr>
          <p:nvPr/>
        </p:nvSpPr>
        <p:spPr bwMode="auto">
          <a:xfrm>
            <a:off x="6858000" y="3124200"/>
            <a:ext cx="762000" cy="369332"/>
          </a:xfrm>
          <a:prstGeom prst="rect">
            <a:avLst/>
          </a:prstGeom>
          <a:solidFill>
            <a:schemeClr val="tx1"/>
          </a:solidFill>
          <a:ln w="9525">
            <a:noFill/>
            <a:miter lim="800000"/>
            <a:headEnd/>
            <a:tailEnd/>
          </a:ln>
        </p:spPr>
        <p:txBody>
          <a:bodyPr wrap="square">
            <a:prstTxWarp prst="textNoShape">
              <a:avLst/>
            </a:prstTxWarp>
            <a:spAutoFit/>
          </a:bodyPr>
          <a:lstStyle/>
          <a:p>
            <a:r>
              <a:rPr lang="en-US" sz="1800" dirty="0">
                <a:solidFill>
                  <a:schemeClr val="bg1"/>
                </a:solidFill>
              </a:rPr>
              <a:t>JJA</a:t>
            </a:r>
            <a:endParaRPr lang="en-US" sz="2000" dirty="0">
              <a:solidFill>
                <a:schemeClr val="bg1"/>
              </a:solidFill>
            </a:endParaRPr>
          </a:p>
        </p:txBody>
      </p:sp>
      <p:sp>
        <p:nvSpPr>
          <p:cNvPr id="14" name="TextBox 13"/>
          <p:cNvSpPr txBox="1"/>
          <p:nvPr/>
        </p:nvSpPr>
        <p:spPr>
          <a:xfrm>
            <a:off x="1657907" y="76200"/>
            <a:ext cx="6012928" cy="584775"/>
          </a:xfrm>
          <a:prstGeom prst="rect">
            <a:avLst/>
          </a:prstGeom>
          <a:noFill/>
        </p:spPr>
        <p:txBody>
          <a:bodyPr wrap="none" rtlCol="0">
            <a:spAutoFit/>
          </a:bodyPr>
          <a:lstStyle/>
          <a:p>
            <a:pPr algn="ctr"/>
            <a:r>
              <a:rPr lang="en-US" sz="3200" b="1" dirty="0" smtClean="0">
                <a:solidFill>
                  <a:schemeClr val="accent3"/>
                </a:solidFill>
              </a:rPr>
              <a:t>21</a:t>
            </a:r>
            <a:r>
              <a:rPr lang="en-US" sz="3200" b="1" baseline="30000" dirty="0" smtClean="0">
                <a:solidFill>
                  <a:schemeClr val="accent3"/>
                </a:solidFill>
              </a:rPr>
              <a:t>st</a:t>
            </a:r>
            <a:r>
              <a:rPr lang="en-US" sz="3200" b="1" dirty="0" smtClean="0">
                <a:solidFill>
                  <a:schemeClr val="accent3"/>
                </a:solidFill>
              </a:rPr>
              <a:t> Century-20</a:t>
            </a:r>
            <a:r>
              <a:rPr lang="en-US" sz="3200" b="1" baseline="30000" dirty="0" smtClean="0">
                <a:solidFill>
                  <a:schemeClr val="accent3"/>
                </a:solidFill>
              </a:rPr>
              <a:t>th</a:t>
            </a:r>
            <a:r>
              <a:rPr lang="en-US" sz="3200" b="1" dirty="0" smtClean="0">
                <a:solidFill>
                  <a:schemeClr val="accent3"/>
                </a:solidFill>
              </a:rPr>
              <a:t> Century (</a:t>
            </a:r>
            <a:r>
              <a:rPr lang="en-US" sz="3200" b="1" dirty="0" err="1" smtClean="0">
                <a:solidFill>
                  <a:schemeClr val="accent3"/>
                </a:solidFill>
              </a:rPr>
              <a:t>RegCM</a:t>
            </a:r>
            <a:r>
              <a:rPr lang="en-US" sz="3200" b="1" dirty="0" smtClean="0">
                <a:solidFill>
                  <a:schemeClr val="accent3"/>
                </a:solidFill>
              </a:rPr>
              <a:t>)</a:t>
            </a:r>
            <a:endParaRPr lang="en-US" sz="3200" b="1" dirty="0">
              <a:solidFill>
                <a:schemeClr val="accent3"/>
              </a:solidFill>
            </a:endParaRPr>
          </a:p>
        </p:txBody>
      </p:sp>
      <p:sp>
        <p:nvSpPr>
          <p:cNvPr id="15" name="TextBox 14"/>
          <p:cNvSpPr txBox="1"/>
          <p:nvPr/>
        </p:nvSpPr>
        <p:spPr>
          <a:xfrm rot="16200000">
            <a:off x="-117121" y="1828800"/>
            <a:ext cx="848309" cy="461665"/>
          </a:xfrm>
          <a:prstGeom prst="rect">
            <a:avLst/>
          </a:prstGeom>
          <a:noFill/>
        </p:spPr>
        <p:txBody>
          <a:bodyPr wrap="none" rtlCol="0">
            <a:spAutoFit/>
          </a:bodyPr>
          <a:lstStyle/>
          <a:p>
            <a:r>
              <a:rPr lang="en-US" sz="2400" b="1" dirty="0" smtClean="0">
                <a:solidFill>
                  <a:schemeClr val="accent3"/>
                </a:solidFill>
              </a:rPr>
              <a:t>CAPE</a:t>
            </a:r>
            <a:endParaRPr lang="en-US" sz="2400" b="1" dirty="0">
              <a:solidFill>
                <a:schemeClr val="accent3"/>
              </a:solidFill>
            </a:endParaRPr>
          </a:p>
        </p:txBody>
      </p:sp>
      <p:sp>
        <p:nvSpPr>
          <p:cNvPr id="16" name="TextBox 15"/>
          <p:cNvSpPr txBox="1"/>
          <p:nvPr/>
        </p:nvSpPr>
        <p:spPr>
          <a:xfrm rot="16200000">
            <a:off x="-435717" y="4374213"/>
            <a:ext cx="1628972" cy="461665"/>
          </a:xfrm>
          <a:prstGeom prst="rect">
            <a:avLst/>
          </a:prstGeom>
          <a:noFill/>
        </p:spPr>
        <p:txBody>
          <a:bodyPr wrap="none" rtlCol="0">
            <a:spAutoFit/>
          </a:bodyPr>
          <a:lstStyle/>
          <a:p>
            <a:r>
              <a:rPr lang="en-US" sz="2400" b="1" dirty="0" smtClean="0">
                <a:solidFill>
                  <a:schemeClr val="accent3"/>
                </a:solidFill>
              </a:rPr>
              <a:t>6-km Shear</a:t>
            </a:r>
            <a:endParaRPr lang="en-US" sz="2400" b="1" dirty="0">
              <a:solidFill>
                <a:schemeClr val="accent3"/>
              </a:solidFill>
            </a:endParaRPr>
          </a:p>
        </p:txBody>
      </p:sp>
    </p:spTree>
    <p:extLst>
      <p:ext uri="{BB962C8B-B14F-4D97-AF65-F5344CB8AC3E}">
        <p14:creationId xmlns:p14="http://schemas.microsoft.com/office/powerpoint/2010/main" val="244867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 logical place to start</a:t>
            </a:r>
            <a:endParaRPr lang="en-US" dirty="0"/>
          </a:p>
        </p:txBody>
      </p:sp>
      <p:sp>
        <p:nvSpPr>
          <p:cNvPr id="4" name="Content Placeholder 3"/>
          <p:cNvSpPr>
            <a:spLocks noGrp="1"/>
          </p:cNvSpPr>
          <p:nvPr>
            <p:ph sz="quarter" idx="1"/>
          </p:nvPr>
        </p:nvSpPr>
        <p:spPr/>
        <p:txBody>
          <a:bodyPr/>
          <a:lstStyle/>
          <a:p>
            <a:r>
              <a:rPr lang="en-US" dirty="0" smtClean="0"/>
              <a:t>US reporting database</a:t>
            </a:r>
          </a:p>
          <a:p>
            <a:pPr lvl="1"/>
            <a:r>
              <a:rPr lang="en-US" dirty="0" smtClean="0"/>
              <a:t>Target of opportunity</a:t>
            </a:r>
          </a:p>
          <a:p>
            <a:pPr lvl="1"/>
            <a:r>
              <a:rPr lang="en-US" dirty="0" smtClean="0"/>
              <a:t>Changes in </a:t>
            </a:r>
            <a:r>
              <a:rPr lang="en-US" i="1" dirty="0" smtClean="0"/>
              <a:t>de jure</a:t>
            </a:r>
            <a:r>
              <a:rPr lang="en-US" dirty="0" smtClean="0"/>
              <a:t> and </a:t>
            </a:r>
            <a:r>
              <a:rPr lang="en-US" i="1" dirty="0" smtClean="0"/>
              <a:t>de facto</a:t>
            </a:r>
            <a:r>
              <a:rPr lang="en-US" dirty="0" smtClean="0"/>
              <a:t> standards</a:t>
            </a:r>
          </a:p>
          <a:p>
            <a:r>
              <a:rPr lang="en-US" dirty="0" smtClean="0"/>
              <a:t>Hail in other countries</a:t>
            </a:r>
          </a:p>
          <a:p>
            <a:pPr lvl="1"/>
            <a:r>
              <a:rPr lang="en-US" dirty="0" smtClean="0"/>
              <a:t>China-yes/no reports available at &gt;500 sites with some size data</a:t>
            </a:r>
          </a:p>
          <a:p>
            <a:pPr lvl="1"/>
            <a:r>
              <a:rPr lang="en-US" dirty="0" smtClean="0"/>
              <a:t>Italy, France, and Spain-</a:t>
            </a:r>
            <a:r>
              <a:rPr lang="en-US" dirty="0" err="1" smtClean="0"/>
              <a:t>hailpad</a:t>
            </a:r>
            <a:r>
              <a:rPr lang="en-US" baseline="0" dirty="0" smtClean="0"/>
              <a:t> </a:t>
            </a:r>
            <a:r>
              <a:rPr lang="en-US" dirty="0" smtClean="0"/>
              <a:t>networks</a:t>
            </a:r>
          </a:p>
        </p:txBody>
      </p:sp>
    </p:spTree>
    <p:extLst>
      <p:ext uri="{BB962C8B-B14F-4D97-AF65-F5344CB8AC3E}">
        <p14:creationId xmlns:p14="http://schemas.microsoft.com/office/powerpoint/2010/main" val="1267987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6" descr="Fig-regions.jpg"/>
          <p:cNvPicPr>
            <a:picLocks noChangeAspect="1"/>
          </p:cNvPicPr>
          <p:nvPr/>
        </p:nvPicPr>
        <p:blipFill>
          <a:blip r:embed="rId3" cstate="print"/>
          <a:srcRect b="9158"/>
          <a:stretch>
            <a:fillRect/>
          </a:stretch>
        </p:blipFill>
        <p:spPr bwMode="auto">
          <a:xfrm>
            <a:off x="0" y="1905000"/>
            <a:ext cx="9140825" cy="4900613"/>
          </a:xfrm>
          <a:prstGeom prst="rect">
            <a:avLst/>
          </a:prstGeom>
          <a:noFill/>
          <a:ln w="9525">
            <a:noFill/>
            <a:miter lim="800000"/>
            <a:headEnd/>
            <a:tailEnd/>
          </a:ln>
        </p:spPr>
      </p:pic>
      <p:sp>
        <p:nvSpPr>
          <p:cNvPr id="327684" name="Rectangle 4"/>
          <p:cNvSpPr>
            <a:spLocks noGrp="1" noChangeArrowheads="1"/>
          </p:cNvSpPr>
          <p:nvPr>
            <p:ph type="title"/>
          </p:nvPr>
        </p:nvSpPr>
        <p:spPr/>
        <p:txBody>
          <a:bodyPr>
            <a:normAutofit/>
          </a:bodyPr>
          <a:lstStyle/>
          <a:p>
            <a:r>
              <a:rPr lang="en-US" sz="3200" dirty="0">
                <a:solidFill>
                  <a:schemeClr val="accent3"/>
                </a:solidFill>
              </a:rPr>
              <a:t>Trapp et al. (</a:t>
            </a:r>
            <a:r>
              <a:rPr lang="en-US" sz="3200" dirty="0" smtClean="0">
                <a:solidFill>
                  <a:schemeClr val="accent3"/>
                </a:solidFill>
              </a:rPr>
              <a:t>2009) </a:t>
            </a:r>
            <a:r>
              <a:rPr lang="en-US" sz="3200" dirty="0">
                <a:solidFill>
                  <a:schemeClr val="accent3"/>
                </a:solidFill>
              </a:rPr>
              <a:t>Regional Analyses</a:t>
            </a:r>
          </a:p>
        </p:txBody>
      </p:sp>
    </p:spTree>
    <p:extLst>
      <p:ext uri="{BB962C8B-B14F-4D97-AF65-F5344CB8AC3E}">
        <p14:creationId xmlns:p14="http://schemas.microsoft.com/office/powerpoint/2010/main" val="2829069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6" name="Picture 3" descr="Fig-new-s06-series.jpg"/>
          <p:cNvPicPr>
            <a:picLocks noChangeAspect="1"/>
          </p:cNvPicPr>
          <p:nvPr/>
        </p:nvPicPr>
        <p:blipFill>
          <a:blip r:embed="rId3" cstate="print"/>
          <a:srcRect/>
          <a:stretch>
            <a:fillRect/>
          </a:stretch>
        </p:blipFill>
        <p:spPr bwMode="auto">
          <a:xfrm>
            <a:off x="3505200" y="838200"/>
            <a:ext cx="2289175" cy="5486400"/>
          </a:xfrm>
          <a:prstGeom prst="rect">
            <a:avLst/>
          </a:prstGeom>
          <a:noFill/>
          <a:ln w="9525">
            <a:noFill/>
            <a:miter lim="800000"/>
            <a:headEnd/>
            <a:tailEnd/>
          </a:ln>
        </p:spPr>
      </p:pic>
      <p:sp>
        <p:nvSpPr>
          <p:cNvPr id="330757" name="TextBox 5"/>
          <p:cNvSpPr txBox="1">
            <a:spLocks noChangeArrowheads="1"/>
          </p:cNvSpPr>
          <p:nvPr/>
        </p:nvSpPr>
        <p:spPr bwMode="auto">
          <a:xfrm>
            <a:off x="3659188" y="228600"/>
            <a:ext cx="2209800" cy="519113"/>
          </a:xfrm>
          <a:prstGeom prst="rect">
            <a:avLst/>
          </a:prstGeom>
          <a:noFill/>
          <a:ln w="9525">
            <a:noFill/>
            <a:miter lim="800000"/>
            <a:headEnd/>
            <a:tailEnd/>
          </a:ln>
        </p:spPr>
        <p:txBody>
          <a:bodyPr>
            <a:spAutoFit/>
          </a:bodyPr>
          <a:lstStyle/>
          <a:p>
            <a:pPr algn="ctr" defTabSz="457200"/>
            <a:r>
              <a:rPr lang="en-US" sz="2800" b="1">
                <a:solidFill>
                  <a:srgbClr val="000090"/>
                </a:solidFill>
                <a:ea typeface="ＭＳ Ｐゴシック" pitchFamily="32" charset="0"/>
                <a:cs typeface="ＭＳ Ｐゴシック" pitchFamily="32" charset="0"/>
              </a:rPr>
              <a:t>Shear</a:t>
            </a:r>
            <a:endParaRPr lang="en-US" sz="2800">
              <a:solidFill>
                <a:srgbClr val="000090"/>
              </a:solidFill>
              <a:ea typeface="ＭＳ Ｐゴシック" pitchFamily="32" charset="0"/>
              <a:cs typeface="ＭＳ Ｐゴシック" pitchFamily="32" charset="0"/>
            </a:endParaRPr>
          </a:p>
        </p:txBody>
      </p:sp>
      <p:pic>
        <p:nvPicPr>
          <p:cNvPr id="330759" name="Picture 5" descr="Fig-newnew-cape-series.jpg"/>
          <p:cNvPicPr>
            <a:picLocks noChangeAspect="1"/>
          </p:cNvPicPr>
          <p:nvPr/>
        </p:nvPicPr>
        <p:blipFill>
          <a:blip r:embed="rId4" cstate="print"/>
          <a:srcRect l="30602"/>
          <a:stretch>
            <a:fillRect/>
          </a:stretch>
        </p:blipFill>
        <p:spPr bwMode="auto">
          <a:xfrm>
            <a:off x="533400" y="828675"/>
            <a:ext cx="2351088" cy="5486400"/>
          </a:xfrm>
          <a:prstGeom prst="rect">
            <a:avLst/>
          </a:prstGeom>
          <a:noFill/>
          <a:ln w="9525">
            <a:noFill/>
            <a:miter lim="800000"/>
            <a:headEnd/>
            <a:tailEnd/>
          </a:ln>
        </p:spPr>
      </p:pic>
      <p:sp>
        <p:nvSpPr>
          <p:cNvPr id="330760" name="TextBox 4"/>
          <p:cNvSpPr txBox="1">
            <a:spLocks noChangeArrowheads="1"/>
          </p:cNvSpPr>
          <p:nvPr/>
        </p:nvSpPr>
        <p:spPr bwMode="auto">
          <a:xfrm>
            <a:off x="1143000" y="227013"/>
            <a:ext cx="1524000" cy="519112"/>
          </a:xfrm>
          <a:prstGeom prst="rect">
            <a:avLst/>
          </a:prstGeom>
          <a:noFill/>
          <a:ln w="9525">
            <a:noFill/>
            <a:miter lim="800000"/>
            <a:headEnd/>
            <a:tailEnd/>
          </a:ln>
        </p:spPr>
        <p:txBody>
          <a:bodyPr>
            <a:spAutoFit/>
          </a:bodyPr>
          <a:lstStyle/>
          <a:p>
            <a:pPr algn="ctr" defTabSz="457200"/>
            <a:r>
              <a:rPr lang="en-US" sz="2800" b="1">
                <a:solidFill>
                  <a:srgbClr val="000090"/>
                </a:solidFill>
                <a:ea typeface="ＭＳ Ｐゴシック" pitchFamily="32" charset="0"/>
                <a:cs typeface="ＭＳ Ｐゴシック" pitchFamily="32" charset="0"/>
              </a:rPr>
              <a:t>Updraft</a:t>
            </a:r>
            <a:endParaRPr lang="en-US" sz="2800">
              <a:solidFill>
                <a:srgbClr val="000090"/>
              </a:solidFill>
              <a:ea typeface="ＭＳ Ｐゴシック" pitchFamily="32" charset="0"/>
              <a:cs typeface="ＭＳ Ｐゴシック" pitchFamily="32" charset="0"/>
            </a:endParaRPr>
          </a:p>
        </p:txBody>
      </p:sp>
      <p:pic>
        <p:nvPicPr>
          <p:cNvPr id="330761" name="Picture 2" descr="Fig-new-csev-series.jpg"/>
          <p:cNvPicPr>
            <a:picLocks noChangeAspect="1"/>
          </p:cNvPicPr>
          <p:nvPr/>
        </p:nvPicPr>
        <p:blipFill>
          <a:blip r:embed="rId5" cstate="print"/>
          <a:srcRect/>
          <a:stretch>
            <a:fillRect/>
          </a:stretch>
        </p:blipFill>
        <p:spPr bwMode="auto">
          <a:xfrm>
            <a:off x="6477000" y="838200"/>
            <a:ext cx="2046288" cy="5486400"/>
          </a:xfrm>
          <a:prstGeom prst="rect">
            <a:avLst/>
          </a:prstGeom>
          <a:noFill/>
          <a:ln w="9525">
            <a:noFill/>
            <a:miter lim="800000"/>
            <a:headEnd/>
            <a:tailEnd/>
          </a:ln>
        </p:spPr>
      </p:pic>
      <p:sp>
        <p:nvSpPr>
          <p:cNvPr id="330762" name="TextBox 4"/>
          <p:cNvSpPr txBox="1">
            <a:spLocks noChangeArrowheads="1"/>
          </p:cNvSpPr>
          <p:nvPr/>
        </p:nvSpPr>
        <p:spPr bwMode="auto">
          <a:xfrm>
            <a:off x="6629400" y="227013"/>
            <a:ext cx="2362200" cy="519112"/>
          </a:xfrm>
          <a:prstGeom prst="rect">
            <a:avLst/>
          </a:prstGeom>
          <a:noFill/>
          <a:ln w="9525">
            <a:noFill/>
            <a:miter lim="800000"/>
            <a:headEnd/>
            <a:tailEnd/>
          </a:ln>
        </p:spPr>
        <p:txBody>
          <a:bodyPr>
            <a:spAutoFit/>
          </a:bodyPr>
          <a:lstStyle/>
          <a:p>
            <a:pPr algn="ctr" defTabSz="457200"/>
            <a:r>
              <a:rPr lang="en-US" sz="2800" b="1">
                <a:solidFill>
                  <a:srgbClr val="000090"/>
                </a:solidFill>
                <a:ea typeface="ＭＳ Ｐゴシック" pitchFamily="32" charset="0"/>
                <a:cs typeface="ＭＳ Ｐゴシック" pitchFamily="32" charset="0"/>
              </a:rPr>
              <a:t>Combination</a:t>
            </a:r>
            <a:endParaRPr lang="en-US" sz="2800">
              <a:solidFill>
                <a:srgbClr val="000090"/>
              </a:solidFill>
              <a:ea typeface="ＭＳ Ｐゴシック" pitchFamily="32" charset="0"/>
              <a:cs typeface="ＭＳ Ｐゴシック" pitchFamily="32" charset="0"/>
            </a:endParaRPr>
          </a:p>
        </p:txBody>
      </p:sp>
    </p:spTree>
    <p:extLst>
      <p:ext uri="{BB962C8B-B14F-4D97-AF65-F5344CB8AC3E}">
        <p14:creationId xmlns:p14="http://schemas.microsoft.com/office/powerpoint/2010/main" val="840265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summary</a:t>
            </a:r>
            <a:endParaRPr lang="en-US" dirty="0"/>
          </a:p>
        </p:txBody>
      </p:sp>
      <p:sp>
        <p:nvSpPr>
          <p:cNvPr id="3" name="Content Placeholder 2"/>
          <p:cNvSpPr>
            <a:spLocks noGrp="1"/>
          </p:cNvSpPr>
          <p:nvPr>
            <p:ph sz="quarter" idx="1"/>
          </p:nvPr>
        </p:nvSpPr>
        <p:spPr/>
        <p:txBody>
          <a:bodyPr/>
          <a:lstStyle/>
          <a:p>
            <a:r>
              <a:rPr lang="en-US" dirty="0" smtClean="0"/>
              <a:t>Energy term increases in all regions</a:t>
            </a:r>
          </a:p>
          <a:p>
            <a:r>
              <a:rPr lang="en-US" dirty="0" smtClean="0"/>
              <a:t>Shear term decreases</a:t>
            </a:r>
          </a:p>
          <a:p>
            <a:r>
              <a:rPr lang="en-US" dirty="0" smtClean="0"/>
              <a:t>Overall, more environments favorable for severe storms</a:t>
            </a:r>
          </a:p>
          <a:p>
            <a:r>
              <a:rPr lang="en-US" dirty="0" smtClean="0"/>
              <a:t>How do we look at long time series?</a:t>
            </a:r>
          </a:p>
          <a:p>
            <a:pPr lvl="1"/>
            <a:r>
              <a:rPr lang="en-US" dirty="0" smtClean="0"/>
              <a:t>New tool-20</a:t>
            </a:r>
            <a:r>
              <a:rPr lang="en-US" baseline="30000" dirty="0" smtClean="0"/>
              <a:t>th</a:t>
            </a:r>
            <a:r>
              <a:rPr lang="en-US" dirty="0" smtClean="0"/>
              <a:t> Century Reanalysis-surface pressure, monthly SST</a:t>
            </a:r>
          </a:p>
        </p:txBody>
      </p:sp>
    </p:spTree>
    <p:extLst>
      <p:ext uri="{BB962C8B-B14F-4D97-AF65-F5344CB8AC3E}">
        <p14:creationId xmlns:p14="http://schemas.microsoft.com/office/powerpoint/2010/main" val="2230452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82" y="0"/>
            <a:ext cx="4439519" cy="3429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81" y="3429000"/>
            <a:ext cx="4439519" cy="3429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0"/>
            <a:ext cx="4439519" cy="3429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429000"/>
            <a:ext cx="4439519" cy="3429000"/>
          </a:xfrm>
          <a:prstGeom prst="rect">
            <a:avLst/>
          </a:prstGeom>
        </p:spPr>
      </p:pic>
      <p:sp>
        <p:nvSpPr>
          <p:cNvPr id="6" name="TextBox 5"/>
          <p:cNvSpPr txBox="1"/>
          <p:nvPr/>
        </p:nvSpPr>
        <p:spPr>
          <a:xfrm>
            <a:off x="1660358" y="0"/>
            <a:ext cx="1724062" cy="369332"/>
          </a:xfrm>
          <a:prstGeom prst="rect">
            <a:avLst/>
          </a:prstGeom>
          <a:noFill/>
        </p:spPr>
        <p:txBody>
          <a:bodyPr wrap="none" rtlCol="0">
            <a:spAutoFit/>
          </a:bodyPr>
          <a:lstStyle/>
          <a:p>
            <a:pPr algn="ctr"/>
            <a:r>
              <a:rPr lang="en-US" dirty="0" smtClean="0"/>
              <a:t>Upper level flow</a:t>
            </a:r>
            <a:endParaRPr lang="en-US" dirty="0"/>
          </a:p>
        </p:txBody>
      </p:sp>
      <p:sp>
        <p:nvSpPr>
          <p:cNvPr id="7" name="TextBox 6"/>
          <p:cNvSpPr txBox="1"/>
          <p:nvPr/>
        </p:nvSpPr>
        <p:spPr>
          <a:xfrm>
            <a:off x="6162489" y="8016"/>
            <a:ext cx="1743491" cy="369332"/>
          </a:xfrm>
          <a:prstGeom prst="rect">
            <a:avLst/>
          </a:prstGeom>
          <a:noFill/>
        </p:spPr>
        <p:txBody>
          <a:bodyPr wrap="none" rtlCol="0">
            <a:spAutoFit/>
          </a:bodyPr>
          <a:lstStyle/>
          <a:p>
            <a:pPr algn="ctr"/>
            <a:r>
              <a:rPr lang="en-US" dirty="0" smtClean="0"/>
              <a:t>Surface pressure</a:t>
            </a:r>
            <a:endParaRPr lang="en-US" dirty="0"/>
          </a:p>
        </p:txBody>
      </p:sp>
      <p:sp>
        <p:nvSpPr>
          <p:cNvPr id="8" name="TextBox 7"/>
          <p:cNvSpPr txBox="1"/>
          <p:nvPr/>
        </p:nvSpPr>
        <p:spPr>
          <a:xfrm>
            <a:off x="1836114" y="3429000"/>
            <a:ext cx="1388585" cy="369332"/>
          </a:xfrm>
          <a:prstGeom prst="rect">
            <a:avLst/>
          </a:prstGeom>
          <a:noFill/>
        </p:spPr>
        <p:txBody>
          <a:bodyPr wrap="none" rtlCol="0">
            <a:spAutoFit/>
          </a:bodyPr>
          <a:lstStyle/>
          <a:p>
            <a:pPr algn="ctr"/>
            <a:r>
              <a:rPr lang="en-US" dirty="0" smtClean="0"/>
              <a:t>Temperature</a:t>
            </a:r>
            <a:endParaRPr lang="en-US" dirty="0"/>
          </a:p>
        </p:txBody>
      </p:sp>
      <p:sp>
        <p:nvSpPr>
          <p:cNvPr id="9" name="TextBox 8"/>
          <p:cNvSpPr txBox="1"/>
          <p:nvPr/>
        </p:nvSpPr>
        <p:spPr>
          <a:xfrm>
            <a:off x="6524706" y="3429000"/>
            <a:ext cx="1035092" cy="369332"/>
          </a:xfrm>
          <a:prstGeom prst="rect">
            <a:avLst/>
          </a:prstGeom>
          <a:noFill/>
        </p:spPr>
        <p:txBody>
          <a:bodyPr wrap="none" rtlCol="0">
            <a:spAutoFit/>
          </a:bodyPr>
          <a:lstStyle/>
          <a:p>
            <a:pPr algn="ctr"/>
            <a:r>
              <a:rPr lang="en-US" dirty="0" smtClean="0"/>
              <a:t>Moisture</a:t>
            </a:r>
            <a:endParaRPr lang="en-US" dirty="0"/>
          </a:p>
        </p:txBody>
      </p:sp>
    </p:spTree>
    <p:extLst>
      <p:ext uri="{BB962C8B-B14F-4D97-AF65-F5344CB8AC3E}">
        <p14:creationId xmlns:p14="http://schemas.microsoft.com/office/powerpoint/2010/main" val="2577570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82" y="0"/>
            <a:ext cx="4439519" cy="3429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82" y="3429000"/>
            <a:ext cx="4439519" cy="3429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0"/>
            <a:ext cx="4439519" cy="3429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429000"/>
            <a:ext cx="4439519" cy="3429000"/>
          </a:xfrm>
          <a:prstGeom prst="rect">
            <a:avLst/>
          </a:prstGeom>
        </p:spPr>
      </p:pic>
      <p:sp>
        <p:nvSpPr>
          <p:cNvPr id="6" name="TextBox 5"/>
          <p:cNvSpPr txBox="1"/>
          <p:nvPr/>
        </p:nvSpPr>
        <p:spPr>
          <a:xfrm>
            <a:off x="1660358" y="0"/>
            <a:ext cx="1724062" cy="369332"/>
          </a:xfrm>
          <a:prstGeom prst="rect">
            <a:avLst/>
          </a:prstGeom>
          <a:noFill/>
        </p:spPr>
        <p:txBody>
          <a:bodyPr wrap="none" rtlCol="0">
            <a:spAutoFit/>
          </a:bodyPr>
          <a:lstStyle/>
          <a:p>
            <a:pPr algn="ctr"/>
            <a:r>
              <a:rPr lang="en-US" dirty="0" smtClean="0"/>
              <a:t>Upper level flow</a:t>
            </a:r>
            <a:endParaRPr lang="en-US" dirty="0"/>
          </a:p>
        </p:txBody>
      </p:sp>
      <p:sp>
        <p:nvSpPr>
          <p:cNvPr id="7" name="TextBox 6"/>
          <p:cNvSpPr txBox="1"/>
          <p:nvPr/>
        </p:nvSpPr>
        <p:spPr>
          <a:xfrm>
            <a:off x="6162489" y="8016"/>
            <a:ext cx="1743491" cy="369332"/>
          </a:xfrm>
          <a:prstGeom prst="rect">
            <a:avLst/>
          </a:prstGeom>
          <a:noFill/>
        </p:spPr>
        <p:txBody>
          <a:bodyPr wrap="none" rtlCol="0">
            <a:spAutoFit/>
          </a:bodyPr>
          <a:lstStyle/>
          <a:p>
            <a:pPr algn="ctr"/>
            <a:r>
              <a:rPr lang="en-US" dirty="0" smtClean="0"/>
              <a:t>Surface pressure</a:t>
            </a:r>
            <a:endParaRPr lang="en-US" dirty="0"/>
          </a:p>
        </p:txBody>
      </p:sp>
      <p:sp>
        <p:nvSpPr>
          <p:cNvPr id="8" name="TextBox 7"/>
          <p:cNvSpPr txBox="1"/>
          <p:nvPr/>
        </p:nvSpPr>
        <p:spPr>
          <a:xfrm>
            <a:off x="1836114" y="3429000"/>
            <a:ext cx="1388585" cy="369332"/>
          </a:xfrm>
          <a:prstGeom prst="rect">
            <a:avLst/>
          </a:prstGeom>
          <a:noFill/>
        </p:spPr>
        <p:txBody>
          <a:bodyPr wrap="none" rtlCol="0">
            <a:spAutoFit/>
          </a:bodyPr>
          <a:lstStyle/>
          <a:p>
            <a:pPr algn="ctr"/>
            <a:r>
              <a:rPr lang="en-US" dirty="0" smtClean="0"/>
              <a:t>Temperature</a:t>
            </a:r>
            <a:endParaRPr lang="en-US" dirty="0"/>
          </a:p>
        </p:txBody>
      </p:sp>
      <p:sp>
        <p:nvSpPr>
          <p:cNvPr id="9" name="TextBox 8"/>
          <p:cNvSpPr txBox="1"/>
          <p:nvPr/>
        </p:nvSpPr>
        <p:spPr>
          <a:xfrm>
            <a:off x="6524706" y="3429000"/>
            <a:ext cx="1035092" cy="369332"/>
          </a:xfrm>
          <a:prstGeom prst="rect">
            <a:avLst/>
          </a:prstGeom>
          <a:noFill/>
        </p:spPr>
        <p:txBody>
          <a:bodyPr wrap="none" rtlCol="0">
            <a:spAutoFit/>
          </a:bodyPr>
          <a:lstStyle/>
          <a:p>
            <a:pPr algn="ctr"/>
            <a:r>
              <a:rPr lang="en-US" dirty="0" smtClean="0"/>
              <a:t>Moisture</a:t>
            </a:r>
            <a:endParaRPr lang="en-US" dirty="0"/>
          </a:p>
        </p:txBody>
      </p:sp>
    </p:spTree>
    <p:extLst>
      <p:ext uri="{BB962C8B-B14F-4D97-AF65-F5344CB8AC3E}">
        <p14:creationId xmlns:p14="http://schemas.microsoft.com/office/powerpoint/2010/main" val="3706287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Century Reanalysis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846"/>
            <a:ext cx="9144000" cy="5539154"/>
          </a:xfrm>
          <a:prstGeom prst="rect">
            <a:avLst/>
          </a:prstGeom>
        </p:spPr>
      </p:pic>
      <p:grpSp>
        <p:nvGrpSpPr>
          <p:cNvPr id="6" name="Group 5"/>
          <p:cNvGrpSpPr/>
          <p:nvPr/>
        </p:nvGrpSpPr>
        <p:grpSpPr>
          <a:xfrm>
            <a:off x="815964" y="4724400"/>
            <a:ext cx="3734420" cy="1131332"/>
            <a:chOff x="815964" y="4724400"/>
            <a:chExt cx="3734420" cy="1131332"/>
          </a:xfrm>
        </p:grpSpPr>
        <p:sp>
          <p:nvSpPr>
            <p:cNvPr id="4" name="Right Arrow 3"/>
            <p:cNvSpPr/>
            <p:nvPr/>
          </p:nvSpPr>
          <p:spPr>
            <a:xfrm flipH="1">
              <a:off x="1295400" y="4724400"/>
              <a:ext cx="2743200" cy="609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5964" y="5486400"/>
              <a:ext cx="3734420" cy="369332"/>
            </a:xfrm>
            <a:prstGeom prst="rect">
              <a:avLst/>
            </a:prstGeom>
            <a:noFill/>
          </p:spPr>
          <p:txBody>
            <a:bodyPr wrap="none" rtlCol="0">
              <a:spAutoFit/>
            </a:bodyPr>
            <a:lstStyle/>
            <a:p>
              <a:pPr algn="ctr"/>
              <a:r>
                <a:rPr lang="en-US" dirty="0" smtClean="0"/>
                <a:t>Large-scale cyclones underestimated?</a:t>
              </a:r>
              <a:endParaRPr lang="en-US" dirty="0"/>
            </a:p>
          </p:txBody>
        </p:sp>
      </p:grpSp>
      <p:cxnSp>
        <p:nvCxnSpPr>
          <p:cNvPr id="8" name="Straight Arrow Connector 7"/>
          <p:cNvCxnSpPr/>
          <p:nvPr/>
        </p:nvCxnSpPr>
        <p:spPr>
          <a:xfrm rot="-60000">
            <a:off x="5334000" y="3124200"/>
            <a:ext cx="34290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97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 environments</a:t>
            </a:r>
            <a:endParaRPr lang="en-US" dirty="0"/>
          </a:p>
        </p:txBody>
      </p:sp>
      <p:sp>
        <p:nvSpPr>
          <p:cNvPr id="3" name="Content Placeholder 2"/>
          <p:cNvSpPr>
            <a:spLocks noGrp="1"/>
          </p:cNvSpPr>
          <p:nvPr>
            <p:ph sz="quarter" idx="1"/>
          </p:nvPr>
        </p:nvSpPr>
        <p:spPr/>
        <p:txBody>
          <a:bodyPr/>
          <a:lstStyle/>
          <a:p>
            <a:r>
              <a:rPr lang="en-US" sz="2800" dirty="0" smtClean="0"/>
              <a:t>Shear is important for kind and intensity</a:t>
            </a:r>
          </a:p>
          <a:p>
            <a:r>
              <a:rPr lang="en-US" sz="2800" dirty="0" smtClean="0"/>
              <a:t>Models show CAPE increase, shear decrease</a:t>
            </a:r>
            <a:r>
              <a:rPr lang="en-US" dirty="0" smtClean="0"/>
              <a:t> </a:t>
            </a:r>
            <a:r>
              <a:rPr lang="en-US" sz="2000" dirty="0" smtClean="0"/>
              <a:t>(for most part)</a:t>
            </a:r>
            <a:endParaRPr lang="en-US" dirty="0" smtClean="0"/>
          </a:p>
          <a:p>
            <a:r>
              <a:rPr lang="en-US" sz="2800" dirty="0" err="1" smtClean="0"/>
              <a:t>Gedankenexperiment</a:t>
            </a:r>
            <a:endParaRPr lang="en-US" sz="2800" dirty="0" smtClean="0"/>
          </a:p>
          <a:p>
            <a:pPr lvl="1"/>
            <a:r>
              <a:rPr lang="en-US" sz="2300" dirty="0" smtClean="0"/>
              <a:t>Assume conditional probabilities are true</a:t>
            </a:r>
          </a:p>
          <a:p>
            <a:pPr lvl="1"/>
            <a:r>
              <a:rPr lang="en-US" sz="2300" dirty="0" smtClean="0"/>
              <a:t>Move environmental conditions around</a:t>
            </a:r>
          </a:p>
        </p:txBody>
      </p:sp>
    </p:spTree>
    <p:extLst>
      <p:ext uri="{BB962C8B-B14F-4D97-AF65-F5344CB8AC3E}">
        <p14:creationId xmlns:p14="http://schemas.microsoft.com/office/powerpoint/2010/main" val="958598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reports</a:t>
            </a:r>
            <a:endParaRPr lang="en-US" dirty="0"/>
          </a:p>
        </p:txBody>
      </p:sp>
      <p:sp>
        <p:nvSpPr>
          <p:cNvPr id="3" name="Content Placeholder 2"/>
          <p:cNvSpPr>
            <a:spLocks noGrp="1"/>
          </p:cNvSpPr>
          <p:nvPr>
            <p:ph sz="quarter" idx="1"/>
          </p:nvPr>
        </p:nvSpPr>
        <p:spPr/>
        <p:txBody>
          <a:bodyPr/>
          <a:lstStyle/>
          <a:p>
            <a:r>
              <a:rPr lang="en-US" dirty="0" smtClean="0"/>
              <a:t>Impacts </a:t>
            </a:r>
            <a:r>
              <a:rPr lang="en-US" dirty="0" smtClean="0"/>
              <a:t>of seasonal temperature swings</a:t>
            </a:r>
            <a:r>
              <a:rPr lang="en-US" dirty="0" smtClean="0"/>
              <a:t>?</a:t>
            </a:r>
          </a:p>
          <a:p>
            <a:endParaRPr lang="en-US" dirty="0" smtClean="0"/>
          </a:p>
          <a:p>
            <a:endParaRPr lang="en-US" dirty="0"/>
          </a:p>
        </p:txBody>
      </p:sp>
    </p:spTree>
    <p:extLst>
      <p:ext uri="{BB962C8B-B14F-4D97-AF65-F5344CB8AC3E}">
        <p14:creationId xmlns:p14="http://schemas.microsoft.com/office/powerpoint/2010/main" val="3179351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61519"/>
            <a:ext cx="6629400" cy="400110"/>
          </a:xfrm>
          <a:prstGeom prst="rect">
            <a:avLst/>
          </a:prstGeom>
          <a:solidFill>
            <a:schemeClr val="bg1"/>
          </a:solidFill>
        </p:spPr>
        <p:txBody>
          <a:bodyPr wrap="square" rtlCol="0">
            <a:spAutoFit/>
          </a:bodyPr>
          <a:lstStyle/>
          <a:p>
            <a:pPr algn="ctr"/>
            <a:r>
              <a:rPr lang="en-US" sz="2000" dirty="0" smtClean="0"/>
              <a:t>Change in National Tornado Count as Temperature Warms</a:t>
            </a:r>
            <a:endParaRPr lang="en-US" sz="2000" dirty="0"/>
          </a:p>
        </p:txBody>
      </p:sp>
      <p:grpSp>
        <p:nvGrpSpPr>
          <p:cNvPr id="8" name="Group 7"/>
          <p:cNvGrpSpPr/>
          <p:nvPr/>
        </p:nvGrpSpPr>
        <p:grpSpPr>
          <a:xfrm>
            <a:off x="1149993" y="1219200"/>
            <a:ext cx="6776444" cy="2000310"/>
            <a:chOff x="1149993" y="1219200"/>
            <a:chExt cx="6776444" cy="2000310"/>
          </a:xfrm>
        </p:grpSpPr>
        <p:cxnSp>
          <p:nvCxnSpPr>
            <p:cNvPr id="4" name="Straight Arrow Connector 3"/>
            <p:cNvCxnSpPr/>
            <p:nvPr/>
          </p:nvCxnSpPr>
          <p:spPr>
            <a:xfrm flipV="1">
              <a:off x="1524000" y="1828800"/>
              <a:ext cx="0" cy="8382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1828800"/>
              <a:ext cx="0" cy="8382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543800" y="1828800"/>
              <a:ext cx="0" cy="8382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49993" y="2819400"/>
              <a:ext cx="765274" cy="400110"/>
            </a:xfrm>
            <a:prstGeom prst="rect">
              <a:avLst/>
            </a:prstGeom>
            <a:noFill/>
          </p:spPr>
          <p:txBody>
            <a:bodyPr wrap="none" rtlCol="0">
              <a:spAutoFit/>
            </a:bodyPr>
            <a:lstStyle/>
            <a:p>
              <a:pPr algn="ctr"/>
              <a:r>
                <a:rPr lang="en-US" sz="2000" b="1" dirty="0">
                  <a:solidFill>
                    <a:srgbClr val="FF0000"/>
                  </a:solidFill>
                </a:rPr>
                <a:t>More</a:t>
              </a:r>
            </a:p>
          </p:txBody>
        </p:sp>
        <p:sp>
          <p:nvSpPr>
            <p:cNvPr id="9" name="TextBox 8"/>
            <p:cNvSpPr txBox="1"/>
            <p:nvPr/>
          </p:nvSpPr>
          <p:spPr>
            <a:xfrm>
              <a:off x="7161163" y="2771745"/>
              <a:ext cx="765274" cy="400110"/>
            </a:xfrm>
            <a:prstGeom prst="rect">
              <a:avLst/>
            </a:prstGeom>
            <a:noFill/>
          </p:spPr>
          <p:txBody>
            <a:bodyPr wrap="none" rtlCol="0">
              <a:spAutoFit/>
            </a:bodyPr>
            <a:lstStyle/>
            <a:p>
              <a:pPr algn="ctr"/>
              <a:r>
                <a:rPr lang="en-US" sz="2000" b="1" dirty="0">
                  <a:solidFill>
                    <a:srgbClr val="FF0000"/>
                  </a:solidFill>
                </a:rPr>
                <a:t>More</a:t>
              </a:r>
            </a:p>
          </p:txBody>
        </p:sp>
        <p:sp>
          <p:nvSpPr>
            <p:cNvPr id="10" name="TextBox 9"/>
            <p:cNvSpPr txBox="1"/>
            <p:nvPr/>
          </p:nvSpPr>
          <p:spPr>
            <a:xfrm>
              <a:off x="4153777" y="1219200"/>
              <a:ext cx="836447" cy="400110"/>
            </a:xfrm>
            <a:prstGeom prst="rect">
              <a:avLst/>
            </a:prstGeom>
            <a:noFill/>
          </p:spPr>
          <p:txBody>
            <a:bodyPr wrap="none" rtlCol="0">
              <a:spAutoFit/>
            </a:bodyPr>
            <a:lstStyle/>
            <a:p>
              <a:pPr algn="ctr"/>
              <a:r>
                <a:rPr lang="en-US" sz="2000" b="1" dirty="0" smtClean="0">
                  <a:solidFill>
                    <a:srgbClr val="FF0000"/>
                  </a:solidFill>
                </a:rPr>
                <a:t>Fewer</a:t>
              </a:r>
              <a:endParaRPr lang="en-US" sz="2000" b="1" dirty="0">
                <a:solidFill>
                  <a:srgbClr val="FF0000"/>
                </a:solidFill>
              </a:endParaRPr>
            </a:p>
          </p:txBody>
        </p:sp>
      </p:grpSp>
    </p:spTree>
    <p:extLst>
      <p:ext uri="{BB962C8B-B14F-4D97-AF65-F5344CB8AC3E}">
        <p14:creationId xmlns:p14="http://schemas.microsoft.com/office/powerpoint/2010/main" val="15368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288" y="0"/>
            <a:ext cx="6817580" cy="6858000"/>
          </a:xfrm>
          <a:prstGeom prst="rect">
            <a:avLst/>
          </a:prstGeom>
          <a:solidFill>
            <a:schemeClr val="bg1"/>
          </a:solidFill>
        </p:spPr>
      </p:pic>
    </p:spTree>
    <p:extLst>
      <p:ext uri="{BB962C8B-B14F-4D97-AF65-F5344CB8AC3E}">
        <p14:creationId xmlns:p14="http://schemas.microsoft.com/office/powerpoint/2010/main" val="2217257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6419410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980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reports</a:t>
            </a:r>
            <a:endParaRPr lang="en-US" dirty="0"/>
          </a:p>
        </p:txBody>
      </p:sp>
      <p:sp>
        <p:nvSpPr>
          <p:cNvPr id="3" name="Content Placeholder 2"/>
          <p:cNvSpPr>
            <a:spLocks noGrp="1"/>
          </p:cNvSpPr>
          <p:nvPr>
            <p:ph sz="quarter" idx="1"/>
          </p:nvPr>
        </p:nvSpPr>
        <p:spPr/>
        <p:txBody>
          <a:bodyPr/>
          <a:lstStyle/>
          <a:p>
            <a:r>
              <a:rPr lang="en-US" dirty="0" smtClean="0"/>
              <a:t>Impacts </a:t>
            </a:r>
            <a:r>
              <a:rPr lang="en-US" dirty="0" smtClean="0"/>
              <a:t>of seasonal temperature swings</a:t>
            </a:r>
            <a:r>
              <a:rPr lang="en-US" dirty="0" smtClean="0"/>
              <a:t>?</a:t>
            </a:r>
          </a:p>
          <a:p>
            <a:r>
              <a:rPr lang="en-US" dirty="0" smtClean="0"/>
              <a:t>Timing of season</a:t>
            </a:r>
          </a:p>
          <a:p>
            <a:r>
              <a:rPr lang="en-US" dirty="0"/>
              <a:t>"As spring moves up a week or two, tornado season will start in February instead of waiting for April”-K. </a:t>
            </a:r>
            <a:r>
              <a:rPr lang="en-US" dirty="0" err="1"/>
              <a:t>Trenberth</a:t>
            </a:r>
            <a:endParaRPr lang="en-US" dirty="0"/>
          </a:p>
          <a:p>
            <a:r>
              <a:rPr lang="en-US" dirty="0"/>
              <a:t>When does tornado season start?</a:t>
            </a:r>
          </a:p>
          <a:p>
            <a:endParaRPr lang="en-US" dirty="0" smtClean="0"/>
          </a:p>
          <a:p>
            <a:endParaRPr lang="en-US" dirty="0"/>
          </a:p>
        </p:txBody>
      </p:sp>
    </p:spTree>
    <p:extLst>
      <p:ext uri="{BB962C8B-B14F-4D97-AF65-F5344CB8AC3E}">
        <p14:creationId xmlns:p14="http://schemas.microsoft.com/office/powerpoint/2010/main" val="7129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232"/>
          <p:cNvSpPr txBox="1">
            <a:spLocks noChangeArrowheads="1"/>
          </p:cNvSpPr>
          <p:nvPr/>
        </p:nvSpPr>
        <p:spPr bwMode="auto">
          <a:xfrm>
            <a:off x="0" y="-4763"/>
            <a:ext cx="9144000" cy="12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SzPct val="25000"/>
              <a:buFont typeface="Arial" charset="0"/>
              <a:buNone/>
            </a:pPr>
            <a:r>
              <a:rPr lang="en-US" sz="3600" dirty="0" smtClean="0">
                <a:solidFill>
                  <a:schemeClr val="tx1"/>
                </a:solidFill>
              </a:rPr>
              <a:t>Are </a:t>
            </a:r>
            <a:r>
              <a:rPr lang="en-US" sz="3600" dirty="0">
                <a:solidFill>
                  <a:schemeClr val="tx1"/>
                </a:solidFill>
              </a:rPr>
              <a:t>tornadoes happening earlier</a:t>
            </a:r>
          </a:p>
          <a:p>
            <a:pPr algn="ctr" eaLnBrk="1" hangingPunct="1">
              <a:buClr>
                <a:srgbClr val="000000"/>
              </a:buClr>
              <a:buSzPct val="25000"/>
              <a:buFont typeface="Arial" charset="0"/>
              <a:buNone/>
            </a:pPr>
            <a:r>
              <a:rPr lang="en-US" sz="3600" dirty="0">
                <a:solidFill>
                  <a:schemeClr val="tx1"/>
                </a:solidFill>
              </a:rPr>
              <a:t>in the year ?</a:t>
            </a:r>
          </a:p>
        </p:txBody>
      </p:sp>
      <p:sp>
        <p:nvSpPr>
          <p:cNvPr id="7171" name="Shape 233"/>
          <p:cNvSpPr>
            <a:spLocks noChangeArrowheads="1"/>
          </p:cNvSpPr>
          <p:nvPr/>
        </p:nvSpPr>
        <p:spPr bwMode="auto">
          <a:xfrm>
            <a:off x="404813" y="1044575"/>
            <a:ext cx="8334375" cy="54514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534900018"/>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253"/>
          <p:cNvSpPr txBox="1">
            <a:spLocks noChangeArrowheads="1"/>
          </p:cNvSpPr>
          <p:nvPr/>
        </p:nvSpPr>
        <p:spPr bwMode="auto">
          <a:xfrm>
            <a:off x="0" y="-4763"/>
            <a:ext cx="9144000" cy="12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SzPct val="25000"/>
              <a:buFont typeface="Arial" charset="0"/>
              <a:buNone/>
            </a:pPr>
            <a:r>
              <a:rPr lang="en-US" sz="3600" dirty="0" smtClean="0">
                <a:solidFill>
                  <a:schemeClr val="tx1"/>
                </a:solidFill>
              </a:rPr>
              <a:t>Are </a:t>
            </a:r>
            <a:r>
              <a:rPr lang="en-US" sz="3600" dirty="0">
                <a:solidFill>
                  <a:schemeClr val="tx1"/>
                </a:solidFill>
              </a:rPr>
              <a:t>tornadoes happening earlier</a:t>
            </a:r>
          </a:p>
          <a:p>
            <a:pPr algn="ctr" eaLnBrk="1" hangingPunct="1">
              <a:buClr>
                <a:srgbClr val="000000"/>
              </a:buClr>
              <a:buSzPct val="25000"/>
              <a:buFont typeface="Arial" charset="0"/>
              <a:buNone/>
            </a:pPr>
            <a:r>
              <a:rPr lang="en-US" sz="3600" dirty="0">
                <a:solidFill>
                  <a:schemeClr val="tx1"/>
                </a:solidFill>
              </a:rPr>
              <a:t>in the year ?</a:t>
            </a:r>
          </a:p>
        </p:txBody>
      </p:sp>
      <p:sp>
        <p:nvSpPr>
          <p:cNvPr id="10243" name="Shape 254"/>
          <p:cNvSpPr>
            <a:spLocks noChangeArrowheads="1"/>
          </p:cNvSpPr>
          <p:nvPr/>
        </p:nvSpPr>
        <p:spPr bwMode="auto">
          <a:xfrm>
            <a:off x="415925" y="1058863"/>
            <a:ext cx="8312150" cy="543718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139282180"/>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73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607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changed about tornado distributions?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Appearance of increased variability</a:t>
            </a:r>
          </a:p>
          <a:p>
            <a:pPr lvl="1"/>
            <a:r>
              <a:rPr lang="en-US" dirty="0" smtClean="0"/>
              <a:t>Starting date</a:t>
            </a:r>
          </a:p>
          <a:p>
            <a:pPr lvl="1"/>
            <a:r>
              <a:rPr lang="en-US" dirty="0" smtClean="0"/>
              <a:t>Since 2002, set or tied records for monthly F1+ extremes</a:t>
            </a:r>
          </a:p>
          <a:p>
            <a:pPr lvl="2"/>
            <a:r>
              <a:rPr lang="en-US" dirty="0" smtClean="0"/>
              <a:t>Max-4 (Feb 08, Apr 11, May 03, Sept 04)</a:t>
            </a:r>
          </a:p>
          <a:p>
            <a:pPr lvl="2"/>
            <a:r>
              <a:rPr lang="en-US" dirty="0" smtClean="0"/>
              <a:t>Min-6 (Jan 03, Feb 10, May 05, Jun 02, Jul 12, Sept 09)</a:t>
            </a:r>
          </a:p>
          <a:p>
            <a:r>
              <a:rPr lang="en-US" dirty="0" smtClean="0"/>
              <a:t>Days per year (F1) decreased</a:t>
            </a:r>
          </a:p>
          <a:p>
            <a:r>
              <a:rPr lang="en-US" dirty="0" smtClean="0"/>
              <a:t>More tornadoes on biggest days</a:t>
            </a:r>
            <a:endParaRPr lang="en-US" dirty="0"/>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0663"/>
            <a:ext cx="91440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flipH="1" flipV="1">
            <a:off x="7469579" y="2303813"/>
            <a:ext cx="17813" cy="23156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710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8531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7510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model</a:t>
            </a:r>
            <a:endParaRPr lang="en-US" dirty="0"/>
          </a:p>
        </p:txBody>
      </p:sp>
      <p:sp>
        <p:nvSpPr>
          <p:cNvPr id="3" name="Content Placeholder 2"/>
          <p:cNvSpPr>
            <a:spLocks noGrp="1"/>
          </p:cNvSpPr>
          <p:nvPr>
            <p:ph sz="quarter" idx="1"/>
          </p:nvPr>
        </p:nvSpPr>
        <p:spPr/>
        <p:txBody>
          <a:bodyPr/>
          <a:lstStyle/>
          <a:p>
            <a:r>
              <a:rPr lang="en-US" dirty="0" smtClean="0"/>
              <a:t>Yes/no tornado on a day</a:t>
            </a:r>
          </a:p>
          <a:p>
            <a:r>
              <a:rPr lang="en-US" dirty="0" smtClean="0"/>
              <a:t>Number of tornadoes on a day</a:t>
            </a:r>
          </a:p>
          <a:p>
            <a:r>
              <a:rPr lang="en-US" dirty="0" smtClean="0"/>
              <a:t>Assumptions</a:t>
            </a:r>
          </a:p>
          <a:p>
            <a:pPr lvl="1"/>
            <a:r>
              <a:rPr lang="en-US" dirty="0" smtClean="0"/>
              <a:t>Distribution of T/T day is same throughout year</a:t>
            </a:r>
          </a:p>
          <a:p>
            <a:pPr lvl="1"/>
            <a:r>
              <a:rPr lang="en-US" dirty="0" smtClean="0"/>
              <a:t>No day-to-day correlation in tornado occurrence</a:t>
            </a:r>
          </a:p>
          <a:p>
            <a:r>
              <a:rPr lang="en-US" dirty="0" smtClean="0"/>
              <a:t>Run for 1000 years</a:t>
            </a:r>
            <a:endParaRPr lang="en-US" dirty="0"/>
          </a:p>
        </p:txBody>
      </p:sp>
    </p:spTree>
    <p:extLst>
      <p:ext uri="{BB962C8B-B14F-4D97-AF65-F5344CB8AC3E}">
        <p14:creationId xmlns:p14="http://schemas.microsoft.com/office/powerpoint/2010/main" val="8864646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976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China-Hail Frequency</a:t>
            </a:r>
            <a:endParaRPr lang="en-US" dirty="0"/>
          </a:p>
        </p:txBody>
      </p:sp>
      <p:sp>
        <p:nvSpPr>
          <p:cNvPr id="8" name="Content Placeholder 7"/>
          <p:cNvSpPr>
            <a:spLocks noGrp="1"/>
          </p:cNvSpPr>
          <p:nvPr>
            <p:ph sz="quarter" idx="1"/>
          </p:nvPr>
        </p:nvSpPr>
        <p:spPr/>
        <p:txBody>
          <a:bodyPr/>
          <a:lstStyle/>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857375" y="1819275"/>
            <a:ext cx="5429250" cy="3895725"/>
          </a:xfrm>
          <a:prstGeom prst="rect">
            <a:avLst/>
          </a:prstGeom>
          <a:noFill/>
          <a:ln w="9525">
            <a:noFill/>
            <a:miter lim="800000"/>
            <a:headEnd/>
            <a:tailEnd/>
          </a:ln>
        </p:spPr>
      </p:pic>
      <p:sp>
        <p:nvSpPr>
          <p:cNvPr id="10" name="TextBox 9"/>
          <p:cNvSpPr txBox="1"/>
          <p:nvPr/>
        </p:nvSpPr>
        <p:spPr>
          <a:xfrm>
            <a:off x="6705600" y="5867400"/>
            <a:ext cx="2074992" cy="369332"/>
          </a:xfrm>
          <a:prstGeom prst="rect">
            <a:avLst/>
          </a:prstGeom>
          <a:noFill/>
        </p:spPr>
        <p:txBody>
          <a:bodyPr wrap="none" rtlCol="0">
            <a:spAutoFit/>
          </a:bodyPr>
          <a:lstStyle/>
          <a:p>
            <a:r>
              <a:rPr lang="en-US" dirty="0" err="1" smtClean="0"/>
              <a:t>Xie</a:t>
            </a:r>
            <a:r>
              <a:rPr lang="en-US" dirty="0" smtClean="0"/>
              <a:t> et al. 2008 (</a:t>
            </a:r>
            <a:r>
              <a:rPr lang="en-US" i="1" dirty="0" smtClean="0"/>
              <a:t>GRL</a:t>
            </a:r>
            <a:r>
              <a:rPr lang="en-US" dirty="0" smtClean="0"/>
              <a: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8210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914400" y="914400"/>
            <a:ext cx="6860324" cy="3429000"/>
            <a:chOff x="914400" y="914400"/>
            <a:chExt cx="6860324" cy="3429000"/>
          </a:xfrm>
        </p:grpSpPr>
        <p:sp>
          <p:nvSpPr>
            <p:cNvPr id="4" name="TextBox 3"/>
            <p:cNvSpPr txBox="1"/>
            <p:nvPr/>
          </p:nvSpPr>
          <p:spPr>
            <a:xfrm>
              <a:off x="1369276" y="914400"/>
              <a:ext cx="535724" cy="369332"/>
            </a:xfrm>
            <a:prstGeom prst="rect">
              <a:avLst/>
            </a:prstGeom>
            <a:noFill/>
          </p:spPr>
          <p:txBody>
            <a:bodyPr wrap="none" rtlCol="0">
              <a:spAutoFit/>
            </a:bodyPr>
            <a:lstStyle/>
            <a:p>
              <a:pPr algn="ctr"/>
              <a:r>
                <a:rPr lang="en-US" dirty="0" smtClean="0"/>
                <a:t>696</a:t>
              </a:r>
              <a:endParaRPr lang="en-US" dirty="0"/>
            </a:p>
          </p:txBody>
        </p:sp>
        <p:sp>
          <p:nvSpPr>
            <p:cNvPr id="6" name="TextBox 5"/>
            <p:cNvSpPr txBox="1"/>
            <p:nvPr/>
          </p:nvSpPr>
          <p:spPr>
            <a:xfrm>
              <a:off x="2788920" y="914400"/>
              <a:ext cx="535724" cy="369332"/>
            </a:xfrm>
            <a:prstGeom prst="rect">
              <a:avLst/>
            </a:prstGeom>
            <a:noFill/>
          </p:spPr>
          <p:txBody>
            <a:bodyPr wrap="none" rtlCol="0">
              <a:spAutoFit/>
            </a:bodyPr>
            <a:lstStyle/>
            <a:p>
              <a:pPr algn="ctr"/>
              <a:r>
                <a:rPr lang="en-US" dirty="0" smtClean="0"/>
                <a:t>848</a:t>
              </a:r>
              <a:endParaRPr lang="en-US" dirty="0"/>
            </a:p>
          </p:txBody>
        </p:sp>
        <p:sp>
          <p:nvSpPr>
            <p:cNvPr id="7" name="TextBox 6"/>
            <p:cNvSpPr txBox="1"/>
            <p:nvPr/>
          </p:nvSpPr>
          <p:spPr>
            <a:xfrm>
              <a:off x="4341076" y="914400"/>
              <a:ext cx="535724" cy="369332"/>
            </a:xfrm>
            <a:prstGeom prst="rect">
              <a:avLst/>
            </a:prstGeom>
            <a:noFill/>
          </p:spPr>
          <p:txBody>
            <a:bodyPr wrap="none" rtlCol="0">
              <a:spAutoFit/>
            </a:bodyPr>
            <a:lstStyle/>
            <a:p>
              <a:pPr algn="ctr"/>
              <a:r>
                <a:rPr lang="en-US" dirty="0" smtClean="0"/>
                <a:t>698</a:t>
              </a:r>
              <a:endParaRPr lang="en-US" dirty="0"/>
            </a:p>
          </p:txBody>
        </p:sp>
        <p:sp>
          <p:nvSpPr>
            <p:cNvPr id="8" name="TextBox 7"/>
            <p:cNvSpPr txBox="1"/>
            <p:nvPr/>
          </p:nvSpPr>
          <p:spPr>
            <a:xfrm>
              <a:off x="5712676" y="914400"/>
              <a:ext cx="535724" cy="369332"/>
            </a:xfrm>
            <a:prstGeom prst="rect">
              <a:avLst/>
            </a:prstGeom>
            <a:noFill/>
          </p:spPr>
          <p:txBody>
            <a:bodyPr wrap="none" rtlCol="0">
              <a:spAutoFit/>
            </a:bodyPr>
            <a:lstStyle/>
            <a:p>
              <a:pPr algn="ctr"/>
              <a:r>
                <a:rPr lang="en-US" dirty="0" smtClean="0"/>
                <a:t>766</a:t>
              </a:r>
              <a:endParaRPr lang="en-US" dirty="0"/>
            </a:p>
          </p:txBody>
        </p:sp>
        <p:sp>
          <p:nvSpPr>
            <p:cNvPr id="9" name="TextBox 8"/>
            <p:cNvSpPr txBox="1"/>
            <p:nvPr/>
          </p:nvSpPr>
          <p:spPr>
            <a:xfrm>
              <a:off x="7236676" y="914400"/>
              <a:ext cx="535724" cy="369332"/>
            </a:xfrm>
            <a:prstGeom prst="rect">
              <a:avLst/>
            </a:prstGeom>
            <a:noFill/>
          </p:spPr>
          <p:txBody>
            <a:bodyPr wrap="none" rtlCol="0">
              <a:spAutoFit/>
            </a:bodyPr>
            <a:lstStyle/>
            <a:p>
              <a:pPr algn="ctr"/>
              <a:r>
                <a:rPr lang="en-US" dirty="0" smtClean="0"/>
                <a:t>899</a:t>
              </a:r>
              <a:endParaRPr lang="en-US" dirty="0"/>
            </a:p>
          </p:txBody>
        </p:sp>
        <p:sp>
          <p:nvSpPr>
            <p:cNvPr id="10" name="TextBox 9"/>
            <p:cNvSpPr txBox="1"/>
            <p:nvPr/>
          </p:nvSpPr>
          <p:spPr>
            <a:xfrm>
              <a:off x="1371600" y="3974068"/>
              <a:ext cx="535724" cy="369332"/>
            </a:xfrm>
            <a:prstGeom prst="rect">
              <a:avLst/>
            </a:prstGeom>
            <a:noFill/>
          </p:spPr>
          <p:txBody>
            <a:bodyPr wrap="none" rtlCol="0">
              <a:spAutoFit/>
            </a:bodyPr>
            <a:lstStyle/>
            <a:p>
              <a:pPr algn="ctr"/>
              <a:r>
                <a:rPr lang="en-US" dirty="0" smtClean="0"/>
                <a:t>340</a:t>
              </a:r>
              <a:endParaRPr lang="en-US" dirty="0"/>
            </a:p>
          </p:txBody>
        </p:sp>
        <p:sp>
          <p:nvSpPr>
            <p:cNvPr id="11" name="TextBox 10"/>
            <p:cNvSpPr txBox="1"/>
            <p:nvPr/>
          </p:nvSpPr>
          <p:spPr>
            <a:xfrm>
              <a:off x="2791244" y="3974068"/>
              <a:ext cx="535724" cy="369332"/>
            </a:xfrm>
            <a:prstGeom prst="rect">
              <a:avLst/>
            </a:prstGeom>
            <a:noFill/>
          </p:spPr>
          <p:txBody>
            <a:bodyPr wrap="none" rtlCol="0">
              <a:spAutoFit/>
            </a:bodyPr>
            <a:lstStyle/>
            <a:p>
              <a:pPr algn="ctr"/>
              <a:r>
                <a:rPr lang="en-US" dirty="0" smtClean="0"/>
                <a:t>389</a:t>
              </a:r>
              <a:endParaRPr lang="en-US" dirty="0"/>
            </a:p>
          </p:txBody>
        </p:sp>
        <p:sp>
          <p:nvSpPr>
            <p:cNvPr id="12" name="TextBox 11"/>
            <p:cNvSpPr txBox="1"/>
            <p:nvPr/>
          </p:nvSpPr>
          <p:spPr>
            <a:xfrm>
              <a:off x="4343400" y="3974068"/>
              <a:ext cx="535724" cy="369332"/>
            </a:xfrm>
            <a:prstGeom prst="rect">
              <a:avLst/>
            </a:prstGeom>
            <a:noFill/>
          </p:spPr>
          <p:txBody>
            <a:bodyPr wrap="none" rtlCol="0">
              <a:spAutoFit/>
            </a:bodyPr>
            <a:lstStyle/>
            <a:p>
              <a:pPr algn="ctr"/>
              <a:r>
                <a:rPr lang="en-US" dirty="0" smtClean="0"/>
                <a:t>303</a:t>
              </a:r>
              <a:endParaRPr lang="en-US" dirty="0"/>
            </a:p>
          </p:txBody>
        </p:sp>
        <p:sp>
          <p:nvSpPr>
            <p:cNvPr id="13" name="TextBox 12"/>
            <p:cNvSpPr txBox="1"/>
            <p:nvPr/>
          </p:nvSpPr>
          <p:spPr>
            <a:xfrm>
              <a:off x="5715000" y="3974068"/>
              <a:ext cx="535724" cy="369332"/>
            </a:xfrm>
            <a:prstGeom prst="rect">
              <a:avLst/>
            </a:prstGeom>
            <a:noFill/>
          </p:spPr>
          <p:txBody>
            <a:bodyPr wrap="none" rtlCol="0">
              <a:spAutoFit/>
            </a:bodyPr>
            <a:lstStyle/>
            <a:p>
              <a:pPr algn="ctr"/>
              <a:r>
                <a:rPr lang="en-US" dirty="0" smtClean="0"/>
                <a:t>278</a:t>
              </a:r>
              <a:endParaRPr lang="en-US" dirty="0"/>
            </a:p>
          </p:txBody>
        </p:sp>
        <p:sp>
          <p:nvSpPr>
            <p:cNvPr id="14" name="TextBox 13"/>
            <p:cNvSpPr txBox="1"/>
            <p:nvPr/>
          </p:nvSpPr>
          <p:spPr>
            <a:xfrm>
              <a:off x="7239000" y="3974068"/>
              <a:ext cx="535724" cy="369332"/>
            </a:xfrm>
            <a:prstGeom prst="rect">
              <a:avLst/>
            </a:prstGeom>
            <a:noFill/>
          </p:spPr>
          <p:txBody>
            <a:bodyPr wrap="none" rtlCol="0">
              <a:spAutoFit/>
            </a:bodyPr>
            <a:lstStyle/>
            <a:p>
              <a:pPr algn="ctr"/>
              <a:r>
                <a:rPr lang="en-US" dirty="0" smtClean="0"/>
                <a:t>267</a:t>
              </a:r>
              <a:endParaRPr lang="en-US" dirty="0"/>
            </a:p>
          </p:txBody>
        </p:sp>
        <p:sp>
          <p:nvSpPr>
            <p:cNvPr id="16" name="TextBox 15"/>
            <p:cNvSpPr txBox="1"/>
            <p:nvPr/>
          </p:nvSpPr>
          <p:spPr>
            <a:xfrm>
              <a:off x="914400" y="914400"/>
              <a:ext cx="589713" cy="369332"/>
            </a:xfrm>
            <a:prstGeom prst="rect">
              <a:avLst/>
            </a:prstGeom>
            <a:noFill/>
          </p:spPr>
          <p:txBody>
            <a:bodyPr wrap="none" rtlCol="0">
              <a:spAutoFit/>
            </a:bodyPr>
            <a:lstStyle/>
            <a:p>
              <a:r>
                <a:rPr lang="en-US" dirty="0" smtClean="0"/>
                <a:t>Max</a:t>
              </a:r>
              <a:endParaRPr lang="en-US" dirty="0"/>
            </a:p>
          </p:txBody>
        </p:sp>
        <p:sp>
          <p:nvSpPr>
            <p:cNvPr id="17" name="TextBox 16"/>
            <p:cNvSpPr txBox="1"/>
            <p:nvPr/>
          </p:nvSpPr>
          <p:spPr>
            <a:xfrm>
              <a:off x="914400" y="3974068"/>
              <a:ext cx="556563" cy="369332"/>
            </a:xfrm>
            <a:prstGeom prst="rect">
              <a:avLst/>
            </a:prstGeom>
            <a:noFill/>
          </p:spPr>
          <p:txBody>
            <a:bodyPr wrap="none" rtlCol="0">
              <a:spAutoFit/>
            </a:bodyPr>
            <a:lstStyle/>
            <a:p>
              <a:r>
                <a:rPr lang="en-US" dirty="0" smtClean="0"/>
                <a:t>Min</a:t>
              </a:r>
              <a:endParaRPr lang="en-US" dirty="0"/>
            </a:p>
          </p:txBody>
        </p:sp>
      </p:grpSp>
    </p:spTree>
    <p:extLst>
      <p:ext uri="{BB962C8B-B14F-4D97-AF65-F5344CB8AC3E}">
        <p14:creationId xmlns:p14="http://schemas.microsoft.com/office/powerpoint/2010/main" val="35633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2241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Text Placeholder 2"/>
          <p:cNvSpPr>
            <a:spLocks noGrp="1"/>
          </p:cNvSpPr>
          <p:nvPr>
            <p:ph type="body" idx="4294967295"/>
          </p:nvPr>
        </p:nvSpPr>
        <p:spPr/>
        <p:txBody>
          <a:bodyPr/>
          <a:lstStyle/>
          <a:p>
            <a:r>
              <a:rPr lang="en-US" dirty="0" smtClean="0"/>
              <a:t>Applicability of US to rest of world?</a:t>
            </a:r>
          </a:p>
          <a:p>
            <a:pPr lvl="1"/>
            <a:r>
              <a:rPr lang="en-US" dirty="0" smtClean="0"/>
              <a:t>Thermodynamics dominated by boundary-layer moisture</a:t>
            </a:r>
          </a:p>
          <a:p>
            <a:pPr lvl="1"/>
            <a:r>
              <a:rPr lang="en-US" dirty="0" smtClean="0"/>
              <a:t>China may follow, but other locations may not show same</a:t>
            </a:r>
          </a:p>
          <a:p>
            <a:r>
              <a:rPr lang="en-US" dirty="0" smtClean="0"/>
              <a:t>Improved </a:t>
            </a:r>
            <a:r>
              <a:rPr lang="en-US" dirty="0" err="1" smtClean="0"/>
              <a:t>modelling</a:t>
            </a:r>
            <a:endParaRPr lang="en-US" dirty="0" smtClean="0"/>
          </a:p>
          <a:p>
            <a:pPr lvl="1"/>
            <a:r>
              <a:rPr lang="en-US" dirty="0" smtClean="0"/>
              <a:t>Need to improve environment-event relationships</a:t>
            </a:r>
          </a:p>
          <a:p>
            <a:pPr lvl="1"/>
            <a:r>
              <a:rPr lang="en-US" dirty="0" smtClean="0"/>
              <a:t>Higher resolution, better </a:t>
            </a:r>
            <a:r>
              <a:rPr lang="en-US" dirty="0" err="1" smtClean="0"/>
              <a:t>reanalyses</a:t>
            </a:r>
            <a:endParaRPr lang="en-US" dirty="0" smtClean="0"/>
          </a:p>
          <a:p>
            <a:pPr lvl="1"/>
            <a:r>
              <a:rPr lang="en-US" dirty="0" smtClean="0"/>
              <a:t>Increased use of high-res models</a:t>
            </a:r>
          </a:p>
          <a:p>
            <a:r>
              <a:rPr lang="en-US" dirty="0" smtClean="0"/>
              <a:t>Tornadoes appear to be more variable</a:t>
            </a:r>
          </a:p>
          <a:p>
            <a:pPr lvl="1"/>
            <a:r>
              <a:rPr lang="en-US" dirty="0" smtClean="0"/>
              <a:t>Fewer days, more on outbreak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France/Italy </a:t>
            </a:r>
            <a:r>
              <a:rPr lang="en-US" dirty="0" err="1" smtClean="0"/>
              <a:t>Hailpad</a:t>
            </a:r>
            <a:r>
              <a:rPr lang="en-US" dirty="0" smtClean="0"/>
              <a:t> Data </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28600" y="1372985"/>
            <a:ext cx="3942394" cy="4572000"/>
          </a:xfrm>
          <a:prstGeom prst="rect">
            <a:avLst/>
          </a:prstGeom>
          <a:noFill/>
          <a:ln w="9525">
            <a:noFill/>
            <a:miter lim="800000"/>
            <a:headEnd/>
            <a:tailEnd/>
          </a:ln>
        </p:spPr>
      </p:pic>
      <p:sp>
        <p:nvSpPr>
          <p:cNvPr id="6" name="TextBox 5"/>
          <p:cNvSpPr txBox="1"/>
          <p:nvPr/>
        </p:nvSpPr>
        <p:spPr>
          <a:xfrm>
            <a:off x="1143000" y="5947172"/>
            <a:ext cx="2075376" cy="369332"/>
          </a:xfrm>
          <a:prstGeom prst="rect">
            <a:avLst/>
          </a:prstGeom>
          <a:noFill/>
        </p:spPr>
        <p:txBody>
          <a:bodyPr wrap="none" rtlCol="0">
            <a:spAutoFit/>
          </a:bodyPr>
          <a:lstStyle/>
          <a:p>
            <a:r>
              <a:rPr lang="en-US" dirty="0" err="1" smtClean="0"/>
              <a:t>Berthet</a:t>
            </a:r>
            <a:r>
              <a:rPr lang="en-US" dirty="0" smtClean="0"/>
              <a:t> et al. </a:t>
            </a:r>
            <a:r>
              <a:rPr lang="en-US" smtClean="0"/>
              <a:t>(2011)</a:t>
            </a: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5334000" y="3252423"/>
            <a:ext cx="3686175" cy="2790825"/>
          </a:xfrm>
          <a:prstGeom prst="rect">
            <a:avLst/>
          </a:prstGeom>
          <a:noFill/>
          <a:ln w="9525">
            <a:noFill/>
            <a:miter lim="800000"/>
            <a:headEnd/>
            <a:tailEnd/>
          </a:ln>
        </p:spPr>
      </p:pic>
      <p:sp>
        <p:nvSpPr>
          <p:cNvPr id="9" name="TextBox 8"/>
          <p:cNvSpPr txBox="1"/>
          <p:nvPr/>
        </p:nvSpPr>
        <p:spPr>
          <a:xfrm>
            <a:off x="6357144" y="5940061"/>
            <a:ext cx="1837811" cy="369332"/>
          </a:xfrm>
          <a:prstGeom prst="rect">
            <a:avLst/>
          </a:prstGeom>
          <a:noFill/>
        </p:spPr>
        <p:txBody>
          <a:bodyPr wrap="none" rtlCol="0">
            <a:spAutoFit/>
          </a:bodyPr>
          <a:lstStyle/>
          <a:p>
            <a:r>
              <a:rPr lang="en-US" dirty="0" err="1" smtClean="0"/>
              <a:t>Eccel</a:t>
            </a:r>
            <a:r>
              <a:rPr lang="en-US" dirty="0" smtClean="0"/>
              <a:t> et al. (2011)</a:t>
            </a:r>
            <a:endParaRPr lang="en-US" dirty="0"/>
          </a:p>
        </p:txBody>
      </p:sp>
      <p:sp>
        <p:nvSpPr>
          <p:cNvPr id="7" name="TextBox 6"/>
          <p:cNvSpPr txBox="1"/>
          <p:nvPr/>
        </p:nvSpPr>
        <p:spPr>
          <a:xfrm>
            <a:off x="4038600" y="2133600"/>
            <a:ext cx="1514004" cy="2862322"/>
          </a:xfrm>
          <a:prstGeom prst="rect">
            <a:avLst/>
          </a:prstGeom>
          <a:noFill/>
        </p:spPr>
        <p:txBody>
          <a:bodyPr wrap="none" rtlCol="0">
            <a:spAutoFit/>
          </a:bodyPr>
          <a:lstStyle/>
          <a:p>
            <a:r>
              <a:rPr lang="en-US" dirty="0" smtClean="0"/>
              <a:t>Occurrence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Kinetic Energy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Hail </a:t>
            </a:r>
            <a:r>
              <a:rPr lang="en-US" dirty="0" err="1" smtClean="0"/>
              <a:t>Obs</a:t>
            </a:r>
            <a:r>
              <a:rPr lang="en-US" dirty="0" smtClean="0"/>
              <a:t> Summary</a:t>
            </a:r>
            <a:endParaRPr lang="en-US" dirty="0"/>
          </a:p>
        </p:txBody>
      </p:sp>
      <p:sp>
        <p:nvSpPr>
          <p:cNvPr id="3" name="Slide Number Placeholder 2"/>
          <p:cNvSpPr>
            <a:spLocks noGrp="1"/>
          </p:cNvSpPr>
          <p:nvPr>
            <p:ph type="sldNum" sz="quarter" idx="4294967295"/>
          </p:nvPr>
        </p:nvSpPr>
        <p:spPr>
          <a:xfrm>
            <a:off x="8458200" y="6324600"/>
            <a:ext cx="457200" cy="441325"/>
          </a:xfrm>
        </p:spPr>
        <p:txBody>
          <a:bodyPr/>
          <a:lstStyle/>
          <a:p>
            <a:fld id="{B6F15528-21DE-4FAA-801E-634DDDAF4B2B}" type="slidenum">
              <a:rPr lang="en-US" smtClean="0"/>
              <a:pPr/>
              <a:t>7</a:t>
            </a:fld>
            <a:endParaRPr lang="en-US" dirty="0"/>
          </a:p>
        </p:txBody>
      </p:sp>
      <p:sp>
        <p:nvSpPr>
          <p:cNvPr id="4" name="Content Placeholder 3"/>
          <p:cNvSpPr>
            <a:spLocks noGrp="1"/>
          </p:cNvSpPr>
          <p:nvPr>
            <p:ph sz="quarter" idx="1"/>
          </p:nvPr>
        </p:nvSpPr>
        <p:spPr/>
        <p:txBody>
          <a:bodyPr/>
          <a:lstStyle/>
          <a:p>
            <a:r>
              <a:rPr lang="en-US" dirty="0" smtClean="0"/>
              <a:t>Little change to slight decrease in occurrence</a:t>
            </a:r>
          </a:p>
          <a:p>
            <a:r>
              <a:rPr lang="en-US" dirty="0" smtClean="0"/>
              <a:t>Small decrease in mean size, but increase in kinetic energy of </a:t>
            </a:r>
            <a:r>
              <a:rPr lang="en-US" dirty="0" err="1" smtClean="0"/>
              <a:t>hailfalls</a:t>
            </a:r>
            <a:endParaRPr lang="en-US" dirty="0" smtClean="0"/>
          </a:p>
          <a:p>
            <a:pPr lvl="1"/>
            <a:r>
              <a:rPr lang="en-US" dirty="0" smtClean="0"/>
              <a:t>Start with slightly larger hail at beginning of fall</a:t>
            </a:r>
          </a:p>
          <a:p>
            <a:pPr lvl="1"/>
            <a:r>
              <a:rPr lang="en-US" dirty="0" smtClean="0"/>
              <a:t>Melt more because of higher freezing level height, particularly impacting small</a:t>
            </a:r>
          </a:p>
          <a:p>
            <a:pPr lvl="1"/>
            <a:r>
              <a:rPr lang="en-US" dirty="0" smtClean="0"/>
              <a:t>Leaves distribution shifted to larger stones</a:t>
            </a:r>
          </a:p>
          <a:p>
            <a:r>
              <a:rPr lang="en-US" dirty="0" smtClean="0"/>
              <a:t>Does it extend to larger sizes?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Thunderstorm Definition (US)</a:t>
            </a:r>
            <a:endParaRPr lang="en-US" dirty="0"/>
          </a:p>
        </p:txBody>
      </p:sp>
      <p:sp>
        <p:nvSpPr>
          <p:cNvPr id="3" name="Content Placeholder 2"/>
          <p:cNvSpPr>
            <a:spLocks noGrp="1"/>
          </p:cNvSpPr>
          <p:nvPr>
            <p:ph sz="quarter" idx="1"/>
          </p:nvPr>
        </p:nvSpPr>
        <p:spPr/>
        <p:txBody>
          <a:bodyPr/>
          <a:lstStyle/>
          <a:p>
            <a:r>
              <a:rPr lang="en-US" dirty="0" smtClean="0"/>
              <a:t>Hail at least 1 inch diameter (3/4 inch through 2009), winds of 50 </a:t>
            </a:r>
            <a:r>
              <a:rPr lang="en-US" dirty="0" err="1" smtClean="0"/>
              <a:t>kts</a:t>
            </a:r>
            <a:r>
              <a:rPr lang="en-US" dirty="0"/>
              <a:t> </a:t>
            </a:r>
            <a:r>
              <a:rPr lang="en-US" dirty="0" smtClean="0"/>
              <a:t>(58 mph), tornado</a:t>
            </a:r>
          </a:p>
          <a:p>
            <a:r>
              <a:rPr lang="en-US" dirty="0" smtClean="0"/>
              <a:t>Significant severe</a:t>
            </a:r>
          </a:p>
          <a:p>
            <a:pPr lvl="1"/>
            <a:r>
              <a:rPr lang="en-US" dirty="0" smtClean="0"/>
              <a:t>2 inch hail, 65 </a:t>
            </a:r>
            <a:r>
              <a:rPr lang="en-US" dirty="0" err="1" smtClean="0"/>
              <a:t>kt</a:t>
            </a:r>
            <a:r>
              <a:rPr lang="en-US" dirty="0" smtClean="0"/>
              <a:t> winds (hurricane force), F2+ tornado</a:t>
            </a:r>
          </a:p>
          <a:p>
            <a:pPr lvl="1"/>
            <a:r>
              <a:rPr lang="en-US" dirty="0" smtClean="0"/>
              <a:t>~10% of severe</a:t>
            </a:r>
          </a:p>
        </p:txBody>
      </p:sp>
    </p:spTree>
    <p:extLst>
      <p:ext uri="{BB962C8B-B14F-4D97-AF65-F5344CB8AC3E}">
        <p14:creationId xmlns:p14="http://schemas.microsoft.com/office/powerpoint/2010/main" val="163804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US" dirty="0"/>
              <a:t>“Ingredients” for severe thunderstorms-the </a:t>
            </a:r>
            <a:r>
              <a:rPr lang="en-US" dirty="0" err="1"/>
              <a:t>supercell</a:t>
            </a:r>
            <a:endParaRPr lang="en-US" dirty="0"/>
          </a:p>
        </p:txBody>
      </p:sp>
      <p:sp>
        <p:nvSpPr>
          <p:cNvPr id="102403" name="Rectangle 3"/>
          <p:cNvSpPr>
            <a:spLocks noGrp="1" noChangeArrowheads="1"/>
          </p:cNvSpPr>
          <p:nvPr>
            <p:ph type="body" idx="1"/>
          </p:nvPr>
        </p:nvSpPr>
        <p:spPr/>
        <p:txBody>
          <a:bodyPr/>
          <a:lstStyle/>
          <a:p>
            <a:pPr>
              <a:lnSpc>
                <a:spcPct val="90000"/>
              </a:lnSpc>
            </a:pPr>
            <a:r>
              <a:rPr lang="en-US" dirty="0" smtClean="0"/>
              <a:t>Thunderstorms</a:t>
            </a:r>
            <a:endParaRPr lang="en-US" dirty="0"/>
          </a:p>
          <a:p>
            <a:pPr lvl="1">
              <a:lnSpc>
                <a:spcPct val="90000"/>
              </a:lnSpc>
            </a:pPr>
            <a:r>
              <a:rPr lang="en-US" dirty="0"/>
              <a:t>Low-level warm, moist air</a:t>
            </a:r>
          </a:p>
          <a:p>
            <a:pPr lvl="1">
              <a:lnSpc>
                <a:spcPct val="90000"/>
              </a:lnSpc>
            </a:pPr>
            <a:r>
              <a:rPr lang="en-US" dirty="0"/>
              <a:t>Mid-level (~2-10 km) relatively cold, dry air</a:t>
            </a:r>
          </a:p>
          <a:p>
            <a:pPr lvl="1">
              <a:lnSpc>
                <a:spcPct val="90000"/>
              </a:lnSpc>
            </a:pPr>
            <a:r>
              <a:rPr lang="en-US" dirty="0"/>
              <a:t>Something to lift the warm, moist </a:t>
            </a:r>
            <a:r>
              <a:rPr lang="en-US" dirty="0" smtClean="0"/>
              <a:t>air</a:t>
            </a:r>
          </a:p>
          <a:p>
            <a:pPr lvl="1">
              <a:lnSpc>
                <a:spcPct val="90000"/>
              </a:lnSpc>
            </a:pPr>
            <a:r>
              <a:rPr lang="en-US" dirty="0" smtClean="0"/>
              <a:t>Combine first two to get energy available for storm (CAPE or </a:t>
            </a:r>
            <a:r>
              <a:rPr lang="en-US" dirty="0" err="1" smtClean="0"/>
              <a:t>Wmax</a:t>
            </a:r>
            <a:r>
              <a:rPr lang="en-US" dirty="0" smtClean="0"/>
              <a:t>)</a:t>
            </a:r>
            <a:endParaRPr lang="en-US" dirty="0"/>
          </a:p>
          <a:p>
            <a:pPr>
              <a:lnSpc>
                <a:spcPct val="90000"/>
              </a:lnSpc>
            </a:pPr>
            <a:r>
              <a:rPr lang="en-US" dirty="0"/>
              <a:t>Organization</a:t>
            </a:r>
          </a:p>
          <a:p>
            <a:pPr lvl="1">
              <a:lnSpc>
                <a:spcPct val="90000"/>
              </a:lnSpc>
            </a:pPr>
            <a:r>
              <a:rPr lang="en-US" dirty="0"/>
              <a:t>Winds that increase and change direction with height over lowest few km</a:t>
            </a:r>
          </a:p>
          <a:p>
            <a:pPr lvl="1">
              <a:lnSpc>
                <a:spcPct val="90000"/>
              </a:lnSpc>
            </a:pPr>
            <a:r>
              <a:rPr lang="en-US" dirty="0"/>
              <a:t>From equator at surface, west aloft</a:t>
            </a:r>
          </a:p>
        </p:txBody>
      </p:sp>
    </p:spTree>
    <p:extLst>
      <p:ext uri="{BB962C8B-B14F-4D97-AF65-F5344CB8AC3E}">
        <p14:creationId xmlns:p14="http://schemas.microsoft.com/office/powerpoint/2010/main" val="4011468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83075</TotalTime>
  <Words>1130</Words>
  <Application>Microsoft Office PowerPoint</Application>
  <PresentationFormat>On-screen Show (4:3)</PresentationFormat>
  <Paragraphs>234</Paragraphs>
  <Slides>53</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Civic</vt:lpstr>
      <vt:lpstr>Image Document</vt:lpstr>
      <vt:lpstr>Chart</vt:lpstr>
      <vt:lpstr>Severe thunderstorms  and climate change</vt:lpstr>
      <vt:lpstr>Big questions</vt:lpstr>
      <vt:lpstr>Reports-A logical place to start</vt:lpstr>
      <vt:lpstr>PowerPoint Presentation</vt:lpstr>
      <vt:lpstr>China-Hail Frequency</vt:lpstr>
      <vt:lpstr>France/Italy Hailpad Data </vt:lpstr>
      <vt:lpstr>Hail Obs Summary</vt:lpstr>
      <vt:lpstr>Severe Thunderstorm Definition (US)</vt:lpstr>
      <vt:lpstr>“Ingredients” for severe thunderstorms-the supercell</vt:lpstr>
      <vt:lpstr>PowerPoint Presentation</vt:lpstr>
      <vt:lpstr>Using large-scale conditions</vt:lpstr>
      <vt:lpstr>PowerPoint Presentation</vt:lpstr>
      <vt:lpstr>Probability of Sig Severe</vt:lpstr>
      <vt:lpstr>PowerPoint Presentation</vt:lpstr>
      <vt:lpstr>PowerPoint Presentation</vt:lpstr>
      <vt:lpstr>PowerPoint Presentation</vt:lpstr>
      <vt:lpstr>PowerPoint Presentation</vt:lpstr>
      <vt:lpstr>US in more detail</vt:lpstr>
      <vt:lpstr>PowerPoint Presentation</vt:lpstr>
      <vt:lpstr>PowerPoint Presentation</vt:lpstr>
      <vt:lpstr>PowerPoint Presentation</vt:lpstr>
      <vt:lpstr>PowerPoint Presentation</vt:lpstr>
      <vt:lpstr>PowerPoint Presentation</vt:lpstr>
      <vt:lpstr>PowerPoint Presentation</vt:lpstr>
      <vt:lpstr>Importance of shear</vt:lpstr>
      <vt:lpstr>PowerPoint Presentation</vt:lpstr>
      <vt:lpstr>What will happen in the future</vt:lpstr>
      <vt:lpstr>PowerPoint Presentation</vt:lpstr>
      <vt:lpstr>PowerPoint Presentation</vt:lpstr>
      <vt:lpstr>Trapp et al. (2009) Regional Analyses</vt:lpstr>
      <vt:lpstr>PowerPoint Presentation</vt:lpstr>
      <vt:lpstr>Model summary</vt:lpstr>
      <vt:lpstr>PowerPoint Presentation</vt:lpstr>
      <vt:lpstr>PowerPoint Presentation</vt:lpstr>
      <vt:lpstr>20th Century Reanalysis</vt:lpstr>
      <vt:lpstr>Summing up environments</vt:lpstr>
      <vt:lpstr>Return to reports</vt:lpstr>
      <vt:lpstr>PowerPoint Presentation</vt:lpstr>
      <vt:lpstr>PowerPoint Presentation</vt:lpstr>
      <vt:lpstr>Return to reports</vt:lpstr>
      <vt:lpstr>PowerPoint Presentation</vt:lpstr>
      <vt:lpstr>PowerPoint Presentation</vt:lpstr>
      <vt:lpstr>PowerPoint Presentation</vt:lpstr>
      <vt:lpstr>PowerPoint Presentation</vt:lpstr>
      <vt:lpstr>What has changed about tornado distributions?</vt:lpstr>
      <vt:lpstr>PowerPoint Presentation</vt:lpstr>
      <vt:lpstr>PowerPoint Presentation</vt:lpstr>
      <vt:lpstr>Statistical model</vt:lpstr>
      <vt:lpstr>PowerPoint Presentation</vt:lpstr>
      <vt:lpstr>PowerPoint Presentation</vt:lpstr>
      <vt:lpstr>PowerPoint Presentation</vt:lpstr>
      <vt:lpstr>PowerPoint Presentation</vt:lpstr>
      <vt:lpstr>Closing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Research Effectively</dc:title>
  <dc:creator>Harold Brooks</dc:creator>
  <cp:lastModifiedBy>Brooks</cp:lastModifiedBy>
  <cp:revision>609</cp:revision>
  <dcterms:created xsi:type="dcterms:W3CDTF">2006-08-16T00:00:00Z</dcterms:created>
  <dcterms:modified xsi:type="dcterms:W3CDTF">2013-03-15T15:53:12Z</dcterms:modified>
</cp:coreProperties>
</file>