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5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6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4" r:id="rId2"/>
    <p:sldMasterId id="2147483668" r:id="rId3"/>
    <p:sldMasterId id="2147483672" r:id="rId4"/>
    <p:sldMasterId id="2147483684" r:id="rId5"/>
    <p:sldMasterId id="2147483696" r:id="rId6"/>
    <p:sldMasterId id="2147483708" r:id="rId7"/>
  </p:sldMasterIdLst>
  <p:notesMasterIdLst>
    <p:notesMasterId r:id="rId47"/>
  </p:notesMasterIdLst>
  <p:sldIdLst>
    <p:sldId id="283" r:id="rId8"/>
    <p:sldId id="266" r:id="rId9"/>
    <p:sldId id="260" r:id="rId10"/>
    <p:sldId id="279" r:id="rId11"/>
    <p:sldId id="258" r:id="rId12"/>
    <p:sldId id="267" r:id="rId13"/>
    <p:sldId id="257" r:id="rId14"/>
    <p:sldId id="284" r:id="rId15"/>
    <p:sldId id="286" r:id="rId16"/>
    <p:sldId id="287" r:id="rId17"/>
    <p:sldId id="294" r:id="rId18"/>
    <p:sldId id="290" r:id="rId19"/>
    <p:sldId id="298" r:id="rId20"/>
    <p:sldId id="282" r:id="rId21"/>
    <p:sldId id="262" r:id="rId22"/>
    <p:sldId id="295" r:id="rId23"/>
    <p:sldId id="297" r:id="rId24"/>
    <p:sldId id="289" r:id="rId25"/>
    <p:sldId id="271" r:id="rId26"/>
    <p:sldId id="270" r:id="rId27"/>
    <p:sldId id="273" r:id="rId28"/>
    <p:sldId id="275" r:id="rId29"/>
    <p:sldId id="272" r:id="rId30"/>
    <p:sldId id="300" r:id="rId31"/>
    <p:sldId id="278" r:id="rId32"/>
    <p:sldId id="288" r:id="rId33"/>
    <p:sldId id="261" r:id="rId34"/>
    <p:sldId id="299" r:id="rId35"/>
    <p:sldId id="301" r:id="rId36"/>
    <p:sldId id="292" r:id="rId37"/>
    <p:sldId id="277" r:id="rId38"/>
    <p:sldId id="293" r:id="rId39"/>
    <p:sldId id="276" r:id="rId40"/>
    <p:sldId id="274" r:id="rId41"/>
    <p:sldId id="269" r:id="rId42"/>
    <p:sldId id="302" r:id="rId43"/>
    <p:sldId id="304" r:id="rId44"/>
    <p:sldId id="303" r:id="rId45"/>
    <p:sldId id="263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18" d="100"/>
          <a:sy n="118" d="100"/>
        </p:scale>
        <p:origin x="-1152" y="-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9" Type="http://schemas.openxmlformats.org/officeDocument/2006/relationships/slide" Target="slides/slide2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B84389-DE90-6444-9843-68650EBE146A}" type="datetimeFigureOut">
              <a:rPr lang="en-US" smtClean="0"/>
              <a:t>3/15/13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ED7064-04EB-0A4D-987F-CE05402A5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838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7CE3F78-A060-CD4A-9A8F-63C0693E4797}" type="slidenum">
              <a:rPr lang="en-US" sz="1200">
                <a:solidFill>
                  <a:prstClr val="black"/>
                </a:solidFill>
              </a:rPr>
              <a:pPr/>
              <a:t>1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362DF9-B6E8-A04F-9F61-D46E46067E0C}" type="slidenum">
              <a:rPr lang="en-US">
                <a:solidFill>
                  <a:prstClr val="black"/>
                </a:solidFill>
                <a:latin typeface="Calibri"/>
              </a:rPr>
              <a:pPr/>
              <a:t>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67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FB2DF0-7424-C64B-A5A7-9072E887F046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72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2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582356F9-62C9-114E-87A1-7CA45CBEFAC6}" type="slidenum">
              <a:rPr lang="en-US" sz="1200" b="0">
                <a:solidFill>
                  <a:prstClr val="black"/>
                </a:solidFill>
              </a:rPr>
              <a:pPr/>
              <a:t>17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05F84B-3089-5245-A748-FF9B7D71AED3}" type="slidenum">
              <a:rPr lang="en-US">
                <a:solidFill>
                  <a:prstClr val="black"/>
                </a:solidFill>
                <a:latin typeface="Calibri"/>
              </a:rPr>
              <a:pPr/>
              <a:t>27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0B4818-64DF-AF44-8D21-76D0DD75C48D}" type="slidenum">
              <a:rPr lang="en-US">
                <a:solidFill>
                  <a:prstClr val="black"/>
                </a:solidFill>
                <a:latin typeface="Calibri"/>
              </a:rPr>
              <a:pPr/>
              <a:t>35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D77A92-F737-EC44-9725-7BEE105E17EC}" type="slidenum">
              <a:rPr lang="en-US">
                <a:solidFill>
                  <a:prstClr val="black"/>
                </a:solidFill>
                <a:latin typeface="Calibri"/>
              </a:rPr>
              <a:pPr/>
              <a:t>39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94F7AF-5209-054D-8BFF-F12D8522B03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989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408DC-67A4-7040-ADDB-44CAEBA81EB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070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2CE151-3AEB-4642-A711-5160128793F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807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9B6E94-4E95-894A-BB18-30838AEE280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8184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B9B5B-AD0E-1E41-A7FF-3026A2EB5EF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688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0E38D-5533-904E-B8A4-75E3E29D395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1828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91E2E4-625C-074C-8047-51C495FC2ED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1645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24AB6C-EBF2-8F46-A27C-17431E486BB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8059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3EB5AC-1BD8-304A-A691-B7A5AAB09F2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1679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FBB021-7BC2-9A48-A48C-C3442864F1F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1258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64432-CE10-EC41-B10C-38AFF43D725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700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401C4F-629C-614C-A146-82A031EF14E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9914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A84880-14AA-354A-864A-C2690329653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8617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408DC-67A4-7040-ADDB-44CAEBA81EB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1980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2CE151-3AEB-4642-A711-5160128793F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4608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9B6E94-4E95-894A-BB18-30838AEE280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1098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B9B5B-AD0E-1E41-A7FF-3026A2EB5EF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939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0E38D-5533-904E-B8A4-75E3E29D395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6729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91E2E4-625C-074C-8047-51C495FC2ED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4031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24AB6C-EBF2-8F46-A27C-17431E486BB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6492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3EB5AC-1BD8-304A-A691-B7A5AAB09F2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1801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FBB021-7BC2-9A48-A48C-C3442864F1F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166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6F2D4-D540-824A-8DB8-48B95224C3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3401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64432-CE10-EC41-B10C-38AFF43D725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4383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9F6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9F6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D66133-9338-424E-A380-9C50DBEAF4AA}" type="slidenum">
              <a:rPr lang="en-US">
                <a:solidFill>
                  <a:srgbClr val="FFF9F6"/>
                </a:solidFill>
              </a:rPr>
              <a:pPr/>
              <a:t>‹#›</a:t>
            </a:fld>
            <a:endParaRPr lang="en-US">
              <a:solidFill>
                <a:srgbClr val="FFF9F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7128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9F6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9F6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0AB4EC-9C6F-8F46-B385-77CFDD48EA85}" type="slidenum">
              <a:rPr lang="en-US">
                <a:solidFill>
                  <a:srgbClr val="FFF9F6"/>
                </a:solidFill>
              </a:rPr>
              <a:pPr/>
              <a:t>‹#›</a:t>
            </a:fld>
            <a:endParaRPr lang="en-US">
              <a:solidFill>
                <a:srgbClr val="FFF9F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5732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9F6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9F6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DA4A73-706D-0B4D-A984-6714E842B5F1}" type="slidenum">
              <a:rPr lang="en-US">
                <a:solidFill>
                  <a:srgbClr val="FFF9F6"/>
                </a:solidFill>
              </a:rPr>
              <a:pPr/>
              <a:t>‹#›</a:t>
            </a:fld>
            <a:endParaRPr lang="en-US">
              <a:solidFill>
                <a:srgbClr val="FFF9F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9856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9F6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9F6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564DD4-CE6D-8F4B-B96A-3C34AD84E227}" type="slidenum">
              <a:rPr lang="en-US">
                <a:solidFill>
                  <a:srgbClr val="FFF9F6"/>
                </a:solidFill>
              </a:rPr>
              <a:pPr/>
              <a:t>‹#›</a:t>
            </a:fld>
            <a:endParaRPr lang="en-US">
              <a:solidFill>
                <a:srgbClr val="FFF9F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624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9F6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9F6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8B46B9-88B4-F644-8764-1C956E35B638}" type="slidenum">
              <a:rPr lang="en-US">
                <a:solidFill>
                  <a:srgbClr val="FFF9F6"/>
                </a:solidFill>
              </a:rPr>
              <a:pPr/>
              <a:t>‹#›</a:t>
            </a:fld>
            <a:endParaRPr lang="en-US">
              <a:solidFill>
                <a:srgbClr val="FFF9F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7034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9F6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9F6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103979-0E5E-5444-AA44-9E7AB0D457B5}" type="slidenum">
              <a:rPr lang="en-US">
                <a:solidFill>
                  <a:srgbClr val="FFF9F6"/>
                </a:solidFill>
              </a:rPr>
              <a:pPr/>
              <a:t>‹#›</a:t>
            </a:fld>
            <a:endParaRPr lang="en-US">
              <a:solidFill>
                <a:srgbClr val="FFF9F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8043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9F6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9F6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01EC65-8E11-C84C-AC69-D77CB39AF97E}" type="slidenum">
              <a:rPr lang="en-US">
                <a:solidFill>
                  <a:srgbClr val="FFF9F6"/>
                </a:solidFill>
              </a:rPr>
              <a:pPr/>
              <a:t>‹#›</a:t>
            </a:fld>
            <a:endParaRPr lang="en-US">
              <a:solidFill>
                <a:srgbClr val="FFF9F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4129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9F6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9F6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7BDAB1-DA1B-314B-93D4-91768B55AB65}" type="slidenum">
              <a:rPr lang="en-US">
                <a:solidFill>
                  <a:srgbClr val="FFF9F6"/>
                </a:solidFill>
              </a:rPr>
              <a:pPr/>
              <a:t>‹#›</a:t>
            </a:fld>
            <a:endParaRPr lang="en-US">
              <a:solidFill>
                <a:srgbClr val="FFF9F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2551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9F6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9F6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406FB1-101C-2447-A52A-807E7CF5EF8F}" type="slidenum">
              <a:rPr lang="en-US">
                <a:solidFill>
                  <a:srgbClr val="FFF9F6"/>
                </a:solidFill>
              </a:rPr>
              <a:pPr/>
              <a:t>‹#›</a:t>
            </a:fld>
            <a:endParaRPr lang="en-US">
              <a:solidFill>
                <a:srgbClr val="FFF9F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269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9F6"/>
              </a:solidFill>
              <a:latin typeface="Helvetica"/>
              <a:ea typeface="ＭＳ Ｐゴシック"/>
              <a:cs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9F6"/>
              </a:solidFill>
              <a:latin typeface="Helvetica"/>
              <a:ea typeface="ＭＳ Ｐゴシック"/>
              <a:cs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068A1AC-E35A-2944-8154-AA3891DFFABD}" type="slidenum">
              <a:rPr lang="en-US">
                <a:solidFill>
                  <a:srgbClr val="FFF9F6"/>
                </a:solidFill>
                <a:latin typeface="Helvetica"/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FFF9F6"/>
              </a:solidFill>
              <a:latin typeface="Helvetica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42830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9F6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9F6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150267-2E84-BF46-86F2-9CEC4DCA533C}" type="slidenum">
              <a:rPr lang="en-US">
                <a:solidFill>
                  <a:srgbClr val="FFF9F6"/>
                </a:solidFill>
              </a:rPr>
              <a:pPr/>
              <a:t>‹#›</a:t>
            </a:fld>
            <a:endParaRPr lang="en-US">
              <a:solidFill>
                <a:srgbClr val="FFF9F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8221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9F6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9F6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A5F8BE-74FB-0A45-8CCE-A8D2DE671542}" type="slidenum">
              <a:rPr lang="en-US">
                <a:solidFill>
                  <a:srgbClr val="FFF9F6"/>
                </a:solidFill>
              </a:rPr>
              <a:pPr/>
              <a:t>‹#›</a:t>
            </a:fld>
            <a:endParaRPr lang="en-US">
              <a:solidFill>
                <a:srgbClr val="FFF9F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2272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9F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9F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D7AA07-2A48-1045-A945-554A7219473A}" type="slidenum">
              <a:rPr lang="en-US">
                <a:solidFill>
                  <a:srgbClr val="FFF9F6"/>
                </a:solidFill>
              </a:rPr>
              <a:pPr/>
              <a:t>‹#›</a:t>
            </a:fld>
            <a:endParaRPr lang="en-US">
              <a:solidFill>
                <a:srgbClr val="FFF9F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6602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9F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9F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B6713F-6CC0-AB4E-B88E-18D5818E3B4B}" type="slidenum">
              <a:rPr lang="en-US">
                <a:solidFill>
                  <a:srgbClr val="FFF9F6"/>
                </a:solidFill>
              </a:rPr>
              <a:pPr/>
              <a:t>‹#›</a:t>
            </a:fld>
            <a:endParaRPr lang="en-US">
              <a:solidFill>
                <a:srgbClr val="FFF9F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4245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9F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9F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C32F92-6423-284C-BC39-A05A145824B3}" type="slidenum">
              <a:rPr lang="en-US">
                <a:solidFill>
                  <a:srgbClr val="FFF9F6"/>
                </a:solidFill>
              </a:rPr>
              <a:pPr/>
              <a:t>‹#›</a:t>
            </a:fld>
            <a:endParaRPr lang="en-US">
              <a:solidFill>
                <a:srgbClr val="FFF9F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3065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9F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9F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5A0BFA-35CE-CD4F-851F-5ECE7B387D31}" type="slidenum">
              <a:rPr lang="en-US">
                <a:solidFill>
                  <a:srgbClr val="FFF9F6"/>
                </a:solidFill>
              </a:rPr>
              <a:pPr/>
              <a:t>‹#›</a:t>
            </a:fld>
            <a:endParaRPr lang="en-US">
              <a:solidFill>
                <a:srgbClr val="FFF9F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3637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9F6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9F6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828B21-7FF9-9942-AE18-D792A7D59819}" type="slidenum">
              <a:rPr lang="en-US">
                <a:solidFill>
                  <a:srgbClr val="FFF9F6"/>
                </a:solidFill>
              </a:rPr>
              <a:pPr/>
              <a:t>‹#›</a:t>
            </a:fld>
            <a:endParaRPr lang="en-US">
              <a:solidFill>
                <a:srgbClr val="FFF9F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8648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9F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9F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3C2614-1AA8-D94E-B682-006C6410A5C1}" type="slidenum">
              <a:rPr lang="en-US">
                <a:solidFill>
                  <a:srgbClr val="FFF9F6"/>
                </a:solidFill>
              </a:rPr>
              <a:pPr/>
              <a:t>‹#›</a:t>
            </a:fld>
            <a:endParaRPr lang="en-US">
              <a:solidFill>
                <a:srgbClr val="FFF9F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4085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9F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9F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BEEDDB-46D4-A04D-B077-91A9D01FFE28}" type="slidenum">
              <a:rPr lang="en-US">
                <a:solidFill>
                  <a:srgbClr val="FFF9F6"/>
                </a:solidFill>
              </a:rPr>
              <a:pPr/>
              <a:t>‹#›</a:t>
            </a:fld>
            <a:endParaRPr lang="en-US">
              <a:solidFill>
                <a:srgbClr val="FFF9F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2175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9F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9F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4B3C0F-DF1B-6D46-BDD6-B43657A7FD3D}" type="slidenum">
              <a:rPr lang="en-US">
                <a:solidFill>
                  <a:srgbClr val="FFF9F6"/>
                </a:solidFill>
              </a:rPr>
              <a:pPr/>
              <a:t>‹#›</a:t>
            </a:fld>
            <a:endParaRPr lang="en-US">
              <a:solidFill>
                <a:srgbClr val="FFF9F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292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9F6"/>
              </a:solidFill>
              <a:latin typeface="Helvetica"/>
              <a:ea typeface="ＭＳ Ｐゴシック"/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9F6"/>
              </a:solidFill>
              <a:latin typeface="Helvetica"/>
              <a:ea typeface="ＭＳ Ｐゴシック"/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4DDEEA7-2CC3-024A-BE35-870C99099D57}" type="slidenum">
              <a:rPr lang="en-US">
                <a:solidFill>
                  <a:srgbClr val="FFF9F6"/>
                </a:solidFill>
                <a:latin typeface="Helvetica"/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FFF9F6"/>
              </a:solidFill>
              <a:latin typeface="Helvetica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126766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9F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9F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D77A14-F645-0247-BAF7-D3CBF25C496C}" type="slidenum">
              <a:rPr lang="en-US">
                <a:solidFill>
                  <a:srgbClr val="FFF9F6"/>
                </a:solidFill>
              </a:rPr>
              <a:pPr/>
              <a:t>‹#›</a:t>
            </a:fld>
            <a:endParaRPr lang="en-US">
              <a:solidFill>
                <a:srgbClr val="FFF9F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8079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9F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9F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909C63-DEAD-0346-BBBA-166AB8D00112}" type="slidenum">
              <a:rPr lang="en-US">
                <a:solidFill>
                  <a:srgbClr val="FFF9F6"/>
                </a:solidFill>
              </a:rPr>
              <a:pPr/>
              <a:t>‹#›</a:t>
            </a:fld>
            <a:endParaRPr lang="en-US">
              <a:solidFill>
                <a:srgbClr val="FFF9F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7853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9F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9F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7D153-E30E-254F-B284-5D248A766EE3}" type="slidenum">
              <a:rPr lang="en-US">
                <a:solidFill>
                  <a:srgbClr val="FFF9F6"/>
                </a:solidFill>
              </a:rPr>
              <a:pPr/>
              <a:t>‹#›</a:t>
            </a:fld>
            <a:endParaRPr lang="en-US">
              <a:solidFill>
                <a:srgbClr val="FFF9F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087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9F6"/>
              </a:solidFill>
              <a:latin typeface="Helvetica"/>
              <a:ea typeface="ＭＳ Ｐゴシック"/>
              <a:cs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9F6"/>
              </a:solidFill>
              <a:latin typeface="Helvetica"/>
              <a:ea typeface="ＭＳ Ｐゴシック"/>
              <a:cs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76C8C36-4B1F-9E4F-B58D-E7356734F47C}" type="slidenum">
              <a:rPr lang="en-US">
                <a:solidFill>
                  <a:srgbClr val="FFF9F6"/>
                </a:solidFill>
                <a:latin typeface="Helvetica"/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FFF9F6"/>
              </a:solidFill>
              <a:latin typeface="Helvetica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50512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9F6"/>
              </a:solidFill>
              <a:latin typeface="Helvetica"/>
              <a:ea typeface="ＭＳ Ｐゴシック"/>
              <a:cs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9F6"/>
              </a:solidFill>
              <a:latin typeface="Helvetica"/>
              <a:ea typeface="ＭＳ Ｐゴシック"/>
              <a:cs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068A1AC-E35A-2944-8154-AA3891DFFABD}" type="slidenum">
              <a:rPr lang="en-US">
                <a:solidFill>
                  <a:srgbClr val="FFF9F6"/>
                </a:solidFill>
                <a:latin typeface="Helvetica"/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FFF9F6"/>
              </a:solidFill>
              <a:latin typeface="Helvetica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6303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9F6"/>
              </a:solidFill>
              <a:latin typeface="Helvetica"/>
              <a:ea typeface="ＭＳ Ｐゴシック"/>
              <a:cs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9F6"/>
              </a:solidFill>
              <a:latin typeface="Helvetica"/>
              <a:ea typeface="ＭＳ Ｐゴシック"/>
              <a:cs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76C8C36-4B1F-9E4F-B58D-E7356734F47C}" type="slidenum">
              <a:rPr lang="en-US">
                <a:solidFill>
                  <a:srgbClr val="FFF9F6"/>
                </a:solidFill>
                <a:latin typeface="Helvetica"/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FFF9F6"/>
              </a:solidFill>
              <a:latin typeface="Helvetica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61075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A84880-14AA-354A-864A-C2690329653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691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Relationship Id="rId3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Relationship Id="rId9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8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0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7.xml"/><Relationship Id="rId9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9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1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8.xml"/><Relationship Id="rId9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0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2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3.xml"/><Relationship Id="rId3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6.xml"/><Relationship Id="rId6" Type="http://schemas.openxmlformats.org/officeDocument/2006/relationships/slideLayout" Target="../slideLayouts/slideLayout47.xml"/><Relationship Id="rId7" Type="http://schemas.openxmlformats.org/officeDocument/2006/relationships/slideLayout" Target="../slideLayouts/slideLayout48.xml"/><Relationship Id="rId8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A28AEE9-893D-9F4C-BC27-1A01163FDC95}" type="slidenum">
              <a:rPr lang="en-US">
                <a:solidFill>
                  <a:srgbClr val="FFFFFF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54540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9F6"/>
              </a:solidFill>
              <a:latin typeface="Helvetica"/>
              <a:ea typeface="ＭＳ Ｐゴシック"/>
              <a:cs typeface="ＭＳ Ｐゴシック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9F6"/>
              </a:solidFill>
              <a:latin typeface="Helvetica"/>
              <a:ea typeface="ＭＳ Ｐゴシック"/>
              <a:cs typeface="ＭＳ Ｐゴシック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F1D76162-91B0-6042-A1D5-3CE66DC917B8}" type="slidenum">
              <a:rPr lang="en-US">
                <a:solidFill>
                  <a:srgbClr val="FFF9F6"/>
                </a:solidFill>
                <a:latin typeface="Helvetica"/>
                <a:ea typeface="ＭＳ Ｐゴシック"/>
                <a:cs typeface="ＭＳ Ｐゴシック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9F6"/>
              </a:solidFill>
              <a:latin typeface="Helvetica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6874326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09" charset="0"/>
          <a:ea typeface="ＭＳ Ｐゴシック" pitchFamily="-109" charset="-128"/>
          <a:cs typeface="ＭＳ Ｐゴシック" pitchFamily="-109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09" charset="0"/>
          <a:ea typeface="ＭＳ Ｐゴシック" pitchFamily="-109" charset="-128"/>
          <a:cs typeface="ＭＳ Ｐゴシック" pitchFamily="-109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09" charset="0"/>
          <a:ea typeface="ＭＳ Ｐゴシック" pitchFamily="-109" charset="-128"/>
          <a:cs typeface="ＭＳ Ｐゴシック" pitchFamily="-109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9F6"/>
              </a:solidFill>
              <a:latin typeface="Helvetica"/>
              <a:ea typeface="ＭＳ Ｐゴシック"/>
              <a:cs typeface="ＭＳ Ｐゴシック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9F6"/>
              </a:solidFill>
              <a:latin typeface="Helvetica"/>
              <a:ea typeface="ＭＳ Ｐゴシック"/>
              <a:cs typeface="ＭＳ Ｐゴシック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F1D76162-91B0-6042-A1D5-3CE66DC917B8}" type="slidenum">
              <a:rPr lang="en-US">
                <a:solidFill>
                  <a:srgbClr val="FFF9F6"/>
                </a:solidFill>
                <a:latin typeface="Helvetica"/>
                <a:ea typeface="ＭＳ Ｐゴシック"/>
                <a:cs typeface="ＭＳ Ｐゴシック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9F6"/>
              </a:solidFill>
              <a:latin typeface="Helvetica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7359650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9" r:id="rId1"/>
    <p:sldLayoutId id="2147483671" r:id="rId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09" charset="0"/>
          <a:ea typeface="ＭＳ Ｐゴシック" pitchFamily="-109" charset="-128"/>
          <a:cs typeface="ＭＳ Ｐゴシック" pitchFamily="-109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09" charset="0"/>
          <a:ea typeface="ＭＳ Ｐゴシック" pitchFamily="-109" charset="-128"/>
          <a:cs typeface="ＭＳ Ｐゴシック" pitchFamily="-109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09" charset="0"/>
          <a:ea typeface="ＭＳ Ｐゴシック" pitchFamily="-109" charset="-128"/>
          <a:cs typeface="ＭＳ Ｐゴシック" pitchFamily="-109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40D5C20-F05D-7449-9271-4F28E21F921C}" type="slidenum">
              <a: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89991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40D5C20-F05D-7449-9271-4F28E21F921C}" type="slidenum">
              <a: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53396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Helvetica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9F6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Helvetica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9F6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0B1BE2DA-4DA4-DD44-83F2-6D8D3E23EFD4}" type="slidenum">
              <a:rPr lang="en-US" smtClean="0">
                <a:solidFill>
                  <a:srgbClr val="FFF9F6"/>
                </a:solidFill>
                <a:latin typeface="Helvetica" charset="0"/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FFF9F6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60350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1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1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1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10" charset="0"/>
          <a:ea typeface="ＭＳ Ｐゴシック" pitchFamily="-110" charset="-128"/>
          <a:cs typeface="ＭＳ Ｐゴシック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10" charset="0"/>
          <a:ea typeface="ＭＳ Ｐゴシック" pitchFamily="-110" charset="-128"/>
          <a:cs typeface="ＭＳ Ｐゴシック" pitchFamily="-11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10" charset="0"/>
          <a:ea typeface="ＭＳ Ｐゴシック" pitchFamily="-110" charset="-128"/>
          <a:cs typeface="ＭＳ Ｐゴシック" pitchFamily="-11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10" charset="0"/>
          <a:ea typeface="ＭＳ Ｐゴシック" pitchFamily="-110" charset="-128"/>
          <a:cs typeface="ＭＳ Ｐゴシック" pitchFamily="-11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9F6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9F6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3CCED6A7-4D36-C046-86A6-927E48A11E7E}" type="slidenum">
              <a:rPr lang="en-US" smtClean="0">
                <a:solidFill>
                  <a:srgbClr val="FFF9F6"/>
                </a:solidFill>
                <a:latin typeface="Helvetica" charset="0"/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FFF9F6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86073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6" Type="http://schemas.openxmlformats.org/officeDocument/2006/relationships/image" Target="../media/image4.jpe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jpeg"/><Relationship Id="rId10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9.emf"/><Relationship Id="rId3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3.t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4.t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5.t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6.t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7.t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8.t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2.t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ti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8.ti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3.t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4"/>
          <p:cNvSpPr>
            <a:spLocks noChangeArrowheads="1"/>
          </p:cNvSpPr>
          <p:nvPr/>
        </p:nvSpPr>
        <p:spPr bwMode="auto">
          <a:xfrm>
            <a:off x="304800" y="990600"/>
            <a:ext cx="8610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Severe Thunderstorm Environments in the CMIP5 Ensemble</a:t>
            </a:r>
            <a:endParaRPr lang="en-US" sz="3200" dirty="0" smtClean="0">
              <a:solidFill>
                <a:srgbClr val="FF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6" name="Rectangle 5"/>
          <p:cNvSpPr>
            <a:spLocks noChangeArrowheads="1"/>
          </p:cNvSpPr>
          <p:nvPr/>
        </p:nvSpPr>
        <p:spPr bwMode="auto">
          <a:xfrm>
            <a:off x="685800" y="3276600"/>
            <a:ext cx="7696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i="1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Noah S. Diffenbaugh</a:t>
            </a:r>
            <a:endParaRPr lang="en-US" sz="2000" i="1" smtClean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</a:pPr>
            <a:endParaRPr lang="en-US" sz="2000" i="1" smtClean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i="1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Department of Environmental Earth System Science</a:t>
            </a: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i="1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and</a:t>
            </a: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i="1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Woods Institute for the Environment</a:t>
            </a: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i="1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Stanford University</a:t>
            </a:r>
            <a:endParaRPr lang="en-US" sz="2400" smtClean="0">
              <a:solidFill>
                <a:srgbClr val="FFFFFF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387" name="Picture 12" descr="do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6127750"/>
            <a:ext cx="731838" cy="7302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13" descr="ns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6126163"/>
            <a:ext cx="73183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4" descr="worldban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163" y="6126163"/>
            <a:ext cx="731837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2" descr="SES_banner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167" b="26274"/>
          <a:stretch>
            <a:fillRect/>
          </a:stretch>
        </p:blipFill>
        <p:spPr bwMode="auto">
          <a:xfrm>
            <a:off x="-25400" y="6324600"/>
            <a:ext cx="35814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3" descr="woods_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38800"/>
            <a:ext cx="3556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0" descr="nih-logo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6126163"/>
            <a:ext cx="73183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1" descr="USGS_logo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638800"/>
            <a:ext cx="10922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2" descr="nasa_logo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257800"/>
            <a:ext cx="9159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899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5160" y="269047"/>
            <a:ext cx="8373142" cy="5755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Two modeling approaches to probing questions about climate change and severe thunderstorms: </a:t>
            </a:r>
          </a:p>
          <a:p>
            <a:endParaRPr lang="en-US" sz="3200" dirty="0" smtClean="0"/>
          </a:p>
          <a:p>
            <a:endParaRPr lang="en-US" sz="2400" dirty="0"/>
          </a:p>
          <a:p>
            <a:r>
              <a:rPr lang="en-US" sz="2400" dirty="0" smtClean="0"/>
              <a:t>“explicit” – e.g.,  Trapp et al. 2007 (JGR); Trapp et al. 2010; Mahoney et al. 2012; </a:t>
            </a:r>
            <a:r>
              <a:rPr lang="en-US" sz="2400" dirty="0" err="1" smtClean="0"/>
              <a:t>Gao</a:t>
            </a:r>
            <a:r>
              <a:rPr lang="en-US" sz="2400" dirty="0" smtClean="0"/>
              <a:t> et al. 2012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“implicit” – e.g.</a:t>
            </a:r>
            <a:r>
              <a:rPr lang="en-US" sz="2400" dirty="0"/>
              <a:t>, Del </a:t>
            </a:r>
            <a:r>
              <a:rPr lang="en-US" sz="2400" dirty="0" err="1"/>
              <a:t>Genio</a:t>
            </a:r>
            <a:r>
              <a:rPr lang="en-US" sz="2400" dirty="0"/>
              <a:t> et al. </a:t>
            </a:r>
            <a:r>
              <a:rPr lang="en-US" sz="2400" dirty="0" smtClean="0"/>
              <a:t>2007</a:t>
            </a:r>
            <a:r>
              <a:rPr lang="en-US" sz="2400" dirty="0"/>
              <a:t>;</a:t>
            </a:r>
            <a:r>
              <a:rPr lang="en-US" sz="2400" dirty="0" smtClean="0"/>
              <a:t> Marsh et al. 2007; </a:t>
            </a:r>
            <a:r>
              <a:rPr lang="en-US" sz="2400" dirty="0"/>
              <a:t>Trapp </a:t>
            </a:r>
            <a:r>
              <a:rPr lang="en-US" sz="2400" dirty="0" smtClean="0"/>
              <a:t>et al. 2007 (PNAS); Trapp et al. 2009; </a:t>
            </a:r>
            <a:r>
              <a:rPr lang="en-US" sz="2400" dirty="0"/>
              <a:t>Van </a:t>
            </a:r>
            <a:r>
              <a:rPr lang="en-US" sz="2400" dirty="0" err="1"/>
              <a:t>Klooster</a:t>
            </a:r>
            <a:r>
              <a:rPr lang="en-US" sz="2400" dirty="0"/>
              <a:t> and </a:t>
            </a:r>
            <a:r>
              <a:rPr lang="en-US" sz="2400" dirty="0" err="1"/>
              <a:t>Roebber</a:t>
            </a:r>
            <a:r>
              <a:rPr lang="en-US" sz="2400" dirty="0"/>
              <a:t> </a:t>
            </a:r>
            <a:r>
              <a:rPr lang="en-US" sz="2400" dirty="0" smtClean="0"/>
              <a:t>2009; Lee 2012; Allen and colleagues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78121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3" name="Group 3"/>
          <p:cNvGrpSpPr>
            <a:grpSpLocks/>
          </p:cNvGrpSpPr>
          <p:nvPr/>
        </p:nvGrpSpPr>
        <p:grpSpPr bwMode="auto">
          <a:xfrm>
            <a:off x="76200" y="1219200"/>
            <a:ext cx="4552950" cy="4648200"/>
            <a:chOff x="2667000" y="457200"/>
            <a:chExt cx="3657600" cy="3733800"/>
          </a:xfrm>
        </p:grpSpPr>
        <p:sp>
          <p:nvSpPr>
            <p:cNvPr id="28680" name="Rectangle 2"/>
            <p:cNvSpPr>
              <a:spLocks noChangeArrowheads="1"/>
            </p:cNvSpPr>
            <p:nvPr/>
          </p:nvSpPr>
          <p:spPr bwMode="auto">
            <a:xfrm>
              <a:off x="2819400" y="457200"/>
              <a:ext cx="3429000" cy="35052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28681" name="Picture 1" descr="telescoping_fig_sketch_a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52" t="7777" r="16928" b="38889"/>
            <a:stretch>
              <a:fillRect/>
            </a:stretch>
          </p:blipFill>
          <p:spPr bwMode="auto">
            <a:xfrm>
              <a:off x="2667000" y="533400"/>
              <a:ext cx="3657600" cy="365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674" name="Rectangle 4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320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Approaches to High-Resolution Climate Modeling</a:t>
            </a:r>
            <a:endParaRPr lang="en-US" sz="3200" smtClean="0">
              <a:solidFill>
                <a:srgbClr val="FFFF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675" name="TextBox 5"/>
          <p:cNvSpPr txBox="1">
            <a:spLocks noChangeArrowheads="1"/>
          </p:cNvSpPr>
          <p:nvPr/>
        </p:nvSpPr>
        <p:spPr bwMode="auto">
          <a:xfrm>
            <a:off x="330200" y="5715000"/>
            <a:ext cx="8585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</a:rPr>
              <a:t>Nesting is only due to computational limitations =&gt; we</a:t>
            </a:r>
            <a:r>
              <a:rPr lang="ja-JP" altLang="en-US" smtClean="0">
                <a:solidFill>
                  <a:srgbClr val="FFFFFF"/>
                </a:solidFill>
              </a:rPr>
              <a:t>’</a:t>
            </a:r>
            <a:r>
              <a:rPr lang="en-US" altLang="ja-JP" smtClean="0">
                <a:solidFill>
                  <a:srgbClr val="FFFFFF"/>
                </a:solidFill>
              </a:rPr>
              <a:t>d like to run the globe at non-hydrostatic resolutions.</a:t>
            </a:r>
            <a:endParaRPr lang="en-US" smtClean="0">
              <a:solidFill>
                <a:srgbClr val="FFFFFF"/>
              </a:solidFill>
            </a:endParaRPr>
          </a:p>
        </p:txBody>
      </p:sp>
      <p:grpSp>
        <p:nvGrpSpPr>
          <p:cNvPr id="28676" name="Group 6"/>
          <p:cNvGrpSpPr>
            <a:grpSpLocks/>
          </p:cNvGrpSpPr>
          <p:nvPr/>
        </p:nvGrpSpPr>
        <p:grpSpPr bwMode="auto">
          <a:xfrm>
            <a:off x="4953000" y="1524000"/>
            <a:ext cx="3908425" cy="3810000"/>
            <a:chOff x="1955799" y="1739780"/>
            <a:chExt cx="5245101" cy="5113149"/>
          </a:xfrm>
        </p:grpSpPr>
        <p:pic>
          <p:nvPicPr>
            <p:cNvPr id="2867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5799" y="1739780"/>
              <a:ext cx="5245101" cy="5113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5-Point Star 8"/>
            <p:cNvSpPr/>
            <p:nvPr/>
          </p:nvSpPr>
          <p:spPr>
            <a:xfrm>
              <a:off x="4919218" y="4226049"/>
              <a:ext cx="91608" cy="91610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</p:grpSp>
      <p:sp>
        <p:nvSpPr>
          <p:cNvPr id="28677" name="TextBox 1"/>
          <p:cNvSpPr txBox="1">
            <a:spLocks noChangeArrowheads="1"/>
          </p:cNvSpPr>
          <p:nvPr/>
        </p:nvSpPr>
        <p:spPr bwMode="auto">
          <a:xfrm>
            <a:off x="7924800" y="4876800"/>
            <a:ext cx="942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LANL</a:t>
            </a:r>
          </a:p>
        </p:txBody>
      </p:sp>
    </p:spTree>
    <p:extLst>
      <p:ext uri="{BB962C8B-B14F-4D97-AF65-F5344CB8AC3E}">
        <p14:creationId xmlns:p14="http://schemas.microsoft.com/office/powerpoint/2010/main" val="1328969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51584" y="179317"/>
            <a:ext cx="333256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Explicit Approach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36" y="1047330"/>
            <a:ext cx="6047771" cy="55423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39051" y="1237615"/>
            <a:ext cx="255068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1-km horizontal </a:t>
            </a:r>
            <a:r>
              <a:rPr lang="en-US" dirty="0" smtClean="0"/>
              <a:t>resolution</a:t>
            </a:r>
          </a:p>
          <a:p>
            <a:endParaRPr lang="en-US" dirty="0"/>
          </a:p>
          <a:p>
            <a:pPr marL="285750" indent="-285750">
              <a:buFont typeface="Symbol" charset="0"/>
              <a:buChar char=""/>
            </a:pPr>
            <a:r>
              <a:rPr lang="en-US" dirty="0" smtClean="0"/>
              <a:t>Now 10-100m “cloud resolving” simulations, e.g. with WRF</a:t>
            </a:r>
          </a:p>
          <a:p>
            <a:pPr marL="285750" indent="-285750">
              <a:buFont typeface="Symbol" charset="0"/>
              <a:buChar char=""/>
            </a:pPr>
            <a:endParaRPr lang="en-US" dirty="0"/>
          </a:p>
          <a:p>
            <a:pPr marL="285750" indent="-285750">
              <a:buFont typeface="Symbol" charset="0"/>
              <a:buChar char=""/>
            </a:pPr>
            <a:r>
              <a:rPr lang="en-US" dirty="0" smtClean="0"/>
              <a:t>How would one run a climate-scale experiment given available computing resources?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219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533" name="Picture 5" descr="wr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3" t="9366" r="27238" b="45171"/>
          <a:stretch>
            <a:fillRect/>
          </a:stretch>
        </p:blipFill>
        <p:spPr bwMode="auto">
          <a:xfrm>
            <a:off x="251851" y="1555923"/>
            <a:ext cx="2543431" cy="356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4534" name="Rectangle 6"/>
          <p:cNvSpPr>
            <a:spLocks noChangeArrowheads="1"/>
          </p:cNvSpPr>
          <p:nvPr/>
        </p:nvSpPr>
        <p:spPr bwMode="auto">
          <a:xfrm>
            <a:off x="251851" y="5274769"/>
            <a:ext cx="277238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srgbClr val="FFF9F6"/>
                </a:solidFill>
                <a:latin typeface="Helvetica" charset="0"/>
                <a:ea typeface="ＭＳ Ｐゴシック" charset="0"/>
                <a:cs typeface="ＭＳ Ｐゴシック" charset="0"/>
              </a:rPr>
              <a:t>Trapp, Halvorson, and Diffenbaugh, JGR, 2007</a:t>
            </a:r>
            <a:endParaRPr lang="en-US" sz="1600" dirty="0" smtClean="0">
              <a:solidFill>
                <a:srgbClr val="FFF9F6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6474" y="274634"/>
            <a:ext cx="28276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Individual Event</a:t>
            </a:r>
          </a:p>
          <a:p>
            <a:pPr algn="ctr"/>
            <a:r>
              <a:rPr lang="en-US" dirty="0" smtClean="0"/>
              <a:t>3-4 April 1974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3-km horizontal resolution </a:t>
            </a:r>
            <a:endParaRPr lang="en-US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021319" y="6318913"/>
            <a:ext cx="35670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srgbClr val="FFF9F6"/>
                </a:solidFill>
                <a:latin typeface="Helvetica" charset="0"/>
                <a:ea typeface="ＭＳ Ｐゴシック" charset="0"/>
                <a:cs typeface="ＭＳ Ｐゴシック" charset="0"/>
              </a:rPr>
              <a:t>Trapp</a:t>
            </a:r>
            <a:r>
              <a:rPr lang="en-US" sz="1600" i="1" dirty="0">
                <a:solidFill>
                  <a:srgbClr val="FFF9F6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600" i="1" dirty="0" smtClean="0">
                <a:solidFill>
                  <a:srgbClr val="FFF9F6"/>
                </a:solidFill>
                <a:latin typeface="Helvetica" charset="0"/>
                <a:ea typeface="ＭＳ Ｐゴシック" charset="0"/>
                <a:cs typeface="ＭＳ Ｐゴシック" charset="0"/>
              </a:rPr>
              <a:t>et al., Climate Dynamics, 2010</a:t>
            </a:r>
            <a:endParaRPr lang="en-US" sz="1600" dirty="0" smtClean="0">
              <a:solidFill>
                <a:srgbClr val="FFF9F6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9215" y="2276138"/>
            <a:ext cx="5799587" cy="37827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60561" y="1344923"/>
            <a:ext cx="44967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 Decade of Spring Seasons – 1991-2000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4.25-km horizontal resolution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593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849" y="2086830"/>
            <a:ext cx="5276012" cy="39721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96001" y="6489406"/>
            <a:ext cx="2253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Doswell</a:t>
            </a:r>
            <a:r>
              <a:rPr lang="en-US" i="1" dirty="0" smtClean="0"/>
              <a:t> et al., 2012</a:t>
            </a:r>
            <a:endParaRPr lang="en-US" i="1" dirty="0"/>
          </a:p>
        </p:txBody>
      </p:sp>
      <p:sp>
        <p:nvSpPr>
          <p:cNvPr id="4" name="TextBox 3"/>
          <p:cNvSpPr txBox="1"/>
          <p:nvPr/>
        </p:nvSpPr>
        <p:spPr>
          <a:xfrm>
            <a:off x="2905847" y="365904"/>
            <a:ext cx="330952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Implicit Approach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35602" y="1388281"/>
            <a:ext cx="1912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“Ingredients</a:t>
            </a:r>
            <a:r>
              <a:rPr lang="en-US" sz="2400" dirty="0" smtClean="0"/>
              <a:t>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62316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3"/>
          <p:cNvSpPr txBox="1">
            <a:spLocks noChangeArrowheads="1"/>
          </p:cNvSpPr>
          <p:nvPr/>
        </p:nvSpPr>
        <p:spPr bwMode="auto">
          <a:xfrm>
            <a:off x="6632393" y="6056480"/>
            <a:ext cx="23145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i="1" dirty="0">
                <a:solidFill>
                  <a:srgbClr val="FFF9F6"/>
                </a:solidFill>
                <a:latin typeface="Helvetica"/>
                <a:ea typeface="ＭＳ Ｐゴシック"/>
                <a:cs typeface="ＭＳ Ｐゴシック"/>
              </a:rPr>
              <a:t>Brooks et al. 2003</a:t>
            </a:r>
          </a:p>
        </p:txBody>
      </p:sp>
      <p:pic>
        <p:nvPicPr>
          <p:cNvPr id="22531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8171" y="903995"/>
            <a:ext cx="5540374" cy="4111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4467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0258" y="22661"/>
            <a:ext cx="3443962" cy="3538157"/>
          </a:xfrm>
          <a:prstGeom prst="rect">
            <a:avLst/>
          </a:prstGeom>
        </p:spPr>
      </p:pic>
      <p:pic>
        <p:nvPicPr>
          <p:cNvPr id="6" name="Picture 10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077" y="3678860"/>
            <a:ext cx="3051659" cy="2702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030"/>
          <p:cNvSpPr>
            <a:spLocks noChangeArrowheads="1"/>
          </p:cNvSpPr>
          <p:nvPr/>
        </p:nvSpPr>
        <p:spPr bwMode="auto">
          <a:xfrm>
            <a:off x="5261369" y="4233767"/>
            <a:ext cx="62949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Spring</a:t>
            </a:r>
          </a:p>
        </p:txBody>
      </p:sp>
      <p:sp>
        <p:nvSpPr>
          <p:cNvPr id="8" name="Rectangle 1031"/>
          <p:cNvSpPr>
            <a:spLocks noChangeArrowheads="1"/>
          </p:cNvSpPr>
          <p:nvPr/>
        </p:nvSpPr>
        <p:spPr bwMode="auto">
          <a:xfrm>
            <a:off x="6647716" y="4238856"/>
            <a:ext cx="76610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Summer</a:t>
            </a:r>
          </a:p>
        </p:txBody>
      </p:sp>
      <p:sp>
        <p:nvSpPr>
          <p:cNvPr id="9" name="Rectangle 1033"/>
          <p:cNvSpPr>
            <a:spLocks noChangeArrowheads="1"/>
          </p:cNvSpPr>
          <p:nvPr/>
        </p:nvSpPr>
        <p:spPr bwMode="auto">
          <a:xfrm>
            <a:off x="4876800" y="6445250"/>
            <a:ext cx="4343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srgbClr val="FFF9F6"/>
                </a:solidFill>
                <a:latin typeface="Helvetica" charset="0"/>
                <a:ea typeface="ＭＳ Ｐゴシック" charset="0"/>
                <a:cs typeface="ＭＳ Ｐゴシック" charset="0"/>
              </a:rPr>
              <a:t>Trapp, Diffenbaugh, et al., PNAS, 2007</a:t>
            </a:r>
            <a:endParaRPr lang="en-US" sz="1600" dirty="0" smtClean="0">
              <a:solidFill>
                <a:srgbClr val="FFF9F6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083" y="-20386"/>
            <a:ext cx="3983182" cy="6858000"/>
          </a:xfrm>
          <a:prstGeom prst="rect">
            <a:avLst/>
          </a:prstGeom>
        </p:spPr>
      </p:pic>
      <p:sp>
        <p:nvSpPr>
          <p:cNvPr id="10" name="Rectangle 1030"/>
          <p:cNvSpPr>
            <a:spLocks noChangeArrowheads="1"/>
          </p:cNvSpPr>
          <p:nvPr/>
        </p:nvSpPr>
        <p:spPr bwMode="auto">
          <a:xfrm>
            <a:off x="178083" y="921583"/>
            <a:ext cx="77777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Spring</a:t>
            </a:r>
          </a:p>
        </p:txBody>
      </p:sp>
      <p:sp>
        <p:nvSpPr>
          <p:cNvPr id="11" name="Rectangle 1031"/>
          <p:cNvSpPr>
            <a:spLocks noChangeArrowheads="1"/>
          </p:cNvSpPr>
          <p:nvPr/>
        </p:nvSpPr>
        <p:spPr bwMode="auto">
          <a:xfrm>
            <a:off x="2102575" y="921583"/>
            <a:ext cx="95991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Summer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 flipV="1">
            <a:off x="4261908" y="4735222"/>
            <a:ext cx="614892" cy="55961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4876800" y="3678860"/>
            <a:ext cx="0" cy="276639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335226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8" name="Rectangle 1033"/>
          <p:cNvSpPr>
            <a:spLocks noChangeArrowheads="1"/>
          </p:cNvSpPr>
          <p:nvPr/>
        </p:nvSpPr>
        <p:spPr bwMode="auto">
          <a:xfrm>
            <a:off x="4876800" y="6445250"/>
            <a:ext cx="4343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srgbClr val="FFF9F6"/>
                </a:solidFill>
                <a:latin typeface="Helvetica" charset="0"/>
                <a:ea typeface="ＭＳ Ｐゴシック" charset="0"/>
                <a:cs typeface="ＭＳ Ｐゴシック" charset="0"/>
              </a:rPr>
              <a:t>Trapp, Diffenbaugh and </a:t>
            </a:r>
            <a:r>
              <a:rPr lang="en-US" sz="1600" i="1" dirty="0" err="1" smtClean="0">
                <a:solidFill>
                  <a:srgbClr val="FFF9F6"/>
                </a:solidFill>
                <a:latin typeface="Helvetica" charset="0"/>
                <a:ea typeface="ＭＳ Ｐゴシック" charset="0"/>
                <a:cs typeface="ＭＳ Ｐゴシック" charset="0"/>
              </a:rPr>
              <a:t>Gluhovsky</a:t>
            </a:r>
            <a:r>
              <a:rPr lang="en-US" sz="1600" i="1" dirty="0" smtClean="0">
                <a:solidFill>
                  <a:srgbClr val="FFF9F6"/>
                </a:solidFill>
                <a:latin typeface="Helvetica" charset="0"/>
                <a:ea typeface="ＭＳ Ｐゴシック" charset="0"/>
                <a:cs typeface="ＭＳ Ｐゴシック" charset="0"/>
              </a:rPr>
              <a:t>, 2009</a:t>
            </a:r>
            <a:endParaRPr lang="en-US" sz="1600" dirty="0" smtClean="0">
              <a:solidFill>
                <a:srgbClr val="FFF9F6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919" name="Rectangle 1034"/>
          <p:cNvSpPr>
            <a:spLocks noChangeArrowheads="1"/>
          </p:cNvSpPr>
          <p:nvPr/>
        </p:nvSpPr>
        <p:spPr bwMode="auto">
          <a:xfrm>
            <a:off x="5486400" y="654050"/>
            <a:ext cx="4556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9F6"/>
                </a:solidFill>
                <a:latin typeface="Helvetica" charset="0"/>
                <a:ea typeface="ＭＳ Ｐゴシック" charset="0"/>
                <a:cs typeface="ＭＳ Ｐゴシック" charset="0"/>
              </a:rPr>
              <a:t>SE</a:t>
            </a:r>
          </a:p>
        </p:txBody>
      </p:sp>
      <p:sp>
        <p:nvSpPr>
          <p:cNvPr id="38920" name="Rectangle 1035"/>
          <p:cNvSpPr>
            <a:spLocks noChangeArrowheads="1"/>
          </p:cNvSpPr>
          <p:nvPr/>
        </p:nvSpPr>
        <p:spPr bwMode="auto">
          <a:xfrm>
            <a:off x="5486400" y="1752600"/>
            <a:ext cx="466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9F6"/>
                </a:solidFill>
                <a:latin typeface="Helvetica" charset="0"/>
                <a:ea typeface="ＭＳ Ｐゴシック" charset="0"/>
                <a:cs typeface="ＭＳ Ｐゴシック" charset="0"/>
              </a:rPr>
              <a:t>NE</a:t>
            </a:r>
          </a:p>
        </p:txBody>
      </p:sp>
      <p:sp>
        <p:nvSpPr>
          <p:cNvPr id="38921" name="Rectangle 1036"/>
          <p:cNvSpPr>
            <a:spLocks noChangeArrowheads="1"/>
          </p:cNvSpPr>
          <p:nvPr/>
        </p:nvSpPr>
        <p:spPr bwMode="auto">
          <a:xfrm>
            <a:off x="5410200" y="2743200"/>
            <a:ext cx="5445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9F6"/>
                </a:solidFill>
                <a:latin typeface="Helvetica" charset="0"/>
                <a:ea typeface="ＭＳ Ｐゴシック" charset="0"/>
                <a:cs typeface="ＭＳ Ｐゴシック" charset="0"/>
              </a:rPr>
              <a:t>MW</a:t>
            </a:r>
          </a:p>
        </p:txBody>
      </p:sp>
      <p:sp>
        <p:nvSpPr>
          <p:cNvPr id="38922" name="Rectangle 1037"/>
          <p:cNvSpPr>
            <a:spLocks noChangeArrowheads="1"/>
          </p:cNvSpPr>
          <p:nvPr/>
        </p:nvSpPr>
        <p:spPr bwMode="auto">
          <a:xfrm>
            <a:off x="5410200" y="3886200"/>
            <a:ext cx="6127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9F6"/>
                </a:solidFill>
                <a:latin typeface="Helvetica" charset="0"/>
                <a:ea typeface="ＭＳ Ｐゴシック" charset="0"/>
                <a:cs typeface="ＭＳ Ｐゴシック" charset="0"/>
              </a:rPr>
              <a:t>SGP</a:t>
            </a:r>
          </a:p>
        </p:txBody>
      </p:sp>
      <p:sp>
        <p:nvSpPr>
          <p:cNvPr id="38923" name="Rectangle 1038"/>
          <p:cNvSpPr>
            <a:spLocks noChangeArrowheads="1"/>
          </p:cNvSpPr>
          <p:nvPr/>
        </p:nvSpPr>
        <p:spPr bwMode="auto">
          <a:xfrm>
            <a:off x="5410200" y="4997450"/>
            <a:ext cx="6238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9F6"/>
                </a:solidFill>
                <a:latin typeface="Helvetica" charset="0"/>
                <a:ea typeface="ＭＳ Ｐゴシック" charset="0"/>
                <a:cs typeface="ＭＳ Ｐゴシック" charset="0"/>
              </a:rPr>
              <a:t>NGP</a:t>
            </a:r>
          </a:p>
        </p:txBody>
      </p:sp>
      <p:pic>
        <p:nvPicPr>
          <p:cNvPr id="38924" name="Picture 10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76200"/>
            <a:ext cx="2540000" cy="581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5" name="Rectangle 1040"/>
          <p:cNvSpPr>
            <a:spLocks noChangeArrowheads="1"/>
          </p:cNvSpPr>
          <p:nvPr/>
        </p:nvSpPr>
        <p:spPr bwMode="auto">
          <a:xfrm>
            <a:off x="6678613" y="5988050"/>
            <a:ext cx="6365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9F6"/>
                </a:solidFill>
                <a:latin typeface="Helvetica" charset="0"/>
                <a:ea typeface="ＭＳ Ｐゴシック" charset="0"/>
                <a:cs typeface="ＭＳ Ｐゴシック" charset="0"/>
              </a:rPr>
              <a:t>1980</a:t>
            </a:r>
          </a:p>
        </p:txBody>
      </p:sp>
      <p:sp>
        <p:nvSpPr>
          <p:cNvPr id="38926" name="Rectangle 1041"/>
          <p:cNvSpPr>
            <a:spLocks noChangeArrowheads="1"/>
          </p:cNvSpPr>
          <p:nvPr/>
        </p:nvSpPr>
        <p:spPr bwMode="auto">
          <a:xfrm>
            <a:off x="7391400" y="5991225"/>
            <a:ext cx="6365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9F6"/>
                </a:solidFill>
                <a:latin typeface="Helvetica" charset="0"/>
                <a:ea typeface="ＭＳ Ｐゴシック" charset="0"/>
                <a:cs typeface="ＭＳ Ｐゴシック" charset="0"/>
              </a:rPr>
              <a:t>2040</a:t>
            </a:r>
          </a:p>
        </p:txBody>
      </p:sp>
      <p:sp>
        <p:nvSpPr>
          <p:cNvPr id="38927" name="Rectangle 1042"/>
          <p:cNvSpPr>
            <a:spLocks noChangeArrowheads="1"/>
          </p:cNvSpPr>
          <p:nvPr/>
        </p:nvSpPr>
        <p:spPr bwMode="auto">
          <a:xfrm>
            <a:off x="8153400" y="5988050"/>
            <a:ext cx="6365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9F6"/>
                </a:solidFill>
                <a:latin typeface="Helvetica" charset="0"/>
                <a:ea typeface="ＭＳ Ｐゴシック" charset="0"/>
                <a:cs typeface="ＭＳ Ｐゴシック" charset="0"/>
              </a:rPr>
              <a:t>2100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766" y="654050"/>
            <a:ext cx="3588728" cy="59943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4486" y="108485"/>
            <a:ext cx="13250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“high CAPE”</a:t>
            </a:r>
            <a:endParaRPr lang="en-US" sz="1600" dirty="0"/>
          </a:p>
        </p:txBody>
      </p:sp>
      <p:cxnSp>
        <p:nvCxnSpPr>
          <p:cNvPr id="4" name="Straight Arrow Connector 3"/>
          <p:cNvCxnSpPr>
            <a:stCxn id="2" idx="2"/>
          </p:cNvCxnSpPr>
          <p:nvPr/>
        </p:nvCxnSpPr>
        <p:spPr bwMode="auto">
          <a:xfrm>
            <a:off x="866987" y="447039"/>
            <a:ext cx="510600" cy="54356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3379386" y="22389"/>
            <a:ext cx="183826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Screened for </a:t>
            </a:r>
          </a:p>
          <a:p>
            <a:r>
              <a:rPr lang="en-US" sz="1600" dirty="0" smtClean="0"/>
              <a:t>Convective </a:t>
            </a:r>
            <a:r>
              <a:rPr lang="en-US" sz="1600" dirty="0" err="1" smtClean="0"/>
              <a:t>Precip</a:t>
            </a:r>
            <a:endParaRPr lang="en-US" sz="1600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>
            <a:off x="3895987" y="574879"/>
            <a:ext cx="548882" cy="38343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715442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257975"/>
            <a:ext cx="4777929" cy="19697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8897" y="2346086"/>
            <a:ext cx="6079221" cy="44056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9823" y="3707083"/>
            <a:ext cx="216324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Analysis requires </a:t>
            </a:r>
            <a:r>
              <a:rPr lang="en-US" dirty="0" smtClean="0"/>
              <a:t>sub-daily, 3-d atmospheric </a:t>
            </a:r>
            <a:r>
              <a:rPr lang="en-US" dirty="0" err="1" smtClean="0"/>
              <a:t>variabbles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=&gt; 10 GCMs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716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mip5_sev_fig2_mam_v2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12"/>
          <a:stretch/>
        </p:blipFill>
        <p:spPr>
          <a:xfrm>
            <a:off x="88975" y="142963"/>
            <a:ext cx="6116239" cy="61742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85238" y="6440550"/>
            <a:ext cx="2574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Diffenbaugh et al., in prep</a:t>
            </a:r>
            <a:endParaRPr lang="en-US" sz="16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6360572" y="1355996"/>
            <a:ext cx="267983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Eastern US</a:t>
            </a:r>
          </a:p>
          <a:p>
            <a:endParaRPr lang="en-US" dirty="0"/>
          </a:p>
          <a:p>
            <a:r>
              <a:rPr lang="en-US" dirty="0" smtClean="0"/>
              <a:t>31-year running mean</a:t>
            </a:r>
          </a:p>
          <a:p>
            <a:endParaRPr lang="en-US" dirty="0"/>
          </a:p>
          <a:p>
            <a:r>
              <a:rPr lang="en-US" dirty="0" smtClean="0"/>
              <a:t>Gray = individual realizations</a:t>
            </a:r>
          </a:p>
          <a:p>
            <a:endParaRPr lang="en-US" dirty="0"/>
          </a:p>
          <a:p>
            <a:r>
              <a:rPr lang="en-US" dirty="0" smtClean="0"/>
              <a:t>Black = multi-model mean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082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mip5_sev_front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2" y="0"/>
            <a:ext cx="698695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3677" y="2120088"/>
            <a:ext cx="1205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 be submitted any day now….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992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mip5_sev_fig1_mam_v2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46"/>
          <a:stretch/>
        </p:blipFill>
        <p:spPr>
          <a:xfrm>
            <a:off x="68535" y="119909"/>
            <a:ext cx="5897583" cy="66269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85238" y="6440550"/>
            <a:ext cx="2574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Diffenbaugh et al., in prep</a:t>
            </a:r>
            <a:endParaRPr lang="en-US" sz="16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6059236" y="1225139"/>
            <a:ext cx="34224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2070-2099 minus 1970-1999</a:t>
            </a:r>
          </a:p>
          <a:p>
            <a:endParaRPr lang="en-US" dirty="0"/>
          </a:p>
          <a:p>
            <a:r>
              <a:rPr lang="en-US" dirty="0"/>
              <a:t>d</a:t>
            </a:r>
            <a:r>
              <a:rPr lang="en-US" dirty="0" smtClean="0"/>
              <a:t>ivided by 1970-1999 </a:t>
            </a:r>
          </a:p>
          <a:p>
            <a:endParaRPr lang="en-US" dirty="0"/>
          </a:p>
          <a:p>
            <a:r>
              <a:rPr lang="en-US" dirty="0" smtClean="0"/>
              <a:t>x 100%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11249" y="3508369"/>
            <a:ext cx="16536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Black: S/N &gt; 1</a:t>
            </a:r>
          </a:p>
          <a:p>
            <a:endParaRPr lang="en-US" dirty="0"/>
          </a:p>
          <a:p>
            <a:r>
              <a:rPr lang="en-US" dirty="0" smtClean="0"/>
              <a:t>Gray: S/N &gt;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141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mip5_sev_fig4_mam_v3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90" y="149081"/>
            <a:ext cx="8673221" cy="51242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85238" y="6440550"/>
            <a:ext cx="2574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Diffenbaugh et al., in prep</a:t>
            </a:r>
            <a:endParaRPr lang="en-US" sz="16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4143522" y="5628457"/>
            <a:ext cx="16536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Black: S/N &gt; 1</a:t>
            </a:r>
          </a:p>
          <a:p>
            <a:endParaRPr lang="en-US" dirty="0"/>
          </a:p>
          <a:p>
            <a:r>
              <a:rPr lang="en-US" dirty="0" smtClean="0"/>
              <a:t>Gray: S/N &gt; 2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44397" y="5919026"/>
            <a:ext cx="3136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2070-2099 minus 1970-1999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082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mip5_sev_figS2_mam_v1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84"/>
          <a:stretch/>
        </p:blipFill>
        <p:spPr>
          <a:xfrm>
            <a:off x="92190" y="118380"/>
            <a:ext cx="6408288" cy="64211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00478" y="6440550"/>
            <a:ext cx="2574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Diffenbaugh et al., in prep</a:t>
            </a:r>
            <a:endParaRPr lang="en-US" sz="16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6629636" y="1625042"/>
            <a:ext cx="244528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Very little change in relative influence of CAPE and S06 on NDSEV variability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66082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mip5_sev_fig3_mam_v2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64"/>
          <a:stretch/>
        </p:blipFill>
        <p:spPr>
          <a:xfrm>
            <a:off x="86096" y="215240"/>
            <a:ext cx="8995387" cy="55638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85238" y="6440550"/>
            <a:ext cx="2574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Diffenbaugh et al., in prep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566082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mip5_sev_figS3_mam_v1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0" t="-1151" r="22972" b="49668"/>
          <a:stretch/>
        </p:blipFill>
        <p:spPr>
          <a:xfrm>
            <a:off x="129146" y="0"/>
            <a:ext cx="3519306" cy="66972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85238" y="6440550"/>
            <a:ext cx="2574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Diffenbaugh et al., in prep</a:t>
            </a:r>
            <a:endParaRPr lang="en-US" sz="1600" i="1" dirty="0"/>
          </a:p>
        </p:txBody>
      </p:sp>
      <p:pic>
        <p:nvPicPr>
          <p:cNvPr id="4" name="Picture 3" descr="cmip5_sev_figS3_mam_v1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0" t="50194" r="22972" b="24363"/>
          <a:stretch/>
        </p:blipFill>
        <p:spPr>
          <a:xfrm>
            <a:off x="3807842" y="936281"/>
            <a:ext cx="4954791" cy="465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95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36330" y="107619"/>
            <a:ext cx="7307666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At least 4 New Results </a:t>
            </a:r>
            <a:r>
              <a:rPr lang="en-US" sz="2400" dirty="0" smtClean="0">
                <a:solidFill>
                  <a:srgbClr val="FFFF00"/>
                </a:solidFill>
              </a:rPr>
              <a:t>(for Spring):</a:t>
            </a:r>
            <a:endParaRPr lang="en-US" sz="2400" dirty="0" smtClean="0">
              <a:solidFill>
                <a:srgbClr val="FFFF00"/>
              </a:solidFill>
            </a:endParaRPr>
          </a:p>
          <a:p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dirty="0" smtClean="0"/>
              <a:t>Increases in CAPE are </a:t>
            </a:r>
            <a:r>
              <a:rPr lang="en-US" sz="2400" dirty="0" smtClean="0"/>
              <a:t>robust, while </a:t>
            </a:r>
            <a:r>
              <a:rPr lang="en-US" sz="2400" dirty="0" smtClean="0"/>
              <a:t>decreases in S06 are </a:t>
            </a:r>
            <a:r>
              <a:rPr lang="en-US" sz="2400" dirty="0" smtClean="0"/>
              <a:t>not</a:t>
            </a:r>
          </a:p>
          <a:p>
            <a:pPr marL="285750" indent="-285750">
              <a:buFontTx/>
              <a:buChar char="-"/>
            </a:pP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dirty="0" smtClean="0"/>
              <a:t>Decreases in S06 are </a:t>
            </a:r>
            <a:r>
              <a:rPr lang="en-US" sz="2400" dirty="0" smtClean="0"/>
              <a:t>concentrated in low CAPE days, while </a:t>
            </a:r>
            <a:r>
              <a:rPr lang="en-US" sz="2400" dirty="0" smtClean="0"/>
              <a:t>increases in CAPE result </a:t>
            </a:r>
            <a:r>
              <a:rPr lang="en-US" sz="2400" dirty="0" smtClean="0"/>
              <a:t>in increased occurrence of </a:t>
            </a:r>
            <a:r>
              <a:rPr lang="en-US" sz="2400" dirty="0" smtClean="0"/>
              <a:t>high-CAPE/high-S06 and high</a:t>
            </a:r>
            <a:r>
              <a:rPr lang="en-US" sz="2400" dirty="0" smtClean="0"/>
              <a:t>-CAPE/high-</a:t>
            </a:r>
            <a:r>
              <a:rPr lang="en-US" sz="2400" dirty="0" smtClean="0"/>
              <a:t>S01</a:t>
            </a:r>
            <a:endParaRPr lang="en-US" sz="2400" dirty="0" smtClean="0"/>
          </a:p>
          <a:p>
            <a:pPr marL="285750" indent="-285750">
              <a:buFontTx/>
              <a:buChar char="-"/>
            </a:pP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dirty="0" smtClean="0"/>
              <a:t>Increases in NDSEV emerge early in RCP8.5</a:t>
            </a:r>
          </a:p>
          <a:p>
            <a:pPr marL="285750" indent="-285750">
              <a:buFontTx/>
              <a:buChar char="-"/>
            </a:pP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dirty="0" smtClean="0"/>
              <a:t>Increases in NDSEV result from robust physical changes</a:t>
            </a:r>
          </a:p>
          <a:p>
            <a:pPr marL="285750" indent="-285750">
              <a:buFontTx/>
              <a:buChar char="-"/>
            </a:pPr>
            <a:endParaRPr lang="en-US" sz="2400" dirty="0"/>
          </a:p>
          <a:p>
            <a:pPr marL="285750" indent="-285750">
              <a:buFontTx/>
              <a:buChar char="-"/>
            </a:pP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45744" y="5757599"/>
            <a:ext cx="83946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Symbol" charset="0"/>
              <a:buChar char=""/>
            </a:pPr>
            <a:r>
              <a:rPr lang="en-US" sz="2400" dirty="0" smtClean="0">
                <a:solidFill>
                  <a:srgbClr val="FF0000"/>
                </a:solidFill>
              </a:rPr>
              <a:t>But this is all “implicit” based on “ingredients”. </a:t>
            </a:r>
            <a:r>
              <a:rPr lang="en-US" sz="2400" dirty="0" smtClean="0">
                <a:solidFill>
                  <a:srgbClr val="FF0000"/>
                </a:solidFill>
              </a:rPr>
              <a:t>The caveats </a:t>
            </a:r>
            <a:r>
              <a:rPr lang="en-US" sz="2400" dirty="0" smtClean="0">
                <a:solidFill>
                  <a:srgbClr val="FF0000"/>
                </a:solidFill>
              </a:rPr>
              <a:t>associated with actual dynamics of severe storms persist.  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314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4715" y="391641"/>
            <a:ext cx="699555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Since Adam mentioned interest in potential for  “event attribution”…..</a:t>
            </a:r>
          </a:p>
          <a:p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 smtClean="0"/>
              <a:t>This is actually what I was most interested in analyzing in CMIP5, but…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 smtClean="0"/>
              <a:t>Requires sub-daily, 3-dimensional atmospheric fields for Pre-</a:t>
            </a:r>
            <a:r>
              <a:rPr lang="en-US" sz="2400" dirty="0" smtClean="0"/>
              <a:t>Industrial Control simulations</a:t>
            </a:r>
            <a:endParaRPr lang="en-US" sz="2400" dirty="0" smtClean="0"/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endParaRPr lang="en-US" sz="2400" dirty="0" smtClean="0"/>
          </a:p>
          <a:p>
            <a:r>
              <a:rPr lang="en-US" sz="2400" dirty="0" smtClean="0"/>
              <a:t>How might we </a:t>
            </a:r>
            <a:r>
              <a:rPr lang="en-US" sz="2400" dirty="0" smtClean="0"/>
              <a:t>approach this question if </a:t>
            </a:r>
            <a:r>
              <a:rPr lang="en-US" sz="2400" dirty="0" smtClean="0"/>
              <a:t>we had the necessary model </a:t>
            </a:r>
            <a:r>
              <a:rPr lang="en-US" sz="2400" dirty="0" smtClean="0"/>
              <a:t>output?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269893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837" name="Rectangle 1029"/>
          <p:cNvSpPr>
            <a:spLocks noChangeArrowheads="1"/>
          </p:cNvSpPr>
          <p:nvPr/>
        </p:nvSpPr>
        <p:spPr bwMode="auto">
          <a:xfrm>
            <a:off x="695479" y="6125746"/>
            <a:ext cx="24035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FFF9F6"/>
                </a:solidFill>
                <a:latin typeface="Helvetica"/>
                <a:ea typeface="ＭＳ Ｐゴシック"/>
                <a:cs typeface="ＭＳ Ｐゴシック"/>
              </a:rPr>
              <a:t>Diffenbaugh et al., 2008</a:t>
            </a:r>
          </a:p>
        </p:txBody>
      </p:sp>
      <p:grpSp>
        <p:nvGrpSpPr>
          <p:cNvPr id="2" name="Group 1033"/>
          <p:cNvGrpSpPr>
            <a:grpSpLocks noChangeAspect="1"/>
          </p:cNvGrpSpPr>
          <p:nvPr/>
        </p:nvGrpSpPr>
        <p:grpSpPr bwMode="auto">
          <a:xfrm>
            <a:off x="228600" y="1447800"/>
            <a:ext cx="4037013" cy="3546475"/>
            <a:chOff x="384" y="672"/>
            <a:chExt cx="3552" cy="3120"/>
          </a:xfrm>
        </p:grpSpPr>
        <p:sp>
          <p:nvSpPr>
            <p:cNvPr id="760840" name="Rectangle 1032"/>
            <p:cNvSpPr>
              <a:spLocks noChangeAspect="1" noChangeArrowheads="1"/>
            </p:cNvSpPr>
            <p:nvPr/>
          </p:nvSpPr>
          <p:spPr bwMode="auto">
            <a:xfrm>
              <a:off x="384" y="672"/>
              <a:ext cx="3552" cy="31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 b="1">
                <a:solidFill>
                  <a:srgbClr val="FFF9F6"/>
                </a:solidFill>
                <a:latin typeface="Helvetica"/>
                <a:ea typeface="ＭＳ Ｐゴシック"/>
                <a:cs typeface="ＭＳ Ｐゴシック"/>
              </a:endParaRPr>
            </a:p>
          </p:txBody>
        </p:sp>
        <p:pic>
          <p:nvPicPr>
            <p:cNvPr id="760839" name="Picture 1031" descr="Eos_fig1_new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0" y="768"/>
              <a:ext cx="3360" cy="2932"/>
            </a:xfrm>
            <a:prstGeom prst="rect">
              <a:avLst/>
            </a:prstGeom>
            <a:noFill/>
          </p:spPr>
        </p:pic>
      </p:grpSp>
      <p:sp>
        <p:nvSpPr>
          <p:cNvPr id="760842" name="Rectangle 1034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4267200" cy="1143000"/>
          </a:xfrm>
        </p:spPr>
        <p:txBody>
          <a:bodyPr/>
          <a:lstStyle/>
          <a:p>
            <a:r>
              <a:rPr lang="en-US" sz="2800"/>
              <a:t>Annual U.S. Tornado Reports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2227" y="228600"/>
            <a:ext cx="2732314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045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6596" y="6335311"/>
            <a:ext cx="8315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Diffenbaugh and Scherer, submitted to BAMS State of the Climate special issue</a:t>
            </a:r>
            <a:endParaRPr lang="en-US" i="1" dirty="0"/>
          </a:p>
        </p:txBody>
      </p:sp>
      <p:pic>
        <p:nvPicPr>
          <p:cNvPr id="5" name="Picture 4" descr="BAMS_CMIP5_July_2012_fig1_presub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54"/>
          <a:stretch/>
        </p:blipFill>
        <p:spPr>
          <a:xfrm>
            <a:off x="2351860" y="139904"/>
            <a:ext cx="6376443" cy="60921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531" y="742569"/>
            <a:ext cx="18955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July 2012 anomaly 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247531" y="2164230"/>
            <a:ext cx="2072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Occurrence of July 2012 in 1979-2011 of NCEP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247531" y="3357702"/>
            <a:ext cx="16574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Occurrence of July 2012 in 1979-2011 of CMIP5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247531" y="4665420"/>
            <a:ext cx="16574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Occurrence of July 2012 in Pre-Industrial Control of CMIP5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76691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7727" y="1764946"/>
            <a:ext cx="542250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Thanks for Listening!</a:t>
            </a:r>
          </a:p>
          <a:p>
            <a:endParaRPr lang="en-US" sz="4400" dirty="0"/>
          </a:p>
          <a:p>
            <a:r>
              <a:rPr lang="en-US" sz="4400" dirty="0" smtClean="0"/>
              <a:t>Questions?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782334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650" y="92776"/>
            <a:ext cx="6413500" cy="1244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49" y="1364714"/>
            <a:ext cx="5021667" cy="13472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rcRect b="1580"/>
          <a:stretch>
            <a:fillRect/>
          </a:stretch>
        </p:blipFill>
        <p:spPr>
          <a:xfrm>
            <a:off x="0" y="4485300"/>
            <a:ext cx="6400800" cy="2372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rcRect t="24760" r="13525"/>
          <a:stretch>
            <a:fillRect/>
          </a:stretch>
        </p:blipFill>
        <p:spPr>
          <a:xfrm>
            <a:off x="3721100" y="6246450"/>
            <a:ext cx="2679700" cy="6115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98087"/>
            <a:ext cx="5378776" cy="15723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1734" y="1906788"/>
            <a:ext cx="3657600" cy="167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880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96875" y="1775708"/>
            <a:ext cx="4024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CMIP5 “Validation”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66750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mip5_sev_figS4_mam_v3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0" y="762000"/>
            <a:ext cx="5565648" cy="53248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85238" y="6440550"/>
            <a:ext cx="2574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Diffenbaugh et al., in prep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566082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mip5_sev_figS2_mam_v1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90" y="0"/>
            <a:ext cx="553123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85238" y="6440550"/>
            <a:ext cx="2574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Diffenbaugh et al., in prep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556411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mip5_sev_figS3_mam_v1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619" y="0"/>
            <a:ext cx="352946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85238" y="6440550"/>
            <a:ext cx="2574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Diffenbaugh et al., in prep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566082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mip5_sev_figS1_mam_v1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92" y="0"/>
            <a:ext cx="488568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85238" y="6440550"/>
            <a:ext cx="2574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Diffenbaugh et al., in prep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566082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13" name="Rectangle 1033"/>
          <p:cNvSpPr>
            <a:spLocks noChangeArrowheads="1"/>
          </p:cNvSpPr>
          <p:nvPr/>
        </p:nvSpPr>
        <p:spPr bwMode="auto">
          <a:xfrm>
            <a:off x="4876800" y="6445250"/>
            <a:ext cx="4343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FFF9F6"/>
                </a:solidFill>
                <a:latin typeface="Helvetica"/>
                <a:ea typeface="ＭＳ Ｐゴシック"/>
                <a:cs typeface="ＭＳ Ｐゴシック"/>
              </a:rPr>
              <a:t>Trapp, Diffenbaugh and </a:t>
            </a:r>
            <a:r>
              <a:rPr lang="en-US" sz="1600" i="1" dirty="0" err="1">
                <a:solidFill>
                  <a:srgbClr val="FFF9F6"/>
                </a:solidFill>
                <a:latin typeface="Helvetica"/>
                <a:ea typeface="ＭＳ Ｐゴシック"/>
                <a:cs typeface="ＭＳ Ｐゴシック"/>
              </a:rPr>
              <a:t>Gluhovsky</a:t>
            </a:r>
            <a:r>
              <a:rPr lang="en-US" sz="1600" i="1" dirty="0">
                <a:solidFill>
                  <a:srgbClr val="FFF9F6"/>
                </a:solidFill>
                <a:latin typeface="Helvetica"/>
                <a:ea typeface="ＭＳ Ｐゴシック"/>
                <a:cs typeface="ＭＳ Ｐゴシック"/>
              </a:rPr>
              <a:t>, 2009</a:t>
            </a:r>
            <a:endParaRPr lang="en-US" sz="1600" dirty="0">
              <a:solidFill>
                <a:srgbClr val="FFF9F6"/>
              </a:solidFill>
              <a:latin typeface="Helvetica"/>
              <a:ea typeface="ＭＳ Ｐゴシック"/>
              <a:cs typeface="ＭＳ Ｐゴシック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71" y="228600"/>
            <a:ext cx="3832058" cy="6400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6899" y="2025650"/>
            <a:ext cx="4558875" cy="4394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3774" y="203201"/>
            <a:ext cx="4572000" cy="158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987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047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198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494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39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686800" cy="1143000"/>
          </a:xfrm>
        </p:spPr>
        <p:txBody>
          <a:bodyPr/>
          <a:lstStyle/>
          <a:p>
            <a:r>
              <a:rPr lang="en-US" sz="3600"/>
              <a:t>Severe Thunderstorm Environments</a:t>
            </a:r>
          </a:p>
        </p:txBody>
      </p:sp>
      <p:sp>
        <p:nvSpPr>
          <p:cNvPr id="69939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3429000" cy="1447800"/>
          </a:xfrm>
        </p:spPr>
        <p:txBody>
          <a:bodyPr/>
          <a:lstStyle/>
          <a:p>
            <a:r>
              <a:rPr lang="en-US" sz="2400"/>
              <a:t>Convective Available Potential Energy (CAPE)</a:t>
            </a:r>
          </a:p>
        </p:txBody>
      </p:sp>
      <p:sp>
        <p:nvSpPr>
          <p:cNvPr id="699401" name="Line 1033"/>
          <p:cNvSpPr>
            <a:spLocks noChangeShapeType="1"/>
          </p:cNvSpPr>
          <p:nvPr/>
        </p:nvSpPr>
        <p:spPr bwMode="auto">
          <a:xfrm>
            <a:off x="4572000" y="990600"/>
            <a:ext cx="0" cy="3429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>
              <a:solidFill>
                <a:srgbClr val="FFF9F6"/>
              </a:solidFill>
              <a:latin typeface="Helvetica"/>
              <a:ea typeface="ＭＳ Ｐゴシック"/>
              <a:cs typeface="ＭＳ Ｐゴシック"/>
            </a:endParaRPr>
          </a:p>
        </p:txBody>
      </p:sp>
      <p:sp>
        <p:nvSpPr>
          <p:cNvPr id="699405" name="Rectangle 1037"/>
          <p:cNvSpPr>
            <a:spLocks noChangeArrowheads="1"/>
          </p:cNvSpPr>
          <p:nvPr/>
        </p:nvSpPr>
        <p:spPr bwMode="auto">
          <a:xfrm>
            <a:off x="6477000" y="5988050"/>
            <a:ext cx="18780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FFF9F6"/>
                </a:solidFill>
                <a:latin typeface="Helvetica"/>
                <a:ea typeface="ＭＳ Ｐゴシック"/>
                <a:cs typeface="ＭＳ Ｐゴシック"/>
              </a:rPr>
              <a:t>Brooks et al., 2003</a:t>
            </a:r>
          </a:p>
        </p:txBody>
      </p:sp>
      <p:sp>
        <p:nvSpPr>
          <p:cNvPr id="699407" name="Line 1039"/>
          <p:cNvSpPr>
            <a:spLocks noChangeShapeType="1"/>
          </p:cNvSpPr>
          <p:nvPr/>
        </p:nvSpPr>
        <p:spPr bwMode="auto">
          <a:xfrm>
            <a:off x="0" y="4419600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>
              <a:solidFill>
                <a:srgbClr val="FFF9F6"/>
              </a:solidFill>
              <a:latin typeface="Helvetica"/>
              <a:ea typeface="ＭＳ Ｐゴシック"/>
              <a:cs typeface="ＭＳ Ｐゴシック"/>
            </a:endParaRPr>
          </a:p>
        </p:txBody>
      </p:sp>
      <p:pic>
        <p:nvPicPr>
          <p:cNvPr id="699409" name="Picture 104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3073400"/>
            <a:ext cx="17526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99410" name="Rectangle 1042"/>
          <p:cNvSpPr>
            <a:spLocks noChangeArrowheads="1"/>
          </p:cNvSpPr>
          <p:nvPr/>
        </p:nvSpPr>
        <p:spPr bwMode="auto">
          <a:xfrm>
            <a:off x="5638800" y="2311400"/>
            <a:ext cx="32908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FFF9F6"/>
                </a:solidFill>
                <a:latin typeface="Helvetica"/>
                <a:ea typeface="ＭＳ Ｐゴシック"/>
                <a:cs typeface="ＭＳ Ｐゴシック"/>
              </a:rPr>
              <a:t>Pole-equator temperature gradient</a:t>
            </a:r>
          </a:p>
        </p:txBody>
      </p:sp>
      <p:sp>
        <p:nvSpPr>
          <p:cNvPr id="699411" name="Line 1043"/>
          <p:cNvSpPr>
            <a:spLocks noChangeShapeType="1"/>
          </p:cNvSpPr>
          <p:nvPr/>
        </p:nvSpPr>
        <p:spPr bwMode="auto">
          <a:xfrm flipH="1">
            <a:off x="6553200" y="2692400"/>
            <a:ext cx="152400" cy="609600"/>
          </a:xfrm>
          <a:prstGeom prst="line">
            <a:avLst/>
          </a:prstGeom>
          <a:noFill/>
          <a:ln w="38100">
            <a:solidFill>
              <a:srgbClr val="F51B18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>
              <a:solidFill>
                <a:srgbClr val="FFF9F6"/>
              </a:solidFill>
              <a:latin typeface="Helvetica"/>
              <a:ea typeface="ＭＳ Ｐゴシック"/>
              <a:cs typeface="ＭＳ Ｐゴシック"/>
            </a:endParaRPr>
          </a:p>
        </p:txBody>
      </p:sp>
      <p:sp>
        <p:nvSpPr>
          <p:cNvPr id="699412" name="Rectangle 1044"/>
          <p:cNvSpPr>
            <a:spLocks noChangeArrowheads="1"/>
          </p:cNvSpPr>
          <p:nvPr/>
        </p:nvSpPr>
        <p:spPr bwMode="auto">
          <a:xfrm>
            <a:off x="6781800" y="3346450"/>
            <a:ext cx="22714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9F6"/>
                </a:solidFill>
                <a:latin typeface="Helvetica"/>
                <a:ea typeface="ＭＳ Ｐゴシック"/>
                <a:cs typeface="ＭＳ Ｐゴシック"/>
              </a:rPr>
              <a:t>Thermal </a:t>
            </a:r>
            <a:r>
              <a:rPr lang="en-US" sz="1600" dirty="0" smtClean="0">
                <a:solidFill>
                  <a:srgbClr val="FFF9F6"/>
                </a:solidFill>
                <a:latin typeface="Helvetica"/>
                <a:ea typeface="ＭＳ Ｐゴシック"/>
                <a:cs typeface="ＭＳ Ｐゴシック"/>
              </a:rPr>
              <a:t>Wind Relation</a:t>
            </a:r>
            <a:endParaRPr lang="en-US" sz="1600" dirty="0">
              <a:solidFill>
                <a:srgbClr val="FFF9F6"/>
              </a:solidFill>
              <a:latin typeface="Helvetica"/>
              <a:ea typeface="ＭＳ Ｐゴシック"/>
              <a:cs typeface="ＭＳ Ｐゴシック"/>
            </a:endParaRPr>
          </a:p>
        </p:txBody>
      </p:sp>
      <p:pic>
        <p:nvPicPr>
          <p:cNvPr id="699413" name="Picture 104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5149850"/>
            <a:ext cx="7620000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99414" name="Rectangle 1046"/>
          <p:cNvSpPr>
            <a:spLocks noChangeArrowheads="1"/>
          </p:cNvSpPr>
          <p:nvPr/>
        </p:nvSpPr>
        <p:spPr bwMode="auto">
          <a:xfrm>
            <a:off x="4876800" y="2438400"/>
            <a:ext cx="4333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FFF9F6"/>
                </a:solidFill>
                <a:latin typeface="Helvetica"/>
                <a:ea typeface="ＭＳ Ｐゴシック"/>
                <a:cs typeface="ＭＳ Ｐゴシック"/>
              </a:rPr>
              <a:t>S6</a:t>
            </a:r>
          </a:p>
        </p:txBody>
      </p:sp>
      <p:sp>
        <p:nvSpPr>
          <p:cNvPr id="699415" name="Line 1047"/>
          <p:cNvSpPr>
            <a:spLocks noChangeShapeType="1"/>
          </p:cNvSpPr>
          <p:nvPr/>
        </p:nvSpPr>
        <p:spPr bwMode="auto">
          <a:xfrm>
            <a:off x="5105400" y="2743200"/>
            <a:ext cx="76200" cy="381000"/>
          </a:xfrm>
          <a:prstGeom prst="line">
            <a:avLst/>
          </a:prstGeom>
          <a:noFill/>
          <a:ln w="38100">
            <a:solidFill>
              <a:srgbClr val="F51B18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>
              <a:solidFill>
                <a:srgbClr val="FFF9F6"/>
              </a:solidFill>
              <a:latin typeface="Helvetica"/>
              <a:ea typeface="ＭＳ Ｐゴシック"/>
              <a:cs typeface="ＭＳ Ｐゴシック"/>
            </a:endParaRPr>
          </a:p>
        </p:txBody>
      </p:sp>
      <p:sp>
        <p:nvSpPr>
          <p:cNvPr id="699416" name="Rectangle 1048"/>
          <p:cNvSpPr>
            <a:spLocks noChangeArrowheads="1"/>
          </p:cNvSpPr>
          <p:nvPr/>
        </p:nvSpPr>
        <p:spPr bwMode="auto">
          <a:xfrm>
            <a:off x="6403975" y="6073775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>
              <a:solidFill>
                <a:srgbClr val="FFF9F6"/>
              </a:solidFill>
              <a:latin typeface="Helvetica"/>
              <a:ea typeface="ＭＳ Ｐゴシック"/>
              <a:cs typeface="ＭＳ Ｐゴシック"/>
            </a:endParaRPr>
          </a:p>
        </p:txBody>
      </p:sp>
      <p:sp>
        <p:nvSpPr>
          <p:cNvPr id="699417" name="Rectangle 1049"/>
          <p:cNvSpPr>
            <a:spLocks noChangeArrowheads="1"/>
          </p:cNvSpPr>
          <p:nvPr/>
        </p:nvSpPr>
        <p:spPr bwMode="auto">
          <a:xfrm>
            <a:off x="4953000" y="1524000"/>
            <a:ext cx="3068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9F6"/>
                </a:solidFill>
                <a:latin typeface="Helvetica"/>
                <a:ea typeface="ＭＳ Ｐゴシック"/>
                <a:cs typeface="ＭＳ Ｐゴシック"/>
              </a:rPr>
              <a:t>• Vertical Wind Shear</a:t>
            </a:r>
          </a:p>
        </p:txBody>
      </p:sp>
      <p:pic>
        <p:nvPicPr>
          <p:cNvPr id="699424" name="Picture 1056" descr="cape_calc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2667000"/>
            <a:ext cx="4267200" cy="1249363"/>
          </a:xfrm>
          <a:prstGeom prst="rect">
            <a:avLst/>
          </a:prstGeom>
          <a:noFill/>
        </p:spPr>
      </p:pic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7099300" y="4030663"/>
            <a:ext cx="18923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FFF9F6"/>
                </a:solidFill>
                <a:latin typeface="Helvetica"/>
                <a:ea typeface="ＭＳ Ｐゴシック"/>
                <a:cs typeface="ＭＳ Ｐゴシック"/>
              </a:rPr>
              <a:t>Trapp et al., 2007</a:t>
            </a:r>
            <a:endParaRPr lang="en-US" sz="1600" dirty="0">
              <a:solidFill>
                <a:srgbClr val="FFF9F6"/>
              </a:solidFill>
              <a:latin typeface="Helvetica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3900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52400"/>
            <a:ext cx="7251685" cy="6400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05600" y="6486789"/>
            <a:ext cx="21802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 smtClean="0"/>
              <a:t>Trenberth</a:t>
            </a:r>
            <a:r>
              <a:rPr lang="en-US" sz="1600" i="1" dirty="0" smtClean="0"/>
              <a:t> et al., 2009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059446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Keeling Curve</a:t>
            </a:r>
          </a:p>
        </p:txBody>
      </p:sp>
      <p:pic>
        <p:nvPicPr>
          <p:cNvPr id="27651" name="Picture 4" descr="Mauna_Loa_Carbon_Dioxid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31888" y="1268413"/>
            <a:ext cx="7173912" cy="490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Rectangle 5"/>
          <p:cNvSpPr>
            <a:spLocks noChangeArrowheads="1"/>
          </p:cNvSpPr>
          <p:nvPr/>
        </p:nvSpPr>
        <p:spPr bwMode="auto">
          <a:xfrm>
            <a:off x="6646863" y="6172200"/>
            <a:ext cx="17351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Global Warming Art</a:t>
            </a:r>
          </a:p>
        </p:txBody>
      </p:sp>
    </p:spTree>
    <p:extLst>
      <p:ext uri="{BB962C8B-B14F-4D97-AF65-F5344CB8AC3E}">
        <p14:creationId xmlns:p14="http://schemas.microsoft.com/office/powerpoint/2010/main" val="2245764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climate1783-f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18382"/>
            <a:ext cx="7022873" cy="61988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30983" y="6390835"/>
            <a:ext cx="2112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Peters et al., 2013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351645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685800" y="-228600"/>
            <a:ext cx="7772400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FFFF00"/>
                </a:solidFill>
              </a:rPr>
              <a:t>Some </a:t>
            </a:r>
            <a:r>
              <a:rPr lang="en-US" sz="3600" dirty="0" smtClean="0">
                <a:solidFill>
                  <a:srgbClr val="FFFF00"/>
                </a:solidFill>
              </a:rPr>
              <a:t>General Climate </a:t>
            </a:r>
            <a:r>
              <a:rPr lang="en-US" sz="3600" dirty="0" smtClean="0">
                <a:solidFill>
                  <a:srgbClr val="FFFF00"/>
                </a:solidFill>
              </a:rPr>
              <a:t>Questions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685800" y="685800"/>
            <a:ext cx="7772400" cy="4114800"/>
          </a:xfrm>
        </p:spPr>
        <p:txBody>
          <a:bodyPr/>
          <a:lstStyle/>
          <a:p>
            <a:r>
              <a:rPr lang="en-US" sz="2400" dirty="0" smtClean="0"/>
              <a:t>I. Has climate changed? (</a:t>
            </a:r>
            <a:r>
              <a:rPr lang="en-US" sz="2400" dirty="0" smtClean="0">
                <a:solidFill>
                  <a:srgbClr val="3366FF"/>
                </a:solidFill>
              </a:rPr>
              <a:t>Observations</a:t>
            </a:r>
            <a:r>
              <a:rPr lang="en-US" sz="2400" dirty="0" smtClean="0"/>
              <a:t>)</a:t>
            </a:r>
          </a:p>
          <a:p>
            <a:endParaRPr lang="en-US" sz="2400" dirty="0" smtClean="0"/>
          </a:p>
          <a:p>
            <a:r>
              <a:rPr lang="en-US" sz="2400" dirty="0" smtClean="0"/>
              <a:t>II. Why has climate changed? (</a:t>
            </a:r>
            <a:r>
              <a:rPr lang="en-US" sz="2400" dirty="0" smtClean="0">
                <a:solidFill>
                  <a:srgbClr val="3366FF"/>
                </a:solidFill>
              </a:rPr>
              <a:t>Observations </a:t>
            </a:r>
            <a:r>
              <a:rPr lang="en-US" sz="2400" dirty="0" smtClean="0"/>
              <a:t>and</a:t>
            </a:r>
            <a:r>
              <a:rPr lang="en-US" sz="2400" dirty="0" smtClean="0">
                <a:solidFill>
                  <a:srgbClr val="3366FF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Climate Models</a:t>
            </a:r>
            <a:r>
              <a:rPr lang="en-US" sz="2400" dirty="0" smtClean="0"/>
              <a:t>)</a:t>
            </a:r>
          </a:p>
          <a:p>
            <a:pPr lvl="1"/>
            <a:r>
              <a:rPr lang="en-US" sz="2000" dirty="0" smtClean="0"/>
              <a:t>Detection &amp; Attribution of Observed Changes</a:t>
            </a:r>
          </a:p>
          <a:p>
            <a:pPr lvl="1">
              <a:buFontTx/>
              <a:buNone/>
            </a:pPr>
            <a:endParaRPr lang="en-US" sz="2400" dirty="0" smtClean="0"/>
          </a:p>
          <a:p>
            <a:r>
              <a:rPr lang="en-US" sz="2400" dirty="0" smtClean="0"/>
              <a:t>III. How will climate change if greenhouse forcing continues to increase? (</a:t>
            </a:r>
            <a:r>
              <a:rPr lang="en-US" sz="2400" dirty="0" smtClean="0">
                <a:solidFill>
                  <a:srgbClr val="FF0000"/>
                </a:solidFill>
              </a:rPr>
              <a:t>Climate Models</a:t>
            </a:r>
            <a:r>
              <a:rPr lang="en-US" sz="2400" dirty="0" smtClean="0"/>
              <a:t>)</a:t>
            </a:r>
          </a:p>
          <a:p>
            <a:pPr lvl="1"/>
            <a:r>
              <a:rPr lang="en-US" sz="2000" dirty="0" smtClean="0"/>
              <a:t>Quantifying costs/benefits of climate change</a:t>
            </a:r>
          </a:p>
          <a:p>
            <a:pPr lvl="1"/>
            <a:r>
              <a:rPr lang="en-US" sz="2000" dirty="0" smtClean="0"/>
              <a:t>Adaptation/resilience planning</a:t>
            </a:r>
          </a:p>
          <a:p>
            <a:endParaRPr lang="en-US" sz="2400" dirty="0" smtClean="0"/>
          </a:p>
          <a:p>
            <a:r>
              <a:rPr lang="en-US" sz="2400" dirty="0" smtClean="0"/>
              <a:t>IV. What is required to “stabilize” climate? (</a:t>
            </a:r>
            <a:r>
              <a:rPr lang="en-US" sz="2400" dirty="0" smtClean="0">
                <a:solidFill>
                  <a:srgbClr val="FF0000"/>
                </a:solidFill>
              </a:rPr>
              <a:t>Climate Models</a:t>
            </a:r>
            <a:r>
              <a:rPr lang="en-US" sz="2400" dirty="0" smtClean="0"/>
              <a:t>)</a:t>
            </a:r>
          </a:p>
          <a:p>
            <a:pPr lvl="1"/>
            <a:r>
              <a:rPr lang="en-US" sz="2000" dirty="0" smtClean="0"/>
              <a:t>Climate Change “Commitment”</a:t>
            </a:r>
          </a:p>
        </p:txBody>
      </p:sp>
    </p:spTree>
    <p:extLst>
      <p:ext uri="{BB962C8B-B14F-4D97-AF65-F5344CB8AC3E}">
        <p14:creationId xmlns:p14="http://schemas.microsoft.com/office/powerpoint/2010/main" val="1011725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31399" y="710283"/>
            <a:ext cx="61130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Severe thunderstorms and tornados are one of the most persistent and prominent unknowns about the impacts of climate change on humans:</a:t>
            </a:r>
          </a:p>
          <a:p>
            <a:endParaRPr lang="en-US" sz="2400" dirty="0"/>
          </a:p>
          <a:p>
            <a:r>
              <a:rPr lang="en-US" sz="2400" dirty="0" smtClean="0"/>
              <a:t>=&gt; at the nexus of “high impact” and “complex physical dynamics”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07303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2783" y="394761"/>
            <a:ext cx="8480767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Why have </a:t>
            </a:r>
            <a:r>
              <a:rPr lang="en-US" sz="2400" dirty="0" smtClean="0">
                <a:solidFill>
                  <a:srgbClr val="FFFF00"/>
                </a:solidFill>
              </a:rPr>
              <a:t>severe </a:t>
            </a:r>
            <a:r>
              <a:rPr lang="en-US" sz="2400" dirty="0" smtClean="0">
                <a:solidFill>
                  <a:srgbClr val="FFFF00"/>
                </a:solidFill>
              </a:rPr>
              <a:t>thunderstorms and tornados remained a </a:t>
            </a:r>
            <a:r>
              <a:rPr lang="en-US" sz="2400" dirty="0" smtClean="0">
                <a:solidFill>
                  <a:srgbClr val="FFFF00"/>
                </a:solidFill>
              </a:rPr>
              <a:t>prominent unknown about climate change?</a:t>
            </a:r>
            <a:endParaRPr lang="en-US" sz="2400" dirty="0" smtClean="0">
              <a:solidFill>
                <a:srgbClr val="FFFF00"/>
              </a:solidFill>
            </a:endParaRP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sz="2000" dirty="0" smtClean="0"/>
              <a:t>Limitations of observational record</a:t>
            </a:r>
          </a:p>
          <a:p>
            <a:pPr marL="285750" indent="-285750">
              <a:buFontTx/>
              <a:buChar char="-"/>
            </a:pPr>
            <a:endParaRPr lang="en-US" sz="2000" dirty="0"/>
          </a:p>
          <a:p>
            <a:pPr marL="285750" indent="-285750">
              <a:buFontTx/>
              <a:buChar char="-"/>
            </a:pPr>
            <a:r>
              <a:rPr lang="en-US" sz="2000" dirty="0" smtClean="0"/>
              <a:t> Conflicting expectations from theoretical arguments </a:t>
            </a:r>
            <a:r>
              <a:rPr lang="en-US" sz="2000" dirty="0" smtClean="0"/>
              <a:t>(increased </a:t>
            </a:r>
            <a:r>
              <a:rPr lang="en-US" sz="2000" dirty="0" smtClean="0"/>
              <a:t>CAPE </a:t>
            </a:r>
            <a:r>
              <a:rPr lang="en-US" sz="2000" dirty="0"/>
              <a:t>and </a:t>
            </a:r>
            <a:r>
              <a:rPr lang="en-US" sz="2000" dirty="0" smtClean="0"/>
              <a:t>decreased shear)</a:t>
            </a:r>
          </a:p>
          <a:p>
            <a:pPr marL="742950" lvl="1" indent="-285750">
              <a:buFontTx/>
              <a:buChar char="-"/>
            </a:pPr>
            <a:r>
              <a:rPr lang="en-US" sz="2000" dirty="0" smtClean="0"/>
              <a:t>theoretical expectation also reflected in climate models</a:t>
            </a:r>
            <a:endParaRPr lang="en-US" sz="2000" dirty="0" smtClean="0"/>
          </a:p>
          <a:p>
            <a:pPr marL="285750" indent="-285750">
              <a:buFontTx/>
              <a:buChar char="-"/>
            </a:pPr>
            <a:endParaRPr lang="en-US" sz="2000" dirty="0"/>
          </a:p>
          <a:p>
            <a:pPr marL="285750" indent="-285750">
              <a:buFontTx/>
              <a:buChar char="-"/>
            </a:pPr>
            <a:r>
              <a:rPr lang="en-US" sz="2000" dirty="0" smtClean="0"/>
              <a:t>processes </a:t>
            </a:r>
            <a:r>
              <a:rPr lang="en-US" sz="2000" dirty="0"/>
              <a:t>that are important for the realization of individual storms in the real atmosphere has remained mostly inaccessible in climate model </a:t>
            </a:r>
            <a:r>
              <a:rPr lang="en-US" sz="2000" dirty="0" smtClean="0"/>
              <a:t>experiments </a:t>
            </a:r>
          </a:p>
          <a:p>
            <a:pPr marL="1200150" lvl="2" indent="-285750">
              <a:buFontTx/>
              <a:buChar char="-"/>
            </a:pPr>
            <a:r>
              <a:rPr lang="en-US" sz="2000" dirty="0" smtClean="0"/>
              <a:t>deficiencies </a:t>
            </a:r>
            <a:r>
              <a:rPr lang="en-US" sz="2000" dirty="0"/>
              <a:t>in </a:t>
            </a:r>
            <a:r>
              <a:rPr lang="en-US" sz="2000" dirty="0" smtClean="0"/>
              <a:t>understanding, model development, </a:t>
            </a:r>
            <a:r>
              <a:rPr lang="en-US" sz="2000" dirty="0"/>
              <a:t>and/or computational </a:t>
            </a:r>
            <a:r>
              <a:rPr lang="en-US" sz="2000" dirty="0" smtClean="0"/>
              <a:t>resources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1882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Blank Presentation">
  <a:themeElements>
    <a:clrScheme name="">
      <a:dk1>
        <a:srgbClr val="808080"/>
      </a:dk1>
      <a:lt1>
        <a:srgbClr val="FFF9F6"/>
      </a:lt1>
      <a:dk2>
        <a:srgbClr val="020202"/>
      </a:dk2>
      <a:lt2>
        <a:srgbClr val="FFEB14"/>
      </a:lt2>
      <a:accent1>
        <a:srgbClr val="FFFBF4"/>
      </a:accent1>
      <a:accent2>
        <a:srgbClr val="333399"/>
      </a:accent2>
      <a:accent3>
        <a:srgbClr val="AAAAAA"/>
      </a:accent3>
      <a:accent4>
        <a:srgbClr val="DAD5D2"/>
      </a:accent4>
      <a:accent5>
        <a:srgbClr val="FFFDF8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Helvetica"/>
        <a:ea typeface="ＭＳ Ｐゴシック"/>
        <a:cs typeface="ＭＳ Ｐゴシック"/>
      </a:majorFont>
      <a:minorFont>
        <a:latin typeface="Helvetic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09" charset="0"/>
            <a:ea typeface="ＭＳ Ｐゴシック" pitchFamily="-109" charset="-128"/>
            <a:cs typeface="ＭＳ Ｐゴシック" pitchFamily="-10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09" charset="0"/>
            <a:ea typeface="ＭＳ Ｐゴシック" pitchFamily="-109" charset="-128"/>
            <a:cs typeface="ＭＳ Ｐゴシック" pitchFamily="-109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Blank Presentation">
  <a:themeElements>
    <a:clrScheme name="">
      <a:dk1>
        <a:srgbClr val="808080"/>
      </a:dk1>
      <a:lt1>
        <a:srgbClr val="FFF9F6"/>
      </a:lt1>
      <a:dk2>
        <a:srgbClr val="020202"/>
      </a:dk2>
      <a:lt2>
        <a:srgbClr val="FFEB14"/>
      </a:lt2>
      <a:accent1>
        <a:srgbClr val="FFFBF4"/>
      </a:accent1>
      <a:accent2>
        <a:srgbClr val="333399"/>
      </a:accent2>
      <a:accent3>
        <a:srgbClr val="AAAAAA"/>
      </a:accent3>
      <a:accent4>
        <a:srgbClr val="DAD5D2"/>
      </a:accent4>
      <a:accent5>
        <a:srgbClr val="FFFDF8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Helvetica"/>
        <a:ea typeface="ＭＳ Ｐゴシック"/>
        <a:cs typeface="ＭＳ Ｐゴシック"/>
      </a:majorFont>
      <a:minorFont>
        <a:latin typeface="Helvetic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09" charset="0"/>
            <a:ea typeface="ＭＳ Ｐゴシック" pitchFamily="-109" charset="-128"/>
            <a:cs typeface="ＭＳ Ｐゴシック" pitchFamily="-10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09" charset="0"/>
            <a:ea typeface="ＭＳ Ｐゴシック" pitchFamily="-109" charset="-128"/>
            <a:cs typeface="ＭＳ Ｐゴシック" pitchFamily="-109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Blank Presentation">
  <a:themeElements>
    <a:clrScheme name="">
      <a:dk1>
        <a:srgbClr val="808080"/>
      </a:dk1>
      <a:lt1>
        <a:srgbClr val="FFF9F6"/>
      </a:lt1>
      <a:dk2>
        <a:srgbClr val="020202"/>
      </a:dk2>
      <a:lt2>
        <a:srgbClr val="FFEB14"/>
      </a:lt2>
      <a:accent1>
        <a:srgbClr val="FFFBF4"/>
      </a:accent1>
      <a:accent2>
        <a:srgbClr val="333399"/>
      </a:accent2>
      <a:accent3>
        <a:srgbClr val="AAAAAA"/>
      </a:accent3>
      <a:accent4>
        <a:srgbClr val="DAD5D2"/>
      </a:accent4>
      <a:accent5>
        <a:srgbClr val="FFFDF8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Helvetica"/>
        <a:ea typeface="ＭＳ Ｐゴシック"/>
        <a:cs typeface="ＭＳ Ｐゴシック"/>
      </a:majorFont>
      <a:minorFont>
        <a:latin typeface="Helvetic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Blank Presentation">
  <a:themeElements>
    <a:clrScheme name="">
      <a:dk1>
        <a:srgbClr val="808080"/>
      </a:dk1>
      <a:lt1>
        <a:srgbClr val="FFF9F6"/>
      </a:lt1>
      <a:dk2>
        <a:srgbClr val="020202"/>
      </a:dk2>
      <a:lt2>
        <a:srgbClr val="FFEB14"/>
      </a:lt2>
      <a:accent1>
        <a:srgbClr val="FFFBF4"/>
      </a:accent1>
      <a:accent2>
        <a:srgbClr val="333399"/>
      </a:accent2>
      <a:accent3>
        <a:srgbClr val="AAAAAA"/>
      </a:accent3>
      <a:accent4>
        <a:srgbClr val="DAD5D2"/>
      </a:accent4>
      <a:accent5>
        <a:srgbClr val="FFFDF8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Helvetica"/>
        <a:ea typeface="ＭＳ Ｐゴシック"/>
        <a:cs typeface="ＭＳ Ｐゴシック"/>
      </a:majorFont>
      <a:minorFont>
        <a:latin typeface="Helvetic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</TotalTime>
  <Words>932</Words>
  <Application>Microsoft Macintosh PowerPoint</Application>
  <PresentationFormat>On-screen Show (4:3)</PresentationFormat>
  <Paragraphs>160</Paragraphs>
  <Slides>39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Blank Presentation</vt:lpstr>
      <vt:lpstr>3_Blank Presentation</vt:lpstr>
      <vt:lpstr>4_Blank Presentation</vt:lpstr>
      <vt:lpstr>1_Blank Presentation</vt:lpstr>
      <vt:lpstr>2_Blank Presentation</vt:lpstr>
      <vt:lpstr>5_Blank Presentation</vt:lpstr>
      <vt:lpstr>6_Blank Presentation</vt:lpstr>
      <vt:lpstr>PowerPoint Presentation</vt:lpstr>
      <vt:lpstr>PowerPoint Presentation</vt:lpstr>
      <vt:lpstr>PowerPoint Presentation</vt:lpstr>
      <vt:lpstr>PowerPoint Presentation</vt:lpstr>
      <vt:lpstr>Keeling Curve</vt:lpstr>
      <vt:lpstr>PowerPoint Presentation</vt:lpstr>
      <vt:lpstr>Some General Climate 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Annual U.S. Tornado Reports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Severe Thunderstorm Environments</vt:lpstr>
    </vt:vector>
  </TitlesOfParts>
  <Company>Stanford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Some Big Climate Questions</dc:title>
  <dc:creator>Noah Diffenbaugh</dc:creator>
  <cp:lastModifiedBy>Noah Diffenbaugh</cp:lastModifiedBy>
  <cp:revision>147</cp:revision>
  <dcterms:created xsi:type="dcterms:W3CDTF">2013-03-11T16:58:09Z</dcterms:created>
  <dcterms:modified xsi:type="dcterms:W3CDTF">2013-03-15T14:09:39Z</dcterms:modified>
</cp:coreProperties>
</file>