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D827F-E499-9546-B982-979227BFA7ED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E841-125D-2245-8591-05AFE72E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March 13,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March 13,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March 13,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ay6Kansas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152369"/>
            <a:ext cx="7543800" cy="2152650"/>
          </a:xfrm>
        </p:spPr>
        <p:txBody>
          <a:bodyPr/>
          <a:lstStyle/>
          <a:p>
            <a:r>
              <a:rPr lang="en-US" sz="4800" b="1" dirty="0" smtClean="0"/>
              <a:t>Tornado Frequency: </a:t>
            </a:r>
            <a:br>
              <a:rPr lang="en-US" sz="4800" b="1" dirty="0" smtClean="0"/>
            </a:br>
            <a:r>
              <a:rPr lang="en-US" sz="4800" b="1" dirty="0" smtClean="0"/>
              <a:t>Can we point the finger at ENSO?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93975" y="4641653"/>
            <a:ext cx="6924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0000"/>
                </a:solidFill>
              </a:rPr>
              <a:t>John Allen</a:t>
            </a:r>
            <a:br>
              <a:rPr lang="en-US" sz="2200" b="1" dirty="0" smtClean="0">
                <a:solidFill>
                  <a:srgbClr val="000000"/>
                </a:solidFill>
              </a:rPr>
            </a:br>
            <a:r>
              <a:rPr lang="en-US" sz="2200" b="1" dirty="0" err="1" smtClean="0">
                <a:solidFill>
                  <a:srgbClr val="000000"/>
                </a:solidFill>
              </a:rPr>
              <a:t>jallen@iri.columbia.edu</a:t>
            </a:r>
            <a:endParaRPr lang="en-US" sz="2200" b="1" dirty="0" smtClean="0">
              <a:solidFill>
                <a:srgbClr val="000000"/>
              </a:solidFill>
            </a:endParaRPr>
          </a:p>
          <a:p>
            <a:pPr algn="r"/>
            <a:r>
              <a:rPr lang="en-US" sz="2200" b="1" dirty="0" smtClean="0">
                <a:solidFill>
                  <a:srgbClr val="000000"/>
                </a:solidFill>
              </a:rPr>
              <a:t>Workshop on Severe Convective Storms &amp; Climate</a:t>
            </a:r>
          </a:p>
          <a:p>
            <a:pPr algn="r"/>
            <a:r>
              <a:rPr lang="en-US" sz="2200" b="1" dirty="0" smtClean="0">
                <a:solidFill>
                  <a:srgbClr val="000000"/>
                </a:solidFill>
              </a:rPr>
              <a:t>Lamont-Doherty Earth Observatory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6772" y="6527939"/>
            <a:ext cx="210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John Allen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30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566" y="132845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Environmental/Index Composites (2) - SCP</a:t>
            </a:r>
            <a:endParaRPr lang="en-US" b="1" dirty="0"/>
          </a:p>
        </p:txBody>
      </p:sp>
      <p:pic>
        <p:nvPicPr>
          <p:cNvPr id="2" name="Picture 1" descr="SCPdays1980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8" y="650562"/>
            <a:ext cx="8395206" cy="5806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057" y="6456676"/>
            <a:ext cx="335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Credit: Victor </a:t>
            </a:r>
            <a:r>
              <a:rPr lang="en-US" dirty="0" err="1" smtClean="0"/>
              <a:t>Gensini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002" y="167051"/>
            <a:ext cx="823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Environmental/Index Composites (3) – El Nino Anomalies (83,87,92,97)</a:t>
            </a:r>
            <a:endParaRPr lang="en-US" b="1" dirty="0"/>
          </a:p>
        </p:txBody>
      </p:sp>
      <p:pic>
        <p:nvPicPr>
          <p:cNvPr id="3" name="Picture 2" descr="SCPdayanom.198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4538133" cy="3115733"/>
          </a:xfrm>
          <a:prstGeom prst="rect">
            <a:avLst/>
          </a:prstGeom>
        </p:spPr>
      </p:pic>
      <p:pic>
        <p:nvPicPr>
          <p:cNvPr id="4" name="Picture 3" descr="SCPdayanom.19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660400"/>
            <a:ext cx="4605867" cy="3115733"/>
          </a:xfrm>
          <a:prstGeom prst="rect">
            <a:avLst/>
          </a:prstGeom>
        </p:spPr>
      </p:pic>
      <p:pic>
        <p:nvPicPr>
          <p:cNvPr id="6" name="Picture 5" descr="SCPdayanom.199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3505201"/>
            <a:ext cx="4605867" cy="3352799"/>
          </a:xfrm>
          <a:prstGeom prst="rect">
            <a:avLst/>
          </a:prstGeom>
        </p:spPr>
      </p:pic>
      <p:pic>
        <p:nvPicPr>
          <p:cNvPr id="7" name="Picture 6" descr="SCPdayanom.199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5201"/>
            <a:ext cx="453813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4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429" y="173367"/>
            <a:ext cx="846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Environmental/Index Composites (4) – La Nina Anomalies (85,89,99,11)</a:t>
            </a:r>
            <a:endParaRPr lang="en-US" b="1" dirty="0"/>
          </a:p>
        </p:txBody>
      </p:sp>
      <p:pic>
        <p:nvPicPr>
          <p:cNvPr id="2" name="Picture 1" descr="SCPdayanom.19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4538134" cy="3115733"/>
          </a:xfrm>
          <a:prstGeom prst="rect">
            <a:avLst/>
          </a:prstGeom>
        </p:spPr>
      </p:pic>
      <p:pic>
        <p:nvPicPr>
          <p:cNvPr id="9" name="Picture 8" descr="SCPdayanom.198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660400"/>
            <a:ext cx="4605867" cy="3115733"/>
          </a:xfrm>
          <a:prstGeom prst="rect">
            <a:avLst/>
          </a:prstGeom>
        </p:spPr>
      </p:pic>
      <p:pic>
        <p:nvPicPr>
          <p:cNvPr id="10" name="Picture 9" descr="SCPdayanom.19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5200"/>
            <a:ext cx="4538134" cy="3357335"/>
          </a:xfrm>
          <a:prstGeom prst="rect">
            <a:avLst/>
          </a:prstGeom>
        </p:spPr>
      </p:pic>
      <p:pic>
        <p:nvPicPr>
          <p:cNvPr id="11" name="Picture 10" descr="SCPdayanom.20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5" y="3528526"/>
            <a:ext cx="4605866" cy="33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769" y="325231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Road Forward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8188" y="743499"/>
            <a:ext cx="831730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‘The adequacy of a sample for a hypothesis is related to its variability, where variability is high the greater the sample required to prove the hypothesis – many such samples are needed when artifacts convolute the data used unless the signal is unusually strong’. </a:t>
            </a:r>
            <a:r>
              <a:rPr lang="en-US" i="1" dirty="0" err="1" smtClean="0"/>
              <a:t>Doswell</a:t>
            </a:r>
            <a:r>
              <a:rPr lang="en-US" i="1" dirty="0" smtClean="0"/>
              <a:t> 2007</a:t>
            </a:r>
          </a:p>
          <a:p>
            <a:endParaRPr lang="en-US" i="1" dirty="0"/>
          </a:p>
          <a:p>
            <a:r>
              <a:rPr lang="en-US" dirty="0" smtClean="0"/>
              <a:t>The sample size for stronger tornadoes and its relationship to climate scale events is a dangerous game of a small sample being used while looking for a quick explanation to a complex multifaceted relationship.</a:t>
            </a:r>
          </a:p>
          <a:p>
            <a:endParaRPr lang="en-US" dirty="0"/>
          </a:p>
          <a:p>
            <a:r>
              <a:rPr lang="en-US" dirty="0" smtClean="0"/>
              <a:t>The daily and inter-annual variability of the component ingredients relating to major tornado events (and indeed most tornado events) is high – seasonal and monthly values may gloss over relationships. </a:t>
            </a:r>
          </a:p>
          <a:p>
            <a:endParaRPr lang="en-US" dirty="0"/>
          </a:p>
          <a:p>
            <a:r>
              <a:rPr lang="en-US" dirty="0" smtClean="0"/>
              <a:t>Far better to look at environmental approaches – applying Brooks et al. 2003 is a good start – better fitting of the indices is required as is an understanding of their necessity in the pre-</a:t>
            </a:r>
            <a:r>
              <a:rPr lang="en-US" dirty="0" err="1" smtClean="0"/>
              <a:t>tornadic</a:t>
            </a:r>
            <a:r>
              <a:rPr lang="en-US" dirty="0" smtClean="0"/>
              <a:t> </a:t>
            </a:r>
            <a:r>
              <a:rPr lang="en-US" dirty="0" err="1" smtClean="0"/>
              <a:t>supercell</a:t>
            </a:r>
            <a:r>
              <a:rPr lang="en-US" dirty="0" smtClean="0"/>
              <a:t> environment.</a:t>
            </a:r>
          </a:p>
          <a:p>
            <a:endParaRPr lang="en-US" dirty="0"/>
          </a:p>
          <a:p>
            <a:r>
              <a:rPr lang="en-US" dirty="0" smtClean="0"/>
              <a:t>Perhaps a step back towards basic contributing variables is needed to avoid the issues with the derived CAPE, Convective precipitation, CIN resulting from parameterization.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klahomaSuper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ay7SunsetonAn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ay9Green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1225"/>
            <a:ext cx="47244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ay5ZappedtoOblivionC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225"/>
            <a:ext cx="44196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2770" y="2951202"/>
            <a:ext cx="4612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/>
              <a:t>jallen@iri.columbia.edu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7397643" y="6526572"/>
            <a:ext cx="210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Photos: John Allen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666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336" y="1095577"/>
            <a:ext cx="8354529" cy="5122780"/>
          </a:xfrm>
        </p:spPr>
        <p:txBody>
          <a:bodyPr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 ‘poisoned low-hanging fruit’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Perhaps some </a:t>
            </a:r>
            <a:r>
              <a:rPr lang="en-US" dirty="0"/>
              <a:t>relationship to La Nina events and strong outbreaks over geographically limited areas (</a:t>
            </a:r>
            <a:r>
              <a:rPr lang="en-US" dirty="0" err="1"/>
              <a:t>Bove</a:t>
            </a:r>
            <a:r>
              <a:rPr lang="en-US" dirty="0"/>
              <a:t> 1998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El </a:t>
            </a:r>
            <a:r>
              <a:rPr lang="en-US" dirty="0"/>
              <a:t>Niño seems to have no positive correlation with the </a:t>
            </a:r>
            <a:r>
              <a:rPr lang="en-US" dirty="0" err="1"/>
              <a:t>tornadic</a:t>
            </a:r>
            <a:r>
              <a:rPr lang="en-US" dirty="0"/>
              <a:t> activity occurring anywhere in the U.S. (except possibly for very small regions). Even the strongest of the correlations are so weak that they have little prognostic value</a:t>
            </a:r>
            <a:r>
              <a:rPr lang="en-US" dirty="0" smtClean="0"/>
              <a:t>. (</a:t>
            </a:r>
            <a:r>
              <a:rPr lang="en-US" dirty="0" err="1" smtClean="0"/>
              <a:t>Marzaban</a:t>
            </a:r>
            <a:r>
              <a:rPr lang="en-US" dirty="0" smtClean="0"/>
              <a:t> &amp; Schaefer 2001)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Winter </a:t>
            </a:r>
            <a:r>
              <a:rPr lang="en-US" dirty="0"/>
              <a:t>(January-March) </a:t>
            </a:r>
            <a:r>
              <a:rPr lang="en-US" dirty="0" smtClean="0"/>
              <a:t>tornadoes spatially change depending on ENSO. However</a:t>
            </a:r>
            <a:r>
              <a:rPr lang="en-US" dirty="0"/>
              <a:t>, </a:t>
            </a:r>
            <a:r>
              <a:rPr lang="en-US" dirty="0" smtClean="0"/>
              <a:t>neither </a:t>
            </a:r>
            <a:r>
              <a:rPr lang="en-US" dirty="0"/>
              <a:t>the frequency of tornado days nor of violent tornado </a:t>
            </a:r>
            <a:r>
              <a:rPr lang="en-US" dirty="0" smtClean="0"/>
              <a:t>days appears to be related to ENSO phase over the entire US. (Cook </a:t>
            </a:r>
            <a:r>
              <a:rPr lang="en-US" dirty="0"/>
              <a:t>&amp; Schaefer </a:t>
            </a:r>
            <a:r>
              <a:rPr lang="en-US" dirty="0" smtClean="0"/>
              <a:t>2008)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670" y="457644"/>
            <a:ext cx="34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Do We Stand?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066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669" y="1095577"/>
            <a:ext cx="8117463" cy="5122780"/>
          </a:xfrm>
        </p:spPr>
        <p:txBody>
          <a:bodyPr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Not pre-supposing an SST pattern, there appears to be modes representing several oscillations including ENSO in the signal related to the precipitation from the LLJ (Weaver et al. 2012)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Tornado days via environmental proxy reinforces the ENSO winter link, little significance in spring, relationship between SSTs and parameters still unsure and clouds seasonal forecast potential. (</a:t>
            </a:r>
            <a:r>
              <a:rPr lang="en-US" dirty="0" err="1" smtClean="0"/>
              <a:t>Pegion</a:t>
            </a:r>
            <a:r>
              <a:rPr lang="en-US" dirty="0" smtClean="0"/>
              <a:t> et al. 2012)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TNI </a:t>
            </a:r>
            <a:r>
              <a:rPr lang="en-US" dirty="0"/>
              <a:t>only explains 10% of total variance in April, May tornadoes – predictability </a:t>
            </a:r>
            <a:r>
              <a:rPr lang="en-US" dirty="0" smtClean="0"/>
              <a:t>relative </a:t>
            </a:r>
            <a:r>
              <a:rPr lang="en-US" dirty="0"/>
              <a:t>to climate noise is </a:t>
            </a:r>
            <a:r>
              <a:rPr lang="en-US" dirty="0" smtClean="0"/>
              <a:t>low and is reliant on a weak correlation (Lee et al. 2012)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Is the linkage being pursued too complex in its ingredient interplay or </a:t>
            </a:r>
            <a:r>
              <a:rPr lang="en-US" dirty="0"/>
              <a:t>is ENSO just not that important due to phase </a:t>
            </a:r>
            <a:r>
              <a:rPr lang="en-US" dirty="0" smtClean="0"/>
              <a:t>alignment/other factors?</a:t>
            </a: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670" y="457644"/>
            <a:ext cx="34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Do We Stand?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846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5121" y="863233"/>
            <a:ext cx="7092106" cy="5122780"/>
          </a:xfrm>
        </p:spPr>
        <p:txBody>
          <a:bodyPr anchor="t"/>
          <a:lstStyle/>
          <a:p>
            <a:pPr>
              <a:buFont typeface="Arial"/>
              <a:buChar char="•"/>
            </a:pPr>
            <a:r>
              <a:rPr lang="en-US" dirty="0" smtClean="0"/>
              <a:t>Few successes in finding relationships (Cook and Schaefer 2008 and Jan, Feb, Mar. tornadoes).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623" y="349472"/>
            <a:ext cx="34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Observational Climatology</a:t>
            </a:r>
            <a:endParaRPr lang="en-US" sz="2000" b="1" dirty="0"/>
          </a:p>
        </p:txBody>
      </p:sp>
      <p:pic>
        <p:nvPicPr>
          <p:cNvPr id="4" name="Picture 3" descr="febmar_yrmei_rank_he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61" y="1930658"/>
            <a:ext cx="4547489" cy="3511727"/>
          </a:xfrm>
          <a:prstGeom prst="rect">
            <a:avLst/>
          </a:prstGeom>
        </p:spPr>
      </p:pic>
      <p:pic>
        <p:nvPicPr>
          <p:cNvPr id="5" name="Picture 4" descr="janfeb_yrmei_rank_he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" y="1930658"/>
            <a:ext cx="4392861" cy="351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27" y="5869142"/>
            <a:ext cx="837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4-tier classification for JFM 1979-2011 (ONI, SOI, BEST, MEI):</a:t>
            </a:r>
          </a:p>
          <a:p>
            <a:r>
              <a:rPr lang="en-US" dirty="0" smtClean="0"/>
              <a:t>El Nino Years – 83,87,88,92,95,98,03,10  La Nina Years – 85,89,99,00,01,08,09,11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3201" y="6478865"/>
            <a:ext cx="314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Credits: Greg </a:t>
            </a:r>
            <a:r>
              <a:rPr lang="en-US" sz="1400" dirty="0" err="1" smtClean="0"/>
              <a:t>Carbin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99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5121" y="937942"/>
            <a:ext cx="7092106" cy="5122780"/>
          </a:xfrm>
        </p:spPr>
        <p:txBody>
          <a:bodyPr anchor="t"/>
          <a:lstStyle/>
          <a:p>
            <a:pPr>
              <a:buFont typeface="Arial"/>
              <a:buChar char="•"/>
            </a:pPr>
            <a:r>
              <a:rPr lang="en-US" dirty="0" smtClean="0"/>
              <a:t>Weak ENSO signal in AM and few samples creates a difficult prospect. </a:t>
            </a: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577" y="349472"/>
            <a:ext cx="690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Observational Climatology</a:t>
            </a:r>
            <a:endParaRPr lang="en-US" sz="2000" b="1" dirty="0"/>
          </a:p>
        </p:txBody>
      </p:sp>
      <p:pic>
        <p:nvPicPr>
          <p:cNvPr id="5" name="Picture 4" descr="aprmay_yrmei_rank_he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" y="2035805"/>
            <a:ext cx="4334190" cy="3399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802" y="5737556"/>
            <a:ext cx="693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4-tier classification for AMJ </a:t>
            </a:r>
            <a:r>
              <a:rPr lang="en-US" dirty="0"/>
              <a:t>1979-2011 </a:t>
            </a:r>
            <a:r>
              <a:rPr lang="en-US" dirty="0" smtClean="0"/>
              <a:t> (ONI, SOI, BEST, MEI):</a:t>
            </a:r>
          </a:p>
          <a:p>
            <a:r>
              <a:rPr lang="en-US" dirty="0" smtClean="0"/>
              <a:t>El Nino Years – 83,87,92,97  La Nina Years – 85,89,99,2011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2945" y="6445311"/>
            <a:ext cx="314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Credits: Greg </a:t>
            </a:r>
            <a:r>
              <a:rPr lang="en-US" sz="1400" dirty="0" err="1" smtClean="0"/>
              <a:t>Carbin</a:t>
            </a:r>
            <a:endParaRPr lang="en-US" sz="1400" dirty="0"/>
          </a:p>
        </p:txBody>
      </p:sp>
      <p:pic>
        <p:nvPicPr>
          <p:cNvPr id="8" name="Picture 7" descr="mayjun_yrmei_rank_he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42" y="2035805"/>
            <a:ext cx="4611384" cy="33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779" y="126284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Stepping Back – Environment Implications (1)</a:t>
            </a:r>
            <a:endParaRPr lang="en-US" b="1" dirty="0"/>
          </a:p>
        </p:txBody>
      </p:sp>
      <p:pic>
        <p:nvPicPr>
          <p:cNvPr id="6" name="Picture 5" descr="cdprcp.elnino.summ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663038"/>
            <a:ext cx="4005897" cy="2969660"/>
          </a:xfrm>
          <a:prstGeom prst="rect">
            <a:avLst/>
          </a:prstGeom>
        </p:spPr>
      </p:pic>
      <p:pic>
        <p:nvPicPr>
          <p:cNvPr id="7" name="Picture 6" descr="cdprcp.elnino.win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3746810"/>
            <a:ext cx="4005897" cy="2864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2985" y="2932307"/>
            <a:ext cx="17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 Nino Summer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985" y="5988997"/>
            <a:ext cx="17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 Nino Winter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z500ENSOCom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8" y="663038"/>
            <a:ext cx="4189979" cy="2991136"/>
          </a:xfrm>
          <a:prstGeom prst="rect">
            <a:avLst/>
          </a:prstGeom>
        </p:spPr>
      </p:pic>
      <p:pic>
        <p:nvPicPr>
          <p:cNvPr id="11" name="Picture 10" descr="u200ENSOCom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7" y="3746810"/>
            <a:ext cx="4189979" cy="28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prcp.laninasumm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43" y="663039"/>
            <a:ext cx="4066754" cy="295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825" y="126284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Stepping Back – Environment Implications (2)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143" y="2998072"/>
            <a:ext cx="17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 Nina Summer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dprcp.laninawin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43" y="3735421"/>
            <a:ext cx="4066754" cy="287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143" y="5988997"/>
            <a:ext cx="17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 Nina Winter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z500.lanina.usa.a.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" y="663039"/>
            <a:ext cx="4248681" cy="2950588"/>
          </a:xfrm>
          <a:prstGeom prst="rect">
            <a:avLst/>
          </a:prstGeom>
        </p:spPr>
      </p:pic>
      <p:pic>
        <p:nvPicPr>
          <p:cNvPr id="12" name="Picture 11" descr="u200.laninawinter.usa.a.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" y="3735421"/>
            <a:ext cx="4248681" cy="28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SOAnomaliesJFMNO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" y="663038"/>
            <a:ext cx="4329401" cy="5948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988" y="132845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Stepping Back – Environment Implications (3)</a:t>
            </a:r>
            <a:endParaRPr lang="en-US" b="1" dirty="0"/>
          </a:p>
        </p:txBody>
      </p:sp>
      <p:pic>
        <p:nvPicPr>
          <p:cNvPr id="6" name="Picture 5" descr="tsurf.elninowinter.usa.a.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48" y="663038"/>
            <a:ext cx="4300538" cy="3016352"/>
          </a:xfrm>
          <a:prstGeom prst="rect">
            <a:avLst/>
          </a:prstGeom>
        </p:spPr>
      </p:pic>
      <p:pic>
        <p:nvPicPr>
          <p:cNvPr id="7" name="Picture 6" descr="tsurf.laninawinter.usa.a.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48" y="3804874"/>
            <a:ext cx="4300538" cy="2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470" y="154795"/>
            <a:ext cx="73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Environmental/Index Composites (1)</a:t>
            </a:r>
            <a:endParaRPr lang="en-US" b="1" dirty="0"/>
          </a:p>
        </p:txBody>
      </p:sp>
      <p:pic>
        <p:nvPicPr>
          <p:cNvPr id="2" name="Picture 1" descr="Chapter4Figure1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7" y="751939"/>
            <a:ext cx="3950453" cy="5664905"/>
          </a:xfrm>
          <a:prstGeom prst="rect">
            <a:avLst/>
          </a:prstGeom>
        </p:spPr>
      </p:pic>
      <p:pic>
        <p:nvPicPr>
          <p:cNvPr id="3" name="Picture 2" descr="Chapter4Figure10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3" y="751939"/>
            <a:ext cx="4128379" cy="5664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0269" y="6440744"/>
            <a:ext cx="319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Allen and </a:t>
            </a:r>
            <a:r>
              <a:rPr lang="en-US" dirty="0" err="1" smtClean="0"/>
              <a:t>Karoly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4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2531</TotalTime>
  <Words>662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Tornado Frequency:  Can we point the finger at ENSO?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Research Institute for Climate and Society, 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 Frequency:  Can we point the finger at ENSO?</dc:title>
  <dc:creator>John Allen</dc:creator>
  <cp:lastModifiedBy>John Allen</cp:lastModifiedBy>
  <cp:revision>24</cp:revision>
  <dcterms:created xsi:type="dcterms:W3CDTF">2013-03-13T20:34:54Z</dcterms:created>
  <dcterms:modified xsi:type="dcterms:W3CDTF">2013-03-15T14:46:32Z</dcterms:modified>
</cp:coreProperties>
</file>