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8" r:id="rId1"/>
  </p:sldMasterIdLst>
  <p:notesMasterIdLst>
    <p:notesMasterId r:id="rId30"/>
  </p:notesMasterIdLst>
  <p:sldIdLst>
    <p:sldId id="256" r:id="rId2"/>
    <p:sldId id="303" r:id="rId3"/>
    <p:sldId id="348" r:id="rId4"/>
    <p:sldId id="344" r:id="rId5"/>
    <p:sldId id="333" r:id="rId6"/>
    <p:sldId id="353" r:id="rId7"/>
    <p:sldId id="334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46" r:id="rId16"/>
    <p:sldId id="335" r:id="rId17"/>
    <p:sldId id="336" r:id="rId18"/>
    <p:sldId id="345" r:id="rId19"/>
    <p:sldId id="337" r:id="rId20"/>
    <p:sldId id="338" r:id="rId21"/>
    <p:sldId id="361" r:id="rId22"/>
    <p:sldId id="349" r:id="rId23"/>
    <p:sldId id="350" r:id="rId24"/>
    <p:sldId id="340" r:id="rId25"/>
    <p:sldId id="341" r:id="rId26"/>
    <p:sldId id="351" r:id="rId27"/>
    <p:sldId id="352" r:id="rId28"/>
    <p:sldId id="27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68" autoAdjust="0"/>
  </p:normalViewPr>
  <p:slideViewPr>
    <p:cSldViewPr snapToGrid="0" snapToObjects="1">
      <p:cViewPr>
        <p:scale>
          <a:sx n="90" d="100"/>
          <a:sy n="90" d="100"/>
        </p:scale>
        <p:origin x="-1288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C41A8-7B5A-764E-AC63-F0CD289E1DFE}" type="datetimeFigureOut">
              <a:rPr lang="en-US" smtClean="0"/>
              <a:t>3/14/13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32A11-1EEB-B046-8C1F-C6F5363D1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9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32A11-1EEB-B046-8C1F-C6F5363D1C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49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indication of the potential utility of CFSv2 for monthly forecasts of severe weather.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Scatter plot of observed and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0-month-lead CFSv2 forecast model-based predicted number of June CONUS tornadoes 1982–2010. The 2-digit number indicates the year.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Correlation (Pearson or rank) is 0.7.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Forecast June average = starts from May 21, May 26, May 31 and June 5.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Index depends on SRH and convective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precp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“Perfect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developed with NARR annual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cycle only data.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095FE-17BF-DF41-924C-45EF3AE44D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48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7001-A5BB-214C-BE5A-CAF20DCFC638}" type="datetimeFigureOut">
              <a:rPr lang="en-US" smtClean="0"/>
              <a:t>3/14/13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26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7001-A5BB-214C-BE5A-CAF20DCFC638}" type="datetimeFigureOut">
              <a:rPr lang="en-US" smtClean="0"/>
              <a:t>3/14/13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CD32-262D-8E44-A968-74A665FE5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5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7001-A5BB-214C-BE5A-CAF20DCFC638}" type="datetimeFigureOut">
              <a:rPr lang="en-US" smtClean="0"/>
              <a:t>3/14/13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CD32-262D-8E44-A968-74A665FE5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1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7001-A5BB-214C-BE5A-CAF20DCFC638}" type="datetimeFigureOut">
              <a:rPr lang="en-US" smtClean="0"/>
              <a:t>3/14/13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CD32-262D-8E44-A968-74A665FE5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5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7001-A5BB-214C-BE5A-CAF20DCFC638}" type="datetimeFigureOut">
              <a:rPr lang="en-US" smtClean="0"/>
              <a:t>3/14/13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CD32-262D-8E44-A968-74A665FE5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53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7001-A5BB-214C-BE5A-CAF20DCFC638}" type="datetimeFigureOut">
              <a:rPr lang="en-US" smtClean="0"/>
              <a:t>3/14/13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CD32-262D-8E44-A968-74A665FE5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57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7001-A5BB-214C-BE5A-CAF20DCFC638}" type="datetimeFigureOut">
              <a:rPr lang="en-US" smtClean="0"/>
              <a:t>3/14/13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CD32-262D-8E44-A968-74A665FE5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31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7001-A5BB-214C-BE5A-CAF20DCFC638}" type="datetimeFigureOut">
              <a:rPr lang="en-US" smtClean="0"/>
              <a:t>3/14/13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CD32-262D-8E44-A968-74A665FE5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0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7001-A5BB-214C-BE5A-CAF20DCFC638}" type="datetimeFigureOut">
              <a:rPr lang="en-US" smtClean="0"/>
              <a:t>3/14/13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CD32-262D-8E44-A968-74A665FE5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94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7001-A5BB-214C-BE5A-CAF20DCFC638}" type="datetimeFigureOut">
              <a:rPr lang="en-US" smtClean="0"/>
              <a:t>3/14/13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CD32-262D-8E44-A968-74A665FE5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0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7001-A5BB-214C-BE5A-CAF20DCFC638}" type="datetimeFigureOut">
              <a:rPr lang="en-US" smtClean="0"/>
              <a:t>3/14/13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CD32-262D-8E44-A968-74A665FE5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94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97001-A5BB-214C-BE5A-CAF20DCFC638}" type="datetimeFigureOut">
              <a:rPr lang="en-US" smtClean="0"/>
              <a:t>3/14/13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7CD32-262D-8E44-A968-74A665FE5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8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image" Target="../media/image1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gif"/><Relationship Id="rId5" Type="http://schemas.openxmlformats.org/officeDocument/2006/relationships/image" Target="../media/image22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Perspectives for extended-range prediction and predictability</a:t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399" cy="1752600"/>
          </a:xfrm>
        </p:spPr>
        <p:txBody>
          <a:bodyPr>
            <a:normAutofit fontScale="32500" lnSpcReduction="20000"/>
          </a:bodyPr>
          <a:lstStyle/>
          <a:p>
            <a:pPr lvl="1"/>
            <a:r>
              <a:rPr lang="en-US" sz="6000" b="1" dirty="0"/>
              <a:t>Michael K. </a:t>
            </a:r>
            <a:r>
              <a:rPr lang="en-US" sz="6000" b="1" dirty="0" smtClean="0"/>
              <a:t>Tippett</a:t>
            </a:r>
            <a:r>
              <a:rPr lang="en-US" sz="6000" b="1" baseline="30000" dirty="0" smtClean="0"/>
              <a:t>1,2</a:t>
            </a:r>
            <a:r>
              <a:rPr lang="en-US" sz="6000" b="1" dirty="0" smtClean="0"/>
              <a:t>, </a:t>
            </a:r>
            <a:r>
              <a:rPr lang="en-US" sz="6000" b="1" dirty="0"/>
              <a:t>Adam H. </a:t>
            </a:r>
            <a:r>
              <a:rPr lang="en-US" sz="6000" b="1" dirty="0" smtClean="0"/>
              <a:t>Sobel</a:t>
            </a:r>
            <a:r>
              <a:rPr lang="en-US" sz="6000" b="1" baseline="30000" dirty="0" smtClean="0"/>
              <a:t>3,4</a:t>
            </a:r>
            <a:r>
              <a:rPr lang="en-US" sz="6000" b="1" dirty="0" smtClean="0"/>
              <a:t> </a:t>
            </a:r>
            <a:r>
              <a:rPr lang="en-US" sz="6000" b="1" dirty="0"/>
              <a:t>and </a:t>
            </a:r>
            <a:r>
              <a:rPr lang="en-US" sz="6000" b="1" dirty="0" err="1"/>
              <a:t>Suzana</a:t>
            </a:r>
            <a:r>
              <a:rPr lang="en-US" sz="6000" b="1" dirty="0"/>
              <a:t> J. </a:t>
            </a:r>
            <a:r>
              <a:rPr lang="en-US" sz="6000" b="1" dirty="0" smtClean="0"/>
              <a:t>Camargo</a:t>
            </a:r>
            <a:r>
              <a:rPr lang="en-US" sz="6000" b="1" baseline="30000" dirty="0"/>
              <a:t>4</a:t>
            </a:r>
            <a:endParaRPr lang="en-US" sz="6000" b="1" baseline="30000" dirty="0" smtClean="0"/>
          </a:p>
          <a:p>
            <a:pPr lvl="1"/>
            <a:endParaRPr lang="en-US" sz="5000" b="1" baseline="30000" dirty="0"/>
          </a:p>
          <a:p>
            <a:pPr lvl="1"/>
            <a:endParaRPr lang="en-US" b="1" baseline="30000" dirty="0" smtClean="0"/>
          </a:p>
          <a:p>
            <a:pPr lvl="1"/>
            <a:endParaRPr lang="en-US" sz="3700" b="1" dirty="0"/>
          </a:p>
          <a:p>
            <a:r>
              <a:rPr lang="en-US" baseline="30000" dirty="0" smtClean="0"/>
              <a:t>1 </a:t>
            </a:r>
            <a:r>
              <a:rPr lang="en-US" dirty="0" smtClean="0"/>
              <a:t>International Research Institute for Climate and Society, Columbia University, Palisades, NY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Center of Excellence for Climate Change Research, Department of Meteorology, King </a:t>
            </a:r>
            <a:r>
              <a:rPr lang="en-US" dirty="0" err="1" smtClean="0"/>
              <a:t>Abdulaziz</a:t>
            </a:r>
            <a:r>
              <a:rPr lang="en-US" dirty="0" smtClean="0"/>
              <a:t> University, Jeddah, Saudi Arabia </a:t>
            </a:r>
          </a:p>
          <a:p>
            <a:r>
              <a:rPr lang="en-US" baseline="30000" dirty="0" smtClean="0"/>
              <a:t>3 </a:t>
            </a:r>
            <a:r>
              <a:rPr lang="en-US" dirty="0" smtClean="0"/>
              <a:t>Department of Applied Physics and Applied Mathematics and Department of Earth and Environmental Sciences, Columbia University, NY, NY</a:t>
            </a:r>
          </a:p>
          <a:p>
            <a:r>
              <a:rPr lang="en-US" baseline="30000" dirty="0" smtClean="0"/>
              <a:t>4</a:t>
            </a:r>
            <a:r>
              <a:rPr lang="en-US" dirty="0" smtClean="0"/>
              <a:t>Lamont-Doherty Earth Observatory, Columbia University, Palisades, NY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1453" y="6396262"/>
            <a:ext cx="581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Severe Convection &amp; Climate Workshop, 14-15 March 2013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6471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April parameters</a:t>
            </a:r>
            <a:endParaRPr lang="en-US" dirty="0"/>
          </a:p>
        </p:txBody>
      </p:sp>
      <p:pic>
        <p:nvPicPr>
          <p:cNvPr id="6" name="Picture 5" descr="Apr_cPrcp_SRH_NARR_CFS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364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 indices</a:t>
            </a:r>
            <a:endParaRPr lang="en-US" dirty="0"/>
          </a:p>
        </p:txBody>
      </p:sp>
      <p:pic>
        <p:nvPicPr>
          <p:cNvPr id="21" name="Picture 20" descr="May_cfsv2_patter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364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93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 parameters</a:t>
            </a:r>
            <a:endParaRPr lang="en-US" dirty="0"/>
          </a:p>
        </p:txBody>
      </p:sp>
      <p:pic>
        <p:nvPicPr>
          <p:cNvPr id="12" name="Picture 11" descr="May_cPrcp_SRH_NARR_CFS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364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23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indices</a:t>
            </a:r>
            <a:endParaRPr lang="en-US" dirty="0"/>
          </a:p>
        </p:txBody>
      </p:sp>
      <p:pic>
        <p:nvPicPr>
          <p:cNvPr id="5" name="Picture 4" descr="Jun_cfsv2_patter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364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95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parameters</a:t>
            </a:r>
            <a:endParaRPr lang="en-US" dirty="0"/>
          </a:p>
        </p:txBody>
      </p:sp>
      <p:pic>
        <p:nvPicPr>
          <p:cNvPr id="4" name="Picture 3" descr="Jun_cPrcp_SRH_NARR_CFS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364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20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Forecast skill of the ingredients and index</a:t>
            </a:r>
            <a:endParaRPr lang="en-US" dirty="0"/>
          </a:p>
        </p:txBody>
      </p:sp>
      <p:pic>
        <p:nvPicPr>
          <p:cNvPr id="4" name="Content Placeholder 3" descr="cfsv2_ingredient_skill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r="410"/>
          <a:stretch>
            <a:fillRect/>
          </a:stretch>
        </p:blipFill>
        <p:spPr>
          <a:xfrm>
            <a:off x="-415960" y="1586088"/>
            <a:ext cx="9975921" cy="5486400"/>
          </a:xfrm>
        </p:spPr>
      </p:pic>
      <p:sp>
        <p:nvSpPr>
          <p:cNvPr id="5" name="TextBox 4"/>
          <p:cNvSpPr txBox="1"/>
          <p:nvPr/>
        </p:nvSpPr>
        <p:spPr>
          <a:xfrm>
            <a:off x="5249334" y="5191498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First-lead CFS monthly forecasts of </a:t>
            </a:r>
          </a:p>
          <a:p>
            <a:r>
              <a:rPr lang="en-US" b="1" dirty="0"/>
              <a:t>i</a:t>
            </a:r>
            <a:r>
              <a:rPr lang="en-US" b="1" dirty="0" smtClean="0"/>
              <a:t>ngredients and index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0222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32880"/>
              </p:ext>
            </p:extLst>
          </p:nvPr>
        </p:nvGraphicFramePr>
        <p:xfrm>
          <a:off x="94077" y="3097963"/>
          <a:ext cx="8967608" cy="107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816"/>
                <a:gridCol w="689816"/>
                <a:gridCol w="689816"/>
                <a:gridCol w="689816"/>
                <a:gridCol w="689816"/>
                <a:gridCol w="689816"/>
                <a:gridCol w="689816"/>
                <a:gridCol w="689816"/>
                <a:gridCol w="689816"/>
                <a:gridCol w="689816"/>
                <a:gridCol w="689816"/>
                <a:gridCol w="689816"/>
                <a:gridCol w="689816"/>
              </a:tblGrid>
              <a:tr h="32821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Apr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Jun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Jul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Aug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Dec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NARR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0.75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0.64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0.54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0.50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0.60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0.67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0.75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0.40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0.48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0.74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CFSv2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0.38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0.72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0.59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0.41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-0.25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0.41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0.37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52962" y="1507710"/>
            <a:ext cx="7322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Correlation between index and observed number CONUS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388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tter_cf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31" y="439993"/>
            <a:ext cx="5687918" cy="568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7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022915"/>
            <a:ext cx="82550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7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585145"/>
              </p:ext>
            </p:extLst>
          </p:nvPr>
        </p:nvGraphicFramePr>
        <p:xfrm>
          <a:off x="114730" y="1827978"/>
          <a:ext cx="8948455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467"/>
                <a:gridCol w="643749"/>
                <a:gridCol w="643749"/>
                <a:gridCol w="643749"/>
                <a:gridCol w="643749"/>
                <a:gridCol w="643749"/>
                <a:gridCol w="643749"/>
                <a:gridCol w="643749"/>
                <a:gridCol w="643749"/>
                <a:gridCol w="643749"/>
                <a:gridCol w="643749"/>
                <a:gridCol w="643749"/>
                <a:gridCol w="643749"/>
              </a:tblGrid>
              <a:tr h="27080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Apr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Jun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Jul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Aug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Dec</a:t>
                      </a:r>
                      <a:endParaRPr lang="en-US" sz="1600" dirty="0"/>
                    </a:p>
                  </a:txBody>
                  <a:tcPr/>
                </a:tc>
              </a:tr>
              <a:tr h="27080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South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0.51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0.33</a:t>
                      </a:r>
                      <a:endParaRPr lang="en-US" sz="1600" dirty="0"/>
                    </a:p>
                  </a:txBody>
                  <a:tcPr/>
                </a:tc>
              </a:tr>
              <a:tr h="27080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Southeast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0.41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0.66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-0.01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0.49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0.45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0.47</a:t>
                      </a:r>
                      <a:endParaRPr lang="en-US" sz="1600" b="1" dirty="0"/>
                    </a:p>
                  </a:txBody>
                  <a:tcPr/>
                </a:tc>
              </a:tr>
              <a:tr h="27080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Central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0.47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0.50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0.64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0.45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0.42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0.42</a:t>
                      </a:r>
                      <a:endParaRPr lang="en-US" sz="1600" b="1" dirty="0"/>
                    </a:p>
                  </a:txBody>
                  <a:tcPr/>
                </a:tc>
              </a:tr>
              <a:tr h="32984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Midwest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0.58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0.67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0.39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0.42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-0.04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27080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Plains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0.40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0.50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0.53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-0.03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27080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Northeast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0.41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-0.02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27080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Southwest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-0.01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-0.44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27080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Northwest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27080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West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correlations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937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</a:t>
            </a:r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11" y="1600200"/>
            <a:ext cx="8565445" cy="49614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Likelihood of  severe weather events can be related </a:t>
            </a:r>
            <a:r>
              <a:rPr lang="en-US" sz="2800" dirty="0" smtClean="0"/>
              <a:t>to environmental </a:t>
            </a:r>
            <a:r>
              <a:rPr lang="en-US" sz="2800" dirty="0" smtClean="0"/>
              <a:t>conditions or “</a:t>
            </a:r>
            <a:r>
              <a:rPr lang="en-US" sz="2800" i="1" dirty="0" smtClean="0"/>
              <a:t>ingredients.</a:t>
            </a:r>
            <a:r>
              <a:rPr lang="en-US" sz="2800" dirty="0" smtClean="0"/>
              <a:t>”</a:t>
            </a:r>
          </a:p>
          <a:p>
            <a:r>
              <a:rPr lang="en-US" sz="2800" dirty="0" smtClean="0"/>
              <a:t>Those ingredients are predictable to some extent.</a:t>
            </a:r>
          </a:p>
          <a:p>
            <a:pPr marL="0" indent="0" algn="ctr">
              <a:buNone/>
            </a:pPr>
            <a:r>
              <a:rPr lang="en-US" sz="2800" b="1" i="1" dirty="0" smtClean="0"/>
              <a:t>Therefore</a:t>
            </a:r>
          </a:p>
          <a:p>
            <a:r>
              <a:rPr lang="en-US" sz="2800" dirty="0" smtClean="0"/>
              <a:t>The index can be predicted with some skill</a:t>
            </a:r>
          </a:p>
          <a:p>
            <a:r>
              <a:rPr lang="en-US" sz="2800" dirty="0" smtClean="0"/>
              <a:t>Possibility of:</a:t>
            </a:r>
            <a:endParaRPr lang="en-US" sz="2800" dirty="0" smtClean="0"/>
          </a:p>
          <a:p>
            <a:pPr lvl="1"/>
            <a:r>
              <a:rPr lang="en-US" dirty="0" smtClean="0"/>
              <a:t>Monthly forecasts?</a:t>
            </a:r>
          </a:p>
          <a:p>
            <a:pPr lvl="1"/>
            <a:r>
              <a:rPr lang="en-US" dirty="0" smtClean="0"/>
              <a:t>Extended-range forecasts?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835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144"/>
            <a:ext cx="8229600" cy="1143000"/>
          </a:xfrm>
        </p:spPr>
        <p:txBody>
          <a:bodyPr/>
          <a:lstStyle/>
          <a:p>
            <a:r>
              <a:rPr lang="en-US" dirty="0" smtClean="0"/>
              <a:t>Toward extended-range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16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practicalities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Even for monthly activity forecasts high-frequency data is needed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.g., running 30-day averages</a:t>
            </a:r>
          </a:p>
          <a:p>
            <a:pPr lvl="1"/>
            <a:r>
              <a:rPr lang="en-US" dirty="0" smtClean="0"/>
              <a:t>Explore different averaging windows and lead times</a:t>
            </a:r>
          </a:p>
          <a:p>
            <a:r>
              <a:rPr lang="en-US" dirty="0" smtClean="0"/>
              <a:t>Substantial amount of data</a:t>
            </a:r>
          </a:p>
          <a:p>
            <a:pPr lvl="1"/>
            <a:r>
              <a:rPr lang="en-US" dirty="0" smtClean="0"/>
              <a:t>Real time &gt; 1TB/ week</a:t>
            </a:r>
          </a:p>
          <a:p>
            <a:pPr lvl="1"/>
            <a:r>
              <a:rPr lang="en-US" dirty="0" smtClean="0"/>
              <a:t>Not all </a:t>
            </a:r>
            <a:r>
              <a:rPr lang="en-US" dirty="0" err="1" smtClean="0"/>
              <a:t>hindcast</a:t>
            </a:r>
            <a:r>
              <a:rPr lang="en-US" dirty="0" smtClean="0"/>
              <a:t> variables readily available</a:t>
            </a:r>
          </a:p>
          <a:p>
            <a:pPr lvl="2"/>
            <a:r>
              <a:rPr lang="en-US" dirty="0" smtClean="0"/>
              <a:t>Scott Weaver, </a:t>
            </a:r>
            <a:r>
              <a:rPr lang="en-US" dirty="0" err="1" smtClean="0"/>
              <a:t>Wanqui</a:t>
            </a:r>
            <a:r>
              <a:rPr lang="en-US" dirty="0" smtClean="0"/>
              <a:t> Wang</a:t>
            </a:r>
          </a:p>
          <a:p>
            <a:r>
              <a:rPr lang="en-US" dirty="0" smtClean="0"/>
              <a:t>Started looking at the real time data in Dec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095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631" y="130314"/>
            <a:ext cx="4307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+mj-lt"/>
              </a:rPr>
              <a:t>“Chiclet Chart”</a:t>
            </a:r>
            <a:endParaRPr lang="en-US" sz="40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2" y="640080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Greg </a:t>
            </a:r>
            <a:r>
              <a:rPr lang="en-US" dirty="0" err="1" smtClean="0"/>
              <a:t>Carbin</a:t>
            </a:r>
            <a:r>
              <a:rPr lang="en-US" dirty="0" smtClean="0"/>
              <a:t>, SPC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71748" y="6388331"/>
            <a:ext cx="230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CFS CONUS index total</a:t>
            </a:r>
            <a:endParaRPr lang="en-US" dirty="0"/>
          </a:p>
        </p:txBody>
      </p:sp>
      <p:pic>
        <p:nvPicPr>
          <p:cNvPr id="9" name="Picture 8" descr="Chickle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9144000" cy="50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4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631" y="130314"/>
            <a:ext cx="4307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+mj-lt"/>
              </a:rPr>
              <a:t>“Chiclet Chart”</a:t>
            </a:r>
            <a:endParaRPr lang="en-US" sz="40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2" y="640080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Greg </a:t>
            </a:r>
            <a:r>
              <a:rPr lang="en-US" dirty="0" err="1" smtClean="0"/>
              <a:t>Carbin</a:t>
            </a:r>
            <a:r>
              <a:rPr lang="en-US" dirty="0" smtClean="0"/>
              <a:t>, SPC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71748" y="6388331"/>
            <a:ext cx="230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CFS CONUS index total</a:t>
            </a:r>
            <a:endParaRPr lang="en-US" dirty="0"/>
          </a:p>
        </p:txBody>
      </p:sp>
      <p:pic>
        <p:nvPicPr>
          <p:cNvPr id="2" name="Picture 1" descr="437.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9144000" cy="50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40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 25-26, 2012</a:t>
            </a:r>
            <a:endParaRPr lang="en-US" dirty="0"/>
          </a:p>
        </p:txBody>
      </p:sp>
      <p:pic>
        <p:nvPicPr>
          <p:cNvPr id="4" name="Picture 3" descr="Dec-26-201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55" y="2709334"/>
            <a:ext cx="5692775" cy="387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Dec-25-201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5" y="1828770"/>
            <a:ext cx="5692775" cy="387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301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c25-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76" y="4286465"/>
            <a:ext cx="5547360" cy="240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Dec25-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81" y="3203893"/>
            <a:ext cx="5547360" cy="240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Dec25-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28" y="1443990"/>
            <a:ext cx="5547360" cy="240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Dec25-4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1" y="118531"/>
            <a:ext cx="5547360" cy="240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808134" y="118538"/>
            <a:ext cx="1890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Lead = 4 days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793651" y="1477856"/>
            <a:ext cx="1890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Lead = 2 days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8003" y="5144433"/>
            <a:ext cx="1767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Lead = 1 day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55330" y="6345536"/>
            <a:ext cx="1890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Lead = 0 days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7706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Correlation. Really?</a:t>
            </a:r>
            <a:endParaRPr lang="en-US" dirty="0"/>
          </a:p>
        </p:txBody>
      </p:sp>
      <p:pic>
        <p:nvPicPr>
          <p:cNvPr id="3" name="Picture 2" descr="cor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826"/>
            <a:ext cx="9144000" cy="494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78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Hindcasts</a:t>
            </a:r>
            <a:endParaRPr lang="en-US" dirty="0" smtClean="0"/>
          </a:p>
          <a:p>
            <a:pPr lvl="1"/>
            <a:r>
              <a:rPr lang="en-US" dirty="0" smtClean="0"/>
              <a:t>Data issues</a:t>
            </a:r>
          </a:p>
          <a:p>
            <a:r>
              <a:rPr lang="en-US" dirty="0" smtClean="0"/>
              <a:t>Activity vs. event forecasts</a:t>
            </a:r>
          </a:p>
          <a:p>
            <a:pPr lvl="1"/>
            <a:r>
              <a:rPr lang="en-US" dirty="0" smtClean="0"/>
              <a:t>Lead-time?</a:t>
            </a:r>
          </a:p>
          <a:p>
            <a:pPr lvl="1"/>
            <a:r>
              <a:rPr lang="en-US" dirty="0" smtClean="0"/>
              <a:t>Averaging window</a:t>
            </a:r>
          </a:p>
          <a:p>
            <a:pPr lvl="2"/>
            <a:r>
              <a:rPr lang="en-US" dirty="0" smtClean="0"/>
              <a:t>Weeks?</a:t>
            </a:r>
          </a:p>
          <a:p>
            <a:pPr lvl="2"/>
            <a:r>
              <a:rPr lang="en-US" dirty="0" smtClean="0"/>
              <a:t>Season?</a:t>
            </a:r>
          </a:p>
          <a:p>
            <a:r>
              <a:rPr lang="en-US" dirty="0" smtClean="0"/>
              <a:t>Sources of predictability?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30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Some association between environmental parameters and tornado activity on monthly time-scales.</a:t>
            </a:r>
          </a:p>
          <a:p>
            <a:pPr lvl="1"/>
            <a:r>
              <a:rPr lang="en-US" dirty="0" smtClean="0"/>
              <a:t>Climatological variability</a:t>
            </a:r>
          </a:p>
          <a:p>
            <a:pPr lvl="1"/>
            <a:r>
              <a:rPr lang="en-US" dirty="0" err="1" smtClean="0"/>
              <a:t>Interannual</a:t>
            </a:r>
            <a:r>
              <a:rPr lang="en-US" dirty="0" smtClean="0"/>
              <a:t> variability</a:t>
            </a:r>
          </a:p>
          <a:p>
            <a:r>
              <a:rPr lang="en-US" dirty="0" smtClean="0"/>
              <a:t>Tornado “index” is a potentially useful tool for:</a:t>
            </a:r>
          </a:p>
          <a:p>
            <a:pPr lvl="1"/>
            <a:r>
              <a:rPr lang="en-US" dirty="0" smtClean="0"/>
              <a:t>Attributing observed variability</a:t>
            </a:r>
          </a:p>
          <a:p>
            <a:pPr lvl="1"/>
            <a:r>
              <a:rPr lang="en-US" dirty="0" smtClean="0"/>
              <a:t>Extended-range prediction</a:t>
            </a:r>
          </a:p>
          <a:p>
            <a:pPr lvl="1"/>
            <a:r>
              <a:rPr lang="en-US" dirty="0" smtClean="0"/>
              <a:t>Climate projections</a:t>
            </a:r>
          </a:p>
        </p:txBody>
      </p:sp>
    </p:spTree>
    <p:extLst>
      <p:ext uri="{BB962C8B-B14F-4D97-AF65-F5344CB8AC3E}">
        <p14:creationId xmlns:p14="http://schemas.microsoft.com/office/powerpoint/2010/main" val="3455788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</a:t>
            </a:r>
            <a:r>
              <a:rPr lang="en-US" dirty="0" smtClean="0"/>
              <a:t>points (Business version)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11" y="1600200"/>
            <a:ext cx="8565445" cy="49614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Tornado activity can be predicted with modest skill up to a month in advance.</a:t>
            </a:r>
          </a:p>
          <a:p>
            <a:pPr marL="0" indent="0" algn="ctr">
              <a:buNone/>
            </a:pPr>
            <a:r>
              <a:rPr lang="en-US" sz="2800" b="1" i="1" dirty="0" smtClean="0"/>
              <a:t>Because</a:t>
            </a:r>
            <a:endParaRPr lang="en-US" sz="2800" b="1" i="1" dirty="0" smtClean="0"/>
          </a:p>
          <a:p>
            <a:r>
              <a:rPr lang="en-US" sz="2800" dirty="0" smtClean="0"/>
              <a:t>Likelihood </a:t>
            </a:r>
            <a:r>
              <a:rPr lang="en-US" sz="2800" dirty="0" smtClean="0"/>
              <a:t>of  severe weather events can be related to the </a:t>
            </a:r>
            <a:r>
              <a:rPr lang="en-US" sz="2800" dirty="0" smtClean="0"/>
              <a:t>environmental </a:t>
            </a:r>
            <a:r>
              <a:rPr lang="en-US" sz="2800" dirty="0" smtClean="0"/>
              <a:t>conditions or “</a:t>
            </a:r>
            <a:r>
              <a:rPr lang="en-US" sz="2800" dirty="0" smtClean="0"/>
              <a:t>ingredients.”</a:t>
            </a:r>
          </a:p>
          <a:p>
            <a:r>
              <a:rPr lang="en-US" sz="2800" dirty="0" smtClean="0"/>
              <a:t>Those ingredients are somewhat predictable.</a:t>
            </a:r>
          </a:p>
          <a:p>
            <a:r>
              <a:rPr lang="en-US" sz="2800" dirty="0" smtClean="0"/>
              <a:t>The predicted index has some skill.</a:t>
            </a:r>
          </a:p>
        </p:txBody>
      </p:sp>
    </p:spTree>
    <p:extLst>
      <p:ext uri="{BB962C8B-B14F-4D97-AF65-F5344CB8AC3E}">
        <p14:creationId xmlns:p14="http://schemas.microsoft.com/office/powerpoint/2010/main" val="85482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</a:t>
            </a:r>
            <a:r>
              <a:rPr lang="en-US" dirty="0"/>
              <a:t> </a:t>
            </a:r>
            <a:r>
              <a:rPr lang="en-US" dirty="0" smtClean="0"/>
              <a:t>monthly index for the number of U.S. tornadoes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Index = </a:t>
            </a:r>
            <a:r>
              <a:rPr lang="en-US" sz="3600" dirty="0" err="1"/>
              <a:t>exp</a:t>
            </a:r>
            <a:r>
              <a:rPr lang="en-US" sz="3600" dirty="0"/>
              <a:t>(</a:t>
            </a:r>
            <a:r>
              <a:rPr lang="en-US" sz="3600" dirty="0" smtClean="0">
                <a:solidFill>
                  <a:srgbClr val="1F497D"/>
                </a:solidFill>
              </a:rPr>
              <a:t>c0</a:t>
            </a:r>
            <a:r>
              <a:rPr lang="en-US" sz="3600" dirty="0" smtClean="0">
                <a:solidFill>
                  <a:srgbClr val="93CDDD"/>
                </a:solidFill>
              </a:rPr>
              <a:t> </a:t>
            </a:r>
            <a:r>
              <a:rPr lang="en-US" sz="3600" dirty="0" smtClean="0"/>
              <a:t>+ </a:t>
            </a:r>
            <a:r>
              <a:rPr lang="en-US" sz="3600" dirty="0" smtClean="0">
                <a:solidFill>
                  <a:srgbClr val="1F497D"/>
                </a:solidFill>
              </a:rPr>
              <a:t>c1</a:t>
            </a:r>
            <a:r>
              <a:rPr lang="en-US" sz="3600" dirty="0" smtClean="0">
                <a:solidFill>
                  <a:srgbClr val="93CDDD"/>
                </a:solidFill>
              </a:rPr>
              <a:t> </a:t>
            </a:r>
            <a:r>
              <a:rPr lang="en-US" sz="3600" dirty="0" smtClean="0"/>
              <a:t>x </a:t>
            </a:r>
            <a:r>
              <a:rPr lang="en-US" sz="3600" dirty="0" smtClean="0">
                <a:solidFill>
                  <a:schemeClr val="accent6"/>
                </a:solidFill>
              </a:rPr>
              <a:t>SRH </a:t>
            </a:r>
            <a:r>
              <a:rPr lang="en-US" sz="3600" dirty="0" smtClean="0"/>
              <a:t>+</a:t>
            </a:r>
            <a:r>
              <a:rPr lang="en-US" sz="3600" dirty="0" smtClean="0">
                <a:solidFill>
                  <a:srgbClr val="3366FF"/>
                </a:solidFill>
              </a:rPr>
              <a:t> </a:t>
            </a:r>
            <a:r>
              <a:rPr lang="en-US" sz="3600" dirty="0" smtClean="0">
                <a:solidFill>
                  <a:srgbClr val="1F497D"/>
                </a:solidFill>
              </a:rPr>
              <a:t>c2</a:t>
            </a:r>
            <a:r>
              <a:rPr lang="en-US" sz="3600" dirty="0" smtClean="0">
                <a:solidFill>
                  <a:srgbClr val="93CDDD"/>
                </a:solidFill>
              </a:rPr>
              <a:t> </a:t>
            </a:r>
            <a:r>
              <a:rPr lang="en-US" sz="3600" dirty="0" smtClean="0"/>
              <a:t>x</a:t>
            </a:r>
            <a:r>
              <a:rPr lang="en-US" sz="3600" dirty="0" smtClean="0">
                <a:solidFill>
                  <a:srgbClr val="3366FF"/>
                </a:solidFill>
              </a:rPr>
              <a:t> </a:t>
            </a:r>
            <a:r>
              <a:rPr lang="en-US" sz="3600" dirty="0" err="1" smtClean="0">
                <a:solidFill>
                  <a:srgbClr val="F79646"/>
                </a:solidFill>
              </a:rPr>
              <a:t>cPrcp</a:t>
            </a:r>
            <a:r>
              <a:rPr lang="en-US" sz="3600" dirty="0" smtClean="0">
                <a:solidFill>
                  <a:srgbClr val="F79646"/>
                </a:solidFill>
              </a:rPr>
              <a:t> </a:t>
            </a:r>
            <a:r>
              <a:rPr lang="en-US" sz="3600" dirty="0" smtClean="0"/>
              <a:t>)</a:t>
            </a:r>
          </a:p>
          <a:p>
            <a:pPr lvl="1"/>
            <a:r>
              <a:rPr lang="en-US" dirty="0" smtClean="0"/>
              <a:t>Monthly averages</a:t>
            </a:r>
            <a:r>
              <a:rPr lang="en-US" dirty="0"/>
              <a:t>	</a:t>
            </a:r>
            <a:endParaRPr lang="en-US" sz="2000" dirty="0" smtClean="0"/>
          </a:p>
          <a:p>
            <a:r>
              <a:rPr lang="en-US" sz="2800" dirty="0" smtClean="0"/>
              <a:t>Estimate </a:t>
            </a:r>
            <a:r>
              <a:rPr lang="en-US" sz="2800" dirty="0" smtClean="0">
                <a:solidFill>
                  <a:schemeClr val="tx2"/>
                </a:solidFill>
              </a:rPr>
              <a:t>3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smtClean="0"/>
              <a:t>constants from </a:t>
            </a:r>
            <a:r>
              <a:rPr lang="en-US" sz="2800" b="1" dirty="0" smtClean="0">
                <a:solidFill>
                  <a:schemeClr val="accent3"/>
                </a:solidFill>
              </a:rPr>
              <a:t>annual cycle</a:t>
            </a:r>
            <a:r>
              <a:rPr lang="en-US" sz="2800" dirty="0" smtClean="0">
                <a:solidFill>
                  <a:schemeClr val="accent3"/>
                </a:solidFill>
              </a:rPr>
              <a:t> </a:t>
            </a:r>
            <a:r>
              <a:rPr lang="en-US" sz="2800" dirty="0" smtClean="0"/>
              <a:t>data</a:t>
            </a:r>
            <a:endParaRPr lang="en-US" sz="2800" i="1" u="sng" dirty="0" smtClean="0"/>
          </a:p>
          <a:p>
            <a:pPr lvl="1"/>
            <a:r>
              <a:rPr lang="en-US" sz="2400" i="1" u="sng" dirty="0" smtClean="0"/>
              <a:t>No annually varying data </a:t>
            </a:r>
            <a:r>
              <a:rPr lang="en-US" sz="2400" dirty="0" smtClean="0"/>
              <a:t>used to select parameters or fit constants</a:t>
            </a:r>
          </a:p>
          <a:p>
            <a:pPr lvl="1"/>
            <a:r>
              <a:rPr lang="en-US" sz="2400" i="1" u="sng" dirty="0" smtClean="0"/>
              <a:t>No forecast data </a:t>
            </a:r>
            <a:r>
              <a:rPr lang="en-US" sz="2400" dirty="0" smtClean="0"/>
              <a:t>used. “</a:t>
            </a:r>
            <a:r>
              <a:rPr lang="en-US" sz="2400" dirty="0" smtClean="0">
                <a:solidFill>
                  <a:srgbClr val="3366FF"/>
                </a:solidFill>
              </a:rPr>
              <a:t>Prefect prognosis</a:t>
            </a:r>
            <a:r>
              <a:rPr lang="en-US" sz="2400" dirty="0" smtClean="0"/>
              <a:t>”</a:t>
            </a:r>
          </a:p>
          <a:p>
            <a:r>
              <a:rPr lang="en-US" sz="2800" dirty="0" smtClean="0"/>
              <a:t>Index = Expected number of tornadoes/month</a:t>
            </a:r>
          </a:p>
          <a:p>
            <a:pPr lvl="1"/>
            <a:r>
              <a:rPr lang="en-US" sz="2400" dirty="0" smtClean="0"/>
              <a:t>1x1 degree grid</a:t>
            </a:r>
          </a:p>
          <a:p>
            <a:pPr lvl="1"/>
            <a:r>
              <a:rPr lang="en-US" sz="2400" b="1" i="1" u="sng" dirty="0" smtClean="0"/>
              <a:t>All</a:t>
            </a:r>
            <a:r>
              <a:rPr lang="en-US" sz="2400" dirty="0" smtClean="0"/>
              <a:t> tornadoes (&gt;F0). </a:t>
            </a:r>
          </a:p>
        </p:txBody>
      </p:sp>
    </p:spTree>
    <p:extLst>
      <p:ext uri="{BB962C8B-B14F-4D97-AF65-F5344CB8AC3E}">
        <p14:creationId xmlns:p14="http://schemas.microsoft.com/office/powerpoint/2010/main" val="246925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171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Forecasts with </a:t>
            </a:r>
            <a:r>
              <a:rPr lang="en-US" dirty="0" smtClean="0"/>
              <a:t>the NOAA Climate forecast system (</a:t>
            </a:r>
            <a:r>
              <a:rPr lang="en-US" dirty="0" smtClean="0"/>
              <a:t>CFSv2)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76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5" name="Picture 14" descr="cfsrr_logo_final_full"/>
          <p:cNvPicPr>
            <a:picLocks noChangeAspect="1" noChangeArrowheads="1"/>
          </p:cNvPicPr>
          <p:nvPr/>
        </p:nvPicPr>
        <p:blipFill>
          <a:blip r:embed="rId3">
            <a:lum bright="90000" contrast="-8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41275"/>
            <a:ext cx="6892925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458200" cy="5257800"/>
          </a:xfrm>
          <a:noFill/>
          <a:ln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FontTx/>
              <a:buNone/>
            </a:pPr>
            <a:r>
              <a:rPr lang="en-US" sz="2000" dirty="0">
                <a:solidFill>
                  <a:srgbClr val="3366FF"/>
                </a:solidFill>
                <a:latin typeface="Times New Roman" charset="0"/>
              </a:rPr>
              <a:t>Operational Configuration for CFSv2 real time forecasts (</a:t>
            </a:r>
            <a:r>
              <a:rPr lang="en-US" sz="2000" b="1" dirty="0">
                <a:solidFill>
                  <a:srgbClr val="3366FF"/>
                </a:solidFill>
                <a:latin typeface="Times New Roman" charset="0"/>
              </a:rPr>
              <a:t>T126L64</a:t>
            </a:r>
            <a:r>
              <a:rPr lang="en-US" sz="2000" dirty="0">
                <a:solidFill>
                  <a:srgbClr val="3366FF"/>
                </a:solidFill>
                <a:latin typeface="Times New Roman" charset="0"/>
              </a:rPr>
              <a:t>)</a:t>
            </a:r>
          </a:p>
          <a:p>
            <a:r>
              <a:rPr lang="en-US" sz="1800" dirty="0">
                <a:latin typeface="Times New Roman" charset="0"/>
              </a:rPr>
              <a:t>There will be 4 control runs per day from the 0, 6, 12 and 18 UTC cycles of the CFS real-time data assimilation system, out to 9 months.</a:t>
            </a:r>
          </a:p>
          <a:p>
            <a:r>
              <a:rPr lang="en-US" sz="1800" dirty="0">
                <a:latin typeface="Times New Roman" charset="0"/>
              </a:rPr>
              <a:t>In addition to the control run of 9 months at the 0 UTC cycle, there will be 3 additional runs, out to one season. These 3 runs per cycle will be initialized as in current operations.</a:t>
            </a:r>
          </a:p>
          <a:p>
            <a:r>
              <a:rPr lang="en-US" sz="1800" dirty="0">
                <a:latin typeface="Times New Roman" charset="0"/>
              </a:rPr>
              <a:t>In addition to the control run of 9 months at the 6, 12 and 18 UTC cycles, there will be 3 additional runs, out to 45 days. These 3 runs per cycle will be initialized as in current operations.</a:t>
            </a:r>
          </a:p>
          <a:p>
            <a:r>
              <a:rPr lang="en-US" sz="1800" dirty="0">
                <a:latin typeface="Times New Roman" charset="0"/>
              </a:rPr>
              <a:t>There will be a total of 16 CFS runs every day, of which 4 runs will go out to 9 months, 3 runs will go out to 1 season and 9 runs will go out to 45 days.</a:t>
            </a:r>
          </a:p>
        </p:txBody>
      </p:sp>
      <p:grpSp>
        <p:nvGrpSpPr>
          <p:cNvPr id="133123" name="Group 3"/>
          <p:cNvGrpSpPr>
            <a:grpSpLocks/>
          </p:cNvGrpSpPr>
          <p:nvPr/>
        </p:nvGrpSpPr>
        <p:grpSpPr bwMode="auto">
          <a:xfrm>
            <a:off x="0" y="58738"/>
            <a:ext cx="9144000" cy="1236662"/>
            <a:chOff x="0" y="0"/>
            <a:chExt cx="5760" cy="779"/>
          </a:xfrm>
        </p:grpSpPr>
        <p:graphicFrame>
          <p:nvGraphicFramePr>
            <p:cNvPr id="133124" name="Object 4"/>
            <p:cNvGraphicFramePr>
              <a:graphicFrameLocks noChangeAspect="1"/>
            </p:cNvGraphicFramePr>
            <p:nvPr/>
          </p:nvGraphicFramePr>
          <p:xfrm>
            <a:off x="4992" y="9"/>
            <a:ext cx="768" cy="7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Clip" r:id="rId4" imgW="780746" imgH="771429" progId="MS_ClipArt_Gallery.2">
                    <p:embed/>
                  </p:oleObj>
                </mc:Choice>
                <mc:Fallback>
                  <p:oleObj name="Clip" r:id="rId4" imgW="780746" imgH="771429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2" y="9"/>
                          <a:ext cx="768" cy="7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125" name="Object 5"/>
            <p:cNvGraphicFramePr>
              <a:graphicFrameLocks noChangeAspect="1"/>
            </p:cNvGraphicFramePr>
            <p:nvPr/>
          </p:nvGraphicFramePr>
          <p:xfrm>
            <a:off x="0" y="0"/>
            <a:ext cx="816" cy="7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Clip" r:id="rId6" imgW="780746" imgH="771429" progId="MS_ClipArt_Gallery.2">
                    <p:embed/>
                  </p:oleObj>
                </mc:Choice>
                <mc:Fallback>
                  <p:oleObj name="Clip" r:id="rId6" imgW="780746" imgH="771429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816" cy="7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33126" name="Picture 6" descr="cfsrr_log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48"/>
              <a:ext cx="72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127" name="Group 7"/>
          <p:cNvGrpSpPr>
            <a:grpSpLocks/>
          </p:cNvGrpSpPr>
          <p:nvPr/>
        </p:nvGrpSpPr>
        <p:grpSpPr bwMode="auto">
          <a:xfrm>
            <a:off x="685800" y="4814888"/>
            <a:ext cx="7848600" cy="1204912"/>
            <a:chOff x="432" y="2917"/>
            <a:chExt cx="4944" cy="759"/>
          </a:xfrm>
        </p:grpSpPr>
        <p:sp>
          <p:nvSpPr>
            <p:cNvPr id="133128" name="Line 8"/>
            <p:cNvSpPr>
              <a:spLocks noChangeShapeType="1"/>
            </p:cNvSpPr>
            <p:nvPr/>
          </p:nvSpPr>
          <p:spPr bwMode="auto">
            <a:xfrm>
              <a:off x="528" y="3100"/>
              <a:ext cx="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29" name="Line 9"/>
            <p:cNvSpPr>
              <a:spLocks noChangeShapeType="1"/>
            </p:cNvSpPr>
            <p:nvPr/>
          </p:nvSpPr>
          <p:spPr bwMode="auto">
            <a:xfrm>
              <a:off x="528" y="3100"/>
              <a:ext cx="480" cy="57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30" name="Line 10"/>
            <p:cNvSpPr>
              <a:spLocks noChangeShapeType="1"/>
            </p:cNvSpPr>
            <p:nvPr/>
          </p:nvSpPr>
          <p:spPr bwMode="auto">
            <a:xfrm>
              <a:off x="2064" y="3100"/>
              <a:ext cx="480" cy="57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31" name="Line 11"/>
            <p:cNvSpPr>
              <a:spLocks noChangeShapeType="1"/>
            </p:cNvSpPr>
            <p:nvPr/>
          </p:nvSpPr>
          <p:spPr bwMode="auto">
            <a:xfrm>
              <a:off x="3504" y="3100"/>
              <a:ext cx="480" cy="57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32" name="Line 12"/>
            <p:cNvSpPr>
              <a:spLocks noChangeShapeType="1"/>
            </p:cNvSpPr>
            <p:nvPr/>
          </p:nvSpPr>
          <p:spPr bwMode="auto">
            <a:xfrm>
              <a:off x="4800" y="3100"/>
              <a:ext cx="480" cy="57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33" name="Line 13"/>
            <p:cNvSpPr>
              <a:spLocks noChangeShapeType="1"/>
            </p:cNvSpPr>
            <p:nvPr/>
          </p:nvSpPr>
          <p:spPr bwMode="auto">
            <a:xfrm>
              <a:off x="624" y="3100"/>
              <a:ext cx="336" cy="384"/>
            </a:xfrm>
            <a:prstGeom prst="line">
              <a:avLst/>
            </a:prstGeom>
            <a:noFill/>
            <a:ln w="1587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34" name="Line 14"/>
            <p:cNvSpPr>
              <a:spLocks noChangeShapeType="1"/>
            </p:cNvSpPr>
            <p:nvPr/>
          </p:nvSpPr>
          <p:spPr bwMode="auto">
            <a:xfrm>
              <a:off x="720" y="3100"/>
              <a:ext cx="336" cy="384"/>
            </a:xfrm>
            <a:prstGeom prst="line">
              <a:avLst/>
            </a:prstGeom>
            <a:noFill/>
            <a:ln w="1587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35" name="Line 15"/>
            <p:cNvSpPr>
              <a:spLocks noChangeShapeType="1"/>
            </p:cNvSpPr>
            <p:nvPr/>
          </p:nvSpPr>
          <p:spPr bwMode="auto">
            <a:xfrm>
              <a:off x="816" y="3100"/>
              <a:ext cx="336" cy="384"/>
            </a:xfrm>
            <a:prstGeom prst="line">
              <a:avLst/>
            </a:prstGeom>
            <a:noFill/>
            <a:ln w="1587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36" name="Text Box 16"/>
            <p:cNvSpPr txBox="1">
              <a:spLocks noChangeArrowheads="1"/>
            </p:cNvSpPr>
            <p:nvPr/>
          </p:nvSpPr>
          <p:spPr bwMode="auto">
            <a:xfrm>
              <a:off x="432" y="2917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sz="1800"/>
                <a:t>0 UTC</a:t>
              </a:r>
            </a:p>
          </p:txBody>
        </p:sp>
        <p:sp>
          <p:nvSpPr>
            <p:cNvPr id="133137" name="Text Box 17"/>
            <p:cNvSpPr txBox="1">
              <a:spLocks noChangeArrowheads="1"/>
            </p:cNvSpPr>
            <p:nvPr/>
          </p:nvSpPr>
          <p:spPr bwMode="auto">
            <a:xfrm>
              <a:off x="1968" y="2917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sz="1800"/>
                <a:t>6 UTC</a:t>
              </a:r>
            </a:p>
          </p:txBody>
        </p:sp>
        <p:sp>
          <p:nvSpPr>
            <p:cNvPr id="133138" name="Text Box 18"/>
            <p:cNvSpPr txBox="1">
              <a:spLocks noChangeArrowheads="1"/>
            </p:cNvSpPr>
            <p:nvPr/>
          </p:nvSpPr>
          <p:spPr bwMode="auto">
            <a:xfrm>
              <a:off x="4704" y="2917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sz="1800"/>
                <a:t>18 UTC</a:t>
              </a:r>
            </a:p>
          </p:txBody>
        </p:sp>
        <p:sp>
          <p:nvSpPr>
            <p:cNvPr id="133139" name="Line 19"/>
            <p:cNvSpPr>
              <a:spLocks noChangeShapeType="1"/>
            </p:cNvSpPr>
            <p:nvPr/>
          </p:nvSpPr>
          <p:spPr bwMode="auto">
            <a:xfrm>
              <a:off x="2160" y="3100"/>
              <a:ext cx="144" cy="19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40" name="Line 20"/>
            <p:cNvSpPr>
              <a:spLocks noChangeShapeType="1"/>
            </p:cNvSpPr>
            <p:nvPr/>
          </p:nvSpPr>
          <p:spPr bwMode="auto">
            <a:xfrm>
              <a:off x="2256" y="3100"/>
              <a:ext cx="144" cy="19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41" name="Line 21"/>
            <p:cNvSpPr>
              <a:spLocks noChangeShapeType="1"/>
            </p:cNvSpPr>
            <p:nvPr/>
          </p:nvSpPr>
          <p:spPr bwMode="auto">
            <a:xfrm>
              <a:off x="2352" y="3100"/>
              <a:ext cx="144" cy="19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42" name="Line 22"/>
            <p:cNvSpPr>
              <a:spLocks noChangeShapeType="1"/>
            </p:cNvSpPr>
            <p:nvPr/>
          </p:nvSpPr>
          <p:spPr bwMode="auto">
            <a:xfrm>
              <a:off x="3600" y="3100"/>
              <a:ext cx="144" cy="19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43" name="Line 23"/>
            <p:cNvSpPr>
              <a:spLocks noChangeShapeType="1"/>
            </p:cNvSpPr>
            <p:nvPr/>
          </p:nvSpPr>
          <p:spPr bwMode="auto">
            <a:xfrm>
              <a:off x="3696" y="3100"/>
              <a:ext cx="144" cy="19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44" name="Line 24"/>
            <p:cNvSpPr>
              <a:spLocks noChangeShapeType="1"/>
            </p:cNvSpPr>
            <p:nvPr/>
          </p:nvSpPr>
          <p:spPr bwMode="auto">
            <a:xfrm>
              <a:off x="3792" y="3100"/>
              <a:ext cx="144" cy="19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45" name="Line 25"/>
            <p:cNvSpPr>
              <a:spLocks noChangeShapeType="1"/>
            </p:cNvSpPr>
            <p:nvPr/>
          </p:nvSpPr>
          <p:spPr bwMode="auto">
            <a:xfrm>
              <a:off x="4896" y="3100"/>
              <a:ext cx="144" cy="19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46" name="Line 26"/>
            <p:cNvSpPr>
              <a:spLocks noChangeShapeType="1"/>
            </p:cNvSpPr>
            <p:nvPr/>
          </p:nvSpPr>
          <p:spPr bwMode="auto">
            <a:xfrm>
              <a:off x="4992" y="3100"/>
              <a:ext cx="144" cy="19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47" name="Line 27"/>
            <p:cNvSpPr>
              <a:spLocks noChangeShapeType="1"/>
            </p:cNvSpPr>
            <p:nvPr/>
          </p:nvSpPr>
          <p:spPr bwMode="auto">
            <a:xfrm>
              <a:off x="5088" y="3100"/>
              <a:ext cx="144" cy="19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48" name="Text Box 28"/>
            <p:cNvSpPr txBox="1">
              <a:spLocks noChangeArrowheads="1"/>
            </p:cNvSpPr>
            <p:nvPr/>
          </p:nvSpPr>
          <p:spPr bwMode="auto">
            <a:xfrm>
              <a:off x="3408" y="2917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sz="1800"/>
                <a:t>12 UTC</a:t>
              </a:r>
            </a:p>
          </p:txBody>
        </p:sp>
      </p:grpSp>
      <p:sp>
        <p:nvSpPr>
          <p:cNvPr id="133149" name="Text Box 29"/>
          <p:cNvSpPr txBox="1">
            <a:spLocks noChangeArrowheads="1"/>
          </p:cNvSpPr>
          <p:nvPr/>
        </p:nvSpPr>
        <p:spPr bwMode="auto">
          <a:xfrm>
            <a:off x="1905000" y="6186488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dirty="0"/>
              <a:t>9 month run (</a:t>
            </a:r>
            <a:r>
              <a:rPr lang="en-US" sz="1800" b="1" dirty="0"/>
              <a:t>4</a:t>
            </a:r>
            <a:r>
              <a:rPr lang="en-US" sz="1800" dirty="0"/>
              <a:t>)</a:t>
            </a:r>
          </a:p>
        </p:txBody>
      </p:sp>
      <p:sp>
        <p:nvSpPr>
          <p:cNvPr id="133150" name="Line 30"/>
          <p:cNvSpPr>
            <a:spLocks noChangeShapeType="1"/>
          </p:cNvSpPr>
          <p:nvPr/>
        </p:nvSpPr>
        <p:spPr bwMode="auto">
          <a:xfrm>
            <a:off x="3657600" y="6369050"/>
            <a:ext cx="990600" cy="0"/>
          </a:xfrm>
          <a:prstGeom prst="line">
            <a:avLst/>
          </a:prstGeom>
          <a:noFill/>
          <a:ln w="15875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1" name="Text Box 31"/>
          <p:cNvSpPr txBox="1">
            <a:spLocks noChangeArrowheads="1"/>
          </p:cNvSpPr>
          <p:nvPr/>
        </p:nvSpPr>
        <p:spPr bwMode="auto">
          <a:xfrm>
            <a:off x="4648200" y="61722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dirty="0"/>
              <a:t>1 season run (</a:t>
            </a:r>
            <a:r>
              <a:rPr lang="en-US" sz="1800" b="1" dirty="0"/>
              <a:t>3</a:t>
            </a:r>
            <a:r>
              <a:rPr lang="en-US" sz="1800" dirty="0"/>
              <a:t>)</a:t>
            </a:r>
          </a:p>
        </p:txBody>
      </p:sp>
      <p:sp>
        <p:nvSpPr>
          <p:cNvPr id="133152" name="Line 32"/>
          <p:cNvSpPr>
            <a:spLocks noChangeShapeType="1"/>
          </p:cNvSpPr>
          <p:nvPr/>
        </p:nvSpPr>
        <p:spPr bwMode="auto">
          <a:xfrm>
            <a:off x="6400800" y="6369050"/>
            <a:ext cx="533400" cy="0"/>
          </a:xfrm>
          <a:prstGeom prst="line">
            <a:avLst/>
          </a:prstGeom>
          <a:noFill/>
          <a:ln w="158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3" name="Text Box 33"/>
          <p:cNvSpPr txBox="1">
            <a:spLocks noChangeArrowheads="1"/>
          </p:cNvSpPr>
          <p:nvPr/>
        </p:nvSpPr>
        <p:spPr bwMode="auto">
          <a:xfrm>
            <a:off x="6934200" y="61722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dirty="0"/>
              <a:t>45 day run (</a:t>
            </a:r>
            <a:r>
              <a:rPr lang="en-US" sz="1800" b="1" dirty="0"/>
              <a:t>9</a:t>
            </a:r>
            <a:r>
              <a:rPr lang="en-US" sz="1800" dirty="0"/>
              <a:t>)</a:t>
            </a:r>
          </a:p>
        </p:txBody>
      </p:sp>
      <p:sp>
        <p:nvSpPr>
          <p:cNvPr id="133154" name="Line 34"/>
          <p:cNvSpPr>
            <a:spLocks noChangeShapeType="1"/>
          </p:cNvSpPr>
          <p:nvPr/>
        </p:nvSpPr>
        <p:spPr bwMode="auto">
          <a:xfrm>
            <a:off x="762000" y="6400800"/>
            <a:ext cx="1143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85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CFSv2 </a:t>
            </a:r>
            <a:r>
              <a:rPr lang="en-US" dirty="0" err="1" smtClean="0"/>
              <a:t>hindcasts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1982-2010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First month lead</a:t>
            </a:r>
          </a:p>
          <a:p>
            <a:r>
              <a:rPr lang="en-US" dirty="0" smtClean="0"/>
              <a:t>16 ensemble members (9-24) </a:t>
            </a:r>
          </a:p>
          <a:p>
            <a:r>
              <a:rPr lang="en-US" dirty="0"/>
              <a:t>F</a:t>
            </a:r>
            <a:r>
              <a:rPr lang="en-US" dirty="0" smtClean="0"/>
              <a:t>orecast June average = start from </a:t>
            </a:r>
            <a:r>
              <a:rPr lang="en-US" dirty="0"/>
              <a:t>May 21, May 26, May 31 and June </a:t>
            </a:r>
            <a:r>
              <a:rPr lang="en-US" dirty="0" smtClean="0"/>
              <a:t>5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Same index constants (</a:t>
            </a:r>
            <a:r>
              <a:rPr lang="en-US" dirty="0">
                <a:solidFill>
                  <a:srgbClr val="008000"/>
                </a:solidFill>
              </a:rPr>
              <a:t>n</a:t>
            </a:r>
            <a:r>
              <a:rPr lang="en-US" dirty="0" smtClean="0">
                <a:solidFill>
                  <a:srgbClr val="008000"/>
                </a:solidFill>
              </a:rPr>
              <a:t>o MOS)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83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t_corr_annual_cycl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99" y="1356574"/>
            <a:ext cx="6868391" cy="537586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Climatology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0842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April indices</a:t>
            </a:r>
            <a:endParaRPr lang="en-US" dirty="0"/>
          </a:p>
        </p:txBody>
      </p:sp>
      <p:pic>
        <p:nvPicPr>
          <p:cNvPr id="4" name="Picture 3" descr="Apr_cfsv2_patter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364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09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16069</TotalTime>
  <Words>920</Words>
  <Application>Microsoft Macintosh PowerPoint</Application>
  <PresentationFormat>On-screen Show (4:3)</PresentationFormat>
  <Paragraphs>244</Paragraphs>
  <Slides>28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Microsoft Clip Gallery</vt:lpstr>
      <vt:lpstr> Perspectives for extended-range prediction and predictability  </vt:lpstr>
      <vt:lpstr>Main points</vt:lpstr>
      <vt:lpstr>Main points (Business version)</vt:lpstr>
      <vt:lpstr>A monthly index for the number of U.S. tornadoes</vt:lpstr>
      <vt:lpstr>Forecasts with the NOAA Climate forecast system (CFSv2)</vt:lpstr>
      <vt:lpstr>PowerPoint Presentation</vt:lpstr>
      <vt:lpstr>CFSv2 hindcasts</vt:lpstr>
      <vt:lpstr>Climatology</vt:lpstr>
      <vt:lpstr>April indices</vt:lpstr>
      <vt:lpstr>April parameters</vt:lpstr>
      <vt:lpstr>May indices</vt:lpstr>
      <vt:lpstr>May parameters</vt:lpstr>
      <vt:lpstr>June indices</vt:lpstr>
      <vt:lpstr>June parameters</vt:lpstr>
      <vt:lpstr>Forecast skill of the ingredients and index</vt:lpstr>
      <vt:lpstr>PowerPoint Presentation</vt:lpstr>
      <vt:lpstr>PowerPoint Presentation</vt:lpstr>
      <vt:lpstr>PowerPoint Presentation</vt:lpstr>
      <vt:lpstr>Regional correlations</vt:lpstr>
      <vt:lpstr>Toward extended-range forecasts</vt:lpstr>
      <vt:lpstr>Data practicalities</vt:lpstr>
      <vt:lpstr>PowerPoint Presentation</vt:lpstr>
      <vt:lpstr>PowerPoint Presentation</vt:lpstr>
      <vt:lpstr>Dec 25-26, 2012</vt:lpstr>
      <vt:lpstr>PowerPoint Presentation</vt:lpstr>
      <vt:lpstr>Correlation. Really?</vt:lpstr>
      <vt:lpstr>Future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Association of U.S. Tornado counts with the large-scale environment on monthly time-scales </dc:title>
  <dc:creator>Michael Tippett</dc:creator>
  <cp:lastModifiedBy>Michael Tippett</cp:lastModifiedBy>
  <cp:revision>92</cp:revision>
  <dcterms:created xsi:type="dcterms:W3CDTF">2011-09-26T14:36:22Z</dcterms:created>
  <dcterms:modified xsi:type="dcterms:W3CDTF">2013-03-15T12:38:58Z</dcterms:modified>
</cp:coreProperties>
</file>