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81" r:id="rId2"/>
    <p:sldId id="344" r:id="rId3"/>
    <p:sldId id="387" r:id="rId4"/>
    <p:sldId id="389" r:id="rId5"/>
    <p:sldId id="388" r:id="rId6"/>
    <p:sldId id="393" r:id="rId7"/>
    <p:sldId id="394" r:id="rId8"/>
    <p:sldId id="390" r:id="rId9"/>
    <p:sldId id="395" r:id="rId10"/>
    <p:sldId id="396" r:id="rId11"/>
    <p:sldId id="397" r:id="rId12"/>
    <p:sldId id="398" r:id="rId13"/>
    <p:sldId id="391" r:id="rId14"/>
    <p:sldId id="348" r:id="rId15"/>
    <p:sldId id="392" r:id="rId16"/>
    <p:sldId id="341" r:id="rId17"/>
    <p:sldId id="336" r:id="rId18"/>
    <p:sldId id="400" r:id="rId19"/>
    <p:sldId id="399" r:id="rId20"/>
    <p:sldId id="405" r:id="rId21"/>
    <p:sldId id="334" r:id="rId22"/>
    <p:sldId id="369" r:id="rId23"/>
    <p:sldId id="372" r:id="rId24"/>
    <p:sldId id="371" r:id="rId25"/>
    <p:sldId id="404" r:id="rId26"/>
    <p:sldId id="373" r:id="rId27"/>
    <p:sldId id="36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FFCC00"/>
    <a:srgbClr val="169A2F"/>
    <a:srgbClr val="272292"/>
    <a:srgbClr val="3C35D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0" autoAdjust="0"/>
    <p:restoredTop sz="68941" autoAdjust="0"/>
  </p:normalViewPr>
  <p:slideViewPr>
    <p:cSldViewPr>
      <p:cViewPr varScale="1">
        <p:scale>
          <a:sx n="75" d="100"/>
          <a:sy n="75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18A40-3B3F-4653-902E-0C53A58A20BD}" type="datetimeFigureOut">
              <a:rPr lang="en-US" smtClean="0"/>
              <a:pPr/>
              <a:t>3/9/2013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E49EC-87AB-491A-9A47-45B80C840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44747-F29E-4395-A99D-6E6FF3FDD9A5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DEC08-F422-44B7-931C-29C7AD444F85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24387" cy="34686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5254"/>
            <a:ext cx="5032375" cy="4072328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49EC-87AB-491A-9A47-45B80C840E7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DEC08-F422-44B7-931C-29C7AD444F85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24387" cy="34686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5254"/>
            <a:ext cx="5032375" cy="4072328"/>
          </a:xfrm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49EC-87AB-491A-9A47-45B80C840E7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49EC-87AB-491A-9A47-45B80C840E7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DEC08-F422-44B7-931C-29C7AD444F85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24387" cy="34686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5254"/>
            <a:ext cx="5032375" cy="4072328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DEC08-F422-44B7-931C-29C7AD444F85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24387" cy="34686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5254"/>
            <a:ext cx="5032375" cy="4072328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DEC08-F422-44B7-931C-29C7AD444F85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24387" cy="34686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5254"/>
            <a:ext cx="5032375" cy="4072328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DEC08-F422-44B7-931C-29C7AD444F85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24387" cy="34686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5254"/>
            <a:ext cx="5032375" cy="4072328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DEC08-F422-44B7-931C-29C7AD444F85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24387" cy="34686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5254"/>
            <a:ext cx="5032375" cy="4072328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DEC08-F422-44B7-931C-29C7AD444F85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24387" cy="34686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5254"/>
            <a:ext cx="5032375" cy="4072328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49EC-87AB-491A-9A47-45B80C840E7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49EC-87AB-491A-9A47-45B80C840E7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   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9A3EB7-8124-481F-A5E3-03BDBCEE53C4}" type="datetimeFigureOut">
              <a:rPr lang="en-US" smtClean="0"/>
              <a:pPr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986672-5518-4C30-8571-A947A0C79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9A3EB7-8124-481F-A5E3-03BDBCEE53C4}" type="datetimeFigureOut">
              <a:rPr lang="en-US" smtClean="0"/>
              <a:pPr/>
              <a:t>3/9/2013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986672-5518-4C30-8571-A947A0C79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9A3EB7-8124-481F-A5E3-03BDBCEE53C4}" type="datetimeFigureOut">
              <a:rPr lang="en-US" smtClean="0"/>
              <a:pPr/>
              <a:t>3/9/2013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986672-5518-4C30-8571-A947A0C79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59CE9DE-E0A0-4D9B-A73C-C9B1CEBAFDD7}" type="datetime1">
              <a:rPr lang="en-US">
                <a:solidFill>
                  <a:srgbClr val="464653"/>
                </a:solidFill>
              </a:rPr>
              <a:pPr>
                <a:defRPr/>
              </a:pPr>
              <a:t>3/9/2013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44B74-1F96-4ECA-A281-1E500657D2FB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93" r:id="rId5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267200"/>
            <a:ext cx="9144000" cy="1752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Greg Carbin, Warning Coordination Meteorologist</a:t>
            </a:r>
          </a:p>
          <a:p>
            <a:pPr algn="ctr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NOAA/National Weather Service</a:t>
            </a:r>
          </a:p>
          <a:p>
            <a:pPr algn="ctr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Storm Prediction Center</a:t>
            </a:r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7696200" y="0"/>
            <a:ext cx="14478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1447800"/>
            <a:ext cx="7772400" cy="21367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Storm Prediction Center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Severe Weather Outlooks, Tools, &amp; Verification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2" cstate="print"/>
          <a:srcRect l="23077" t="16026" r="24359" b="5449"/>
          <a:stretch>
            <a:fillRect/>
          </a:stretch>
        </p:blipFill>
        <p:spPr bwMode="auto">
          <a:xfrm>
            <a:off x="228600" y="838200"/>
            <a:ext cx="4495800" cy="5373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pstam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5541" y="2209800"/>
            <a:ext cx="5733659" cy="4274464"/>
          </a:xfrm>
          <a:prstGeom prst="rect">
            <a:avLst/>
          </a:prstGeom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4" cstate="print"/>
          <a:srcRect l="25000" t="28906" r="25000" b="39063"/>
          <a:stretch>
            <a:fillRect/>
          </a:stretch>
        </p:blipFill>
        <p:spPr bwMode="auto">
          <a:xfrm>
            <a:off x="4953000" y="762000"/>
            <a:ext cx="4038600" cy="206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Ensemble Forecast Tools at SPC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8700980"/>
              </p:ext>
            </p:extLst>
          </p:nvPr>
        </p:nvGraphicFramePr>
        <p:xfrm>
          <a:off x="609602" y="685800"/>
          <a:ext cx="8229597" cy="6134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7052"/>
                <a:gridCol w="522934"/>
                <a:gridCol w="522934"/>
                <a:gridCol w="522934"/>
                <a:gridCol w="747048"/>
                <a:gridCol w="448230"/>
                <a:gridCol w="385581"/>
                <a:gridCol w="522934"/>
                <a:gridCol w="1187616"/>
                <a:gridCol w="708740"/>
                <a:gridCol w="643610"/>
                <a:gridCol w="601053"/>
                <a:gridCol w="668931"/>
              </a:tblGrid>
              <a:tr h="18810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Member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(Model)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IC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IC perturb.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                              </a:t>
                      </a:r>
                      <a:r>
                        <a:rPr lang="en-US" sz="1200" dirty="0" smtClean="0">
                          <a:effectLst/>
                        </a:rPr>
                        <a:t>             </a:t>
                      </a:r>
                      <a:r>
                        <a:rPr lang="en-US" sz="1200" dirty="0">
                          <a:effectLst/>
                        </a:rPr>
                        <a:t>physics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             Land </a:t>
                      </a:r>
                      <a:r>
                        <a:rPr lang="en-US" sz="1200" dirty="0">
                          <a:effectLst/>
                        </a:rPr>
                        <a:t>surface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conv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mp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lw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sw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pbl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Sfc</a:t>
                      </a:r>
                      <a:r>
                        <a:rPr lang="en-US" sz="1000" dirty="0">
                          <a:effectLst/>
                        </a:rPr>
                        <a:t> layer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stochastic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model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initial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perturb.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</a:tr>
              <a:tr h="156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nmmb_ctl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NDAS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BV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BMJ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FER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GFDL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GFDL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MYJ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MYJ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NOAH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NAM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no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</a:tr>
              <a:tr h="156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nmmb_n1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</a:tr>
              <a:tr h="156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nmmb_p1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</a:tr>
              <a:tr h="156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nmmb_n2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GFS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GFDL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GFDL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GFS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MYJ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NOAH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</a:tr>
              <a:tr h="156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nmmb_p2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</a:tr>
              <a:tr h="156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nmmb_n3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BMJ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WSM6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GFDL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GFDL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MYJ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MYJ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NOAH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</a:tr>
              <a:tr h="156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nmmb_p3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</a:tr>
              <a:tr h="470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nmm_ctl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GFS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Blend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BMJ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(new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Eta)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GFDL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GFDL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MYJ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M_Obuhov (Janjic Eta)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NOAH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GFS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no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</a:tr>
              <a:tr h="156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nmm_n1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</a:tr>
              <a:tr h="156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nmm_p1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</a:tr>
              <a:tr h="313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nmm_n2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(new Eta)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GFDL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GFDL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MYJ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M_Ouhov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(janjic Eta)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NOAH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</a:tr>
              <a:tr h="156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nmm_p2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</a:tr>
              <a:tr h="470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nmm_n3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KF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(new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Eta)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(new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Eta)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GFDL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GFDL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MYJ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M_obuhov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</a:t>
                      </a:r>
                      <a:r>
                        <a:rPr lang="en-US" sz="1000" dirty="0" err="1">
                          <a:effectLst/>
                        </a:rPr>
                        <a:t>janjic</a:t>
                      </a:r>
                      <a:r>
                        <a:rPr lang="en-US" sz="1000" dirty="0">
                          <a:effectLst/>
                        </a:rPr>
                        <a:t> Eta)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NOAH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</a:tr>
              <a:tr h="156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nmm_p3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</a:tr>
              <a:tr h="470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arw_ctl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RAP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ETR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KF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(new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Eta)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(new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Eta)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GFDL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GFDL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MYJ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M_obuhov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(Janjic Eta)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NOAH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RAP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no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</a:tr>
              <a:tr h="156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arw_n1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</a:tr>
              <a:tr h="156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arw_p1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</a:tr>
              <a:tr h="470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arw_n2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BMJ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(new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Eta)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GFDL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GFDL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MYJ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M_obuhov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(Janjic Eta)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NOAH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</a:tr>
              <a:tr h="156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arw_p2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</a:tr>
              <a:tr h="313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arw_n3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BMJ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(new eta)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GFDL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GFDL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MYJ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M_Obuhov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(Janjic Eta)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NOAH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</a:tr>
              <a:tr h="156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arw_p3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195" marR="49195" marT="0" marB="0"/>
                </a:tc>
              </a:tr>
            </a:tbl>
          </a:graphicData>
        </a:graphic>
      </p:graphicFrame>
      <p:sp>
        <p:nvSpPr>
          <p:cNvPr id="20" name="Left Brace 19"/>
          <p:cNvSpPr/>
          <p:nvPr/>
        </p:nvSpPr>
        <p:spPr>
          <a:xfrm>
            <a:off x="304800" y="1447800"/>
            <a:ext cx="227474" cy="7885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>
            <a:off x="304800" y="2667000"/>
            <a:ext cx="227474" cy="13668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331189" y="1419098"/>
            <a:ext cx="1046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NMM-B (7)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76132" y="3169037"/>
            <a:ext cx="736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NMM (7)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202417" y="5100326"/>
            <a:ext cx="78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ARW (7)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21 Member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NCEP SREF Configuration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ig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736600"/>
            <a:ext cx="7162800" cy="5410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SREF Example: Joint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Prob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(tornadoes)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20800" y="6019800"/>
            <a:ext cx="6475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/>
              <a:t>http://www.spc.noaa.gov/exper/sref/</a:t>
            </a:r>
            <a:endParaRPr lang="en-US" sz="3200" u="sng" dirty="0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334000" y="4343400"/>
            <a:ext cx="2743199" cy="1477328"/>
          </a:xfrm>
          <a:prstGeom prst="rect">
            <a:avLst/>
          </a:prstGeom>
          <a:solidFill>
            <a:srgbClr val="969696">
              <a:alpha val="80000"/>
            </a:srgbClr>
          </a:solidFill>
          <a:ln w="317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/>
              <a:t>Pr </a:t>
            </a:r>
            <a:r>
              <a:rPr lang="en-US" b="1" dirty="0" smtClean="0"/>
              <a:t>[3h CPCPN &lt;=.01 in.] </a:t>
            </a:r>
            <a:r>
              <a:rPr lang="en-US" b="1" dirty="0"/>
              <a:t>X</a:t>
            </a:r>
          </a:p>
          <a:p>
            <a:pPr>
              <a:spcBef>
                <a:spcPct val="0"/>
              </a:spcBef>
            </a:pPr>
            <a:r>
              <a:rPr lang="en-US" b="1" dirty="0"/>
              <a:t>Pr </a:t>
            </a:r>
            <a:r>
              <a:rPr lang="en-US" b="1" dirty="0" smtClean="0"/>
              <a:t>[MLCP &lt;= 500 J/Kg] </a:t>
            </a:r>
            <a:r>
              <a:rPr lang="en-US" b="1" dirty="0"/>
              <a:t>X</a:t>
            </a:r>
          </a:p>
          <a:p>
            <a:pPr>
              <a:spcBef>
                <a:spcPct val="0"/>
              </a:spcBef>
            </a:pPr>
            <a:r>
              <a:rPr lang="en-US" b="1" dirty="0"/>
              <a:t>Pr </a:t>
            </a:r>
            <a:r>
              <a:rPr lang="en-US" b="1" dirty="0" smtClean="0"/>
              <a:t>[MLLCL &lt;= 1.5 km] X</a:t>
            </a:r>
          </a:p>
          <a:p>
            <a:pPr>
              <a:spcBef>
                <a:spcPct val="0"/>
              </a:spcBef>
            </a:pPr>
            <a:r>
              <a:rPr lang="en-US" b="1" dirty="0" smtClean="0"/>
              <a:t>Pr [0-1 SRH &gt; 100 m2/s2] X</a:t>
            </a:r>
          </a:p>
          <a:p>
            <a:pPr>
              <a:spcBef>
                <a:spcPct val="0"/>
              </a:spcBef>
            </a:pPr>
            <a:r>
              <a:rPr lang="en-US" b="1" dirty="0" smtClean="0"/>
              <a:t>Pr [0-6km Shear &gt; 40 kt]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981201" y="872797"/>
            <a:ext cx="5257800" cy="646331"/>
          </a:xfrm>
          <a:prstGeom prst="rect">
            <a:avLst/>
          </a:prstGeom>
          <a:solidFill>
            <a:srgbClr val="969696">
              <a:alpha val="80000"/>
            </a:srgbClr>
          </a:solidFill>
          <a:ln w="381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i="1" dirty="0" smtClean="0"/>
              <a:t>54h forecast probability </a:t>
            </a:r>
            <a:r>
              <a:rPr lang="en-US" b="1" i="1" dirty="0"/>
              <a:t>of </a:t>
            </a:r>
            <a:r>
              <a:rPr lang="en-US" b="1" i="1" dirty="0" smtClean="0"/>
              <a:t>thunderstorms with CAPE, low LCL, strong 0-1 </a:t>
            </a:r>
            <a:r>
              <a:rPr lang="en-US" b="1" i="1" dirty="0" err="1" smtClean="0"/>
              <a:t>helicity</a:t>
            </a:r>
            <a:r>
              <a:rPr lang="en-US" b="1" i="1" dirty="0" smtClean="0"/>
              <a:t> and strong deep shear</a:t>
            </a:r>
            <a:endParaRPr lang="en-US" b="1" i="1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3962400"/>
            <a:ext cx="88392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91600" cy="55626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800" b="1" dirty="0" smtClean="0">
                <a:ea typeface="ＭＳ Ｐゴシック" pitchFamily="34" charset="-128"/>
              </a:rPr>
              <a:t>       All accompanied by </a:t>
            </a:r>
            <a:r>
              <a:rPr lang="en-US" sz="1800" b="1" u="sng" dirty="0" smtClean="0">
                <a:ea typeface="ＭＳ Ｐゴシック" pitchFamily="34" charset="-128"/>
              </a:rPr>
              <a:t>categorical and probabilistic graphics</a:t>
            </a:r>
            <a:r>
              <a:rPr lang="en-US" sz="1800" b="1" dirty="0" smtClean="0">
                <a:ea typeface="ＭＳ Ｐゴシック" pitchFamily="34" charset="-128"/>
              </a:rPr>
              <a:t>, and a </a:t>
            </a:r>
            <a:r>
              <a:rPr lang="en-US" sz="1800" b="1" u="sng" dirty="0" smtClean="0">
                <a:ea typeface="ＭＳ Ｐゴシック" pitchFamily="34" charset="-128"/>
              </a:rPr>
              <a:t>technical discussion</a:t>
            </a:r>
          </a:p>
          <a:p>
            <a:pPr>
              <a:lnSpc>
                <a:spcPct val="80000"/>
              </a:lnSpc>
            </a:pPr>
            <a:endParaRPr lang="en-US" sz="1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ea typeface="ＭＳ Ｐゴシック" pitchFamily="34" charset="-128"/>
              </a:rPr>
              <a:t>Day 4-8 Convective Outlook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Issued </a:t>
            </a:r>
            <a:r>
              <a:rPr lang="en-US" sz="1800" u="sng" dirty="0" smtClean="0">
                <a:ea typeface="ＭＳ Ｐゴシック" pitchFamily="34" charset="-128"/>
              </a:rPr>
              <a:t>once </a:t>
            </a:r>
            <a:r>
              <a:rPr lang="en-US" sz="1800" dirty="0" smtClean="0">
                <a:ea typeface="ＭＳ Ｐゴシック" pitchFamily="34" charset="-128"/>
              </a:rPr>
              <a:t>daily by 4 am CT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Brief text discussion and week-long overview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Highlight high-end SLGT equivalent or higher (&gt;30% in Day 1)</a:t>
            </a:r>
          </a:p>
          <a:p>
            <a:pPr lvl="2">
              <a:lnSpc>
                <a:spcPct val="80000"/>
              </a:lnSpc>
            </a:pPr>
            <a:r>
              <a:rPr lang="en-US" sz="1400" i="1" dirty="0" smtClean="0">
                <a:ea typeface="ＭＳ Ｐゴシック" pitchFamily="34" charset="-128"/>
              </a:rPr>
              <a:t>Won’t capture all severe</a:t>
            </a:r>
          </a:p>
          <a:p>
            <a:pPr lvl="1">
              <a:lnSpc>
                <a:spcPct val="80000"/>
              </a:lnSpc>
            </a:pPr>
            <a:endParaRPr lang="en-US" sz="1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ea typeface="ＭＳ Ｐゴシック" pitchFamily="34" charset="-128"/>
              </a:rPr>
              <a:t>Day 3 Convective Outlook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Issued </a:t>
            </a:r>
            <a:r>
              <a:rPr lang="en-US" sz="1800" u="sng" dirty="0" smtClean="0">
                <a:ea typeface="ＭＳ Ｐゴシック" pitchFamily="34" charset="-128"/>
              </a:rPr>
              <a:t>once</a:t>
            </a:r>
            <a:r>
              <a:rPr lang="en-US" sz="1800" dirty="0" smtClean="0">
                <a:ea typeface="ＭＳ Ｐゴシック" pitchFamily="34" charset="-128"/>
              </a:rPr>
              <a:t> daily by 2:30 am CT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Categories (no TSTM) and Probabilities (all severe)</a:t>
            </a:r>
          </a:p>
          <a:p>
            <a:pPr>
              <a:lnSpc>
                <a:spcPct val="80000"/>
              </a:lnSpc>
            </a:pPr>
            <a:endParaRPr lang="en-US" sz="1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ea typeface="ＭＳ Ｐゴシック" pitchFamily="34" charset="-128"/>
              </a:rPr>
              <a:t>Day 2 Convective Outlook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Issued </a:t>
            </a:r>
            <a:r>
              <a:rPr lang="en-US" sz="1800" u="sng" dirty="0" smtClean="0">
                <a:ea typeface="ＭＳ Ｐゴシック" pitchFamily="34" charset="-128"/>
              </a:rPr>
              <a:t>twice</a:t>
            </a:r>
            <a:r>
              <a:rPr lang="en-US" sz="1800" dirty="0" smtClean="0">
                <a:ea typeface="ＭＳ Ｐゴシック" pitchFamily="34" charset="-128"/>
              </a:rPr>
              <a:t> daily – early overnight and updated around midday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Categories and Probabilities (all severe)</a:t>
            </a:r>
          </a:p>
          <a:p>
            <a:pPr>
              <a:lnSpc>
                <a:spcPct val="80000"/>
              </a:lnSpc>
            </a:pPr>
            <a:endParaRPr lang="en-US" sz="1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ea typeface="ＭＳ Ｐゴシック" pitchFamily="34" charset="-128"/>
              </a:rPr>
              <a:t>Day 1 Convective Outlook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Issued </a:t>
            </a:r>
            <a:r>
              <a:rPr lang="en-US" sz="1800" u="sng" dirty="0" smtClean="0">
                <a:ea typeface="ＭＳ Ｐゴシック" pitchFamily="34" charset="-128"/>
              </a:rPr>
              <a:t>5 times</a:t>
            </a:r>
            <a:r>
              <a:rPr lang="en-US" sz="1800" dirty="0" smtClean="0">
                <a:ea typeface="ＭＳ Ｐゴシック" pitchFamily="34" charset="-128"/>
              </a:rPr>
              <a:t> daily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Categories (SLGT, etc.) and 3 Probabilities (torn, wind, hail)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Outlook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Chronology – 25 Dec., 2012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20121224 1730 UTC Day Probabilitic Graph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1"/>
            <a:ext cx="8077200" cy="54102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Day 2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Outlook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issued 24 Dec., 2012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58800" y="2744689"/>
            <a:ext cx="8001000" cy="1015663"/>
          </a:xfrm>
          <a:prstGeom prst="rect">
            <a:avLst/>
          </a:prstGeom>
          <a:solidFill>
            <a:schemeClr val="accent1">
              <a:lumMod val="75000"/>
              <a:alpha val="4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 Unicode MS" pitchFamily="34" charset="-128"/>
                <a:cs typeface="Arial" pitchFamily="34" charset="0"/>
              </a:rPr>
              <a:t>THE POSSIBILITY EXISTS FOR SEVERAL LONG-TRACK STRONG TORNADOES ASSOCIATED WITH ANY LONG-LIVED FAST-MOVING SUPERCELLS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4953000"/>
            <a:ext cx="8839200" cy="144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91600" cy="55626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800" b="1" dirty="0" smtClean="0">
                <a:ea typeface="ＭＳ Ｐゴシック" pitchFamily="34" charset="-128"/>
              </a:rPr>
              <a:t>       All accompanied by </a:t>
            </a:r>
            <a:r>
              <a:rPr lang="en-US" sz="1800" b="1" u="sng" dirty="0" smtClean="0">
                <a:ea typeface="ＭＳ Ｐゴシック" pitchFamily="34" charset="-128"/>
              </a:rPr>
              <a:t>categorical and probabilistic graphics</a:t>
            </a:r>
            <a:r>
              <a:rPr lang="en-US" sz="1800" b="1" dirty="0" smtClean="0">
                <a:ea typeface="ＭＳ Ｐゴシック" pitchFamily="34" charset="-128"/>
              </a:rPr>
              <a:t>, and a </a:t>
            </a:r>
            <a:r>
              <a:rPr lang="en-US" sz="1800" b="1" u="sng" dirty="0" smtClean="0">
                <a:ea typeface="ＭＳ Ｐゴシック" pitchFamily="34" charset="-128"/>
              </a:rPr>
              <a:t>technical discussion</a:t>
            </a:r>
          </a:p>
          <a:p>
            <a:pPr>
              <a:lnSpc>
                <a:spcPct val="80000"/>
              </a:lnSpc>
            </a:pPr>
            <a:endParaRPr lang="en-US" sz="1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ea typeface="ＭＳ Ｐゴシック" pitchFamily="34" charset="-128"/>
              </a:rPr>
              <a:t>Day 4-8 Convective Outlook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Issued </a:t>
            </a:r>
            <a:r>
              <a:rPr lang="en-US" sz="1800" u="sng" dirty="0" smtClean="0">
                <a:ea typeface="ＭＳ Ｐゴシック" pitchFamily="34" charset="-128"/>
              </a:rPr>
              <a:t>once </a:t>
            </a:r>
            <a:r>
              <a:rPr lang="en-US" sz="1800" dirty="0" smtClean="0">
                <a:ea typeface="ＭＳ Ｐゴシック" pitchFamily="34" charset="-128"/>
              </a:rPr>
              <a:t>daily by 4 am CT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Brief text discussion and week-long overview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Highlight high-end SLGT equivalent or higher (&gt;30% in Day 1)</a:t>
            </a:r>
          </a:p>
          <a:p>
            <a:pPr lvl="2">
              <a:lnSpc>
                <a:spcPct val="80000"/>
              </a:lnSpc>
            </a:pPr>
            <a:r>
              <a:rPr lang="en-US" sz="1400" i="1" dirty="0" smtClean="0">
                <a:ea typeface="ＭＳ Ｐゴシック" pitchFamily="34" charset="-128"/>
              </a:rPr>
              <a:t>Won’t capture all severe</a:t>
            </a:r>
          </a:p>
          <a:p>
            <a:pPr lvl="1">
              <a:lnSpc>
                <a:spcPct val="80000"/>
              </a:lnSpc>
            </a:pPr>
            <a:endParaRPr lang="en-US" sz="1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ea typeface="ＭＳ Ｐゴシック" pitchFamily="34" charset="-128"/>
              </a:rPr>
              <a:t>Day 3 Convective Outlook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Issued </a:t>
            </a:r>
            <a:r>
              <a:rPr lang="en-US" sz="1800" u="sng" dirty="0" smtClean="0">
                <a:ea typeface="ＭＳ Ｐゴシック" pitchFamily="34" charset="-128"/>
              </a:rPr>
              <a:t>once</a:t>
            </a:r>
            <a:r>
              <a:rPr lang="en-US" sz="1800" dirty="0" smtClean="0">
                <a:ea typeface="ＭＳ Ｐゴシック" pitchFamily="34" charset="-128"/>
              </a:rPr>
              <a:t> daily by 2:30 am CT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Categories (no TSTM) and Probabilities (all severe)</a:t>
            </a:r>
          </a:p>
          <a:p>
            <a:pPr>
              <a:lnSpc>
                <a:spcPct val="80000"/>
              </a:lnSpc>
            </a:pPr>
            <a:endParaRPr lang="en-US" sz="1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ea typeface="ＭＳ Ｐゴシック" pitchFamily="34" charset="-128"/>
              </a:rPr>
              <a:t>Day 2 Convective Outlook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Issued </a:t>
            </a:r>
            <a:r>
              <a:rPr lang="en-US" sz="1800" u="sng" dirty="0" smtClean="0">
                <a:ea typeface="ＭＳ Ｐゴシック" pitchFamily="34" charset="-128"/>
              </a:rPr>
              <a:t>twice</a:t>
            </a:r>
            <a:r>
              <a:rPr lang="en-US" sz="1800" dirty="0" smtClean="0">
                <a:ea typeface="ＭＳ Ｐゴシック" pitchFamily="34" charset="-128"/>
              </a:rPr>
              <a:t> daily – early overnight and updated around midday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Categories and Probabilities (all severe)</a:t>
            </a:r>
          </a:p>
          <a:p>
            <a:pPr>
              <a:lnSpc>
                <a:spcPct val="80000"/>
              </a:lnSpc>
            </a:pPr>
            <a:endParaRPr lang="en-US" sz="1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ea typeface="ＭＳ Ｐゴシック" pitchFamily="34" charset="-128"/>
              </a:rPr>
              <a:t>Day 1 Convective Outlook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Issued </a:t>
            </a:r>
            <a:r>
              <a:rPr lang="en-US" sz="1800" u="sng" dirty="0" smtClean="0">
                <a:ea typeface="ＭＳ Ｐゴシック" pitchFamily="34" charset="-128"/>
              </a:rPr>
              <a:t>5 times</a:t>
            </a:r>
            <a:r>
              <a:rPr lang="en-US" sz="1800" dirty="0" smtClean="0">
                <a:ea typeface="ＭＳ Ｐゴシック" pitchFamily="34" charset="-128"/>
              </a:rPr>
              <a:t> daily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Categories (SLGT, etc.) and 3 Probabilities (torn, wind, hail)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Outlook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Chronology – 25 Dec., 2012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spc.noaa.gov/exper/spcsseo/201212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620000" cy="5334000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SPC Storm-scale Ensemble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Forecast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6" name="Picture 10" descr="20121225 1630 UTC Day 1 Tornado Probabilities Graph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7924800" cy="5286375"/>
          </a:xfrm>
          <a:prstGeom prst="rect">
            <a:avLst/>
          </a:prstGeom>
          <a:noFill/>
        </p:spPr>
      </p:pic>
      <p:pic>
        <p:nvPicPr>
          <p:cNvPr id="65548" name="Picture 12" descr="20121225 1630 UTC Day 1 Outlook Graph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800" y="914400"/>
            <a:ext cx="8001000" cy="5286375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Day 1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Outlook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issued 25 Dec., 2012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58800" y="2129137"/>
            <a:ext cx="8001000" cy="2246769"/>
          </a:xfrm>
          <a:prstGeom prst="rect">
            <a:avLst/>
          </a:prstGeom>
          <a:solidFill>
            <a:schemeClr val="accent1">
              <a:lumMod val="75000"/>
              <a:alpha val="4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000" dirty="0" smtClean="0">
                <a:latin typeface="Arial" pitchFamily="34" charset="0"/>
              </a:rPr>
              <a:t>DISCRETE SUPERCELLS CAPABLE OF ALL THREATS OF SEVERE WEATHER /INCLUDING THE POTENTIAL FOR LONG-TRACKED TORNADOES/ MAY BE POSSIBLE AS THE AFOREMENTIONED MID-UPPER LEVEL JET APPROACHES...SUBSEQUENTLY STRENGTHENING DEEP LAYER SHEAR PROFILES AND PROMOTING STRONG ROTATION.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So, what happened?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(Verification)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02" name="Picture 2" descr="http://www.spc.noaa.gov/products/outlook/archive/2012/day1otlk_v_20121225_12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863600"/>
            <a:ext cx="7762875" cy="5286375"/>
          </a:xfrm>
          <a:prstGeom prst="rect">
            <a:avLst/>
          </a:prstGeom>
          <a:noFill/>
        </p:spPr>
      </p:pic>
      <p:pic>
        <p:nvPicPr>
          <p:cNvPr id="102406" name="Picture 6" descr="http://devweb2.spc.noaa.gov/acverf/showimage.php?datval=20121225&amp;timval=1700&amp;dayval=DAY2&amp;typval=D2PROB&amp;nocache=13628643305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7772400" cy="5715000"/>
          </a:xfrm>
          <a:prstGeom prst="rect">
            <a:avLst/>
          </a:prstGeom>
          <a:noFill/>
        </p:spPr>
      </p:pic>
      <p:pic>
        <p:nvPicPr>
          <p:cNvPr id="7" name="Picture 4" descr="http://www.spc.noaa.gov/wcm/2012/Christmas_2012_Tornado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352800"/>
            <a:ext cx="4216190" cy="3168689"/>
          </a:xfrm>
          <a:prstGeom prst="rect">
            <a:avLst/>
          </a:prstGeom>
          <a:noFill/>
        </p:spPr>
      </p:pic>
      <p:pic>
        <p:nvPicPr>
          <p:cNvPr id="102408" name="Picture 8" descr="http://devweb2.spc.noaa.gov/acverf/2012-DY1-Categorical/cat1_final_verf_1300_121225.gif?13628646212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352800"/>
            <a:ext cx="4191000" cy="3143250"/>
          </a:xfrm>
          <a:prstGeom prst="rect">
            <a:avLst/>
          </a:prstGeom>
          <a:noFill/>
        </p:spPr>
      </p:pic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ig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736600"/>
            <a:ext cx="7162800" cy="5410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20800" y="6019800"/>
            <a:ext cx="6475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/>
              <a:t>http://www.spc.noaa.gov/exper/sref/</a:t>
            </a:r>
            <a:endParaRPr lang="en-US" sz="3200" u="sng" dirty="0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334000" y="4343400"/>
            <a:ext cx="2743199" cy="1477328"/>
          </a:xfrm>
          <a:prstGeom prst="rect">
            <a:avLst/>
          </a:prstGeom>
          <a:solidFill>
            <a:srgbClr val="969696">
              <a:alpha val="80000"/>
            </a:srgbClr>
          </a:solidFill>
          <a:ln w="317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/>
              <a:t>Pr </a:t>
            </a:r>
            <a:r>
              <a:rPr lang="en-US" b="1" dirty="0" smtClean="0"/>
              <a:t>[3h CPCPN &lt;=.01 in.] </a:t>
            </a:r>
            <a:r>
              <a:rPr lang="en-US" b="1" dirty="0"/>
              <a:t>X</a:t>
            </a:r>
          </a:p>
          <a:p>
            <a:pPr>
              <a:spcBef>
                <a:spcPct val="0"/>
              </a:spcBef>
            </a:pPr>
            <a:r>
              <a:rPr lang="en-US" b="1" dirty="0"/>
              <a:t>Pr </a:t>
            </a:r>
            <a:r>
              <a:rPr lang="en-US" b="1" dirty="0" smtClean="0"/>
              <a:t>[MLCP &lt;= 500 J/Kg] </a:t>
            </a:r>
            <a:r>
              <a:rPr lang="en-US" b="1" dirty="0"/>
              <a:t>X</a:t>
            </a:r>
          </a:p>
          <a:p>
            <a:pPr>
              <a:spcBef>
                <a:spcPct val="0"/>
              </a:spcBef>
            </a:pPr>
            <a:r>
              <a:rPr lang="en-US" b="1" dirty="0"/>
              <a:t>Pr </a:t>
            </a:r>
            <a:r>
              <a:rPr lang="en-US" b="1" dirty="0" smtClean="0"/>
              <a:t>[MLLCL &lt;= 1.5 km] X</a:t>
            </a:r>
          </a:p>
          <a:p>
            <a:pPr>
              <a:spcBef>
                <a:spcPct val="0"/>
              </a:spcBef>
            </a:pPr>
            <a:r>
              <a:rPr lang="en-US" b="1" dirty="0" smtClean="0"/>
              <a:t>Pr [0-1 SRH &gt; 100 m2/s2] X</a:t>
            </a:r>
          </a:p>
          <a:p>
            <a:pPr>
              <a:spcBef>
                <a:spcPct val="0"/>
              </a:spcBef>
            </a:pPr>
            <a:r>
              <a:rPr lang="en-US" b="1" dirty="0" smtClean="0"/>
              <a:t>Pr [0-6km Shear &gt; 40 kt]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981201" y="872797"/>
            <a:ext cx="5257800" cy="646331"/>
          </a:xfrm>
          <a:prstGeom prst="rect">
            <a:avLst/>
          </a:prstGeom>
          <a:solidFill>
            <a:srgbClr val="969696">
              <a:alpha val="80000"/>
            </a:srgbClr>
          </a:solidFill>
          <a:ln w="381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i="1" dirty="0" smtClean="0"/>
              <a:t>54h forecast probability </a:t>
            </a:r>
            <a:r>
              <a:rPr lang="en-US" b="1" i="1" dirty="0"/>
              <a:t>of </a:t>
            </a:r>
            <a:r>
              <a:rPr lang="en-US" b="1" i="1" dirty="0" smtClean="0"/>
              <a:t>thunderstorms with CAPE, low LCL, strong 0-1 </a:t>
            </a:r>
            <a:r>
              <a:rPr lang="en-US" b="1" i="1" dirty="0" err="1" smtClean="0"/>
              <a:t>helicity</a:t>
            </a:r>
            <a:r>
              <a:rPr lang="en-US" b="1" i="1" dirty="0" smtClean="0"/>
              <a:t> and strong deep shear</a:t>
            </a:r>
            <a:endParaRPr lang="en-US" b="1" i="1" dirty="0"/>
          </a:p>
        </p:txBody>
      </p:sp>
      <p:grpSp>
        <p:nvGrpSpPr>
          <p:cNvPr id="2" name="Group 20"/>
          <p:cNvGrpSpPr/>
          <p:nvPr/>
        </p:nvGrpSpPr>
        <p:grpSpPr>
          <a:xfrm>
            <a:off x="1266999" y="1956852"/>
            <a:ext cx="3990801" cy="1548348"/>
            <a:chOff x="1266999" y="1956852"/>
            <a:chExt cx="3990801" cy="1548348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4572000" y="3048000"/>
              <a:ext cx="304800" cy="304800"/>
            </a:xfrm>
            <a:prstGeom prst="line">
              <a:avLst/>
            </a:prstGeom>
            <a:ln w="76200">
              <a:solidFill>
                <a:srgbClr val="2722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91000" y="2819400"/>
              <a:ext cx="1066800" cy="685800"/>
            </a:xfrm>
            <a:prstGeom prst="ellipse">
              <a:avLst/>
            </a:prstGeom>
            <a:noFill/>
            <a:ln w="44450">
              <a:solidFill>
                <a:srgbClr val="3C35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9" idx="2"/>
            </p:cNvCxnSpPr>
            <p:nvPr/>
          </p:nvCxnSpPr>
          <p:spPr>
            <a:xfrm>
              <a:off x="2897670" y="2603183"/>
              <a:ext cx="1674330" cy="597217"/>
            </a:xfrm>
            <a:prstGeom prst="straightConnector1">
              <a:avLst/>
            </a:prstGeom>
            <a:ln w="47625">
              <a:solidFill>
                <a:srgbClr val="27229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1266999" y="1956852"/>
              <a:ext cx="3261342" cy="6463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0000FF"/>
                  </a:solidFill>
                </a:rPr>
                <a:t>61-mile track EF3 Christmas Day</a:t>
              </a:r>
            </a:p>
            <a:p>
              <a:pPr algn="ctr"/>
              <a:r>
                <a:rPr lang="en-US" b="1" i="1" dirty="0" smtClean="0">
                  <a:solidFill>
                    <a:srgbClr val="0000FF"/>
                  </a:solidFill>
                </a:rPr>
                <a:t>tornado in PDS Tornado Watch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So, what happened?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(Verification)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27000" y="635000"/>
            <a:ext cx="8915400" cy="5867400"/>
            <a:chOff x="0" y="0"/>
            <a:chExt cx="5760" cy="4320"/>
          </a:xfrm>
        </p:grpSpPr>
        <p:pic>
          <p:nvPicPr>
            <p:cNvPr id="11" name="Picture 6" descr="fi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16" y="1392"/>
              <a:ext cx="1824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hail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0" y="1392"/>
              <a:ext cx="1920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 descr="226-tornado13_432x3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0" y="0"/>
              <a:ext cx="1920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0" descr="feb_78a"/>
            <p:cNvPicPr>
              <a:picLocks noChangeAspect="1" noChangeArrowheads="1"/>
            </p:cNvPicPr>
            <p:nvPr/>
          </p:nvPicPr>
          <p:blipFill>
            <a:blip r:embed="rId5" cstate="print"/>
            <a:srcRect t="7153" b="2861"/>
            <a:stretch>
              <a:fillRect/>
            </a:stretch>
          </p:blipFill>
          <p:spPr bwMode="auto">
            <a:xfrm>
              <a:off x="2016" y="2736"/>
              <a:ext cx="1824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 descr="1021563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16" y="0"/>
              <a:ext cx="1824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1" descr="F4 Roanoke Tornado Damag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2736"/>
              <a:ext cx="2016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 descr="kat5"/>
            <p:cNvPicPr>
              <a:picLocks noChangeAspect="1" noChangeArrowheads="1"/>
            </p:cNvPicPr>
            <p:nvPr/>
          </p:nvPicPr>
          <p:blipFill>
            <a:blip r:embed="rId8" cstate="print">
              <a:lum contrast="54000"/>
            </a:blip>
            <a:srcRect l="28299" t="26570" r="22539" b="6354"/>
            <a:stretch>
              <a:fillRect/>
            </a:stretch>
          </p:blipFill>
          <p:spPr bwMode="auto">
            <a:xfrm>
              <a:off x="3840" y="2736"/>
              <a:ext cx="1920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3" descr="469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0"/>
              <a:ext cx="2016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4" descr="hailhand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1392"/>
              <a:ext cx="2016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0" y="1905000"/>
            <a:ext cx="9144000" cy="3170099"/>
          </a:xfrm>
          <a:prstGeom prst="rect">
            <a:avLst/>
          </a:prstGeom>
          <a:solidFill>
            <a:schemeClr val="accent1">
              <a:lumMod val="60000"/>
              <a:lumOff val="40000"/>
              <a:alpha val="6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“SPC 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exists 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 life and property of the American people through the issuance of 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timely and 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accurate watch and forecast products dealing with tornadoes and other mesoscale hazardous weather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.”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SPC Mission Statement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So, what happened?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(Verification)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5474" name="Picture 2" descr="http://www.spc.noaa.gov/exper/spcsseo/20121225_sseo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00" y="762000"/>
            <a:ext cx="7620000" cy="5715000"/>
          </a:xfrm>
          <a:prstGeom prst="rect">
            <a:avLst/>
          </a:prstGeom>
          <a:noFill/>
        </p:spPr>
      </p:pic>
      <p:sp>
        <p:nvSpPr>
          <p:cNvPr id="1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CFSv2 Severe Weather Forecasts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 descr="http://wxvu.net/spc/cfs/vf_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391929"/>
          </a:xfrm>
          <a:prstGeom prst="rect">
            <a:avLst/>
          </a:prstGeom>
          <a:noFill/>
        </p:spPr>
      </p:pic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xvu.net/spc/cfs/xmas_fcst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39193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CFSv2 Severe Weather Forecasts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914400"/>
            <a:ext cx="7239000" cy="1261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10 consecutive forecasts all valid Dec. 25 from CFS runs Dec. 12 to  Dec. 22</a:t>
            </a:r>
          </a:p>
          <a:p>
            <a:pPr algn="ctr"/>
            <a:endParaRPr lang="en-US" sz="105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xvu.net/spc/cfs/1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39193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CFSv2 Severe Weather Forecasts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636016" y="2228774"/>
            <a:ext cx="5688584" cy="1886026"/>
            <a:chOff x="685800" y="1836003"/>
            <a:chExt cx="5688584" cy="1886026"/>
          </a:xfrm>
        </p:grpSpPr>
        <p:sp>
          <p:nvSpPr>
            <p:cNvPr id="7" name="TextBox 6"/>
            <p:cNvSpPr txBox="1"/>
            <p:nvPr/>
          </p:nvSpPr>
          <p:spPr>
            <a:xfrm>
              <a:off x="685800" y="1836003"/>
              <a:ext cx="2057400" cy="83099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651 total</a:t>
              </a:r>
            </a:p>
            <a:p>
              <a:pPr algn="ctr"/>
              <a:r>
                <a:rPr lang="en-US" sz="2400" dirty="0" smtClean="0"/>
                <a:t>grid points</a:t>
              </a:r>
            </a:p>
          </p:txBody>
        </p:sp>
        <p:sp>
          <p:nvSpPr>
            <p:cNvPr id="8" name="Arc 7"/>
            <p:cNvSpPr/>
            <p:nvPr/>
          </p:nvSpPr>
          <p:spPr>
            <a:xfrm rot="11735084">
              <a:off x="1633037" y="2876546"/>
              <a:ext cx="4741347" cy="845483"/>
            </a:xfrm>
            <a:prstGeom prst="arc">
              <a:avLst>
                <a:gd name="adj1" fmla="val 18162648"/>
                <a:gd name="adj2" fmla="val 0"/>
              </a:avLst>
            </a:prstGeom>
            <a:ln w="444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52837" y="2819400"/>
            <a:ext cx="4624363" cy="2788991"/>
            <a:chOff x="3452837" y="2819400"/>
            <a:chExt cx="4624363" cy="2788991"/>
          </a:xfrm>
        </p:grpSpPr>
        <p:grpSp>
          <p:nvGrpSpPr>
            <p:cNvPr id="3" name="Group 10"/>
            <p:cNvGrpSpPr/>
            <p:nvPr/>
          </p:nvGrpSpPr>
          <p:grpSpPr>
            <a:xfrm rot="556703">
              <a:off x="3452837" y="4414581"/>
              <a:ext cx="2364524" cy="1193810"/>
              <a:chOff x="3452837" y="4303384"/>
              <a:chExt cx="2364524" cy="1193810"/>
            </a:xfrm>
          </p:grpSpPr>
          <p:sp>
            <p:nvSpPr>
              <p:cNvPr id="9" name="Oval 8"/>
              <p:cNvSpPr/>
              <p:nvPr/>
            </p:nvSpPr>
            <p:spPr>
              <a:xfrm rot="20484195">
                <a:off x="3452837" y="4304144"/>
                <a:ext cx="2362200" cy="1193029"/>
              </a:xfrm>
              <a:prstGeom prst="ellipse">
                <a:avLst/>
              </a:prstGeom>
              <a:noFill/>
              <a:ln w="889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 rot="20484195">
                <a:off x="3455161" y="4303384"/>
                <a:ext cx="2362200" cy="119381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6"/>
            <p:cNvGrpSpPr/>
            <p:nvPr/>
          </p:nvGrpSpPr>
          <p:grpSpPr>
            <a:xfrm>
              <a:off x="4446116" y="2819400"/>
              <a:ext cx="3631084" cy="1871272"/>
              <a:chOff x="4369916" y="2741142"/>
              <a:chExt cx="3631084" cy="187127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715000" y="2741142"/>
                <a:ext cx="2286000" cy="83099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539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~70 grid points</a:t>
                </a:r>
              </a:p>
              <a:p>
                <a:pPr algn="ctr"/>
                <a:r>
                  <a:rPr lang="en-US" sz="2400" dirty="0" smtClean="0"/>
                  <a:t>with SCP &gt;= 1 </a:t>
                </a:r>
              </a:p>
            </p:txBody>
          </p:sp>
          <p:grpSp>
            <p:nvGrpSpPr>
              <p:cNvPr id="6" name="Group 14"/>
              <p:cNvGrpSpPr/>
              <p:nvPr/>
            </p:nvGrpSpPr>
            <p:grpSpPr>
              <a:xfrm>
                <a:off x="4369916" y="2743200"/>
                <a:ext cx="3631084" cy="1869214"/>
                <a:chOff x="4369916" y="2895600"/>
                <a:chExt cx="3631084" cy="1869214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5715000" y="2895600"/>
                  <a:ext cx="2286000" cy="838200"/>
                </a:xfrm>
                <a:prstGeom prst="rect">
                  <a:avLst/>
                </a:prstGeom>
                <a:noFill/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Arc 13"/>
                <p:cNvSpPr/>
                <p:nvPr/>
              </p:nvSpPr>
              <p:spPr>
                <a:xfrm rot="4080516">
                  <a:off x="5170016" y="2897914"/>
                  <a:ext cx="1066800" cy="2667000"/>
                </a:xfrm>
                <a:prstGeom prst="arc">
                  <a:avLst/>
                </a:prstGeom>
                <a:ln w="4762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http://wxvu.net/spc/cfs/gg-cfs.png"/>
          <p:cNvPicPr>
            <a:picLocks noChangeAspect="1" noChangeArrowheads="1"/>
          </p:cNvPicPr>
          <p:nvPr/>
        </p:nvPicPr>
        <p:blipFill>
          <a:blip r:embed="rId2" cstate="print"/>
          <a:srcRect t="10099" b="5447"/>
          <a:stretch>
            <a:fillRect/>
          </a:stretch>
        </p:blipFill>
        <p:spPr bwMode="auto">
          <a:xfrm>
            <a:off x="326235" y="687857"/>
            <a:ext cx="8488251" cy="5794863"/>
          </a:xfrm>
          <a:prstGeom prst="rect">
            <a:avLst/>
          </a:prstGeom>
          <a:noFill/>
        </p:spPr>
      </p:pic>
      <p:grpSp>
        <p:nvGrpSpPr>
          <p:cNvPr id="4" name="Group 46"/>
          <p:cNvGrpSpPr/>
          <p:nvPr/>
        </p:nvGrpSpPr>
        <p:grpSpPr>
          <a:xfrm>
            <a:off x="2362200" y="4876800"/>
            <a:ext cx="4267200" cy="523220"/>
            <a:chOff x="1763889" y="4278868"/>
            <a:chExt cx="3635022" cy="523220"/>
          </a:xfrm>
        </p:grpSpPr>
        <p:sp>
          <p:nvSpPr>
            <p:cNvPr id="18" name="TextBox 17"/>
            <p:cNvSpPr txBox="1"/>
            <p:nvPr/>
          </p:nvSpPr>
          <p:spPr>
            <a:xfrm>
              <a:off x="1763889" y="4278868"/>
              <a:ext cx="3635022" cy="523220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Forecasts out in time</a:t>
              </a:r>
              <a:endParaRPr lang="en-US" sz="28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490156" y="4583668"/>
              <a:ext cx="778933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520025" y="1905000"/>
            <a:ext cx="4596995" cy="3999703"/>
            <a:chOff x="2520025" y="1905000"/>
            <a:chExt cx="4596995" cy="3999703"/>
          </a:xfrm>
        </p:grpSpPr>
        <p:sp>
          <p:nvSpPr>
            <p:cNvPr id="19" name="Oval 18"/>
            <p:cNvSpPr/>
            <p:nvPr/>
          </p:nvSpPr>
          <p:spPr>
            <a:xfrm rot="21363935">
              <a:off x="2520025" y="4183590"/>
              <a:ext cx="533400" cy="17211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stCxn id="29" idx="2"/>
            </p:cNvCxnSpPr>
            <p:nvPr/>
          </p:nvCxnSpPr>
          <p:spPr>
            <a:xfrm flipH="1">
              <a:off x="2895606" y="2551331"/>
              <a:ext cx="2136709" cy="163966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947609" y="1905000"/>
              <a:ext cx="41694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Consistent forecasts with similar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average grid counts over many model runs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48400" y="1066800"/>
            <a:ext cx="2059458" cy="1219200"/>
            <a:chOff x="6248400" y="1066800"/>
            <a:chExt cx="2059458" cy="1219200"/>
          </a:xfrm>
        </p:grpSpPr>
        <p:sp>
          <p:nvSpPr>
            <p:cNvPr id="31" name="TextBox 30"/>
            <p:cNvSpPr txBox="1"/>
            <p:nvPr/>
          </p:nvSpPr>
          <p:spPr>
            <a:xfrm>
              <a:off x="6248400" y="1066800"/>
              <a:ext cx="19451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grid count</a:t>
              </a:r>
              <a:endParaRPr lang="en-US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7088658" y="1447800"/>
              <a:ext cx="1219200" cy="838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5410200" y="3352800"/>
            <a:ext cx="2888255" cy="1846734"/>
            <a:chOff x="5410200" y="3352800"/>
            <a:chExt cx="2888255" cy="1846734"/>
          </a:xfrm>
        </p:grpSpPr>
        <p:sp>
          <p:nvSpPr>
            <p:cNvPr id="34" name="Oval 33"/>
            <p:cNvSpPr/>
            <p:nvPr/>
          </p:nvSpPr>
          <p:spPr>
            <a:xfrm rot="1143233">
              <a:off x="5573152" y="4330459"/>
              <a:ext cx="533400" cy="8690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10200" y="3352800"/>
              <a:ext cx="2888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Possible signals showing up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in recent runs or just noise?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6096000" y="3962400"/>
              <a:ext cx="834528" cy="381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8" name="AutoShape 4" descr="https://mail-attachment.googleusercontent.com/attachment/u/0/?ui=2&amp;ik=c446f5657f&amp;view=att&amp;th=13bb404a5df08274&amp;attid=0.1&amp;disp=inline&amp;realattid=f_hawomnl90&amp;safe=1&amp;zw&amp;saduie=AG9B_P8ML65xju8Kel-Q0VVZS3TD&amp;sadet=1355934972205&amp;sads=gV7y0F0CzT0nENOGJ3mazvXARo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s://mail-attachment.googleusercontent.com/attachment/u/0/?ui=2&amp;ik=c446f5657f&amp;view=att&amp;th=13bb404a5df08274&amp;attid=0.1&amp;disp=inline&amp;realattid=f_hawomnl90&amp;safe=1&amp;zw&amp;saduie=AG9B_P8ML65xju8Kel-Q0VVZS3TD&amp;sadet=1355934972205&amp;sads=gV7y0F0CzT0nENOGJ3mazvXARo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CFS.V2 Severe Weather </a:t>
            </a:r>
            <a:r>
              <a:rPr lang="en-US" sz="4400" b="1" noProof="0" dirty="0" err="1" smtClean="0">
                <a:latin typeface="+mj-lt"/>
                <a:ea typeface="+mj-ea"/>
                <a:cs typeface="+mj-cs"/>
              </a:rPr>
              <a:t>Chiclet</a:t>
            </a:r>
            <a:r>
              <a:rPr lang="en-US" sz="4400" b="1" noProof="0" dirty="0" smtClean="0">
                <a:latin typeface="+mj-lt"/>
                <a:ea typeface="+mj-ea"/>
                <a:cs typeface="+mj-cs"/>
              </a:rPr>
              <a:t> Chart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87808" y="1618691"/>
            <a:ext cx="2021992" cy="4096309"/>
            <a:chOff x="187808" y="1618691"/>
            <a:chExt cx="2021992" cy="4096309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-1414843" y="3221342"/>
              <a:ext cx="360541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Oldest         Model Run      Latest </a:t>
              </a:r>
              <a:endParaRPr lang="en-US" sz="2000" b="1" dirty="0"/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>
              <a:off x="387863" y="5224103"/>
              <a:ext cx="450337" cy="4908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33400" y="2133600"/>
              <a:ext cx="1676400" cy="2133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447800" y="681335"/>
            <a:ext cx="61722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One way to track run-to-run model consistency</a:t>
            </a:r>
            <a:endParaRPr lang="en-US" sz="240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CFSv2 </a:t>
            </a:r>
            <a:r>
              <a:rPr lang="en-US" sz="4400" b="1" noProof="0" dirty="0" err="1" smtClean="0">
                <a:latin typeface="+mj-lt"/>
                <a:ea typeface="+mj-ea"/>
                <a:cs typeface="+mj-cs"/>
              </a:rPr>
              <a:t>Chiclet</a:t>
            </a:r>
            <a:r>
              <a:rPr lang="en-US" sz="4400" b="1" noProof="0" dirty="0" smtClean="0">
                <a:latin typeface="+mj-lt"/>
                <a:ea typeface="+mj-ea"/>
                <a:cs typeface="+mj-cs"/>
              </a:rPr>
              <a:t> Chart from Dec/Jan.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6" descr="http://wxvu.net/spc/cfs/gcgra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399" y="838200"/>
            <a:ext cx="8562353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Latest Version CFSv2 </a:t>
            </a:r>
            <a:r>
              <a:rPr lang="en-US" sz="4400" b="1" noProof="0" dirty="0" err="1" smtClean="0">
                <a:latin typeface="+mj-lt"/>
                <a:ea typeface="+mj-ea"/>
                <a:cs typeface="+mj-cs"/>
              </a:rPr>
              <a:t>Chiclet</a:t>
            </a:r>
            <a:r>
              <a:rPr lang="en-US" sz="4400" b="1" noProof="0" dirty="0" smtClean="0">
                <a:latin typeface="+mj-lt"/>
                <a:ea typeface="+mj-ea"/>
                <a:cs typeface="+mj-cs"/>
              </a:rPr>
              <a:t> Chart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 descr="http://wxvu.net/spc/cfs/cfs_bchic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38" y="787400"/>
            <a:ext cx="8852262" cy="57912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749425"/>
            <a:ext cx="7772400" cy="21367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8000" dirty="0" smtClean="0"/>
              <a:t>Questions?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267200"/>
            <a:ext cx="9144000" cy="1752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Greg Carbin, Warning Coordination Meteorologist</a:t>
            </a:r>
          </a:p>
          <a:p>
            <a:pPr algn="ctr">
              <a:buNone/>
            </a:pP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</a:rPr>
              <a:t>Gregory.Carbin@noaa.gov</a:t>
            </a:r>
          </a:p>
          <a:p>
            <a:pPr algn="ctr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NOAA/National Weather Service</a:t>
            </a:r>
          </a:p>
          <a:p>
            <a:pPr algn="ctr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Storm Prediction Center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10800000">
            <a:off x="1176338" y="884238"/>
            <a:ext cx="6783387" cy="5178425"/>
            <a:chOff x="1248" y="240"/>
            <a:chExt cx="4176" cy="3600"/>
          </a:xfrm>
        </p:grpSpPr>
        <p:sp>
          <p:nvSpPr>
            <p:cNvPr id="12304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2 h 21600"/>
                <a:gd name="T11" fmla="*/ 16200 w 21600"/>
                <a:gd name="T12" fmla="*/ 2059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2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08 h 21600"/>
                <a:gd name="T14" fmla="*/ 15811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2 w 21600"/>
                <a:gd name="T1" fmla="*/ 0 h 21600"/>
                <a:gd name="T2" fmla="*/ 7 w 21600"/>
                <a:gd name="T3" fmla="*/ 0 h 21600"/>
                <a:gd name="T4" fmla="*/ 9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08 h 21600"/>
                <a:gd name="T14" fmla="*/ 16310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4 w 21600"/>
                <a:gd name="T1" fmla="*/ 0 h 21600"/>
                <a:gd name="T2" fmla="*/ 26 w 21600"/>
                <a:gd name="T3" fmla="*/ 0 h 21600"/>
                <a:gd name="T4" fmla="*/ 3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08 h 21600"/>
                <a:gd name="T14" fmla="*/ 1731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520825" y="993775"/>
            <a:ext cx="6088063" cy="946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pitchFamily="-105" charset="0"/>
                <a:ea typeface="+mn-ea"/>
              </a:rPr>
              <a:t>Thunderstorm, Fire Weather,</a:t>
            </a:r>
          </a:p>
          <a:p>
            <a:pPr algn="ctr" eaLnBrk="0" hangingPunct="0"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pitchFamily="-105" charset="0"/>
                <a:ea typeface="+mn-ea"/>
              </a:rPr>
              <a:t>Severe Weather </a:t>
            </a:r>
            <a:r>
              <a:rPr lang="en-US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pitchFamily="-105" charset="0"/>
                <a:ea typeface="+mn-ea"/>
              </a:rPr>
              <a:t>OUTLOOKS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1514475" y="2365375"/>
            <a:ext cx="6088063" cy="946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pitchFamily="-105" charset="0"/>
                <a:ea typeface="+mn-ea"/>
              </a:rPr>
              <a:t>Detailed Mesoscale</a:t>
            </a:r>
          </a:p>
          <a:p>
            <a:pPr algn="ctr" eaLnBrk="0" hangingPunct="0">
              <a:defRPr/>
            </a:pPr>
            <a:r>
              <a:rPr lang="en-US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pitchFamily="-105" charset="0"/>
                <a:ea typeface="+mn-ea"/>
              </a:rPr>
              <a:t>DISCUSSIONS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1512888" y="3724275"/>
            <a:ext cx="6088062" cy="946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pitchFamily="-105" charset="0"/>
                <a:ea typeface="+mn-ea"/>
              </a:rPr>
              <a:t>SVR/TOR</a:t>
            </a:r>
          </a:p>
          <a:p>
            <a:pPr algn="ctr" eaLnBrk="0" hangingPunct="0">
              <a:defRPr/>
            </a:pPr>
            <a:r>
              <a:rPr lang="en-US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pitchFamily="-105" charset="0"/>
                <a:ea typeface="+mn-ea"/>
              </a:rPr>
              <a:t>WATCHES</a:t>
            </a: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1511300" y="5014913"/>
            <a:ext cx="6088063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5" charset="0"/>
                <a:ea typeface="ＭＳ Ｐゴシック" pitchFamily="-105" charset="-128"/>
              </a:rPr>
              <a:t>WARN</a:t>
            </a:r>
            <a:endParaRPr lang="en-US" sz="24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-105" charset="0"/>
              <a:ea typeface="ＭＳ Ｐゴシック" pitchFamily="-105" charset="-128"/>
            </a:endParaRP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 rot="-1935252">
            <a:off x="2455863" y="2709863"/>
            <a:ext cx="342900" cy="14652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pitchFamily="-105" charset="0"/>
                <a:ea typeface="+mn-ea"/>
              </a:rPr>
              <a:t>Hours</a:t>
            </a: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 rot="-1979771">
            <a:off x="1262063" y="1008063"/>
            <a:ext cx="342900" cy="11906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pitchFamily="-105" charset="0"/>
                <a:ea typeface="+mn-ea"/>
              </a:rPr>
              <a:t>Days</a:t>
            </a: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 rot="-1979771">
            <a:off x="3670300" y="4287838"/>
            <a:ext cx="342900" cy="20145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pitchFamily="-105" charset="0"/>
                <a:ea typeface="+mn-ea"/>
              </a:rPr>
              <a:t>Minutes</a:t>
            </a:r>
          </a:p>
        </p:txBody>
      </p:sp>
      <p:sp>
        <p:nvSpPr>
          <p:cNvPr id="10252" name="AutoShape 15"/>
          <p:cNvSpPr>
            <a:spLocks/>
          </p:cNvSpPr>
          <p:nvPr/>
        </p:nvSpPr>
        <p:spPr bwMode="auto">
          <a:xfrm rot="1928647">
            <a:off x="6707188" y="1117600"/>
            <a:ext cx="477837" cy="4051300"/>
          </a:xfrm>
          <a:prstGeom prst="rightBrace">
            <a:avLst>
              <a:gd name="adj1" fmla="val 70653"/>
              <a:gd name="adj2" fmla="val 51338"/>
            </a:avLst>
          </a:prstGeom>
          <a:noFill/>
          <a:ln w="44450">
            <a:solidFill>
              <a:srgbClr val="000000"/>
            </a:solidFill>
            <a:round/>
            <a:headEnd type="none" w="sm" len="sm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6845300" y="3011488"/>
            <a:ext cx="1536700" cy="822325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pitchFamily="-105" charset="0"/>
                <a:ea typeface="+mn-ea"/>
              </a:rPr>
              <a:t>SPC</a:t>
            </a:r>
          </a:p>
          <a:p>
            <a:pPr algn="ctr"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pitchFamily="-105" charset="0"/>
                <a:ea typeface="+mn-ea"/>
              </a:rPr>
              <a:t>Products</a:t>
            </a:r>
          </a:p>
        </p:txBody>
      </p:sp>
      <p:sp>
        <p:nvSpPr>
          <p:cNvPr id="10254" name="AutoShape 17"/>
          <p:cNvSpPr>
            <a:spLocks/>
          </p:cNvSpPr>
          <p:nvPr/>
        </p:nvSpPr>
        <p:spPr bwMode="auto">
          <a:xfrm rot="1928647">
            <a:off x="5189538" y="4786313"/>
            <a:ext cx="374650" cy="1546225"/>
          </a:xfrm>
          <a:prstGeom prst="rightBrace">
            <a:avLst>
              <a:gd name="adj1" fmla="val 34393"/>
              <a:gd name="adj2" fmla="val 51338"/>
            </a:avLst>
          </a:prstGeom>
          <a:noFill/>
          <a:ln w="44450">
            <a:solidFill>
              <a:srgbClr val="000000"/>
            </a:solidFill>
            <a:round/>
            <a:headEnd type="none" w="sm" len="sm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5588000" y="5270500"/>
            <a:ext cx="2627313" cy="822325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pitchFamily="-105" charset="0"/>
                <a:ea typeface="+mn-ea"/>
              </a:rPr>
              <a:t>Local NWS</a:t>
            </a:r>
          </a:p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pitchFamily="-105" charset="0"/>
                <a:ea typeface="+mn-ea"/>
              </a:rPr>
              <a:t>Products (WFO)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Forecast Funnel and SPC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6" grpId="0"/>
      <p:bldP spid="73737" grpId="0"/>
      <p:bldP spid="73738" grpId="0"/>
      <p:bldP spid="73739" grpId="0"/>
      <p:bldP spid="73740" grpId="0"/>
      <p:bldP spid="73741" grpId="0"/>
      <p:bldP spid="73742" grpId="0"/>
      <p:bldP spid="10252" grpId="0" animBg="1"/>
      <p:bldP spid="73744" grpId="0"/>
      <p:bldP spid="10254" grpId="0" animBg="1"/>
      <p:bldP spid="737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91600" cy="55626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800" b="1" dirty="0" smtClean="0">
                <a:ea typeface="ＭＳ Ｐゴシック" pitchFamily="34" charset="-128"/>
              </a:rPr>
              <a:t>       All accompanied by </a:t>
            </a:r>
            <a:r>
              <a:rPr lang="en-US" sz="1800" b="1" u="sng" dirty="0" smtClean="0">
                <a:ea typeface="ＭＳ Ｐゴシック" pitchFamily="34" charset="-128"/>
              </a:rPr>
              <a:t>categorical and probabilistic graphics</a:t>
            </a:r>
            <a:r>
              <a:rPr lang="en-US" sz="1800" b="1" dirty="0" smtClean="0">
                <a:ea typeface="ＭＳ Ｐゴシック" pitchFamily="34" charset="-128"/>
              </a:rPr>
              <a:t>, and a </a:t>
            </a:r>
            <a:r>
              <a:rPr lang="en-US" sz="1800" b="1" u="sng" dirty="0" smtClean="0">
                <a:ea typeface="ＭＳ Ｐゴシック" pitchFamily="34" charset="-128"/>
              </a:rPr>
              <a:t>technical discussion</a:t>
            </a:r>
          </a:p>
          <a:p>
            <a:pPr>
              <a:lnSpc>
                <a:spcPct val="80000"/>
              </a:lnSpc>
            </a:pPr>
            <a:endParaRPr lang="en-US" sz="1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ea typeface="ＭＳ Ｐゴシック" pitchFamily="34" charset="-128"/>
              </a:rPr>
              <a:t>Day 4-8 Convective Outlook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Issued </a:t>
            </a:r>
            <a:r>
              <a:rPr lang="en-US" sz="1800" u="sng" dirty="0" smtClean="0">
                <a:ea typeface="ＭＳ Ｐゴシック" pitchFamily="34" charset="-128"/>
              </a:rPr>
              <a:t>once </a:t>
            </a:r>
            <a:r>
              <a:rPr lang="en-US" sz="1800" dirty="0" smtClean="0">
                <a:ea typeface="ＭＳ Ｐゴシック" pitchFamily="34" charset="-128"/>
              </a:rPr>
              <a:t>daily by 4 am CT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Brief text discussion and week-long overview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Highlight high-end SLGT equivalent or higher (&gt;30% in Day 1)</a:t>
            </a:r>
          </a:p>
          <a:p>
            <a:pPr lvl="2">
              <a:lnSpc>
                <a:spcPct val="80000"/>
              </a:lnSpc>
            </a:pPr>
            <a:r>
              <a:rPr lang="en-US" sz="1400" i="1" dirty="0" smtClean="0">
                <a:ea typeface="ＭＳ Ｐゴシック" pitchFamily="34" charset="-128"/>
              </a:rPr>
              <a:t>Won’t capture all severe</a:t>
            </a:r>
          </a:p>
          <a:p>
            <a:pPr lvl="1">
              <a:lnSpc>
                <a:spcPct val="80000"/>
              </a:lnSpc>
            </a:pPr>
            <a:endParaRPr lang="en-US" sz="1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ea typeface="ＭＳ Ｐゴシック" pitchFamily="34" charset="-128"/>
              </a:rPr>
              <a:t>Day 3 Convective Outlook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Issued </a:t>
            </a:r>
            <a:r>
              <a:rPr lang="en-US" sz="1800" u="sng" dirty="0" smtClean="0">
                <a:ea typeface="ＭＳ Ｐゴシック" pitchFamily="34" charset="-128"/>
              </a:rPr>
              <a:t>once</a:t>
            </a:r>
            <a:r>
              <a:rPr lang="en-US" sz="1800" dirty="0" smtClean="0">
                <a:ea typeface="ＭＳ Ｐゴシック" pitchFamily="34" charset="-128"/>
              </a:rPr>
              <a:t> daily by 2:30 am CT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Categories (no TSTM) and Probabilities (all severe)</a:t>
            </a:r>
          </a:p>
          <a:p>
            <a:pPr>
              <a:lnSpc>
                <a:spcPct val="80000"/>
              </a:lnSpc>
            </a:pPr>
            <a:endParaRPr lang="en-US" sz="1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ea typeface="ＭＳ Ｐゴシック" pitchFamily="34" charset="-128"/>
              </a:rPr>
              <a:t>Day 2 Convective Outlook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Issued </a:t>
            </a:r>
            <a:r>
              <a:rPr lang="en-US" sz="1800" u="sng" dirty="0" smtClean="0">
                <a:ea typeface="ＭＳ Ｐゴシック" pitchFamily="34" charset="-128"/>
              </a:rPr>
              <a:t>twice</a:t>
            </a:r>
            <a:r>
              <a:rPr lang="en-US" sz="1800" dirty="0" smtClean="0">
                <a:ea typeface="ＭＳ Ｐゴシック" pitchFamily="34" charset="-128"/>
              </a:rPr>
              <a:t> daily – early overnight and updated around midday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Categories and Probabilities (all severe)</a:t>
            </a:r>
          </a:p>
          <a:p>
            <a:pPr>
              <a:lnSpc>
                <a:spcPct val="80000"/>
              </a:lnSpc>
            </a:pPr>
            <a:endParaRPr lang="en-US" sz="1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ea typeface="ＭＳ Ｐゴシック" pitchFamily="34" charset="-128"/>
              </a:rPr>
              <a:t>Day 1 Convective Outlook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Issued </a:t>
            </a:r>
            <a:r>
              <a:rPr lang="en-US" sz="1800" u="sng" dirty="0" smtClean="0">
                <a:ea typeface="ＭＳ Ｐゴシック" pitchFamily="34" charset="-128"/>
              </a:rPr>
              <a:t>5 times</a:t>
            </a:r>
            <a:r>
              <a:rPr lang="en-US" sz="1800" dirty="0" smtClean="0">
                <a:ea typeface="ＭＳ Ｐゴシック" pitchFamily="34" charset="-128"/>
              </a:rPr>
              <a:t> daily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Categories (SLGT, etc.) and 3 Probabilities (torn, wind, hail)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SPC Thunderstorm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Outlooks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371600"/>
            <a:ext cx="8839200" cy="144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91600" cy="55626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800" b="1" dirty="0" smtClean="0">
                <a:ea typeface="ＭＳ Ｐゴシック" pitchFamily="34" charset="-128"/>
              </a:rPr>
              <a:t>       All accompanied by </a:t>
            </a:r>
            <a:r>
              <a:rPr lang="en-US" sz="1800" b="1" u="sng" dirty="0" smtClean="0">
                <a:ea typeface="ＭＳ Ｐゴシック" pitchFamily="34" charset="-128"/>
              </a:rPr>
              <a:t>categorical and probabilistic graphics</a:t>
            </a:r>
            <a:r>
              <a:rPr lang="en-US" sz="1800" b="1" dirty="0" smtClean="0">
                <a:ea typeface="ＭＳ Ｐゴシック" pitchFamily="34" charset="-128"/>
              </a:rPr>
              <a:t>, and a </a:t>
            </a:r>
            <a:r>
              <a:rPr lang="en-US" sz="1800" b="1" u="sng" dirty="0" smtClean="0">
                <a:ea typeface="ＭＳ Ｐゴシック" pitchFamily="34" charset="-128"/>
              </a:rPr>
              <a:t>technical discussion</a:t>
            </a:r>
          </a:p>
          <a:p>
            <a:pPr>
              <a:lnSpc>
                <a:spcPct val="80000"/>
              </a:lnSpc>
            </a:pPr>
            <a:endParaRPr lang="en-US" sz="1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ea typeface="ＭＳ Ｐゴシック" pitchFamily="34" charset="-128"/>
              </a:rPr>
              <a:t>Day 4-8 Convective Outlook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Issued </a:t>
            </a:r>
            <a:r>
              <a:rPr lang="en-US" sz="1800" u="sng" dirty="0" smtClean="0">
                <a:ea typeface="ＭＳ Ｐゴシック" pitchFamily="34" charset="-128"/>
              </a:rPr>
              <a:t>once </a:t>
            </a:r>
            <a:r>
              <a:rPr lang="en-US" sz="1800" dirty="0" smtClean="0">
                <a:ea typeface="ＭＳ Ｐゴシック" pitchFamily="34" charset="-128"/>
              </a:rPr>
              <a:t>daily by 4 am CT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Brief text discussion and week-long overview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Highlight high-end SLGT equivalent or higher (&gt;30% in Day 1)</a:t>
            </a:r>
          </a:p>
          <a:p>
            <a:pPr lvl="2">
              <a:lnSpc>
                <a:spcPct val="80000"/>
              </a:lnSpc>
            </a:pPr>
            <a:r>
              <a:rPr lang="en-US" sz="1400" i="1" dirty="0" smtClean="0">
                <a:ea typeface="ＭＳ Ｐゴシック" pitchFamily="34" charset="-128"/>
              </a:rPr>
              <a:t>Won’t capture all severe</a:t>
            </a:r>
          </a:p>
          <a:p>
            <a:pPr lvl="1">
              <a:lnSpc>
                <a:spcPct val="80000"/>
              </a:lnSpc>
            </a:pPr>
            <a:endParaRPr lang="en-US" sz="1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ea typeface="ＭＳ Ｐゴシック" pitchFamily="34" charset="-128"/>
              </a:rPr>
              <a:t>Day 3 Convective Outlook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Issued </a:t>
            </a:r>
            <a:r>
              <a:rPr lang="en-US" sz="1800" u="sng" dirty="0" smtClean="0">
                <a:ea typeface="ＭＳ Ｐゴシック" pitchFamily="34" charset="-128"/>
              </a:rPr>
              <a:t>once</a:t>
            </a:r>
            <a:r>
              <a:rPr lang="en-US" sz="1800" dirty="0" smtClean="0">
                <a:ea typeface="ＭＳ Ｐゴシック" pitchFamily="34" charset="-128"/>
              </a:rPr>
              <a:t> daily by 2:30 am CT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Categories (no TSTM) and Probabilities (all severe)</a:t>
            </a:r>
          </a:p>
          <a:p>
            <a:pPr>
              <a:lnSpc>
                <a:spcPct val="80000"/>
              </a:lnSpc>
            </a:pPr>
            <a:endParaRPr lang="en-US" sz="1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ea typeface="ＭＳ Ｐゴシック" pitchFamily="34" charset="-128"/>
              </a:rPr>
              <a:t>Day 2 Convective Outlook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Issued </a:t>
            </a:r>
            <a:r>
              <a:rPr lang="en-US" sz="1800" u="sng" dirty="0" smtClean="0">
                <a:ea typeface="ＭＳ Ｐゴシック" pitchFamily="34" charset="-128"/>
              </a:rPr>
              <a:t>twice</a:t>
            </a:r>
            <a:r>
              <a:rPr lang="en-US" sz="1800" dirty="0" smtClean="0">
                <a:ea typeface="ＭＳ Ｐゴシック" pitchFamily="34" charset="-128"/>
              </a:rPr>
              <a:t> daily – early overnight and updated around midday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Categories and Probabilities (all severe)</a:t>
            </a:r>
          </a:p>
          <a:p>
            <a:pPr>
              <a:lnSpc>
                <a:spcPct val="80000"/>
              </a:lnSpc>
            </a:pPr>
            <a:endParaRPr lang="en-US" sz="1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ea typeface="ＭＳ Ｐゴシック" pitchFamily="34" charset="-128"/>
              </a:rPr>
              <a:t>Day 1 Convective Outlook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Issued </a:t>
            </a:r>
            <a:r>
              <a:rPr lang="en-US" sz="1800" u="sng" dirty="0" smtClean="0">
                <a:ea typeface="ＭＳ Ｐゴシック" pitchFamily="34" charset="-128"/>
              </a:rPr>
              <a:t>5 times</a:t>
            </a:r>
            <a:r>
              <a:rPr lang="en-US" sz="1800" dirty="0" smtClean="0">
                <a:ea typeface="ＭＳ Ｐゴシック" pitchFamily="34" charset="-128"/>
              </a:rPr>
              <a:t> daily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Categories (SLGT, etc.) and 3 Probabilities (torn, wind, hail)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Outlook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Chronology – 25 Dec., 2012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Day 4 Outlook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issued 22 Dec., 2012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Day 4-8 Severe Weather Outlook Graphics Issued on Dec 22, 2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8044163" cy="5410200"/>
          </a:xfrm>
          <a:prstGeom prst="rect">
            <a:avLst/>
          </a:prstGeom>
          <a:noFill/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558800" y="2590800"/>
            <a:ext cx="8001000" cy="1323439"/>
          </a:xfrm>
          <a:prstGeom prst="rect">
            <a:avLst/>
          </a:prstGeom>
          <a:solidFill>
            <a:schemeClr val="accent1">
              <a:lumMod val="75000"/>
              <a:alpha val="4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IT APPEARS THAT A SUBSTANTIAL SEVERE WEATHER THREAT WILL BE POSSIBLE ON TUESDAY AND TUESDAY NIGHT ACROSS A BROAD CORRIDOR FROM SE TX EXTENDING ENEWD ACROSS LA...MS ...AL AND INTO THE FL PANHANDLE.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Tornado Climatology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25 December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7826" name="Picture 2" descr="http://spcwebsite.spc.noaa.gov/misc/climographics/all_torn/3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927100"/>
            <a:ext cx="7991475" cy="5397500"/>
          </a:xfrm>
          <a:prstGeom prst="rect">
            <a:avLst/>
          </a:prstGeom>
          <a:noFill/>
        </p:spPr>
      </p:pic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2743200"/>
            <a:ext cx="88392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91600" cy="55626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800" b="1" dirty="0" smtClean="0">
                <a:ea typeface="ＭＳ Ｐゴシック" pitchFamily="34" charset="-128"/>
              </a:rPr>
              <a:t>       All accompanied by </a:t>
            </a:r>
            <a:r>
              <a:rPr lang="en-US" sz="1800" b="1" u="sng" dirty="0" smtClean="0">
                <a:ea typeface="ＭＳ Ｐゴシック" pitchFamily="34" charset="-128"/>
              </a:rPr>
              <a:t>categorical and probabilistic graphics</a:t>
            </a:r>
            <a:r>
              <a:rPr lang="en-US" sz="1800" b="1" dirty="0" smtClean="0">
                <a:ea typeface="ＭＳ Ｐゴシック" pitchFamily="34" charset="-128"/>
              </a:rPr>
              <a:t>, and a </a:t>
            </a:r>
            <a:r>
              <a:rPr lang="en-US" sz="1800" b="1" u="sng" dirty="0" smtClean="0">
                <a:ea typeface="ＭＳ Ｐゴシック" pitchFamily="34" charset="-128"/>
              </a:rPr>
              <a:t>technical discussion</a:t>
            </a:r>
          </a:p>
          <a:p>
            <a:pPr>
              <a:lnSpc>
                <a:spcPct val="80000"/>
              </a:lnSpc>
            </a:pPr>
            <a:endParaRPr lang="en-US" sz="1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ea typeface="ＭＳ Ｐゴシック" pitchFamily="34" charset="-128"/>
              </a:rPr>
              <a:t>Day 4-8 Convective Outlook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Issued </a:t>
            </a:r>
            <a:r>
              <a:rPr lang="en-US" sz="1800" u="sng" dirty="0" smtClean="0">
                <a:ea typeface="ＭＳ Ｐゴシック" pitchFamily="34" charset="-128"/>
              </a:rPr>
              <a:t>once </a:t>
            </a:r>
            <a:r>
              <a:rPr lang="en-US" sz="1800" dirty="0" smtClean="0">
                <a:ea typeface="ＭＳ Ｐゴシック" pitchFamily="34" charset="-128"/>
              </a:rPr>
              <a:t>daily by 4 am CT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Brief text discussion and week-long overview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Highlight high-end SLGT equivalent or higher (&gt;30% in Day 1)</a:t>
            </a:r>
          </a:p>
          <a:p>
            <a:pPr lvl="2">
              <a:lnSpc>
                <a:spcPct val="80000"/>
              </a:lnSpc>
            </a:pPr>
            <a:r>
              <a:rPr lang="en-US" sz="1400" i="1" dirty="0" smtClean="0">
                <a:ea typeface="ＭＳ Ｐゴシック" pitchFamily="34" charset="-128"/>
              </a:rPr>
              <a:t>Won’t capture all severe</a:t>
            </a:r>
          </a:p>
          <a:p>
            <a:pPr lvl="1">
              <a:lnSpc>
                <a:spcPct val="80000"/>
              </a:lnSpc>
            </a:pPr>
            <a:endParaRPr lang="en-US" sz="1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ea typeface="ＭＳ Ｐゴシック" pitchFamily="34" charset="-128"/>
              </a:rPr>
              <a:t>Day 3 Convective Outlook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Issued </a:t>
            </a:r>
            <a:r>
              <a:rPr lang="en-US" sz="1800" u="sng" dirty="0" smtClean="0">
                <a:ea typeface="ＭＳ Ｐゴシック" pitchFamily="34" charset="-128"/>
              </a:rPr>
              <a:t>once</a:t>
            </a:r>
            <a:r>
              <a:rPr lang="en-US" sz="1800" dirty="0" smtClean="0">
                <a:ea typeface="ＭＳ Ｐゴシック" pitchFamily="34" charset="-128"/>
              </a:rPr>
              <a:t> daily by 2:30 am CT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Categories (no TSTM) and Probabilities (all severe)</a:t>
            </a:r>
          </a:p>
          <a:p>
            <a:pPr>
              <a:lnSpc>
                <a:spcPct val="80000"/>
              </a:lnSpc>
            </a:pPr>
            <a:endParaRPr lang="en-US" sz="1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ea typeface="ＭＳ Ｐゴシック" pitchFamily="34" charset="-128"/>
              </a:rPr>
              <a:t>Day 2 Convective Outlook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Issued </a:t>
            </a:r>
            <a:r>
              <a:rPr lang="en-US" sz="1800" u="sng" dirty="0" smtClean="0">
                <a:ea typeface="ＭＳ Ｐゴシック" pitchFamily="34" charset="-128"/>
              </a:rPr>
              <a:t>twice</a:t>
            </a:r>
            <a:r>
              <a:rPr lang="en-US" sz="1800" dirty="0" smtClean="0">
                <a:ea typeface="ＭＳ Ｐゴシック" pitchFamily="34" charset="-128"/>
              </a:rPr>
              <a:t> daily – early overnight and updated around midday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Categories and Probabilities (all severe)</a:t>
            </a:r>
          </a:p>
          <a:p>
            <a:pPr>
              <a:lnSpc>
                <a:spcPct val="80000"/>
              </a:lnSpc>
            </a:pPr>
            <a:endParaRPr lang="en-US" sz="1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ea typeface="ＭＳ Ｐゴシック" pitchFamily="34" charset="-128"/>
              </a:rPr>
              <a:t>Day 1 Convective Outlook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Issued </a:t>
            </a:r>
            <a:r>
              <a:rPr lang="en-US" sz="1800" u="sng" dirty="0" smtClean="0">
                <a:ea typeface="ＭＳ Ｐゴシック" pitchFamily="34" charset="-128"/>
              </a:rPr>
              <a:t>5 times</a:t>
            </a:r>
            <a:r>
              <a:rPr lang="en-US" sz="1800" dirty="0" smtClean="0">
                <a:ea typeface="ＭＳ Ｐゴシック" pitchFamily="34" charset="-128"/>
              </a:rPr>
              <a:t> daily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Categories (SLGT, etc.) and 3 Probabilities (torn, wind, hail)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Outlook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Chronology – 25 Dec., 2012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Day 3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Outlook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issued 23 Dec., 2012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4" descr="20121223 0830 UTC Day Probabilitic Graph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8056604" cy="5410200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58800" y="2283024"/>
            <a:ext cx="8001000" cy="1938992"/>
          </a:xfrm>
          <a:prstGeom prst="rect">
            <a:avLst/>
          </a:prstGeom>
          <a:solidFill>
            <a:schemeClr val="accent1">
              <a:lumMod val="75000"/>
              <a:alpha val="4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 Unicode MS" pitchFamily="34" charset="-128"/>
                <a:cs typeface="Arial" pitchFamily="34" charset="0"/>
              </a:rPr>
              <a:t>FORECAST SOUNDINGS ACROSS THE LOWER MS VALLEY AND CNTRL GULF COAST STATES TUESDAY INTO TUESDAY NIGHT SHOW POTENTIAL FOR A SUBSTANTIAL SEVERE WEATHER EVENT. THE COMBINATION OF SHEAR AND INSTABILITY COMBINED WITH A POTENT WEATHER SYSTEM SUGGESTS A 30 PERCENT PROBABILITY OF SIGNIFICANT SEVERE STORMS.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Workshop on Severe Convection and Climate – Int’l Research Institute for Climate and Society, The Lamont-Doherty Earth Observatory – Mar. 14-15, 2013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6442</TotalTime>
  <Words>2007</Words>
  <Application>Microsoft Office PowerPoint</Application>
  <PresentationFormat>On-screen Show (4:3)</PresentationFormat>
  <Paragraphs>538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Israel.Jirak</dc:creator>
  <cp:lastModifiedBy>gcarbin</cp:lastModifiedBy>
  <cp:revision>230</cp:revision>
  <dcterms:created xsi:type="dcterms:W3CDTF">2012-10-22T15:23:12Z</dcterms:created>
  <dcterms:modified xsi:type="dcterms:W3CDTF">2013-03-09T21:43:04Z</dcterms:modified>
</cp:coreProperties>
</file>