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358" r:id="rId2"/>
    <p:sldId id="399" r:id="rId3"/>
    <p:sldId id="402" r:id="rId4"/>
    <p:sldId id="390" r:id="rId5"/>
    <p:sldId id="403" r:id="rId6"/>
    <p:sldId id="401" r:id="rId7"/>
    <p:sldId id="404" r:id="rId8"/>
    <p:sldId id="392" r:id="rId9"/>
    <p:sldId id="407" r:id="rId10"/>
    <p:sldId id="406" r:id="rId11"/>
    <p:sldId id="405" r:id="rId12"/>
    <p:sldId id="389" r:id="rId13"/>
    <p:sldId id="382" r:id="rId14"/>
    <p:sldId id="351" r:id="rId15"/>
  </p:sldIdLst>
  <p:sldSz cx="9144000" cy="6858000" type="screen4x3"/>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orient="horz" pos="300" userDrawn="1">
          <p15:clr>
            <a:srgbClr val="A4A3A4"/>
          </p15:clr>
        </p15:guide>
        <p15:guide id="3" orient="horz" pos="960">
          <p15:clr>
            <a:srgbClr val="A4A3A4"/>
          </p15:clr>
        </p15:guide>
        <p15:guide id="5" orient="horz" pos="4032">
          <p15:clr>
            <a:srgbClr val="A4A3A4"/>
          </p15:clr>
        </p15:guide>
        <p15:guide id="6" orient="horz" pos="3840">
          <p15:clr>
            <a:srgbClr val="A4A3A4"/>
          </p15:clr>
        </p15:guide>
        <p15:guide id="7" pos="3456">
          <p15:clr>
            <a:srgbClr val="A4A3A4"/>
          </p15:clr>
        </p15:guide>
        <p15:guide id="8" pos="283" userDrawn="1">
          <p15:clr>
            <a:srgbClr val="A4A3A4"/>
          </p15:clr>
        </p15:guide>
        <p15:guide id="9" pos="5472">
          <p15:clr>
            <a:srgbClr val="A4A3A4"/>
          </p15:clr>
        </p15:guide>
        <p15:guide id="10" pos="1248">
          <p15:clr>
            <a:srgbClr val="A4A3A4"/>
          </p15:clr>
        </p15:guide>
        <p15:guide id="11" pos="4416">
          <p15:clr>
            <a:srgbClr val="A4A3A4"/>
          </p15:clr>
        </p15:guide>
        <p15:guide id="12" pos="4512">
          <p15:clr>
            <a:srgbClr val="A4A3A4"/>
          </p15:clr>
        </p15:guide>
        <p15:guide id="13" pos="3360">
          <p15:clr>
            <a:srgbClr val="A4A3A4"/>
          </p15:clr>
        </p15:guide>
        <p15:guide id="14" pos="1344">
          <p15:clr>
            <a:srgbClr val="A4A3A4"/>
          </p15:clr>
        </p15:guide>
        <p15:guide id="15" pos="2290" userDrawn="1">
          <p15:clr>
            <a:srgbClr val="A4A3A4"/>
          </p15:clr>
        </p15:guide>
        <p15:guide id="16" pos="240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0"/>
    <a:srgbClr val="702082"/>
    <a:srgbClr val="C8D7DF"/>
    <a:srgbClr val="D8D7DF"/>
    <a:srgbClr val="D8DB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74759" autoAdjust="0"/>
  </p:normalViewPr>
  <p:slideViewPr>
    <p:cSldViewPr snapToGrid="0" showGuides="1">
      <p:cViewPr>
        <p:scale>
          <a:sx n="100" d="100"/>
          <a:sy n="100" d="100"/>
        </p:scale>
        <p:origin x="-642" y="1122"/>
      </p:cViewPr>
      <p:guideLst>
        <p:guide orient="horz" pos="2160"/>
        <p:guide orient="horz" pos="300"/>
        <p:guide orient="horz" pos="960"/>
        <p:guide orient="horz" pos="4032"/>
        <p:guide orient="horz" pos="3840"/>
        <p:guide pos="3456"/>
        <p:guide pos="283"/>
        <p:guide pos="5472"/>
        <p:guide pos="1248"/>
        <p:guide pos="4416"/>
        <p:guide pos="4512"/>
        <p:guide pos="3360"/>
        <p:guide pos="1344"/>
        <p:guide pos="2290"/>
        <p:guide pos="240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055F4F-A1EB-4B50-A642-F3662AD251A7}" type="doc">
      <dgm:prSet loTypeId="urn:microsoft.com/office/officeart/2005/8/layout/chevron1" loCatId="process" qsTypeId="urn:microsoft.com/office/officeart/2005/8/quickstyle/simple1" qsCatId="simple" csTypeId="urn:microsoft.com/office/officeart/2005/8/colors/colorful1" csCatId="colorful" phldr="1"/>
      <dgm:spPr/>
    </dgm:pt>
    <dgm:pt modelId="{2F53CBA2-B927-445F-87CE-D4BFC83B5420}">
      <dgm:prSet phldrT="[Text]" custT="1"/>
      <dgm:spPr/>
      <dgm:t>
        <a:bodyPr/>
        <a:lstStyle/>
        <a:p>
          <a:r>
            <a:rPr lang="en-GB" sz="1400" dirty="0" smtClean="0"/>
            <a:t>Engage the right scientist</a:t>
          </a:r>
          <a:endParaRPr lang="en-GB" sz="1400" dirty="0"/>
        </a:p>
      </dgm:t>
    </dgm:pt>
    <dgm:pt modelId="{4B4000CB-07A7-4326-B238-E785C25DAFD8}" type="parTrans" cxnId="{86AC4A81-FC00-4B1F-8903-F7B741FD897C}">
      <dgm:prSet/>
      <dgm:spPr/>
      <dgm:t>
        <a:bodyPr/>
        <a:lstStyle/>
        <a:p>
          <a:endParaRPr lang="en-GB" sz="1600"/>
        </a:p>
      </dgm:t>
    </dgm:pt>
    <dgm:pt modelId="{5F159AEE-340D-4742-A3E2-241530561848}" type="sibTrans" cxnId="{86AC4A81-FC00-4B1F-8903-F7B741FD897C}">
      <dgm:prSet/>
      <dgm:spPr/>
      <dgm:t>
        <a:bodyPr/>
        <a:lstStyle/>
        <a:p>
          <a:endParaRPr lang="en-GB" sz="1600"/>
        </a:p>
      </dgm:t>
    </dgm:pt>
    <dgm:pt modelId="{12EE031A-701D-4262-8345-5A909281CA93}">
      <dgm:prSet phldrT="[Text]" custT="1"/>
      <dgm:spPr/>
      <dgm:t>
        <a:bodyPr/>
        <a:lstStyle/>
        <a:p>
          <a:r>
            <a:rPr lang="en-GB" sz="1400" dirty="0" smtClean="0"/>
            <a:t>Link with internal resources</a:t>
          </a:r>
          <a:endParaRPr lang="en-GB" sz="1400" dirty="0"/>
        </a:p>
      </dgm:t>
    </dgm:pt>
    <dgm:pt modelId="{5EAD9571-5BF2-4CBF-A81C-D778189FDD8F}" type="parTrans" cxnId="{1F455AE0-6B0B-4CA0-A2F1-E1E72BB64FA2}">
      <dgm:prSet/>
      <dgm:spPr/>
      <dgm:t>
        <a:bodyPr/>
        <a:lstStyle/>
        <a:p>
          <a:endParaRPr lang="en-GB" sz="1600"/>
        </a:p>
      </dgm:t>
    </dgm:pt>
    <dgm:pt modelId="{2E911995-CE4E-4719-B354-523514CE0362}" type="sibTrans" cxnId="{1F455AE0-6B0B-4CA0-A2F1-E1E72BB64FA2}">
      <dgm:prSet/>
      <dgm:spPr/>
      <dgm:t>
        <a:bodyPr/>
        <a:lstStyle/>
        <a:p>
          <a:endParaRPr lang="en-GB" sz="1600"/>
        </a:p>
      </dgm:t>
    </dgm:pt>
    <dgm:pt modelId="{0FCD5098-B0E1-48F0-BC88-130B9A10330A}">
      <dgm:prSet custT="1"/>
      <dgm:spPr/>
      <dgm:t>
        <a:bodyPr/>
        <a:lstStyle/>
        <a:p>
          <a:r>
            <a:rPr lang="en-GB" sz="1400" dirty="0" smtClean="0"/>
            <a:t>Deliver findings according to client’s needs</a:t>
          </a:r>
          <a:endParaRPr lang="en-GB" sz="1400" dirty="0"/>
        </a:p>
      </dgm:t>
    </dgm:pt>
    <dgm:pt modelId="{BC70E9F7-1E36-45BF-9BB7-BEA672468A7B}" type="parTrans" cxnId="{875BFD77-2CDA-4748-B763-6759F1E1FC04}">
      <dgm:prSet/>
      <dgm:spPr/>
      <dgm:t>
        <a:bodyPr/>
        <a:lstStyle/>
        <a:p>
          <a:endParaRPr lang="en-GB" sz="1600"/>
        </a:p>
      </dgm:t>
    </dgm:pt>
    <dgm:pt modelId="{704D2CA5-9AA0-4CD6-BB59-10455BA9D4D8}" type="sibTrans" cxnId="{875BFD77-2CDA-4748-B763-6759F1E1FC04}">
      <dgm:prSet/>
      <dgm:spPr/>
      <dgm:t>
        <a:bodyPr/>
        <a:lstStyle/>
        <a:p>
          <a:endParaRPr lang="en-GB" sz="1600"/>
        </a:p>
      </dgm:t>
    </dgm:pt>
    <dgm:pt modelId="{FFBE5E4D-30CC-4F7F-BA2E-91FC8547658C}">
      <dgm:prSet phldrT="[Text]" custT="1"/>
      <dgm:spPr/>
      <dgm:t>
        <a:bodyPr/>
        <a:lstStyle/>
        <a:p>
          <a:r>
            <a:rPr lang="en-GB" sz="1400" dirty="0" smtClean="0"/>
            <a:t>A business problem</a:t>
          </a:r>
          <a:endParaRPr lang="en-GB" sz="1400" dirty="0"/>
        </a:p>
      </dgm:t>
    </dgm:pt>
    <dgm:pt modelId="{CB1A18D9-F1F7-4ED2-A196-3B215385D608}" type="sibTrans" cxnId="{F698FE17-39AB-4241-A863-48C58241257C}">
      <dgm:prSet/>
      <dgm:spPr/>
      <dgm:t>
        <a:bodyPr/>
        <a:lstStyle/>
        <a:p>
          <a:endParaRPr lang="en-GB" sz="1600"/>
        </a:p>
      </dgm:t>
    </dgm:pt>
    <dgm:pt modelId="{05EA8D5E-5B30-43FB-BBAF-E0ACDA21FD5C}" type="parTrans" cxnId="{F698FE17-39AB-4241-A863-48C58241257C}">
      <dgm:prSet/>
      <dgm:spPr/>
      <dgm:t>
        <a:bodyPr/>
        <a:lstStyle/>
        <a:p>
          <a:endParaRPr lang="en-GB" sz="1600"/>
        </a:p>
      </dgm:t>
    </dgm:pt>
    <dgm:pt modelId="{0E7148EF-56C5-4DF9-B66D-A9E1436ECB18}" type="pres">
      <dgm:prSet presAssocID="{8F055F4F-A1EB-4B50-A642-F3662AD251A7}" presName="Name0" presStyleCnt="0">
        <dgm:presLayoutVars>
          <dgm:dir/>
          <dgm:animLvl val="lvl"/>
          <dgm:resizeHandles val="exact"/>
        </dgm:presLayoutVars>
      </dgm:prSet>
      <dgm:spPr/>
    </dgm:pt>
    <dgm:pt modelId="{5F3C4408-C054-4A54-82B7-AFF786E66F85}" type="pres">
      <dgm:prSet presAssocID="{FFBE5E4D-30CC-4F7F-BA2E-91FC8547658C}" presName="parTxOnly" presStyleLbl="node1" presStyleIdx="0" presStyleCnt="4">
        <dgm:presLayoutVars>
          <dgm:chMax val="0"/>
          <dgm:chPref val="0"/>
          <dgm:bulletEnabled val="1"/>
        </dgm:presLayoutVars>
      </dgm:prSet>
      <dgm:spPr/>
      <dgm:t>
        <a:bodyPr/>
        <a:lstStyle/>
        <a:p>
          <a:endParaRPr lang="en-GB"/>
        </a:p>
      </dgm:t>
    </dgm:pt>
    <dgm:pt modelId="{0E7C13E7-CC71-4352-AE9F-53863E17F042}" type="pres">
      <dgm:prSet presAssocID="{CB1A18D9-F1F7-4ED2-A196-3B215385D608}" presName="parTxOnlySpace" presStyleCnt="0"/>
      <dgm:spPr/>
    </dgm:pt>
    <dgm:pt modelId="{9FDC9D58-D77E-40F1-A5A6-462852732317}" type="pres">
      <dgm:prSet presAssocID="{2F53CBA2-B927-445F-87CE-D4BFC83B5420}" presName="parTxOnly" presStyleLbl="node1" presStyleIdx="1" presStyleCnt="4">
        <dgm:presLayoutVars>
          <dgm:chMax val="0"/>
          <dgm:chPref val="0"/>
          <dgm:bulletEnabled val="1"/>
        </dgm:presLayoutVars>
      </dgm:prSet>
      <dgm:spPr/>
      <dgm:t>
        <a:bodyPr/>
        <a:lstStyle/>
        <a:p>
          <a:endParaRPr lang="en-GB"/>
        </a:p>
      </dgm:t>
    </dgm:pt>
    <dgm:pt modelId="{3C1C9FC9-76C5-410A-8728-054F076E42B0}" type="pres">
      <dgm:prSet presAssocID="{5F159AEE-340D-4742-A3E2-241530561848}" presName="parTxOnlySpace" presStyleCnt="0"/>
      <dgm:spPr/>
    </dgm:pt>
    <dgm:pt modelId="{0A0CC1A6-2D80-41B7-B252-4AC032991B03}" type="pres">
      <dgm:prSet presAssocID="{12EE031A-701D-4262-8345-5A909281CA93}" presName="parTxOnly" presStyleLbl="node1" presStyleIdx="2" presStyleCnt="4">
        <dgm:presLayoutVars>
          <dgm:chMax val="0"/>
          <dgm:chPref val="0"/>
          <dgm:bulletEnabled val="1"/>
        </dgm:presLayoutVars>
      </dgm:prSet>
      <dgm:spPr/>
      <dgm:t>
        <a:bodyPr/>
        <a:lstStyle/>
        <a:p>
          <a:endParaRPr lang="en-GB"/>
        </a:p>
      </dgm:t>
    </dgm:pt>
    <dgm:pt modelId="{DAEA7771-71D4-44F9-8C3D-6D02989A254B}" type="pres">
      <dgm:prSet presAssocID="{2E911995-CE4E-4719-B354-523514CE0362}" presName="parTxOnlySpace" presStyleCnt="0"/>
      <dgm:spPr/>
    </dgm:pt>
    <dgm:pt modelId="{CDF61D45-BF09-43E9-8434-29A385A53A8E}" type="pres">
      <dgm:prSet presAssocID="{0FCD5098-B0E1-48F0-BC88-130B9A10330A}" presName="parTxOnly" presStyleLbl="node1" presStyleIdx="3" presStyleCnt="4">
        <dgm:presLayoutVars>
          <dgm:chMax val="0"/>
          <dgm:chPref val="0"/>
          <dgm:bulletEnabled val="1"/>
        </dgm:presLayoutVars>
      </dgm:prSet>
      <dgm:spPr/>
      <dgm:t>
        <a:bodyPr/>
        <a:lstStyle/>
        <a:p>
          <a:endParaRPr lang="en-GB"/>
        </a:p>
      </dgm:t>
    </dgm:pt>
  </dgm:ptLst>
  <dgm:cxnLst>
    <dgm:cxn modelId="{DE1C4E23-486F-4FE1-BDD4-5C2E24D028FC}" type="presOf" srcId="{2F53CBA2-B927-445F-87CE-D4BFC83B5420}" destId="{9FDC9D58-D77E-40F1-A5A6-462852732317}" srcOrd="0" destOrd="0" presId="urn:microsoft.com/office/officeart/2005/8/layout/chevron1"/>
    <dgm:cxn modelId="{9DC76277-13FB-47F9-9F3D-A4F0EB99E81D}" type="presOf" srcId="{8F055F4F-A1EB-4B50-A642-F3662AD251A7}" destId="{0E7148EF-56C5-4DF9-B66D-A9E1436ECB18}" srcOrd="0" destOrd="0" presId="urn:microsoft.com/office/officeart/2005/8/layout/chevron1"/>
    <dgm:cxn modelId="{875BFD77-2CDA-4748-B763-6759F1E1FC04}" srcId="{8F055F4F-A1EB-4B50-A642-F3662AD251A7}" destId="{0FCD5098-B0E1-48F0-BC88-130B9A10330A}" srcOrd="3" destOrd="0" parTransId="{BC70E9F7-1E36-45BF-9BB7-BEA672468A7B}" sibTransId="{704D2CA5-9AA0-4CD6-BB59-10455BA9D4D8}"/>
    <dgm:cxn modelId="{1F455AE0-6B0B-4CA0-A2F1-E1E72BB64FA2}" srcId="{8F055F4F-A1EB-4B50-A642-F3662AD251A7}" destId="{12EE031A-701D-4262-8345-5A909281CA93}" srcOrd="2" destOrd="0" parTransId="{5EAD9571-5BF2-4CBF-A81C-D778189FDD8F}" sibTransId="{2E911995-CE4E-4719-B354-523514CE0362}"/>
    <dgm:cxn modelId="{3A139FD0-F916-4F4E-93EA-A74EBB9C7F40}" type="presOf" srcId="{12EE031A-701D-4262-8345-5A909281CA93}" destId="{0A0CC1A6-2D80-41B7-B252-4AC032991B03}" srcOrd="0" destOrd="0" presId="urn:microsoft.com/office/officeart/2005/8/layout/chevron1"/>
    <dgm:cxn modelId="{E89DB8FB-23BF-4846-9324-DE240718F5C4}" type="presOf" srcId="{FFBE5E4D-30CC-4F7F-BA2E-91FC8547658C}" destId="{5F3C4408-C054-4A54-82B7-AFF786E66F85}" srcOrd="0" destOrd="0" presId="urn:microsoft.com/office/officeart/2005/8/layout/chevron1"/>
    <dgm:cxn modelId="{86AC4A81-FC00-4B1F-8903-F7B741FD897C}" srcId="{8F055F4F-A1EB-4B50-A642-F3662AD251A7}" destId="{2F53CBA2-B927-445F-87CE-D4BFC83B5420}" srcOrd="1" destOrd="0" parTransId="{4B4000CB-07A7-4326-B238-E785C25DAFD8}" sibTransId="{5F159AEE-340D-4742-A3E2-241530561848}"/>
    <dgm:cxn modelId="{F698FE17-39AB-4241-A863-48C58241257C}" srcId="{8F055F4F-A1EB-4B50-A642-F3662AD251A7}" destId="{FFBE5E4D-30CC-4F7F-BA2E-91FC8547658C}" srcOrd="0" destOrd="0" parTransId="{05EA8D5E-5B30-43FB-BBAF-E0ACDA21FD5C}" sibTransId="{CB1A18D9-F1F7-4ED2-A196-3B215385D608}"/>
    <dgm:cxn modelId="{81706D40-CB4F-499B-8C71-3BE6345111C7}" type="presOf" srcId="{0FCD5098-B0E1-48F0-BC88-130B9A10330A}" destId="{CDF61D45-BF09-43E9-8434-29A385A53A8E}" srcOrd="0" destOrd="0" presId="urn:microsoft.com/office/officeart/2005/8/layout/chevron1"/>
    <dgm:cxn modelId="{F85C64DE-FA23-4CF6-ADF8-3C597316064C}" type="presParOf" srcId="{0E7148EF-56C5-4DF9-B66D-A9E1436ECB18}" destId="{5F3C4408-C054-4A54-82B7-AFF786E66F85}" srcOrd="0" destOrd="0" presId="urn:microsoft.com/office/officeart/2005/8/layout/chevron1"/>
    <dgm:cxn modelId="{64BBDFA8-3DBE-4E19-9E38-C05F1D06EABC}" type="presParOf" srcId="{0E7148EF-56C5-4DF9-B66D-A9E1436ECB18}" destId="{0E7C13E7-CC71-4352-AE9F-53863E17F042}" srcOrd="1" destOrd="0" presId="urn:microsoft.com/office/officeart/2005/8/layout/chevron1"/>
    <dgm:cxn modelId="{3E799D56-A802-4F2F-99DB-0DF0445AB72E}" type="presParOf" srcId="{0E7148EF-56C5-4DF9-B66D-A9E1436ECB18}" destId="{9FDC9D58-D77E-40F1-A5A6-462852732317}" srcOrd="2" destOrd="0" presId="urn:microsoft.com/office/officeart/2005/8/layout/chevron1"/>
    <dgm:cxn modelId="{7C8EB09C-16EA-4FBB-BA29-75ED84344DCB}" type="presParOf" srcId="{0E7148EF-56C5-4DF9-B66D-A9E1436ECB18}" destId="{3C1C9FC9-76C5-410A-8728-054F076E42B0}" srcOrd="3" destOrd="0" presId="urn:microsoft.com/office/officeart/2005/8/layout/chevron1"/>
    <dgm:cxn modelId="{804E4B4D-34F0-4126-B7BA-14E616AE147B}" type="presParOf" srcId="{0E7148EF-56C5-4DF9-B66D-A9E1436ECB18}" destId="{0A0CC1A6-2D80-41B7-B252-4AC032991B03}" srcOrd="4" destOrd="0" presId="urn:microsoft.com/office/officeart/2005/8/layout/chevron1"/>
    <dgm:cxn modelId="{21EA242F-E332-466A-A107-749334A69C3A}" type="presParOf" srcId="{0E7148EF-56C5-4DF9-B66D-A9E1436ECB18}" destId="{DAEA7771-71D4-44F9-8C3D-6D02989A254B}" srcOrd="5" destOrd="0" presId="urn:microsoft.com/office/officeart/2005/8/layout/chevron1"/>
    <dgm:cxn modelId="{B7CDD495-2148-4063-8D62-526FAF2A5000}" type="presParOf" srcId="{0E7148EF-56C5-4DF9-B66D-A9E1436ECB18}" destId="{CDF61D45-BF09-43E9-8434-29A385A53A8E}"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3C4408-C054-4A54-82B7-AFF786E66F85}">
      <dsp:nvSpPr>
        <dsp:cNvPr id="0" name=""/>
        <dsp:cNvSpPr/>
      </dsp:nvSpPr>
      <dsp:spPr>
        <a:xfrm>
          <a:off x="3586" y="0"/>
          <a:ext cx="2087583" cy="723016"/>
        </a:xfrm>
        <a:prstGeom prst="chevr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t>A business problem</a:t>
          </a:r>
          <a:endParaRPr lang="en-GB" sz="1400" kern="1200" dirty="0"/>
        </a:p>
      </dsp:txBody>
      <dsp:txXfrm>
        <a:off x="365094" y="0"/>
        <a:ext cx="1364567" cy="723016"/>
      </dsp:txXfrm>
    </dsp:sp>
    <dsp:sp modelId="{9FDC9D58-D77E-40F1-A5A6-462852732317}">
      <dsp:nvSpPr>
        <dsp:cNvPr id="0" name=""/>
        <dsp:cNvSpPr/>
      </dsp:nvSpPr>
      <dsp:spPr>
        <a:xfrm>
          <a:off x="1882411" y="0"/>
          <a:ext cx="2087583" cy="723016"/>
        </a:xfrm>
        <a:prstGeom prst="chevr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t>Engage the right scientist</a:t>
          </a:r>
          <a:endParaRPr lang="en-GB" sz="1400" kern="1200" dirty="0"/>
        </a:p>
      </dsp:txBody>
      <dsp:txXfrm>
        <a:off x="2243919" y="0"/>
        <a:ext cx="1364567" cy="723016"/>
      </dsp:txXfrm>
    </dsp:sp>
    <dsp:sp modelId="{0A0CC1A6-2D80-41B7-B252-4AC032991B03}">
      <dsp:nvSpPr>
        <dsp:cNvPr id="0" name=""/>
        <dsp:cNvSpPr/>
      </dsp:nvSpPr>
      <dsp:spPr>
        <a:xfrm>
          <a:off x="3761237" y="0"/>
          <a:ext cx="2087583" cy="723016"/>
        </a:xfrm>
        <a:prstGeom prst="chevr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t>Link with internal resources</a:t>
          </a:r>
          <a:endParaRPr lang="en-GB" sz="1400" kern="1200" dirty="0"/>
        </a:p>
      </dsp:txBody>
      <dsp:txXfrm>
        <a:off x="4122745" y="0"/>
        <a:ext cx="1364567" cy="723016"/>
      </dsp:txXfrm>
    </dsp:sp>
    <dsp:sp modelId="{CDF61D45-BF09-43E9-8434-29A385A53A8E}">
      <dsp:nvSpPr>
        <dsp:cNvPr id="0" name=""/>
        <dsp:cNvSpPr/>
      </dsp:nvSpPr>
      <dsp:spPr>
        <a:xfrm>
          <a:off x="5640062" y="0"/>
          <a:ext cx="2087583" cy="723016"/>
        </a:xfrm>
        <a:prstGeom prst="chevron">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t>Deliver findings according to client’s needs</a:t>
          </a:r>
          <a:endParaRPr lang="en-GB" sz="1400" kern="1200" dirty="0"/>
        </a:p>
      </dsp:txBody>
      <dsp:txXfrm>
        <a:off x="6001570" y="0"/>
        <a:ext cx="1364567" cy="723016"/>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7DC975-A455-47BB-A68D-520EABF783D0}" type="datetimeFigureOut">
              <a:rPr lang="en-US" smtClean="0"/>
              <a:pPr/>
              <a:t>3/3/2016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99B0F9-5275-4FDD-BFE5-B9E6F2FD770F}" type="slidenum">
              <a:rPr lang="en-US" smtClean="0"/>
              <a:pPr/>
              <a:t>‹#›</a:t>
            </a:fld>
            <a:endParaRPr lang="en-US" dirty="0"/>
          </a:p>
        </p:txBody>
      </p:sp>
    </p:spTree>
    <p:extLst>
      <p:ext uri="{BB962C8B-B14F-4D97-AF65-F5344CB8AC3E}">
        <p14:creationId xmlns:p14="http://schemas.microsoft.com/office/powerpoint/2010/main" val="7800513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68A3CDF-C756-40DB-84A2-CC003F0DA688}" type="slidenum">
              <a:rPr lang="en-US" smtClean="0"/>
              <a:pPr/>
              <a:t>2</a:t>
            </a:fld>
            <a:endParaRPr lang="en-US" dirty="0"/>
          </a:p>
        </p:txBody>
      </p:sp>
    </p:spTree>
    <p:extLst>
      <p:ext uri="{BB962C8B-B14F-4D97-AF65-F5344CB8AC3E}">
        <p14:creationId xmlns:p14="http://schemas.microsoft.com/office/powerpoint/2010/main" val="632561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68A3CDF-C756-40DB-84A2-CC003F0DA688}" type="slidenum">
              <a:rPr lang="en-US" smtClean="0"/>
              <a:pPr/>
              <a:t>5</a:t>
            </a:fld>
            <a:endParaRPr lang="en-US" dirty="0"/>
          </a:p>
        </p:txBody>
      </p:sp>
    </p:spTree>
    <p:extLst>
      <p:ext uri="{BB962C8B-B14F-4D97-AF65-F5344CB8AC3E}">
        <p14:creationId xmlns:p14="http://schemas.microsoft.com/office/powerpoint/2010/main" val="632561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Experience is </a:t>
            </a:r>
            <a:r>
              <a:rPr lang="en-GB" dirty="0" err="1" smtClean="0"/>
              <a:t>approx</a:t>
            </a:r>
            <a:r>
              <a:rPr lang="en-GB" dirty="0" smtClean="0"/>
              <a:t> 15 years of loss data.</a:t>
            </a:r>
          </a:p>
          <a:p>
            <a:endParaRPr lang="en-GB" dirty="0" smtClean="0"/>
          </a:p>
          <a:p>
            <a:endParaRPr lang="en-GB" dirty="0" smtClean="0"/>
          </a:p>
          <a:p>
            <a:endParaRPr lang="en-GB" dirty="0" smtClean="0"/>
          </a:p>
          <a:p>
            <a:r>
              <a:rPr lang="en-GB" dirty="0" smtClean="0"/>
              <a:t>Has </a:t>
            </a:r>
            <a:r>
              <a:rPr lang="en-GB" dirty="0" smtClean="0"/>
              <a:t>been well received and effective….. Even used for regulatory purposes.</a:t>
            </a:r>
          </a:p>
          <a:p>
            <a:endParaRPr lang="en-GB" dirty="0"/>
          </a:p>
        </p:txBody>
      </p:sp>
      <p:sp>
        <p:nvSpPr>
          <p:cNvPr id="4" name="Slide Number Placeholder 3"/>
          <p:cNvSpPr>
            <a:spLocks noGrp="1"/>
          </p:cNvSpPr>
          <p:nvPr>
            <p:ph type="sldNum" sz="quarter" idx="10"/>
          </p:nvPr>
        </p:nvSpPr>
        <p:spPr/>
        <p:txBody>
          <a:bodyPr/>
          <a:lstStyle/>
          <a:p>
            <a:fld id="{A499B0F9-5275-4FDD-BFE5-B9E6F2FD770F}" type="slidenum">
              <a:rPr lang="en-US" smtClean="0"/>
              <a:pPr/>
              <a:t>11</a:t>
            </a:fld>
            <a:endParaRPr lang="en-US" dirty="0"/>
          </a:p>
        </p:txBody>
      </p:sp>
    </p:spTree>
    <p:extLst>
      <p:ext uri="{BB962C8B-B14F-4D97-AF65-F5344CB8AC3E}">
        <p14:creationId xmlns:p14="http://schemas.microsoft.com/office/powerpoint/2010/main" val="3288425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499B0F9-5275-4FDD-BFE5-B9E6F2FD770F}" type="slidenum">
              <a:rPr lang="en-US" smtClean="0"/>
              <a:pPr/>
              <a:t>14</a:t>
            </a:fld>
            <a:endParaRPr lang="en-US" dirty="0"/>
          </a:p>
        </p:txBody>
      </p:sp>
    </p:spTree>
    <p:extLst>
      <p:ext uri="{BB962C8B-B14F-4D97-AF65-F5344CB8AC3E}">
        <p14:creationId xmlns:p14="http://schemas.microsoft.com/office/powerpoint/2010/main" val="9186567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Title with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9" name="Rectangle 18"/>
          <p:cNvSpPr/>
          <p:nvPr userDrawn="1"/>
        </p:nvSpPr>
        <p:spPr>
          <a:xfrm>
            <a:off x="0" y="6280484"/>
            <a:ext cx="9144000" cy="5775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userDrawn="1"/>
        </p:nvSpPr>
        <p:spPr>
          <a:xfrm>
            <a:off x="228600" y="228600"/>
            <a:ext cx="5751576" cy="19476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57200" y="457200"/>
            <a:ext cx="5257800" cy="615553"/>
          </a:xfrm>
        </p:spPr>
        <p:txBody>
          <a:bodyPr>
            <a:noAutofit/>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a:xfrm>
            <a:off x="457200" y="1473200"/>
            <a:ext cx="1524000" cy="184666"/>
          </a:xfrm>
          <a:prstGeom prst="rect">
            <a:avLst/>
          </a:prstGeom>
        </p:spPr>
        <p:txBody>
          <a:bodyPr lIns="0" tIns="0" rIns="0" bIns="0">
            <a:noAutofit/>
          </a:bodyPr>
          <a:lstStyle>
            <a:lvl1pPr algn="l">
              <a:defRPr sz="1200"/>
            </a:lvl1pPr>
          </a:lstStyle>
          <a:p>
            <a:endParaRPr lang="en-US" dirty="0"/>
          </a:p>
        </p:txBody>
      </p:sp>
      <p:sp>
        <p:nvSpPr>
          <p:cNvPr id="16" name="Text Placeholder 15"/>
          <p:cNvSpPr>
            <a:spLocks noGrp="1"/>
          </p:cNvSpPr>
          <p:nvPr>
            <p:ph type="body" sz="quarter" idx="13"/>
          </p:nvPr>
        </p:nvSpPr>
        <p:spPr>
          <a:xfrm>
            <a:off x="457200" y="803274"/>
            <a:ext cx="5257800" cy="612648"/>
          </a:xfrm>
          <a:prstGeom prst="rect">
            <a:avLst/>
          </a:prstGeom>
        </p:spPr>
        <p:txBody>
          <a:bodyPr lIns="0" tIns="0" rIns="0" bIns="0">
            <a:noAutofit/>
          </a:bodyPr>
          <a:lstStyle>
            <a:lvl1pPr marL="0" indent="0">
              <a:buNone/>
              <a:defRPr sz="2000" b="0"/>
            </a:lvl1pPr>
          </a:lstStyle>
          <a:p>
            <a:pPr lvl="0"/>
            <a:r>
              <a:rPr lang="en-US" smtClean="0"/>
              <a:t>Click to edit Master text styles</a:t>
            </a:r>
          </a:p>
        </p:txBody>
      </p:sp>
      <p:sp>
        <p:nvSpPr>
          <p:cNvPr id="7" name="Freeform 5"/>
          <p:cNvSpPr>
            <a:spLocks/>
          </p:cNvSpPr>
          <p:nvPr userDrawn="1"/>
        </p:nvSpPr>
        <p:spPr bwMode="auto">
          <a:xfrm>
            <a:off x="6948488" y="1597025"/>
            <a:ext cx="1023938" cy="333375"/>
          </a:xfrm>
          <a:custGeom>
            <a:avLst/>
            <a:gdLst>
              <a:gd name="T0" fmla="*/ 0 w 1073"/>
              <a:gd name="T1" fmla="*/ 349 h 349"/>
              <a:gd name="T2" fmla="*/ 0 w 1073"/>
              <a:gd name="T3" fmla="*/ 349 h 349"/>
              <a:gd name="T4" fmla="*/ 1073 w 1073"/>
              <a:gd name="T5" fmla="*/ 349 h 349"/>
              <a:gd name="T6" fmla="*/ 1073 w 1073"/>
              <a:gd name="T7" fmla="*/ 0 h 349"/>
              <a:gd name="T8" fmla="*/ 0 w 1073"/>
              <a:gd name="T9" fmla="*/ 0 h 349"/>
              <a:gd name="T10" fmla="*/ 0 w 1073"/>
              <a:gd name="T11" fmla="*/ 349 h 349"/>
            </a:gdLst>
            <a:ahLst/>
            <a:cxnLst>
              <a:cxn ang="0">
                <a:pos x="T0" y="T1"/>
              </a:cxn>
              <a:cxn ang="0">
                <a:pos x="T2" y="T3"/>
              </a:cxn>
              <a:cxn ang="0">
                <a:pos x="T4" y="T5"/>
              </a:cxn>
              <a:cxn ang="0">
                <a:pos x="T6" y="T7"/>
              </a:cxn>
              <a:cxn ang="0">
                <a:pos x="T8" y="T9"/>
              </a:cxn>
              <a:cxn ang="0">
                <a:pos x="T10" y="T11"/>
              </a:cxn>
            </a:cxnLst>
            <a:rect l="0" t="0" r="r" b="b"/>
            <a:pathLst>
              <a:path w="1073" h="349">
                <a:moveTo>
                  <a:pt x="0" y="349"/>
                </a:moveTo>
                <a:lnTo>
                  <a:pt x="0" y="349"/>
                </a:lnTo>
                <a:lnTo>
                  <a:pt x="1073" y="349"/>
                </a:lnTo>
                <a:lnTo>
                  <a:pt x="1073" y="0"/>
                </a:lnTo>
                <a:lnTo>
                  <a:pt x="0" y="0"/>
                </a:lnTo>
                <a:lnTo>
                  <a:pt x="0" y="349"/>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8" name="Freeform 6"/>
          <p:cNvSpPr>
            <a:spLocks/>
          </p:cNvSpPr>
          <p:nvPr userDrawn="1"/>
        </p:nvSpPr>
        <p:spPr bwMode="auto">
          <a:xfrm>
            <a:off x="8421688" y="452438"/>
            <a:ext cx="276225" cy="622300"/>
          </a:xfrm>
          <a:custGeom>
            <a:avLst/>
            <a:gdLst>
              <a:gd name="T0" fmla="*/ 0 w 289"/>
              <a:gd name="T1" fmla="*/ 651 h 651"/>
              <a:gd name="T2" fmla="*/ 0 w 289"/>
              <a:gd name="T3" fmla="*/ 651 h 651"/>
              <a:gd name="T4" fmla="*/ 289 w 289"/>
              <a:gd name="T5" fmla="*/ 651 h 651"/>
              <a:gd name="T6" fmla="*/ 289 w 289"/>
              <a:gd name="T7" fmla="*/ 0 h 651"/>
              <a:gd name="T8" fmla="*/ 0 w 289"/>
              <a:gd name="T9" fmla="*/ 0 h 651"/>
              <a:gd name="T10" fmla="*/ 0 w 289"/>
              <a:gd name="T11" fmla="*/ 651 h 651"/>
            </a:gdLst>
            <a:ahLst/>
            <a:cxnLst>
              <a:cxn ang="0">
                <a:pos x="T0" y="T1"/>
              </a:cxn>
              <a:cxn ang="0">
                <a:pos x="T2" y="T3"/>
              </a:cxn>
              <a:cxn ang="0">
                <a:pos x="T4" y="T5"/>
              </a:cxn>
              <a:cxn ang="0">
                <a:pos x="T6" y="T7"/>
              </a:cxn>
              <a:cxn ang="0">
                <a:pos x="T8" y="T9"/>
              </a:cxn>
              <a:cxn ang="0">
                <a:pos x="T10" y="T11"/>
              </a:cxn>
            </a:cxnLst>
            <a:rect l="0" t="0" r="r" b="b"/>
            <a:pathLst>
              <a:path w="289" h="651">
                <a:moveTo>
                  <a:pt x="0" y="651"/>
                </a:moveTo>
                <a:lnTo>
                  <a:pt x="0" y="651"/>
                </a:lnTo>
                <a:lnTo>
                  <a:pt x="289" y="651"/>
                </a:lnTo>
                <a:lnTo>
                  <a:pt x="289" y="0"/>
                </a:lnTo>
                <a:lnTo>
                  <a:pt x="0" y="0"/>
                </a:lnTo>
                <a:lnTo>
                  <a:pt x="0" y="651"/>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9" name="Freeform 7"/>
          <p:cNvSpPr>
            <a:spLocks/>
          </p:cNvSpPr>
          <p:nvPr userDrawn="1"/>
        </p:nvSpPr>
        <p:spPr bwMode="auto">
          <a:xfrm>
            <a:off x="7434263" y="3097213"/>
            <a:ext cx="1263650" cy="682625"/>
          </a:xfrm>
          <a:custGeom>
            <a:avLst/>
            <a:gdLst>
              <a:gd name="T0" fmla="*/ 0 w 1324"/>
              <a:gd name="T1" fmla="*/ 714 h 714"/>
              <a:gd name="T2" fmla="*/ 0 w 1324"/>
              <a:gd name="T3" fmla="*/ 714 h 714"/>
              <a:gd name="T4" fmla="*/ 1324 w 1324"/>
              <a:gd name="T5" fmla="*/ 714 h 714"/>
              <a:gd name="T6" fmla="*/ 1324 w 1324"/>
              <a:gd name="T7" fmla="*/ 0 h 714"/>
              <a:gd name="T8" fmla="*/ 0 w 1324"/>
              <a:gd name="T9" fmla="*/ 0 h 714"/>
              <a:gd name="T10" fmla="*/ 0 w 1324"/>
              <a:gd name="T11" fmla="*/ 714 h 714"/>
            </a:gdLst>
            <a:ahLst/>
            <a:cxnLst>
              <a:cxn ang="0">
                <a:pos x="T0" y="T1"/>
              </a:cxn>
              <a:cxn ang="0">
                <a:pos x="T2" y="T3"/>
              </a:cxn>
              <a:cxn ang="0">
                <a:pos x="T4" y="T5"/>
              </a:cxn>
              <a:cxn ang="0">
                <a:pos x="T6" y="T7"/>
              </a:cxn>
              <a:cxn ang="0">
                <a:pos x="T8" y="T9"/>
              </a:cxn>
              <a:cxn ang="0">
                <a:pos x="T10" y="T11"/>
              </a:cxn>
            </a:cxnLst>
            <a:rect l="0" t="0" r="r" b="b"/>
            <a:pathLst>
              <a:path w="1324" h="714">
                <a:moveTo>
                  <a:pt x="0" y="714"/>
                </a:moveTo>
                <a:lnTo>
                  <a:pt x="0" y="714"/>
                </a:lnTo>
                <a:lnTo>
                  <a:pt x="1324" y="714"/>
                </a:lnTo>
                <a:lnTo>
                  <a:pt x="1324" y="0"/>
                </a:lnTo>
                <a:lnTo>
                  <a:pt x="0" y="0"/>
                </a:lnTo>
                <a:lnTo>
                  <a:pt x="0" y="714"/>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3" name="Freeform 8"/>
          <p:cNvSpPr>
            <a:spLocks/>
          </p:cNvSpPr>
          <p:nvPr userDrawn="1"/>
        </p:nvSpPr>
        <p:spPr bwMode="auto">
          <a:xfrm>
            <a:off x="7434263" y="5494338"/>
            <a:ext cx="1263650" cy="344488"/>
          </a:xfrm>
          <a:custGeom>
            <a:avLst/>
            <a:gdLst>
              <a:gd name="T0" fmla="*/ 0 w 1324"/>
              <a:gd name="T1" fmla="*/ 360 h 360"/>
              <a:gd name="T2" fmla="*/ 0 w 1324"/>
              <a:gd name="T3" fmla="*/ 360 h 360"/>
              <a:gd name="T4" fmla="*/ 1324 w 1324"/>
              <a:gd name="T5" fmla="*/ 360 h 360"/>
              <a:gd name="T6" fmla="*/ 1324 w 1324"/>
              <a:gd name="T7" fmla="*/ 0 h 360"/>
              <a:gd name="T8" fmla="*/ 0 w 1324"/>
              <a:gd name="T9" fmla="*/ 0 h 360"/>
              <a:gd name="T10" fmla="*/ 0 w 1324"/>
              <a:gd name="T11" fmla="*/ 360 h 360"/>
            </a:gdLst>
            <a:ahLst/>
            <a:cxnLst>
              <a:cxn ang="0">
                <a:pos x="T0" y="T1"/>
              </a:cxn>
              <a:cxn ang="0">
                <a:pos x="T2" y="T3"/>
              </a:cxn>
              <a:cxn ang="0">
                <a:pos x="T4" y="T5"/>
              </a:cxn>
              <a:cxn ang="0">
                <a:pos x="T6" y="T7"/>
              </a:cxn>
              <a:cxn ang="0">
                <a:pos x="T8" y="T9"/>
              </a:cxn>
              <a:cxn ang="0">
                <a:pos x="T10" y="T11"/>
              </a:cxn>
            </a:cxnLst>
            <a:rect l="0" t="0" r="r" b="b"/>
            <a:pathLst>
              <a:path w="1324" h="360">
                <a:moveTo>
                  <a:pt x="0" y="360"/>
                </a:moveTo>
                <a:lnTo>
                  <a:pt x="0" y="360"/>
                </a:lnTo>
                <a:lnTo>
                  <a:pt x="1324" y="360"/>
                </a:lnTo>
                <a:lnTo>
                  <a:pt x="1324" y="0"/>
                </a:lnTo>
                <a:lnTo>
                  <a:pt x="0" y="0"/>
                </a:lnTo>
                <a:lnTo>
                  <a:pt x="0" y="36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4" name="Freeform 9"/>
          <p:cNvSpPr>
            <a:spLocks/>
          </p:cNvSpPr>
          <p:nvPr userDrawn="1"/>
        </p:nvSpPr>
        <p:spPr bwMode="auto">
          <a:xfrm>
            <a:off x="457200" y="4027488"/>
            <a:ext cx="800100" cy="1811338"/>
          </a:xfrm>
          <a:custGeom>
            <a:avLst/>
            <a:gdLst>
              <a:gd name="T0" fmla="*/ 0 w 839"/>
              <a:gd name="T1" fmla="*/ 1896 h 1896"/>
              <a:gd name="T2" fmla="*/ 0 w 839"/>
              <a:gd name="T3" fmla="*/ 1896 h 1896"/>
              <a:gd name="T4" fmla="*/ 839 w 839"/>
              <a:gd name="T5" fmla="*/ 1896 h 1896"/>
              <a:gd name="T6" fmla="*/ 839 w 839"/>
              <a:gd name="T7" fmla="*/ 0 h 1896"/>
              <a:gd name="T8" fmla="*/ 0 w 839"/>
              <a:gd name="T9" fmla="*/ 0 h 1896"/>
              <a:gd name="T10" fmla="*/ 0 w 839"/>
              <a:gd name="T11" fmla="*/ 1896 h 1896"/>
            </a:gdLst>
            <a:ahLst/>
            <a:cxnLst>
              <a:cxn ang="0">
                <a:pos x="T0" y="T1"/>
              </a:cxn>
              <a:cxn ang="0">
                <a:pos x="T2" y="T3"/>
              </a:cxn>
              <a:cxn ang="0">
                <a:pos x="T4" y="T5"/>
              </a:cxn>
              <a:cxn ang="0">
                <a:pos x="T6" y="T7"/>
              </a:cxn>
              <a:cxn ang="0">
                <a:pos x="T8" y="T9"/>
              </a:cxn>
              <a:cxn ang="0">
                <a:pos x="T10" y="T11"/>
              </a:cxn>
            </a:cxnLst>
            <a:rect l="0" t="0" r="r" b="b"/>
            <a:pathLst>
              <a:path w="839" h="1896">
                <a:moveTo>
                  <a:pt x="0" y="1896"/>
                </a:moveTo>
                <a:lnTo>
                  <a:pt x="0" y="1896"/>
                </a:lnTo>
                <a:lnTo>
                  <a:pt x="839" y="1896"/>
                </a:lnTo>
                <a:lnTo>
                  <a:pt x="839" y="0"/>
                </a:lnTo>
                <a:lnTo>
                  <a:pt x="0" y="0"/>
                </a:lnTo>
                <a:lnTo>
                  <a:pt x="0" y="1896"/>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7" name="Freeform 10"/>
          <p:cNvSpPr>
            <a:spLocks/>
          </p:cNvSpPr>
          <p:nvPr userDrawn="1"/>
        </p:nvSpPr>
        <p:spPr bwMode="auto">
          <a:xfrm>
            <a:off x="4860925" y="5037138"/>
            <a:ext cx="1031875" cy="338138"/>
          </a:xfrm>
          <a:custGeom>
            <a:avLst/>
            <a:gdLst>
              <a:gd name="T0" fmla="*/ 0 w 1081"/>
              <a:gd name="T1" fmla="*/ 354 h 354"/>
              <a:gd name="T2" fmla="*/ 0 w 1081"/>
              <a:gd name="T3" fmla="*/ 354 h 354"/>
              <a:gd name="T4" fmla="*/ 1081 w 1081"/>
              <a:gd name="T5" fmla="*/ 354 h 354"/>
              <a:gd name="T6" fmla="*/ 1081 w 1081"/>
              <a:gd name="T7" fmla="*/ 0 h 354"/>
              <a:gd name="T8" fmla="*/ 0 w 1081"/>
              <a:gd name="T9" fmla="*/ 0 h 354"/>
              <a:gd name="T10" fmla="*/ 0 w 1081"/>
              <a:gd name="T11" fmla="*/ 354 h 354"/>
            </a:gdLst>
            <a:ahLst/>
            <a:cxnLst>
              <a:cxn ang="0">
                <a:pos x="T0" y="T1"/>
              </a:cxn>
              <a:cxn ang="0">
                <a:pos x="T2" y="T3"/>
              </a:cxn>
              <a:cxn ang="0">
                <a:pos x="T4" y="T5"/>
              </a:cxn>
              <a:cxn ang="0">
                <a:pos x="T6" y="T7"/>
              </a:cxn>
              <a:cxn ang="0">
                <a:pos x="T8" y="T9"/>
              </a:cxn>
              <a:cxn ang="0">
                <a:pos x="T10" y="T11"/>
              </a:cxn>
            </a:cxnLst>
            <a:rect l="0" t="0" r="r" b="b"/>
            <a:pathLst>
              <a:path w="1081" h="354">
                <a:moveTo>
                  <a:pt x="0" y="354"/>
                </a:moveTo>
                <a:lnTo>
                  <a:pt x="0" y="354"/>
                </a:lnTo>
                <a:lnTo>
                  <a:pt x="1081" y="354"/>
                </a:lnTo>
                <a:lnTo>
                  <a:pt x="1081" y="0"/>
                </a:lnTo>
                <a:lnTo>
                  <a:pt x="0" y="0"/>
                </a:lnTo>
                <a:lnTo>
                  <a:pt x="0" y="354"/>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8" name="Freeform 11"/>
          <p:cNvSpPr>
            <a:spLocks/>
          </p:cNvSpPr>
          <p:nvPr userDrawn="1"/>
        </p:nvSpPr>
        <p:spPr bwMode="auto">
          <a:xfrm>
            <a:off x="2300288" y="3571875"/>
            <a:ext cx="2074863" cy="903288"/>
          </a:xfrm>
          <a:custGeom>
            <a:avLst/>
            <a:gdLst>
              <a:gd name="T0" fmla="*/ 0 w 2175"/>
              <a:gd name="T1" fmla="*/ 945 h 945"/>
              <a:gd name="T2" fmla="*/ 0 w 2175"/>
              <a:gd name="T3" fmla="*/ 945 h 945"/>
              <a:gd name="T4" fmla="*/ 2175 w 2175"/>
              <a:gd name="T5" fmla="*/ 945 h 945"/>
              <a:gd name="T6" fmla="*/ 2175 w 2175"/>
              <a:gd name="T7" fmla="*/ 0 h 945"/>
              <a:gd name="T8" fmla="*/ 0 w 2175"/>
              <a:gd name="T9" fmla="*/ 0 h 945"/>
              <a:gd name="T10" fmla="*/ 0 w 2175"/>
              <a:gd name="T11" fmla="*/ 945 h 945"/>
            </a:gdLst>
            <a:ahLst/>
            <a:cxnLst>
              <a:cxn ang="0">
                <a:pos x="T0" y="T1"/>
              </a:cxn>
              <a:cxn ang="0">
                <a:pos x="T2" y="T3"/>
              </a:cxn>
              <a:cxn ang="0">
                <a:pos x="T4" y="T5"/>
              </a:cxn>
              <a:cxn ang="0">
                <a:pos x="T6" y="T7"/>
              </a:cxn>
              <a:cxn ang="0">
                <a:pos x="T8" y="T9"/>
              </a:cxn>
              <a:cxn ang="0">
                <a:pos x="T10" y="T11"/>
              </a:cxn>
            </a:cxnLst>
            <a:rect l="0" t="0" r="r" b="b"/>
            <a:pathLst>
              <a:path w="2175" h="945">
                <a:moveTo>
                  <a:pt x="0" y="945"/>
                </a:moveTo>
                <a:lnTo>
                  <a:pt x="0" y="945"/>
                </a:lnTo>
                <a:lnTo>
                  <a:pt x="2175" y="945"/>
                </a:lnTo>
                <a:lnTo>
                  <a:pt x="2175" y="0"/>
                </a:lnTo>
                <a:lnTo>
                  <a:pt x="0" y="0"/>
                </a:lnTo>
                <a:lnTo>
                  <a:pt x="0" y="945"/>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pic>
        <p:nvPicPr>
          <p:cNvPr id="20" name="Picture 2" descr="L:\CST\BRAND\FABER\November\Logo\Logo Suite\Willis Re WTW\RGB\Willis Re wtw_logo_hrz_RGB.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240454" y="6422192"/>
            <a:ext cx="1429712" cy="140643"/>
          </a:xfrm>
          <a:prstGeom prst="rect">
            <a:avLst/>
          </a:prstGeom>
          <a:noFill/>
          <a:extLst>
            <a:ext uri="{909E8E84-426E-40DD-AFC4-6F175D3DCCD1}">
              <a14:hiddenFill xmlns:a14="http://schemas.microsoft.com/office/drawing/2010/main">
                <a:solidFill>
                  <a:srgbClr val="FFFFFF"/>
                </a:solidFill>
              </a14:hiddenFill>
            </a:ext>
          </a:extLst>
        </p:spPr>
      </p:pic>
      <p:sp>
        <p:nvSpPr>
          <p:cNvPr id="22" name="Footer Placeholder 4 Copyright"/>
          <p:cNvSpPr>
            <a:spLocks noGrp="1"/>
          </p:cNvSpPr>
          <p:nvPr>
            <p:ph type="ftr" sz="quarter" idx="3"/>
          </p:nvPr>
        </p:nvSpPr>
        <p:spPr>
          <a:xfrm>
            <a:off x="457199" y="6400800"/>
            <a:ext cx="1929540" cy="92333"/>
          </a:xfrm>
          <a:prstGeom prst="rect">
            <a:avLst/>
          </a:prstGeom>
        </p:spPr>
        <p:txBody>
          <a:bodyPr vert="horz" wrap="square" lIns="0" tIns="0" rIns="0" bIns="0" rtlCol="0" anchor="t" anchorCtr="0">
            <a:spAutoFit/>
          </a:bodyPr>
          <a:lstStyle>
            <a:lvl1pPr algn="l">
              <a:defRPr sz="600">
                <a:solidFill>
                  <a:schemeClr val="tx1"/>
                </a:solidFill>
              </a:defRPr>
            </a:lvl1pPr>
          </a:lstStyle>
          <a:p>
            <a:r>
              <a:rPr lang="en-GB" dirty="0" smtClean="0"/>
              <a:t>© 2016 Willis Towers Watson. All rights reserved.</a:t>
            </a:r>
            <a:r>
              <a:rPr lang="en-US" dirty="0" smtClean="0"/>
              <a:t> </a:t>
            </a:r>
            <a:endParaRPr lang="en-GB" dirty="0" smtClean="0"/>
          </a:p>
        </p:txBody>
      </p:sp>
    </p:spTree>
    <p:extLst>
      <p:ext uri="{BB962C8B-B14F-4D97-AF65-F5344CB8AC3E}">
        <p14:creationId xmlns:p14="http://schemas.microsoft.com/office/powerpoint/2010/main" val="280502468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083E393-C0BF-4ED8-8545-7E4C90AFF831}" type="slidenum">
              <a:rPr lang="en-US" smtClean="0"/>
              <a:pPr/>
              <a:t>‹#›</a:t>
            </a:fld>
            <a:endParaRPr lang="en-US" dirty="0"/>
          </a:p>
        </p:txBody>
      </p:sp>
      <p:cxnSp>
        <p:nvCxnSpPr>
          <p:cNvPr id="5" name="Straight Connector 4"/>
          <p:cNvCxnSpPr/>
          <p:nvPr userDrawn="1"/>
        </p:nvCxnSpPr>
        <p:spPr>
          <a:xfrm>
            <a:off x="457200" y="6248400"/>
            <a:ext cx="822960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2" descr="L:\CST\BRAND\FABER\November\Logo\Logo Suite\Willis Re WTW\RGB\Willis Re wtw_logo_hrz_RGB.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442200" y="6423130"/>
            <a:ext cx="882650" cy="86828"/>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4 Copyright"/>
          <p:cNvSpPr>
            <a:spLocks noGrp="1"/>
          </p:cNvSpPr>
          <p:nvPr>
            <p:ph type="ftr" sz="quarter" idx="3"/>
          </p:nvPr>
        </p:nvSpPr>
        <p:spPr>
          <a:xfrm>
            <a:off x="457199" y="6400800"/>
            <a:ext cx="1929540" cy="92333"/>
          </a:xfrm>
          <a:prstGeom prst="rect">
            <a:avLst/>
          </a:prstGeom>
        </p:spPr>
        <p:txBody>
          <a:bodyPr vert="horz" wrap="square" lIns="0" tIns="0" rIns="0" bIns="0" rtlCol="0" anchor="t" anchorCtr="0">
            <a:spAutoFit/>
          </a:bodyPr>
          <a:lstStyle>
            <a:lvl1pPr algn="l">
              <a:defRPr sz="600">
                <a:solidFill>
                  <a:schemeClr val="tx1"/>
                </a:solidFill>
              </a:defRPr>
            </a:lvl1pPr>
          </a:lstStyle>
          <a:p>
            <a:r>
              <a:rPr lang="en-GB" dirty="0" smtClean="0"/>
              <a:t>© 2016 Willis Towers Watson. All rights reserved.</a:t>
            </a:r>
            <a:r>
              <a:rPr lang="en-US" dirty="0" smtClean="0"/>
              <a:t> </a:t>
            </a:r>
            <a:endParaRPr lang="en-GB" dirty="0" smtClean="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2083E393-C0BF-4ED8-8545-7E4C90AFF831}" type="slidenum">
              <a:rPr lang="en-US" smtClean="0"/>
              <a:pPr/>
              <a:t>‹#›</a:t>
            </a:fld>
            <a:endParaRPr lang="en-US" dirty="0"/>
          </a:p>
        </p:txBody>
      </p:sp>
      <p:sp>
        <p:nvSpPr>
          <p:cNvPr id="8" name="Text Placeholder 12"/>
          <p:cNvSpPr>
            <a:spLocks noGrp="1"/>
          </p:cNvSpPr>
          <p:nvPr>
            <p:ph type="body" sz="quarter" idx="13" hasCustomPrompt="1"/>
          </p:nvPr>
        </p:nvSpPr>
        <p:spPr>
          <a:xfrm>
            <a:off x="457200" y="800239"/>
            <a:ext cx="8229600" cy="276999"/>
          </a:xfrm>
        </p:spPr>
        <p:txBody>
          <a:bodyPr/>
          <a:lstStyle>
            <a:lvl1pPr>
              <a:defRPr sz="1800" b="0" baseline="0">
                <a:solidFill>
                  <a:schemeClr val="tx1"/>
                </a:solidFill>
              </a:defRPr>
            </a:lvl1pPr>
          </a:lstStyle>
          <a:p>
            <a:pPr lvl="0"/>
            <a:r>
              <a:rPr lang="en-US" dirty="0" smtClean="0"/>
              <a:t>Subheading here</a:t>
            </a:r>
            <a:endParaRPr lang="en-US" dirty="0"/>
          </a:p>
        </p:txBody>
      </p:sp>
      <p:sp>
        <p:nvSpPr>
          <p:cNvPr id="10" name="Content Placeholder 2"/>
          <p:cNvSpPr>
            <a:spLocks noGrp="1"/>
          </p:cNvSpPr>
          <p:nvPr>
            <p:ph idx="1"/>
          </p:nvPr>
        </p:nvSpPr>
        <p:spPr>
          <a:xfrm>
            <a:off x="457200" y="1524000"/>
            <a:ext cx="8229600" cy="4572000"/>
          </a:xfrm>
        </p:spPr>
        <p:txBody>
          <a:bodyPr/>
          <a:lstStyle>
            <a:lvl5pPr>
              <a:defRPr baseline="0"/>
            </a:lvl5pPr>
            <a:lvl6pPr>
              <a:defRPr baseline="0"/>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1" name="Straight Connector 10"/>
          <p:cNvCxnSpPr/>
          <p:nvPr userDrawn="1"/>
        </p:nvCxnSpPr>
        <p:spPr>
          <a:xfrm>
            <a:off x="457200" y="6248400"/>
            <a:ext cx="822960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Footer Placeholder 4 Copyright"/>
          <p:cNvSpPr>
            <a:spLocks noGrp="1"/>
          </p:cNvSpPr>
          <p:nvPr>
            <p:ph type="ftr" sz="quarter" idx="3"/>
          </p:nvPr>
        </p:nvSpPr>
        <p:spPr>
          <a:xfrm>
            <a:off x="457199" y="6400800"/>
            <a:ext cx="5277853" cy="92333"/>
          </a:xfrm>
          <a:prstGeom prst="rect">
            <a:avLst/>
          </a:prstGeom>
        </p:spPr>
        <p:txBody>
          <a:bodyPr vert="horz" wrap="square" lIns="0" tIns="0" rIns="0" bIns="0" rtlCol="0" anchor="t" anchorCtr="0">
            <a:spAutoFit/>
          </a:bodyPr>
          <a:lstStyle>
            <a:lvl1pPr algn="l">
              <a:defRPr sz="600">
                <a:solidFill>
                  <a:schemeClr val="tx1"/>
                </a:solidFill>
              </a:defRPr>
            </a:lvl1pPr>
          </a:lstStyle>
          <a:p>
            <a:r>
              <a:rPr lang="en-GB" dirty="0" smtClean="0"/>
              <a:t>© 2016 Willis Towers Watson. All rights reserved. Proprietary and Confidential. For Willis Towers Watson and Willis Towers Watson client use only.</a:t>
            </a:r>
            <a:endParaRPr lang="en-US" dirty="0"/>
          </a:p>
        </p:txBody>
      </p:sp>
      <p:pic>
        <p:nvPicPr>
          <p:cNvPr id="12" name="Picture 2" descr="L:\CST\BRAND\FABER\November\Logo\Logo Suite\Willis Re WTW\RGB\Willis Re wtw_logo_hrz_RGB.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442200" y="6423130"/>
            <a:ext cx="882650" cy="868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3024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with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1" name="Freeform 12"/>
          <p:cNvSpPr>
            <a:spLocks/>
          </p:cNvSpPr>
          <p:nvPr userDrawn="1"/>
        </p:nvSpPr>
        <p:spPr bwMode="auto">
          <a:xfrm>
            <a:off x="5199063" y="455613"/>
            <a:ext cx="2884488" cy="1568450"/>
          </a:xfrm>
          <a:custGeom>
            <a:avLst/>
            <a:gdLst>
              <a:gd name="T0" fmla="*/ 0 w 3022"/>
              <a:gd name="T1" fmla="*/ 1641 h 1641"/>
              <a:gd name="T2" fmla="*/ 0 w 3022"/>
              <a:gd name="T3" fmla="*/ 1641 h 1641"/>
              <a:gd name="T4" fmla="*/ 3022 w 3022"/>
              <a:gd name="T5" fmla="*/ 1641 h 1641"/>
              <a:gd name="T6" fmla="*/ 3022 w 3022"/>
              <a:gd name="T7" fmla="*/ 0 h 1641"/>
              <a:gd name="T8" fmla="*/ 0 w 3022"/>
              <a:gd name="T9" fmla="*/ 0 h 1641"/>
              <a:gd name="T10" fmla="*/ 0 w 3022"/>
              <a:gd name="T11" fmla="*/ 1641 h 1641"/>
            </a:gdLst>
            <a:ahLst/>
            <a:cxnLst>
              <a:cxn ang="0">
                <a:pos x="T0" y="T1"/>
              </a:cxn>
              <a:cxn ang="0">
                <a:pos x="T2" y="T3"/>
              </a:cxn>
              <a:cxn ang="0">
                <a:pos x="T4" y="T5"/>
              </a:cxn>
              <a:cxn ang="0">
                <a:pos x="T6" y="T7"/>
              </a:cxn>
              <a:cxn ang="0">
                <a:pos x="T8" y="T9"/>
              </a:cxn>
              <a:cxn ang="0">
                <a:pos x="T10" y="T11"/>
              </a:cxn>
            </a:cxnLst>
            <a:rect l="0" t="0" r="r" b="b"/>
            <a:pathLst>
              <a:path w="3022" h="1641">
                <a:moveTo>
                  <a:pt x="0" y="1641"/>
                </a:moveTo>
                <a:lnTo>
                  <a:pt x="0" y="1641"/>
                </a:lnTo>
                <a:lnTo>
                  <a:pt x="3022" y="1641"/>
                </a:lnTo>
                <a:lnTo>
                  <a:pt x="3022" y="0"/>
                </a:lnTo>
                <a:lnTo>
                  <a:pt x="0" y="0"/>
                </a:lnTo>
                <a:lnTo>
                  <a:pt x="0" y="1641"/>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9" name="Rectangle 18"/>
          <p:cNvSpPr/>
          <p:nvPr userDrawn="1"/>
        </p:nvSpPr>
        <p:spPr>
          <a:xfrm>
            <a:off x="0" y="6280484"/>
            <a:ext cx="9144000" cy="5775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5323840" y="508000"/>
            <a:ext cx="2748279" cy="605953"/>
          </a:xfrm>
        </p:spPr>
        <p:txBody>
          <a:bodyPr>
            <a:noAutofit/>
          </a:bodyPr>
          <a:lstStyle>
            <a:lvl1pPr>
              <a:defRPr/>
            </a:lvl1pPr>
          </a:lstStyle>
          <a:p>
            <a:r>
              <a:rPr lang="en-US" smtClean="0"/>
              <a:t>Click to edit Master title style</a:t>
            </a:r>
            <a:endParaRPr lang="en-US" dirty="0"/>
          </a:p>
        </p:txBody>
      </p:sp>
      <p:sp>
        <p:nvSpPr>
          <p:cNvPr id="16" name="Text Placeholder 15"/>
          <p:cNvSpPr>
            <a:spLocks noGrp="1"/>
          </p:cNvSpPr>
          <p:nvPr>
            <p:ph type="body" sz="quarter" idx="13"/>
          </p:nvPr>
        </p:nvSpPr>
        <p:spPr>
          <a:xfrm>
            <a:off x="5334000" y="874598"/>
            <a:ext cx="2738119" cy="612648"/>
          </a:xfrm>
          <a:prstGeom prst="rect">
            <a:avLst/>
          </a:prstGeom>
        </p:spPr>
        <p:txBody>
          <a:bodyPr lIns="0" tIns="0" rIns="0" bIns="0">
            <a:noAutofit/>
          </a:bodyPr>
          <a:lstStyle>
            <a:lvl1pPr marL="0" indent="0">
              <a:buNone/>
              <a:defRPr sz="1800" b="0"/>
            </a:lvl1pPr>
          </a:lstStyle>
          <a:p>
            <a:pPr lvl="0"/>
            <a:r>
              <a:rPr lang="en-US" smtClean="0"/>
              <a:t>Click to edit Master text styles</a:t>
            </a:r>
          </a:p>
        </p:txBody>
      </p:sp>
      <p:pic>
        <p:nvPicPr>
          <p:cNvPr id="20" name="Picture 2" descr="L:\CST\BRAND\FABER\November\Logo\Logo Suite\Willis Re WTW\RGB\Willis Re wtw_logo_hrz_RGB.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240454" y="6422192"/>
            <a:ext cx="1429712" cy="140643"/>
          </a:xfrm>
          <a:prstGeom prst="rect">
            <a:avLst/>
          </a:prstGeom>
          <a:noFill/>
          <a:extLst>
            <a:ext uri="{909E8E84-426E-40DD-AFC4-6F175D3DCCD1}">
              <a14:hiddenFill xmlns:a14="http://schemas.microsoft.com/office/drawing/2010/main">
                <a:solidFill>
                  <a:srgbClr val="FFFFFF"/>
                </a:solidFill>
              </a14:hiddenFill>
            </a:ext>
          </a:extLst>
        </p:spPr>
      </p:pic>
      <p:sp>
        <p:nvSpPr>
          <p:cNvPr id="22" name="Freeform 13"/>
          <p:cNvSpPr>
            <a:spLocks/>
          </p:cNvSpPr>
          <p:nvPr userDrawn="1"/>
        </p:nvSpPr>
        <p:spPr bwMode="auto">
          <a:xfrm>
            <a:off x="8331200" y="3179763"/>
            <a:ext cx="365125" cy="2659063"/>
          </a:xfrm>
          <a:custGeom>
            <a:avLst/>
            <a:gdLst>
              <a:gd name="T0" fmla="*/ 0 w 384"/>
              <a:gd name="T1" fmla="*/ 2784 h 2784"/>
              <a:gd name="T2" fmla="*/ 0 w 384"/>
              <a:gd name="T3" fmla="*/ 2784 h 2784"/>
              <a:gd name="T4" fmla="*/ 384 w 384"/>
              <a:gd name="T5" fmla="*/ 2784 h 2784"/>
              <a:gd name="T6" fmla="*/ 384 w 384"/>
              <a:gd name="T7" fmla="*/ 0 h 2784"/>
              <a:gd name="T8" fmla="*/ 0 w 384"/>
              <a:gd name="T9" fmla="*/ 0 h 2784"/>
              <a:gd name="T10" fmla="*/ 0 w 384"/>
              <a:gd name="T11" fmla="*/ 2784 h 2784"/>
            </a:gdLst>
            <a:ahLst/>
            <a:cxnLst>
              <a:cxn ang="0">
                <a:pos x="T0" y="T1"/>
              </a:cxn>
              <a:cxn ang="0">
                <a:pos x="T2" y="T3"/>
              </a:cxn>
              <a:cxn ang="0">
                <a:pos x="T4" y="T5"/>
              </a:cxn>
              <a:cxn ang="0">
                <a:pos x="T6" y="T7"/>
              </a:cxn>
              <a:cxn ang="0">
                <a:pos x="T8" y="T9"/>
              </a:cxn>
              <a:cxn ang="0">
                <a:pos x="T10" y="T11"/>
              </a:cxn>
            </a:cxnLst>
            <a:rect l="0" t="0" r="r" b="b"/>
            <a:pathLst>
              <a:path w="384" h="2784">
                <a:moveTo>
                  <a:pt x="0" y="2784"/>
                </a:moveTo>
                <a:lnTo>
                  <a:pt x="0" y="2784"/>
                </a:lnTo>
                <a:lnTo>
                  <a:pt x="384" y="2784"/>
                </a:lnTo>
                <a:lnTo>
                  <a:pt x="384" y="0"/>
                </a:lnTo>
                <a:lnTo>
                  <a:pt x="0" y="0"/>
                </a:lnTo>
                <a:lnTo>
                  <a:pt x="0" y="2784"/>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3" name="Freeform 14"/>
          <p:cNvSpPr>
            <a:spLocks/>
          </p:cNvSpPr>
          <p:nvPr userDrawn="1"/>
        </p:nvSpPr>
        <p:spPr bwMode="auto">
          <a:xfrm>
            <a:off x="6505575" y="2808288"/>
            <a:ext cx="546100" cy="784225"/>
          </a:xfrm>
          <a:custGeom>
            <a:avLst/>
            <a:gdLst>
              <a:gd name="T0" fmla="*/ 0 w 572"/>
              <a:gd name="T1" fmla="*/ 821 h 821"/>
              <a:gd name="T2" fmla="*/ 0 w 572"/>
              <a:gd name="T3" fmla="*/ 821 h 821"/>
              <a:gd name="T4" fmla="*/ 572 w 572"/>
              <a:gd name="T5" fmla="*/ 821 h 821"/>
              <a:gd name="T6" fmla="*/ 572 w 572"/>
              <a:gd name="T7" fmla="*/ 0 h 821"/>
              <a:gd name="T8" fmla="*/ 0 w 572"/>
              <a:gd name="T9" fmla="*/ 0 h 821"/>
              <a:gd name="T10" fmla="*/ 0 w 572"/>
              <a:gd name="T11" fmla="*/ 821 h 821"/>
            </a:gdLst>
            <a:ahLst/>
            <a:cxnLst>
              <a:cxn ang="0">
                <a:pos x="T0" y="T1"/>
              </a:cxn>
              <a:cxn ang="0">
                <a:pos x="T2" y="T3"/>
              </a:cxn>
              <a:cxn ang="0">
                <a:pos x="T4" y="T5"/>
              </a:cxn>
              <a:cxn ang="0">
                <a:pos x="T6" y="T7"/>
              </a:cxn>
              <a:cxn ang="0">
                <a:pos x="T8" y="T9"/>
              </a:cxn>
              <a:cxn ang="0">
                <a:pos x="T10" y="T11"/>
              </a:cxn>
            </a:cxnLst>
            <a:rect l="0" t="0" r="r" b="b"/>
            <a:pathLst>
              <a:path w="572" h="821">
                <a:moveTo>
                  <a:pt x="0" y="821"/>
                </a:moveTo>
                <a:lnTo>
                  <a:pt x="0" y="821"/>
                </a:lnTo>
                <a:lnTo>
                  <a:pt x="572" y="821"/>
                </a:lnTo>
                <a:lnTo>
                  <a:pt x="572" y="0"/>
                </a:lnTo>
                <a:lnTo>
                  <a:pt x="0" y="0"/>
                </a:lnTo>
                <a:lnTo>
                  <a:pt x="0" y="821"/>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4" name="Freeform 15"/>
          <p:cNvSpPr>
            <a:spLocks/>
          </p:cNvSpPr>
          <p:nvPr userDrawn="1"/>
        </p:nvSpPr>
        <p:spPr bwMode="auto">
          <a:xfrm>
            <a:off x="3162300" y="3592513"/>
            <a:ext cx="2816225" cy="782638"/>
          </a:xfrm>
          <a:custGeom>
            <a:avLst/>
            <a:gdLst>
              <a:gd name="T0" fmla="*/ 0 w 2951"/>
              <a:gd name="T1" fmla="*/ 820 h 820"/>
              <a:gd name="T2" fmla="*/ 0 w 2951"/>
              <a:gd name="T3" fmla="*/ 820 h 820"/>
              <a:gd name="T4" fmla="*/ 2951 w 2951"/>
              <a:gd name="T5" fmla="*/ 820 h 820"/>
              <a:gd name="T6" fmla="*/ 2951 w 2951"/>
              <a:gd name="T7" fmla="*/ 0 h 820"/>
              <a:gd name="T8" fmla="*/ 0 w 2951"/>
              <a:gd name="T9" fmla="*/ 0 h 820"/>
              <a:gd name="T10" fmla="*/ 0 w 2951"/>
              <a:gd name="T11" fmla="*/ 820 h 820"/>
            </a:gdLst>
            <a:ahLst/>
            <a:cxnLst>
              <a:cxn ang="0">
                <a:pos x="T0" y="T1"/>
              </a:cxn>
              <a:cxn ang="0">
                <a:pos x="T2" y="T3"/>
              </a:cxn>
              <a:cxn ang="0">
                <a:pos x="T4" y="T5"/>
              </a:cxn>
              <a:cxn ang="0">
                <a:pos x="T6" y="T7"/>
              </a:cxn>
              <a:cxn ang="0">
                <a:pos x="T8" y="T9"/>
              </a:cxn>
              <a:cxn ang="0">
                <a:pos x="T10" y="T11"/>
              </a:cxn>
            </a:cxnLst>
            <a:rect l="0" t="0" r="r" b="b"/>
            <a:pathLst>
              <a:path w="2951" h="820">
                <a:moveTo>
                  <a:pt x="0" y="820"/>
                </a:moveTo>
                <a:lnTo>
                  <a:pt x="0" y="820"/>
                </a:lnTo>
                <a:lnTo>
                  <a:pt x="2951" y="820"/>
                </a:lnTo>
                <a:lnTo>
                  <a:pt x="2951" y="0"/>
                </a:lnTo>
                <a:lnTo>
                  <a:pt x="0" y="0"/>
                </a:lnTo>
                <a:lnTo>
                  <a:pt x="0" y="82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1" name="Footer Placeholder 4 Copyright"/>
          <p:cNvSpPr>
            <a:spLocks noGrp="1"/>
          </p:cNvSpPr>
          <p:nvPr>
            <p:ph type="ftr" sz="quarter" idx="3"/>
          </p:nvPr>
        </p:nvSpPr>
        <p:spPr>
          <a:xfrm>
            <a:off x="457199" y="6400800"/>
            <a:ext cx="1929540" cy="92333"/>
          </a:xfrm>
          <a:prstGeom prst="rect">
            <a:avLst/>
          </a:prstGeom>
        </p:spPr>
        <p:txBody>
          <a:bodyPr vert="horz" wrap="square" lIns="0" tIns="0" rIns="0" bIns="0" rtlCol="0" anchor="t" anchorCtr="0">
            <a:spAutoFit/>
          </a:bodyPr>
          <a:lstStyle>
            <a:lvl1pPr algn="l">
              <a:defRPr sz="600">
                <a:solidFill>
                  <a:schemeClr val="tx1"/>
                </a:solidFill>
              </a:defRPr>
            </a:lvl1pPr>
          </a:lstStyle>
          <a:p>
            <a:r>
              <a:rPr lang="en-GB" dirty="0" smtClean="0"/>
              <a:t>© 2016 Willis Towers Watson. All rights reserved.</a:t>
            </a:r>
            <a:r>
              <a:rPr lang="en-US" dirty="0" smtClean="0"/>
              <a:t> </a:t>
            </a:r>
            <a:endParaRPr lang="en-GB" dirty="0" smtClean="0"/>
          </a:p>
        </p:txBody>
      </p:sp>
    </p:spTree>
    <p:extLst>
      <p:ext uri="{BB962C8B-B14F-4D97-AF65-F5344CB8AC3E}">
        <p14:creationId xmlns:p14="http://schemas.microsoft.com/office/powerpoint/2010/main" val="421824307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Whit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2083E393-C0BF-4ED8-8545-7E4C90AFF831}" type="slidenum">
              <a:rPr lang="en-US" smtClean="0"/>
              <a:pPr/>
              <a:t>‹#›</a:t>
            </a:fld>
            <a:endParaRPr lang="en-US" dirty="0"/>
          </a:p>
        </p:txBody>
      </p:sp>
      <p:sp>
        <p:nvSpPr>
          <p:cNvPr id="13" name="Text Placeholder 12"/>
          <p:cNvSpPr>
            <a:spLocks noGrp="1"/>
          </p:cNvSpPr>
          <p:nvPr>
            <p:ph type="body" sz="quarter" idx="13" hasCustomPrompt="1"/>
          </p:nvPr>
        </p:nvSpPr>
        <p:spPr>
          <a:xfrm>
            <a:off x="457200" y="1872367"/>
            <a:ext cx="4495800" cy="337433"/>
          </a:xfrm>
        </p:spPr>
        <p:txBody>
          <a:bodyPr>
            <a:noAutofit/>
          </a:bodyPr>
          <a:lstStyle>
            <a:lvl1pPr marL="0" indent="0">
              <a:buNone/>
              <a:defRPr sz="2000" b="0">
                <a:solidFill>
                  <a:schemeClr val="tx1"/>
                </a:solidFill>
              </a:defRPr>
            </a:lvl1pPr>
          </a:lstStyle>
          <a:p>
            <a:pPr lvl="0"/>
            <a:r>
              <a:rPr lang="en-US" dirty="0" smtClean="0"/>
              <a:t>Subheading here</a:t>
            </a:r>
            <a:endParaRPr lang="en-US" dirty="0"/>
          </a:p>
        </p:txBody>
      </p:sp>
      <p:sp>
        <p:nvSpPr>
          <p:cNvPr id="7" name="Freeform 12"/>
          <p:cNvSpPr>
            <a:spLocks/>
          </p:cNvSpPr>
          <p:nvPr userDrawn="1"/>
        </p:nvSpPr>
        <p:spPr bwMode="auto">
          <a:xfrm>
            <a:off x="5199063" y="455613"/>
            <a:ext cx="2884488" cy="1568450"/>
          </a:xfrm>
          <a:custGeom>
            <a:avLst/>
            <a:gdLst>
              <a:gd name="T0" fmla="*/ 0 w 3022"/>
              <a:gd name="T1" fmla="*/ 1641 h 1641"/>
              <a:gd name="T2" fmla="*/ 0 w 3022"/>
              <a:gd name="T3" fmla="*/ 1641 h 1641"/>
              <a:gd name="T4" fmla="*/ 3022 w 3022"/>
              <a:gd name="T5" fmla="*/ 1641 h 1641"/>
              <a:gd name="T6" fmla="*/ 3022 w 3022"/>
              <a:gd name="T7" fmla="*/ 0 h 1641"/>
              <a:gd name="T8" fmla="*/ 0 w 3022"/>
              <a:gd name="T9" fmla="*/ 0 h 1641"/>
              <a:gd name="T10" fmla="*/ 0 w 3022"/>
              <a:gd name="T11" fmla="*/ 1641 h 1641"/>
            </a:gdLst>
            <a:ahLst/>
            <a:cxnLst>
              <a:cxn ang="0">
                <a:pos x="T0" y="T1"/>
              </a:cxn>
              <a:cxn ang="0">
                <a:pos x="T2" y="T3"/>
              </a:cxn>
              <a:cxn ang="0">
                <a:pos x="T4" y="T5"/>
              </a:cxn>
              <a:cxn ang="0">
                <a:pos x="T6" y="T7"/>
              </a:cxn>
              <a:cxn ang="0">
                <a:pos x="T8" y="T9"/>
              </a:cxn>
              <a:cxn ang="0">
                <a:pos x="T10" y="T11"/>
              </a:cxn>
            </a:cxnLst>
            <a:rect l="0" t="0" r="r" b="b"/>
            <a:pathLst>
              <a:path w="3022" h="1641">
                <a:moveTo>
                  <a:pt x="0" y="1641"/>
                </a:moveTo>
                <a:lnTo>
                  <a:pt x="0" y="1641"/>
                </a:lnTo>
                <a:lnTo>
                  <a:pt x="3022" y="1641"/>
                </a:lnTo>
                <a:lnTo>
                  <a:pt x="3022" y="0"/>
                </a:lnTo>
                <a:lnTo>
                  <a:pt x="0" y="0"/>
                </a:lnTo>
                <a:lnTo>
                  <a:pt x="0" y="1641"/>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8" name="Freeform 13"/>
          <p:cNvSpPr>
            <a:spLocks/>
          </p:cNvSpPr>
          <p:nvPr userDrawn="1"/>
        </p:nvSpPr>
        <p:spPr bwMode="auto">
          <a:xfrm>
            <a:off x="8331200" y="3179763"/>
            <a:ext cx="365125" cy="2659063"/>
          </a:xfrm>
          <a:custGeom>
            <a:avLst/>
            <a:gdLst>
              <a:gd name="T0" fmla="*/ 0 w 384"/>
              <a:gd name="T1" fmla="*/ 2784 h 2784"/>
              <a:gd name="T2" fmla="*/ 0 w 384"/>
              <a:gd name="T3" fmla="*/ 2784 h 2784"/>
              <a:gd name="T4" fmla="*/ 384 w 384"/>
              <a:gd name="T5" fmla="*/ 2784 h 2784"/>
              <a:gd name="T6" fmla="*/ 384 w 384"/>
              <a:gd name="T7" fmla="*/ 0 h 2784"/>
              <a:gd name="T8" fmla="*/ 0 w 384"/>
              <a:gd name="T9" fmla="*/ 0 h 2784"/>
              <a:gd name="T10" fmla="*/ 0 w 384"/>
              <a:gd name="T11" fmla="*/ 2784 h 2784"/>
            </a:gdLst>
            <a:ahLst/>
            <a:cxnLst>
              <a:cxn ang="0">
                <a:pos x="T0" y="T1"/>
              </a:cxn>
              <a:cxn ang="0">
                <a:pos x="T2" y="T3"/>
              </a:cxn>
              <a:cxn ang="0">
                <a:pos x="T4" y="T5"/>
              </a:cxn>
              <a:cxn ang="0">
                <a:pos x="T6" y="T7"/>
              </a:cxn>
              <a:cxn ang="0">
                <a:pos x="T8" y="T9"/>
              </a:cxn>
              <a:cxn ang="0">
                <a:pos x="T10" y="T11"/>
              </a:cxn>
            </a:cxnLst>
            <a:rect l="0" t="0" r="r" b="b"/>
            <a:pathLst>
              <a:path w="384" h="2784">
                <a:moveTo>
                  <a:pt x="0" y="2784"/>
                </a:moveTo>
                <a:lnTo>
                  <a:pt x="0" y="2784"/>
                </a:lnTo>
                <a:lnTo>
                  <a:pt x="384" y="2784"/>
                </a:lnTo>
                <a:lnTo>
                  <a:pt x="384" y="0"/>
                </a:lnTo>
                <a:lnTo>
                  <a:pt x="0" y="0"/>
                </a:lnTo>
                <a:lnTo>
                  <a:pt x="0" y="2784"/>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9" name="Freeform 14"/>
          <p:cNvSpPr>
            <a:spLocks/>
          </p:cNvSpPr>
          <p:nvPr userDrawn="1"/>
        </p:nvSpPr>
        <p:spPr bwMode="auto">
          <a:xfrm>
            <a:off x="6505575" y="2808288"/>
            <a:ext cx="546100" cy="784225"/>
          </a:xfrm>
          <a:custGeom>
            <a:avLst/>
            <a:gdLst>
              <a:gd name="T0" fmla="*/ 0 w 572"/>
              <a:gd name="T1" fmla="*/ 821 h 821"/>
              <a:gd name="T2" fmla="*/ 0 w 572"/>
              <a:gd name="T3" fmla="*/ 821 h 821"/>
              <a:gd name="T4" fmla="*/ 572 w 572"/>
              <a:gd name="T5" fmla="*/ 821 h 821"/>
              <a:gd name="T6" fmla="*/ 572 w 572"/>
              <a:gd name="T7" fmla="*/ 0 h 821"/>
              <a:gd name="T8" fmla="*/ 0 w 572"/>
              <a:gd name="T9" fmla="*/ 0 h 821"/>
              <a:gd name="T10" fmla="*/ 0 w 572"/>
              <a:gd name="T11" fmla="*/ 821 h 821"/>
            </a:gdLst>
            <a:ahLst/>
            <a:cxnLst>
              <a:cxn ang="0">
                <a:pos x="T0" y="T1"/>
              </a:cxn>
              <a:cxn ang="0">
                <a:pos x="T2" y="T3"/>
              </a:cxn>
              <a:cxn ang="0">
                <a:pos x="T4" y="T5"/>
              </a:cxn>
              <a:cxn ang="0">
                <a:pos x="T6" y="T7"/>
              </a:cxn>
              <a:cxn ang="0">
                <a:pos x="T8" y="T9"/>
              </a:cxn>
              <a:cxn ang="0">
                <a:pos x="T10" y="T11"/>
              </a:cxn>
            </a:cxnLst>
            <a:rect l="0" t="0" r="r" b="b"/>
            <a:pathLst>
              <a:path w="572" h="821">
                <a:moveTo>
                  <a:pt x="0" y="821"/>
                </a:moveTo>
                <a:lnTo>
                  <a:pt x="0" y="821"/>
                </a:lnTo>
                <a:lnTo>
                  <a:pt x="572" y="821"/>
                </a:lnTo>
                <a:lnTo>
                  <a:pt x="572" y="0"/>
                </a:lnTo>
                <a:lnTo>
                  <a:pt x="0" y="0"/>
                </a:lnTo>
                <a:lnTo>
                  <a:pt x="0" y="821"/>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0" name="Freeform 15"/>
          <p:cNvSpPr>
            <a:spLocks/>
          </p:cNvSpPr>
          <p:nvPr userDrawn="1"/>
        </p:nvSpPr>
        <p:spPr bwMode="auto">
          <a:xfrm>
            <a:off x="3162300" y="3592513"/>
            <a:ext cx="2816225" cy="782638"/>
          </a:xfrm>
          <a:custGeom>
            <a:avLst/>
            <a:gdLst>
              <a:gd name="T0" fmla="*/ 0 w 2951"/>
              <a:gd name="T1" fmla="*/ 820 h 820"/>
              <a:gd name="T2" fmla="*/ 0 w 2951"/>
              <a:gd name="T3" fmla="*/ 820 h 820"/>
              <a:gd name="T4" fmla="*/ 2951 w 2951"/>
              <a:gd name="T5" fmla="*/ 820 h 820"/>
              <a:gd name="T6" fmla="*/ 2951 w 2951"/>
              <a:gd name="T7" fmla="*/ 0 h 820"/>
              <a:gd name="T8" fmla="*/ 0 w 2951"/>
              <a:gd name="T9" fmla="*/ 0 h 820"/>
              <a:gd name="T10" fmla="*/ 0 w 2951"/>
              <a:gd name="T11" fmla="*/ 820 h 820"/>
            </a:gdLst>
            <a:ahLst/>
            <a:cxnLst>
              <a:cxn ang="0">
                <a:pos x="T0" y="T1"/>
              </a:cxn>
              <a:cxn ang="0">
                <a:pos x="T2" y="T3"/>
              </a:cxn>
              <a:cxn ang="0">
                <a:pos x="T4" y="T5"/>
              </a:cxn>
              <a:cxn ang="0">
                <a:pos x="T6" y="T7"/>
              </a:cxn>
              <a:cxn ang="0">
                <a:pos x="T8" y="T9"/>
              </a:cxn>
              <a:cxn ang="0">
                <a:pos x="T10" y="T11"/>
              </a:cxn>
            </a:cxnLst>
            <a:rect l="0" t="0" r="r" b="b"/>
            <a:pathLst>
              <a:path w="2951" h="820">
                <a:moveTo>
                  <a:pt x="0" y="820"/>
                </a:moveTo>
                <a:lnTo>
                  <a:pt x="0" y="820"/>
                </a:lnTo>
                <a:lnTo>
                  <a:pt x="2951" y="820"/>
                </a:lnTo>
                <a:lnTo>
                  <a:pt x="2951" y="0"/>
                </a:lnTo>
                <a:lnTo>
                  <a:pt x="0" y="0"/>
                </a:lnTo>
                <a:lnTo>
                  <a:pt x="0" y="820"/>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2" name="Title 1"/>
          <p:cNvSpPr>
            <a:spLocks noGrp="1"/>
          </p:cNvSpPr>
          <p:nvPr>
            <p:ph type="title"/>
          </p:nvPr>
        </p:nvSpPr>
        <p:spPr>
          <a:xfrm>
            <a:off x="457200" y="1524001"/>
            <a:ext cx="4495800" cy="381000"/>
          </a:xfrm>
        </p:spPr>
        <p:txBody>
          <a:bodyPr>
            <a:noAutofit/>
          </a:bodyPr>
          <a:lstStyle/>
          <a:p>
            <a:r>
              <a:rPr lang="en-US" smtClean="0"/>
              <a:t>Click to edit Master title style</a:t>
            </a:r>
            <a:endParaRPr lang="en-US" dirty="0"/>
          </a:p>
        </p:txBody>
      </p:sp>
      <p:cxnSp>
        <p:nvCxnSpPr>
          <p:cNvPr id="14" name="Straight Connector 13"/>
          <p:cNvCxnSpPr/>
          <p:nvPr userDrawn="1"/>
        </p:nvCxnSpPr>
        <p:spPr>
          <a:xfrm>
            <a:off x="457200" y="6248400"/>
            <a:ext cx="822960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16" name="Picture 2" descr="L:\CST\BRAND\FABER\November\Logo\Logo Suite\Willis Re WTW\RGB\Willis Re wtw_logo_hrz_RGB.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442200" y="6423130"/>
            <a:ext cx="882650" cy="86828"/>
          </a:xfrm>
          <a:prstGeom prst="rect">
            <a:avLst/>
          </a:prstGeom>
          <a:noFill/>
          <a:extLst>
            <a:ext uri="{909E8E84-426E-40DD-AFC4-6F175D3DCCD1}">
              <a14:hiddenFill xmlns:a14="http://schemas.microsoft.com/office/drawing/2010/main">
                <a:solidFill>
                  <a:srgbClr val="FFFFFF"/>
                </a:solidFill>
              </a14:hiddenFill>
            </a:ext>
          </a:extLst>
        </p:spPr>
      </p:pic>
      <p:sp>
        <p:nvSpPr>
          <p:cNvPr id="17" name="Footer Placeholder 4 Copyright"/>
          <p:cNvSpPr>
            <a:spLocks noGrp="1"/>
          </p:cNvSpPr>
          <p:nvPr>
            <p:ph type="ftr" sz="quarter" idx="3"/>
          </p:nvPr>
        </p:nvSpPr>
        <p:spPr>
          <a:xfrm>
            <a:off x="457199" y="6400800"/>
            <a:ext cx="1929540" cy="92333"/>
          </a:xfrm>
          <a:prstGeom prst="rect">
            <a:avLst/>
          </a:prstGeom>
        </p:spPr>
        <p:txBody>
          <a:bodyPr vert="horz" wrap="square" lIns="0" tIns="0" rIns="0" bIns="0" rtlCol="0" anchor="t" anchorCtr="0">
            <a:spAutoFit/>
          </a:bodyPr>
          <a:lstStyle>
            <a:lvl1pPr algn="l">
              <a:defRPr sz="600">
                <a:solidFill>
                  <a:schemeClr val="tx1"/>
                </a:solidFill>
              </a:defRPr>
            </a:lvl1pPr>
          </a:lstStyle>
          <a:p>
            <a:r>
              <a:rPr lang="en-GB" dirty="0" smtClean="0"/>
              <a:t>© 2016 Willis Towers Watson. All rights reserved.</a:t>
            </a:r>
            <a:r>
              <a:rPr lang="en-US" dirty="0" smtClean="0"/>
              <a:t> </a:t>
            </a:r>
            <a:endParaRPr lang="en-GB" dirty="0" smtClean="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iograph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2083E393-C0BF-4ED8-8545-7E4C90AFF831}" type="slidenum">
              <a:rPr lang="en-US" smtClean="0"/>
              <a:pPr/>
              <a:t>‹#›</a:t>
            </a:fld>
            <a:endParaRPr lang="en-US" dirty="0"/>
          </a:p>
        </p:txBody>
      </p:sp>
      <p:sp>
        <p:nvSpPr>
          <p:cNvPr id="9" name="Content Placeholder 8"/>
          <p:cNvSpPr>
            <a:spLocks noGrp="1"/>
          </p:cNvSpPr>
          <p:nvPr>
            <p:ph sz="quarter" idx="14"/>
          </p:nvPr>
        </p:nvSpPr>
        <p:spPr>
          <a:xfrm>
            <a:off x="457200" y="1524000"/>
            <a:ext cx="1524000" cy="1905000"/>
          </a:xfrm>
          <a:solidFill>
            <a:srgbClr val="D8D7DF"/>
          </a:solidFill>
        </p:spPr>
        <p:txBody>
          <a:bodyPr/>
          <a:lstStyle>
            <a:lvl1pPr marL="0" indent="0">
              <a:buNone/>
              <a:defRPr/>
            </a:lvl1pPr>
          </a:lstStyle>
          <a:p>
            <a:pPr lvl="0"/>
            <a:r>
              <a:rPr lang="en-US" smtClean="0"/>
              <a:t>Click to edit Master text styles</a:t>
            </a:r>
          </a:p>
        </p:txBody>
      </p:sp>
      <p:sp>
        <p:nvSpPr>
          <p:cNvPr id="12" name="Text Placeholder 11"/>
          <p:cNvSpPr>
            <a:spLocks noGrp="1"/>
          </p:cNvSpPr>
          <p:nvPr>
            <p:ph type="body" sz="quarter" idx="15"/>
          </p:nvPr>
        </p:nvSpPr>
        <p:spPr>
          <a:xfrm>
            <a:off x="2133600" y="1524000"/>
            <a:ext cx="6553200" cy="4572000"/>
          </a:xfrm>
        </p:spPr>
        <p:txBody>
          <a:bodyPr/>
          <a:lstStyle>
            <a:lvl1pPr>
              <a:spcBef>
                <a:spcPts val="0"/>
              </a:spcBef>
              <a:spcAft>
                <a:spcPts val="1000"/>
              </a:spcAft>
              <a:buSzPct val="125000"/>
              <a:defRPr lang="en-US" dirty="0" smtClean="0"/>
            </a:lvl1pPr>
            <a:lvl2pPr marL="569913" indent="-285750" algn="l" defTabSz="914400" rtl="0" eaLnBrk="1" latinLnBrk="0" hangingPunct="1">
              <a:spcBef>
                <a:spcPts val="0"/>
              </a:spcBef>
              <a:spcAft>
                <a:spcPts val="400"/>
              </a:spcAft>
              <a:buClr>
                <a:schemeClr val="tx2"/>
              </a:buClr>
              <a:buSzPct val="125000"/>
              <a:buFont typeface="Wingdings" panose="05000000000000000000" pitchFamily="2" charset="2"/>
              <a:buChar char="§"/>
              <a:defRPr lang="en-US" dirty="0" smtClean="0"/>
            </a:lvl2pPr>
            <a:lvl3pPr marL="801688" indent="-231775">
              <a:spcBef>
                <a:spcPts val="0"/>
              </a:spcBef>
              <a:spcAft>
                <a:spcPts val="400"/>
              </a:spcAft>
              <a:buFont typeface="Arial" panose="020B0604020202020204" pitchFamily="34" charset="0"/>
              <a:buChar char="−"/>
              <a:defRPr lang="en-US" dirty="0" smtClean="0"/>
            </a:lvl3pPr>
            <a:lvl4pPr marL="1027113" indent="-225425">
              <a:buClr>
                <a:schemeClr val="accent1"/>
              </a:buClr>
              <a:buSzPct val="115000"/>
              <a:buFont typeface="Wingdings" panose="05000000000000000000" pitchFamily="2" charset="2"/>
              <a:buChar char=""/>
              <a:defRPr/>
            </a:lvl4pPr>
            <a:lvl5pPr>
              <a:buClr>
                <a:schemeClr val="accent1"/>
              </a:buClr>
              <a:buSzPct val="115000"/>
              <a:buFont typeface="Arial" panose="020B0604020202020204" pitchFamily="34" charset="0"/>
              <a:buChar char="˗"/>
              <a:defRPr/>
            </a:lvl5pPr>
            <a:lvl6pPr marL="1484313" indent="-225425">
              <a:buFont typeface="Wingdings" panose="05000000000000000000" pitchFamily="2" charset="2"/>
              <a:buChar char="§"/>
              <a:defRPr sz="1400"/>
            </a:lvl6pPr>
            <a:lvl7pPr marL="1716088" indent="-231775">
              <a:defRPr sz="1400"/>
            </a:lvl7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8" name="Straight Connector 7"/>
          <p:cNvCxnSpPr/>
          <p:nvPr userDrawn="1"/>
        </p:nvCxnSpPr>
        <p:spPr>
          <a:xfrm>
            <a:off x="457200" y="6248400"/>
            <a:ext cx="822960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Picture 2" descr="L:\CST\BRAND\FABER\November\Logo\Logo Suite\Willis Re WTW\RGB\Willis Re wtw_logo_hrz_RGB.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442200" y="6423130"/>
            <a:ext cx="882650" cy="86828"/>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4 Copyright"/>
          <p:cNvSpPr>
            <a:spLocks noGrp="1"/>
          </p:cNvSpPr>
          <p:nvPr>
            <p:ph type="ftr" sz="quarter" idx="3"/>
          </p:nvPr>
        </p:nvSpPr>
        <p:spPr>
          <a:xfrm>
            <a:off x="457199" y="6400800"/>
            <a:ext cx="1929540" cy="92333"/>
          </a:xfrm>
          <a:prstGeom prst="rect">
            <a:avLst/>
          </a:prstGeom>
        </p:spPr>
        <p:txBody>
          <a:bodyPr vert="horz" wrap="square" lIns="0" tIns="0" rIns="0" bIns="0" rtlCol="0" anchor="t" anchorCtr="0">
            <a:spAutoFit/>
          </a:bodyPr>
          <a:lstStyle>
            <a:lvl1pPr algn="l">
              <a:defRPr sz="600">
                <a:solidFill>
                  <a:schemeClr val="tx1"/>
                </a:solidFill>
              </a:defRPr>
            </a:lvl1pPr>
          </a:lstStyle>
          <a:p>
            <a:r>
              <a:rPr lang="en-GB" dirty="0" smtClean="0"/>
              <a:t>© 2016 Willis Towers Watson. All rights reserved.</a:t>
            </a:r>
            <a:r>
              <a:rPr lang="en-US" dirty="0" smtClean="0"/>
              <a:t> </a:t>
            </a:r>
            <a:endParaRPr lang="en-GB" dirty="0" smtClean="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baseline="0"/>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2083E393-C0BF-4ED8-8545-7E4C90AFF831}" type="slidenum">
              <a:rPr lang="en-US" smtClean="0"/>
              <a:pPr/>
              <a:t>‹#›</a:t>
            </a:fld>
            <a:endParaRPr lang="en-US" dirty="0"/>
          </a:p>
        </p:txBody>
      </p:sp>
      <p:sp>
        <p:nvSpPr>
          <p:cNvPr id="10" name="Content Placeholder 2"/>
          <p:cNvSpPr>
            <a:spLocks noGrp="1"/>
          </p:cNvSpPr>
          <p:nvPr>
            <p:ph idx="1"/>
          </p:nvPr>
        </p:nvSpPr>
        <p:spPr>
          <a:xfrm>
            <a:off x="457200" y="1524000"/>
            <a:ext cx="8229600" cy="4572000"/>
          </a:xfrm>
        </p:spPr>
        <p:txBody>
          <a:bodyPr/>
          <a:lstStyle>
            <a:lvl1pPr>
              <a:buSzPct val="125000"/>
              <a:defRPr/>
            </a:lvl1pPr>
            <a:lvl2pPr>
              <a:buSzPct val="125000"/>
              <a:defRPr/>
            </a:lvl2pPr>
            <a:lvl4pPr>
              <a:buSzPct val="115000"/>
              <a:defRPr/>
            </a:lvl4pPr>
            <a:lvl5pPr>
              <a:buSzPct val="115000"/>
              <a:defRPr baseline="0"/>
            </a:lvl5pPr>
            <a:lvl6pPr>
              <a:defRPr baseline="0"/>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1" name="Straight Connector 10"/>
          <p:cNvCxnSpPr/>
          <p:nvPr userDrawn="1"/>
        </p:nvCxnSpPr>
        <p:spPr>
          <a:xfrm>
            <a:off x="457200" y="6248400"/>
            <a:ext cx="822960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Picture 2" descr="L:\CST\BRAND\FABER\November\Logo\Logo Suite\Willis Re WTW\RGB\Willis Re wtw_logo_hrz_RGB.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442200" y="6423130"/>
            <a:ext cx="882650" cy="86828"/>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4 Copyright"/>
          <p:cNvSpPr>
            <a:spLocks noGrp="1"/>
          </p:cNvSpPr>
          <p:nvPr>
            <p:ph type="ftr" sz="quarter" idx="3"/>
          </p:nvPr>
        </p:nvSpPr>
        <p:spPr>
          <a:xfrm>
            <a:off x="457199" y="6400800"/>
            <a:ext cx="1929540" cy="92333"/>
          </a:xfrm>
          <a:prstGeom prst="rect">
            <a:avLst/>
          </a:prstGeom>
        </p:spPr>
        <p:txBody>
          <a:bodyPr vert="horz" wrap="square" lIns="0" tIns="0" rIns="0" bIns="0" rtlCol="0" anchor="t" anchorCtr="0">
            <a:spAutoFit/>
          </a:bodyPr>
          <a:lstStyle>
            <a:lvl1pPr algn="l">
              <a:defRPr sz="600">
                <a:solidFill>
                  <a:schemeClr val="tx1"/>
                </a:solidFill>
              </a:defRPr>
            </a:lvl1pPr>
          </a:lstStyle>
          <a:p>
            <a:r>
              <a:rPr lang="en-GB" dirty="0" smtClean="0"/>
              <a:t>© 2016 Willis Towers Watson. All rights reserved.</a:t>
            </a:r>
            <a:r>
              <a:rPr lang="en-US" dirty="0" smtClean="0"/>
              <a:t> </a:t>
            </a:r>
            <a:endParaRPr lang="en-GB" dirty="0" smtClean="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eadcrumb">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baseline="0"/>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2083E393-C0BF-4ED8-8545-7E4C90AFF831}" type="slidenum">
              <a:rPr lang="en-US" smtClean="0"/>
              <a:pPr/>
              <a:t>‹#›</a:t>
            </a:fld>
            <a:endParaRPr lang="en-US" dirty="0"/>
          </a:p>
        </p:txBody>
      </p:sp>
      <p:sp>
        <p:nvSpPr>
          <p:cNvPr id="10" name="Content Placeholder 2"/>
          <p:cNvSpPr>
            <a:spLocks noGrp="1"/>
          </p:cNvSpPr>
          <p:nvPr>
            <p:ph idx="1"/>
          </p:nvPr>
        </p:nvSpPr>
        <p:spPr>
          <a:xfrm>
            <a:off x="457200" y="1524000"/>
            <a:ext cx="8229600" cy="4572000"/>
          </a:xfrm>
        </p:spPr>
        <p:txBody>
          <a:bodyPr/>
          <a:lstStyle>
            <a:lvl1pPr>
              <a:buSzPct val="125000"/>
              <a:defRPr/>
            </a:lvl1pPr>
            <a:lvl2pPr marL="569913" indent="-285750">
              <a:defRPr lang="en-US" sz="1800" b="0" kern="1200" dirty="0" smtClean="0">
                <a:solidFill>
                  <a:schemeClr val="tx1"/>
                </a:solidFill>
                <a:latin typeface="+mn-lt"/>
                <a:ea typeface="+mn-ea"/>
                <a:cs typeface="+mn-cs"/>
              </a:defRPr>
            </a:lvl2pPr>
            <a:lvl4pPr>
              <a:buSzPct val="115000"/>
              <a:defRPr/>
            </a:lvl4pPr>
            <a:lvl5pPr>
              <a:buSzPct val="115000"/>
              <a:defRPr baseline="0"/>
            </a:lvl5pPr>
            <a:lvl6pPr>
              <a:defRPr baseline="0"/>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1" name="Straight Connector 10"/>
          <p:cNvCxnSpPr/>
          <p:nvPr userDrawn="1"/>
        </p:nvCxnSpPr>
        <p:spPr>
          <a:xfrm>
            <a:off x="457200" y="6248400"/>
            <a:ext cx="822960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6572865" y="0"/>
            <a:ext cx="2103120" cy="230400"/>
          </a:xfrm>
          <a:prstGeom prst="rect">
            <a:avLst/>
          </a:prstGeom>
          <a:solidFill>
            <a:srgbClr val="70208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000" b="1" dirty="0">
              <a:solidFill>
                <a:schemeClr val="bg1"/>
              </a:solidFill>
            </a:endParaRPr>
          </a:p>
        </p:txBody>
      </p:sp>
      <p:pic>
        <p:nvPicPr>
          <p:cNvPr id="14" name="Picture 2" descr="L:\CST\BRAND\FABER\November\Logo\Logo Suite\Willis Re WTW\RGB\Willis Re wtw_logo_hrz_RGB.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442200" y="6423130"/>
            <a:ext cx="882650" cy="86828"/>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type="body" sz="quarter" idx="13" hasCustomPrompt="1"/>
          </p:nvPr>
        </p:nvSpPr>
        <p:spPr>
          <a:xfrm>
            <a:off x="6572865" y="1"/>
            <a:ext cx="2103120" cy="230400"/>
          </a:xfrm>
        </p:spPr>
        <p:txBody>
          <a:bodyPr anchor="ctr" anchorCtr="0"/>
          <a:lstStyle>
            <a:lvl1pPr marL="0" indent="0" algn="ctr">
              <a:buNone/>
              <a:defRPr sz="1000" b="1" cap="all" baseline="0">
                <a:solidFill>
                  <a:schemeClr val="bg1"/>
                </a:solidFill>
              </a:defRPr>
            </a:lvl1pPr>
          </a:lstStyle>
          <a:p>
            <a:pPr lvl="0"/>
            <a:r>
              <a:rPr lang="en-US" dirty="0" smtClean="0"/>
              <a:t>Click to edit text</a:t>
            </a:r>
            <a:endParaRPr lang="en-US" dirty="0"/>
          </a:p>
        </p:txBody>
      </p:sp>
      <p:sp>
        <p:nvSpPr>
          <p:cNvPr id="12" name="Footer Placeholder 4 Copyright"/>
          <p:cNvSpPr>
            <a:spLocks noGrp="1"/>
          </p:cNvSpPr>
          <p:nvPr>
            <p:ph type="ftr" sz="quarter" idx="3"/>
          </p:nvPr>
        </p:nvSpPr>
        <p:spPr>
          <a:xfrm>
            <a:off x="457199" y="6400800"/>
            <a:ext cx="1929540" cy="92333"/>
          </a:xfrm>
          <a:prstGeom prst="rect">
            <a:avLst/>
          </a:prstGeom>
        </p:spPr>
        <p:txBody>
          <a:bodyPr vert="horz" wrap="square" lIns="0" tIns="0" rIns="0" bIns="0" rtlCol="0" anchor="t" anchorCtr="0">
            <a:spAutoFit/>
          </a:bodyPr>
          <a:lstStyle>
            <a:lvl1pPr algn="l">
              <a:defRPr sz="600">
                <a:solidFill>
                  <a:schemeClr val="tx1"/>
                </a:solidFill>
              </a:defRPr>
            </a:lvl1pPr>
          </a:lstStyle>
          <a:p>
            <a:r>
              <a:rPr lang="en-GB" dirty="0" smtClean="0"/>
              <a:t>© 2016 Willis Towers Watson. All rights reserved.</a:t>
            </a:r>
            <a:r>
              <a:rPr lang="en-US" dirty="0" smtClean="0"/>
              <a:t> </a:t>
            </a:r>
            <a:endParaRPr lang="en-GB" dirty="0" smtClean="0"/>
          </a:p>
        </p:txBody>
      </p:sp>
    </p:spTree>
    <p:extLst>
      <p:ext uri="{BB962C8B-B14F-4D97-AF65-F5344CB8AC3E}">
        <p14:creationId xmlns:p14="http://schemas.microsoft.com/office/powerpoint/2010/main" val="2473639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allout Box">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2083E393-C0BF-4ED8-8545-7E4C90AFF831}" type="slidenum">
              <a:rPr lang="en-US" smtClean="0"/>
              <a:pPr/>
              <a:t>‹#›</a:t>
            </a:fld>
            <a:endParaRPr lang="en-US" dirty="0"/>
          </a:p>
        </p:txBody>
      </p:sp>
      <p:sp>
        <p:nvSpPr>
          <p:cNvPr id="7" name="Content Placeholder 6"/>
          <p:cNvSpPr>
            <a:spLocks noGrp="1"/>
          </p:cNvSpPr>
          <p:nvPr>
            <p:ph sz="quarter" idx="13"/>
          </p:nvPr>
        </p:nvSpPr>
        <p:spPr>
          <a:xfrm>
            <a:off x="457200" y="1524000"/>
            <a:ext cx="4876800" cy="4572000"/>
          </a:xfrm>
        </p:spPr>
        <p:txBody>
          <a:bodyPr/>
          <a:lstStyle>
            <a:lvl1pPr marL="285750" indent="-285750">
              <a:defRPr lang="en-US" sz="1800" b="0" kern="1200" dirty="0" smtClean="0">
                <a:solidFill>
                  <a:schemeClr val="tx1"/>
                </a:solidFill>
                <a:latin typeface="+mn-lt"/>
                <a:ea typeface="+mn-ea"/>
                <a:cs typeface="+mn-cs"/>
              </a:defRPr>
            </a:lvl1pPr>
            <a:lvl2pPr marL="569913" indent="-285750" algn="l" defTabSz="914400" rtl="0" eaLnBrk="1" latinLnBrk="0" hangingPunct="1">
              <a:spcBef>
                <a:spcPts val="0"/>
              </a:spcBef>
              <a:spcAft>
                <a:spcPts val="400"/>
              </a:spcAft>
              <a:buSzPct val="125000"/>
              <a:defRPr lang="en-US" sz="1800" b="0" kern="1200" dirty="0" smtClean="0">
                <a:solidFill>
                  <a:schemeClr val="tx1"/>
                </a:solidFill>
                <a:latin typeface="+mn-lt"/>
                <a:ea typeface="+mn-ea"/>
                <a:cs typeface="+mn-cs"/>
              </a:defRPr>
            </a:lvl2pPr>
            <a:lvl3pPr marL="801688" indent="-231775" algn="l" defTabSz="914400" rtl="0" eaLnBrk="1" latinLnBrk="0" hangingPunct="1">
              <a:spcBef>
                <a:spcPts val="0"/>
              </a:spcBef>
              <a:spcAft>
                <a:spcPts val="400"/>
              </a:spcAft>
              <a:buSzPct val="80000"/>
              <a:buFont typeface="Arial" panose="020B0604020202020204" pitchFamily="34" charset="0"/>
              <a:buChar char="–"/>
              <a:defRPr lang="en-US" sz="1800" b="0" kern="1200" baseline="0" dirty="0" smtClean="0">
                <a:solidFill>
                  <a:schemeClr val="tx1"/>
                </a:solidFill>
                <a:latin typeface="+mn-lt"/>
                <a:ea typeface="+mn-ea"/>
                <a:cs typeface="+mn-cs"/>
              </a:defRPr>
            </a:lvl3pPr>
            <a:lvl4pPr marL="1027113" indent="-225425" algn="l" defTabSz="914400" rtl="0" eaLnBrk="1" latinLnBrk="0" hangingPunct="1">
              <a:spcBef>
                <a:spcPts val="0"/>
              </a:spcBef>
              <a:spcAft>
                <a:spcPts val="400"/>
              </a:spcAft>
              <a:defRPr lang="en-US" sz="1600" kern="1200" dirty="0" smtClean="0">
                <a:solidFill>
                  <a:schemeClr val="tx1"/>
                </a:solidFill>
                <a:latin typeface="+mn-lt"/>
                <a:ea typeface="+mn-ea"/>
                <a:cs typeface="+mn-cs"/>
              </a:defRPr>
            </a:lvl4pPr>
            <a:lvl5pPr marL="1258888" indent="-231775" algn="l" defTabSz="914400" rtl="0" eaLnBrk="1" latinLnBrk="0" hangingPunct="1">
              <a:spcBef>
                <a:spcPts val="0"/>
              </a:spcBef>
              <a:spcAft>
                <a:spcPts val="400"/>
              </a:spcAft>
              <a:buSzPct val="115000"/>
              <a:defRPr lang="en-US" sz="1600" kern="1200" baseline="0" dirty="0">
                <a:solidFill>
                  <a:schemeClr val="tx1"/>
                </a:solidFill>
                <a:latin typeface="+mn-lt"/>
                <a:ea typeface="+mn-ea"/>
                <a:cs typeface="+mn-cs"/>
              </a:defRPr>
            </a:lvl5pPr>
            <a:lvl6pPr>
              <a:defRPr/>
            </a:lvl6pPr>
          </a:lstStyle>
          <a:p>
            <a:pPr marL="285750" lvl="0" indent="-285750" algn="l" defTabSz="914400" rtl="0" eaLnBrk="1" latinLnBrk="0" hangingPunct="1">
              <a:spcBef>
                <a:spcPts val="0"/>
              </a:spcBef>
              <a:spcAft>
                <a:spcPts val="400"/>
              </a:spcAft>
              <a:buClr>
                <a:schemeClr val="accent1"/>
              </a:buClr>
              <a:buSzPct val="125000"/>
              <a:buFont typeface="Wingdings" panose="05000000000000000000" pitchFamily="2" charset="2"/>
              <a:buChar char="§"/>
            </a:pPr>
            <a:r>
              <a:rPr lang="en-US" smtClean="0"/>
              <a:t>Click to edit Master text styles</a:t>
            </a:r>
          </a:p>
          <a:p>
            <a:pPr marL="285750" lvl="1" indent="-285750" algn="l" defTabSz="914400" rtl="0" eaLnBrk="1" latinLnBrk="0" hangingPunct="1">
              <a:spcBef>
                <a:spcPts val="0"/>
              </a:spcBef>
              <a:spcAft>
                <a:spcPts val="400"/>
              </a:spcAft>
              <a:buClr>
                <a:schemeClr val="accent1"/>
              </a:buClr>
              <a:buSzPct val="125000"/>
              <a:buFont typeface="Wingdings" panose="05000000000000000000" pitchFamily="2" charset="2"/>
              <a:buChar char="§"/>
            </a:pPr>
            <a:r>
              <a:rPr lang="en-US" smtClean="0"/>
              <a:t>Second level</a:t>
            </a:r>
          </a:p>
          <a:p>
            <a:pPr marL="285750" lvl="2" indent="-285750" algn="l" defTabSz="914400" rtl="0" eaLnBrk="1" latinLnBrk="0" hangingPunct="1">
              <a:spcBef>
                <a:spcPts val="0"/>
              </a:spcBef>
              <a:spcAft>
                <a:spcPts val="400"/>
              </a:spcAft>
              <a:buClr>
                <a:schemeClr val="accent1"/>
              </a:buClr>
              <a:buSzPct val="125000"/>
              <a:buFont typeface="Wingdings" panose="05000000000000000000" pitchFamily="2" charset="2"/>
              <a:buChar char="§"/>
            </a:pPr>
            <a:r>
              <a:rPr lang="en-US" smtClean="0"/>
              <a:t>Third level</a:t>
            </a:r>
          </a:p>
          <a:p>
            <a:pPr marL="285750" lvl="3" indent="-285750" algn="l" defTabSz="914400" rtl="0" eaLnBrk="1" latinLnBrk="0" hangingPunct="1">
              <a:spcBef>
                <a:spcPts val="0"/>
              </a:spcBef>
              <a:spcAft>
                <a:spcPts val="400"/>
              </a:spcAft>
              <a:buClr>
                <a:schemeClr val="accent1"/>
              </a:buClr>
              <a:buSzPct val="125000"/>
              <a:buFont typeface="Wingdings" panose="05000000000000000000" pitchFamily="2" charset="2"/>
              <a:buChar char="§"/>
            </a:pPr>
            <a:r>
              <a:rPr lang="en-US" smtClean="0"/>
              <a:t>Fourth level</a:t>
            </a:r>
          </a:p>
          <a:p>
            <a:pPr marL="285750" lvl="4" indent="-285750" algn="l" defTabSz="914400" rtl="0" eaLnBrk="1" latinLnBrk="0" hangingPunct="1">
              <a:spcBef>
                <a:spcPts val="0"/>
              </a:spcBef>
              <a:spcAft>
                <a:spcPts val="400"/>
              </a:spcAft>
              <a:buClr>
                <a:schemeClr val="accent1"/>
              </a:buClr>
              <a:buSzPct val="125000"/>
              <a:buFont typeface="Wingdings" panose="05000000000000000000" pitchFamily="2" charset="2"/>
              <a:buChar char="§"/>
            </a:pPr>
            <a:r>
              <a:rPr lang="en-US" smtClean="0"/>
              <a:t>Fifth level</a:t>
            </a:r>
            <a:endParaRPr lang="en-US" dirty="0"/>
          </a:p>
        </p:txBody>
      </p:sp>
      <p:sp>
        <p:nvSpPr>
          <p:cNvPr id="12" name="Content Placeholder 11"/>
          <p:cNvSpPr>
            <a:spLocks noGrp="1"/>
          </p:cNvSpPr>
          <p:nvPr>
            <p:ph sz="quarter" idx="16"/>
          </p:nvPr>
        </p:nvSpPr>
        <p:spPr>
          <a:xfrm>
            <a:off x="5486400" y="1534160"/>
            <a:ext cx="3200400" cy="4038600"/>
          </a:xfrm>
          <a:solidFill>
            <a:srgbClr val="D8D7DF"/>
          </a:solidFill>
        </p:spPr>
        <p:txBody>
          <a:bodyPr/>
          <a:lstStyle>
            <a:lvl1pPr marL="0" indent="0">
              <a:buNone/>
              <a:defRPr/>
            </a:lvl1pPr>
          </a:lstStyle>
          <a:p>
            <a:pPr lvl="0"/>
            <a:r>
              <a:rPr lang="en-US" smtClean="0"/>
              <a:t>Click to edit Master text styles</a:t>
            </a:r>
          </a:p>
        </p:txBody>
      </p:sp>
      <p:sp>
        <p:nvSpPr>
          <p:cNvPr id="14" name="Text Placeholder 13"/>
          <p:cNvSpPr>
            <a:spLocks noGrp="1"/>
          </p:cNvSpPr>
          <p:nvPr>
            <p:ph type="body" sz="quarter" idx="17"/>
          </p:nvPr>
        </p:nvSpPr>
        <p:spPr>
          <a:xfrm>
            <a:off x="5791200" y="1879600"/>
            <a:ext cx="2590800" cy="3429000"/>
          </a:xfrm>
        </p:spPr>
        <p:txBody>
          <a:bodyPr/>
          <a:lstStyle>
            <a:lvl1pPr marL="0" indent="0">
              <a:spcBef>
                <a:spcPts val="0"/>
              </a:spcBef>
              <a:spcAft>
                <a:spcPts val="1000"/>
              </a:spcAft>
              <a:buNone/>
              <a:defRPr sz="1600" baseline="0">
                <a:solidFill>
                  <a:schemeClr val="accent1"/>
                </a:solidFill>
                <a:latin typeface="Arial" pitchFamily="34" charset="0"/>
              </a:defRPr>
            </a:lvl1pPr>
            <a:lvl2pPr>
              <a:spcAft>
                <a:spcPts val="400"/>
              </a:spcAft>
              <a:defRPr sz="1400"/>
            </a:lvl2pPr>
          </a:lstStyle>
          <a:p>
            <a:pPr lvl="0"/>
            <a:r>
              <a:rPr lang="en-US" smtClean="0"/>
              <a:t>Click to edit Master text styles</a:t>
            </a:r>
          </a:p>
          <a:p>
            <a:pPr lvl="1"/>
            <a:r>
              <a:rPr lang="en-US" smtClean="0"/>
              <a:t>Second level</a:t>
            </a:r>
          </a:p>
        </p:txBody>
      </p:sp>
      <p:cxnSp>
        <p:nvCxnSpPr>
          <p:cNvPr id="9" name="Straight Connector 8"/>
          <p:cNvCxnSpPr/>
          <p:nvPr userDrawn="1"/>
        </p:nvCxnSpPr>
        <p:spPr>
          <a:xfrm>
            <a:off x="457200" y="6248400"/>
            <a:ext cx="822960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15" name="Picture 2" descr="L:\CST\BRAND\FABER\November\Logo\Logo Suite\Willis Re WTW\RGB\Willis Re wtw_logo_hrz_RGB.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442200" y="6423130"/>
            <a:ext cx="882650" cy="86828"/>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4 Copyright"/>
          <p:cNvSpPr>
            <a:spLocks noGrp="1"/>
          </p:cNvSpPr>
          <p:nvPr>
            <p:ph type="ftr" sz="quarter" idx="3"/>
          </p:nvPr>
        </p:nvSpPr>
        <p:spPr>
          <a:xfrm>
            <a:off x="457199" y="6400800"/>
            <a:ext cx="1929540" cy="92333"/>
          </a:xfrm>
          <a:prstGeom prst="rect">
            <a:avLst/>
          </a:prstGeom>
        </p:spPr>
        <p:txBody>
          <a:bodyPr vert="horz" wrap="square" lIns="0" tIns="0" rIns="0" bIns="0" rtlCol="0" anchor="t" anchorCtr="0">
            <a:spAutoFit/>
          </a:bodyPr>
          <a:lstStyle>
            <a:lvl1pPr algn="l">
              <a:defRPr sz="600">
                <a:solidFill>
                  <a:schemeClr val="tx1"/>
                </a:solidFill>
              </a:defRPr>
            </a:lvl1pPr>
          </a:lstStyle>
          <a:p>
            <a:r>
              <a:rPr lang="en-GB" dirty="0" smtClean="0"/>
              <a:t>© 2016 Willis Towers Watson. All rights reserved.</a:t>
            </a:r>
            <a:r>
              <a:rPr lang="en-US" dirty="0" smtClean="0"/>
              <a:t> </a:t>
            </a:r>
            <a:endParaRPr lang="en-GB" dirty="0" smtClean="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2083E393-C0BF-4ED8-8545-7E4C90AFF831}" type="slidenum">
              <a:rPr lang="en-US" smtClean="0"/>
              <a:pPr/>
              <a:t>‹#›</a:t>
            </a:fld>
            <a:endParaRPr lang="en-US" dirty="0"/>
          </a:p>
        </p:txBody>
      </p:sp>
      <p:sp>
        <p:nvSpPr>
          <p:cNvPr id="7" name="Content Placeholder 6"/>
          <p:cNvSpPr>
            <a:spLocks noGrp="1"/>
          </p:cNvSpPr>
          <p:nvPr>
            <p:ph sz="quarter" idx="13"/>
          </p:nvPr>
        </p:nvSpPr>
        <p:spPr>
          <a:xfrm>
            <a:off x="457200" y="1524000"/>
            <a:ext cx="3962400" cy="4572000"/>
          </a:xfrm>
        </p:spPr>
        <p:txBody>
          <a:bodyPr/>
          <a:lstStyle>
            <a:lvl1pPr>
              <a:buSzPct val="125000"/>
              <a:defRPr sz="1800"/>
            </a:lvl1pPr>
            <a:lvl2pPr>
              <a:buSzPct val="125000"/>
              <a:defRPr sz="1800"/>
            </a:lvl2pPr>
            <a:lvl3pPr>
              <a:defRPr sz="1800"/>
            </a:lvl3pPr>
            <a:lvl4pPr>
              <a:buSzPct val="115000"/>
              <a:defRPr sz="1600"/>
            </a:lvl4pPr>
            <a:lvl5pPr>
              <a:buSzPct val="115000"/>
              <a:defRPr sz="1600"/>
            </a:lvl5pPr>
            <a:lvl6pPr>
              <a:defRPr baseline="0"/>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4"/>
          </p:nvPr>
        </p:nvSpPr>
        <p:spPr>
          <a:xfrm>
            <a:off x="4648200" y="1524000"/>
            <a:ext cx="4038600" cy="4572000"/>
          </a:xfrm>
        </p:spPr>
        <p:txBody>
          <a:bodyPr/>
          <a:lstStyle>
            <a:lvl1pPr>
              <a:buSzPct val="125000"/>
              <a:defRPr sz="1800"/>
            </a:lvl1pPr>
            <a:lvl2pPr>
              <a:buSzPct val="125000"/>
              <a:defRPr sz="1800"/>
            </a:lvl2pPr>
            <a:lvl3pPr>
              <a:defRPr sz="1800"/>
            </a:lvl3pPr>
            <a:lvl4pPr marL="1027113" indent="-225425">
              <a:defRPr lang="en-US" sz="1600" kern="1200" dirty="0" smtClean="0">
                <a:solidFill>
                  <a:schemeClr val="tx1"/>
                </a:solidFill>
                <a:latin typeface="+mn-lt"/>
                <a:ea typeface="+mn-ea"/>
                <a:cs typeface="+mn-cs"/>
              </a:defRPr>
            </a:lvl4pPr>
            <a:lvl5pPr marL="1258888" indent="-231775">
              <a:defRPr lang="en-US" sz="1600" kern="1200" baseline="0" dirty="0">
                <a:solidFill>
                  <a:schemeClr val="tx1"/>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8" name="Straight Connector 7"/>
          <p:cNvCxnSpPr/>
          <p:nvPr userDrawn="1"/>
        </p:nvCxnSpPr>
        <p:spPr>
          <a:xfrm>
            <a:off x="457200" y="6248400"/>
            <a:ext cx="822960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Picture 2" descr="L:\CST\BRAND\FABER\November\Logo\Logo Suite\Willis Re WTW\RGB\Willis Re wtw_logo_hrz_RGB.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442200" y="6423130"/>
            <a:ext cx="882650" cy="86828"/>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4 Copyright"/>
          <p:cNvSpPr>
            <a:spLocks noGrp="1"/>
          </p:cNvSpPr>
          <p:nvPr>
            <p:ph type="ftr" sz="quarter" idx="3"/>
          </p:nvPr>
        </p:nvSpPr>
        <p:spPr>
          <a:xfrm>
            <a:off x="457199" y="6400800"/>
            <a:ext cx="1929540" cy="92333"/>
          </a:xfrm>
          <a:prstGeom prst="rect">
            <a:avLst/>
          </a:prstGeom>
        </p:spPr>
        <p:txBody>
          <a:bodyPr vert="horz" wrap="square" lIns="0" tIns="0" rIns="0" bIns="0" rtlCol="0" anchor="t" anchorCtr="0">
            <a:spAutoFit/>
          </a:bodyPr>
          <a:lstStyle>
            <a:lvl1pPr algn="l">
              <a:defRPr sz="600">
                <a:solidFill>
                  <a:schemeClr val="tx1"/>
                </a:solidFill>
              </a:defRPr>
            </a:lvl1pPr>
          </a:lstStyle>
          <a:p>
            <a:r>
              <a:rPr lang="en-GB" dirty="0" smtClean="0"/>
              <a:t>© 2016 Willis Towers Watson. All rights reserved.</a:t>
            </a:r>
            <a:r>
              <a:rPr lang="en-US" dirty="0" smtClean="0"/>
              <a:t> </a:t>
            </a:r>
            <a:endParaRPr lang="en-GB"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2083E393-C0BF-4ED8-8545-7E4C90AFF831}" type="slidenum">
              <a:rPr lang="en-US" smtClean="0"/>
              <a:pPr/>
              <a:t>‹#›</a:t>
            </a:fld>
            <a:endParaRPr lang="en-US" dirty="0"/>
          </a:p>
        </p:txBody>
      </p:sp>
      <p:cxnSp>
        <p:nvCxnSpPr>
          <p:cNvPr id="6" name="Straight Connector 5"/>
          <p:cNvCxnSpPr/>
          <p:nvPr userDrawn="1"/>
        </p:nvCxnSpPr>
        <p:spPr>
          <a:xfrm>
            <a:off x="457200" y="6248400"/>
            <a:ext cx="822960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2" descr="L:\CST\BRAND\FABER\November\Logo\Logo Suite\Willis Re WTW\RGB\Willis Re wtw_logo_hrz_RGB.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442200" y="6423130"/>
            <a:ext cx="882650" cy="86828"/>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4 Copyright"/>
          <p:cNvSpPr>
            <a:spLocks noGrp="1"/>
          </p:cNvSpPr>
          <p:nvPr>
            <p:ph type="ftr" sz="quarter" idx="3"/>
          </p:nvPr>
        </p:nvSpPr>
        <p:spPr>
          <a:xfrm>
            <a:off x="457199" y="6400800"/>
            <a:ext cx="1929540" cy="92333"/>
          </a:xfrm>
          <a:prstGeom prst="rect">
            <a:avLst/>
          </a:prstGeom>
        </p:spPr>
        <p:txBody>
          <a:bodyPr vert="horz" wrap="square" lIns="0" tIns="0" rIns="0" bIns="0" rtlCol="0" anchor="t" anchorCtr="0">
            <a:spAutoFit/>
          </a:bodyPr>
          <a:lstStyle>
            <a:lvl1pPr algn="l">
              <a:defRPr sz="600">
                <a:solidFill>
                  <a:schemeClr val="tx1"/>
                </a:solidFill>
              </a:defRPr>
            </a:lvl1pPr>
          </a:lstStyle>
          <a:p>
            <a:r>
              <a:rPr lang="en-GB" dirty="0" smtClean="0"/>
              <a:t>© 2016 Willis Towers Watson. All rights reserved.</a:t>
            </a:r>
            <a:r>
              <a:rPr lang="en-US" dirty="0" smtClean="0"/>
              <a:t> </a:t>
            </a:r>
            <a:endParaRPr lang="en-GB" dirty="0" smtClean="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extBox 7"/>
          <p:cNvSpPr txBox="1"/>
          <p:nvPr>
            <p:custDataLst>
              <p:tags r:id="rId13"/>
            </p:custDataLst>
          </p:nvPr>
        </p:nvSpPr>
        <p:spPr>
          <a:xfrm rot="19906914">
            <a:off x="243577" y="3029257"/>
            <a:ext cx="8514068" cy="1107996"/>
          </a:xfrm>
          <a:prstGeom prst="rect">
            <a:avLst/>
          </a:prstGeom>
          <a:noFill/>
        </p:spPr>
        <p:txBody>
          <a:bodyPr wrap="square" rtlCol="0" anchor="ctr" anchorCtr="0">
            <a:spAutoFit/>
          </a:bodyPr>
          <a:lstStyle/>
          <a:p>
            <a:pPr algn="ctr"/>
            <a:r>
              <a:rPr lang="en-GB" sz="6600" b="1" baseline="0" dirty="0" smtClean="0">
                <a:solidFill>
                  <a:srgbClr val="C0C0C0"/>
                </a:solidFill>
              </a:rPr>
              <a:t> </a:t>
            </a:r>
            <a:endParaRPr lang="en-GB" b="1" dirty="0">
              <a:solidFill>
                <a:srgbClr val="C0C0C0"/>
              </a:solidFill>
            </a:endParaRPr>
          </a:p>
        </p:txBody>
      </p:sp>
      <p:sp>
        <p:nvSpPr>
          <p:cNvPr id="2" name="Title Placeholder 1"/>
          <p:cNvSpPr>
            <a:spLocks noGrp="1"/>
          </p:cNvSpPr>
          <p:nvPr>
            <p:ph type="title"/>
          </p:nvPr>
        </p:nvSpPr>
        <p:spPr>
          <a:xfrm>
            <a:off x="457200" y="457200"/>
            <a:ext cx="8229600" cy="307777"/>
          </a:xfrm>
          <a:prstGeom prst="rect">
            <a:avLst/>
          </a:prstGeom>
        </p:spPr>
        <p:txBody>
          <a:bodyPr vert="horz" lIns="0" tIns="0" rIns="0" bIns="0" rtlCol="0" anchor="t"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524000"/>
            <a:ext cx="8229600" cy="45720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305800" y="6400800"/>
            <a:ext cx="381000" cy="138499"/>
          </a:xfrm>
          <a:prstGeom prst="rect">
            <a:avLst/>
          </a:prstGeom>
        </p:spPr>
        <p:txBody>
          <a:bodyPr vert="horz" wrap="square" lIns="0" tIns="0" rIns="0" bIns="0" rtlCol="0" anchor="t" anchorCtr="0">
            <a:spAutoFit/>
          </a:bodyPr>
          <a:lstStyle>
            <a:lvl1pPr algn="r">
              <a:defRPr sz="900">
                <a:solidFill>
                  <a:schemeClr val="tx1"/>
                </a:solidFill>
              </a:defRPr>
            </a:lvl1pPr>
          </a:lstStyle>
          <a:p>
            <a:fld id="{2083E393-C0BF-4ED8-8545-7E4C90AFF831}" type="slidenum">
              <a:rPr lang="en-US" smtClean="0"/>
              <a:pPr/>
              <a:t>‹#›</a:t>
            </a:fld>
            <a:endParaRPr lang="en-US" dirty="0"/>
          </a:p>
        </p:txBody>
      </p:sp>
      <p:sp>
        <p:nvSpPr>
          <p:cNvPr id="10" name="Footer Placeholder 4 Copyright"/>
          <p:cNvSpPr>
            <a:spLocks noGrp="1"/>
          </p:cNvSpPr>
          <p:nvPr>
            <p:ph type="ftr" sz="quarter" idx="3"/>
          </p:nvPr>
        </p:nvSpPr>
        <p:spPr>
          <a:xfrm>
            <a:off x="457199" y="6400800"/>
            <a:ext cx="1929540" cy="92333"/>
          </a:xfrm>
          <a:prstGeom prst="rect">
            <a:avLst/>
          </a:prstGeom>
        </p:spPr>
        <p:txBody>
          <a:bodyPr vert="horz" wrap="square" lIns="0" tIns="0" rIns="0" bIns="0" rtlCol="0" anchor="t" anchorCtr="0">
            <a:spAutoFit/>
          </a:bodyPr>
          <a:lstStyle>
            <a:lvl1pPr algn="l">
              <a:defRPr sz="600">
                <a:solidFill>
                  <a:schemeClr val="tx1"/>
                </a:solidFill>
              </a:defRPr>
            </a:lvl1pPr>
          </a:lstStyle>
          <a:p>
            <a:r>
              <a:rPr lang="en-GB" dirty="0" smtClean="0"/>
              <a:t>© 2016 Willis Towers Watson. All rights reserved.</a:t>
            </a:r>
            <a:r>
              <a:rPr lang="en-US" dirty="0" smtClean="0"/>
              <a:t> </a:t>
            </a:r>
            <a:endParaRPr lang="en-GB" dirty="0" smtClean="0"/>
          </a:p>
        </p:txBody>
      </p:sp>
    </p:spTree>
  </p:cSld>
  <p:clrMap bg1="lt1" tx1="dk1" bg2="lt2" tx2="dk2" accent1="accent1" accent2="accent2" accent3="accent3" accent4="accent4" accent5="accent5" accent6="accent6" hlink="hlink" folHlink="folHlink"/>
  <p:sldLayoutIdLst>
    <p:sldLayoutId id="2147483709" r:id="rId1"/>
    <p:sldLayoutId id="2147483701" r:id="rId2"/>
    <p:sldLayoutId id="2147483687" r:id="rId3"/>
    <p:sldLayoutId id="2147483688" r:id="rId4"/>
    <p:sldLayoutId id="2147483696" r:id="rId5"/>
    <p:sldLayoutId id="2147483700" r:id="rId6"/>
    <p:sldLayoutId id="2147483672" r:id="rId7"/>
    <p:sldLayoutId id="2147483689" r:id="rId8"/>
    <p:sldLayoutId id="2147483690" r:id="rId9"/>
    <p:sldLayoutId id="2147483667" r:id="rId10"/>
    <p:sldLayoutId id="2147483710" r:id="rId11"/>
  </p:sldLayoutIdLst>
  <p:hf hdr="0" dt="0"/>
  <p:txStyles>
    <p:titleStyle>
      <a:lvl1pPr algn="l" defTabSz="914400" rtl="0" eaLnBrk="1" latinLnBrk="0" hangingPunct="1">
        <a:spcBef>
          <a:spcPct val="0"/>
        </a:spcBef>
        <a:buNone/>
        <a:defRPr sz="2000" b="1" kern="1200" baseline="0">
          <a:solidFill>
            <a:srgbClr val="70208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914400" rtl="0" eaLnBrk="1" latinLnBrk="0" hangingPunct="1">
        <a:spcBef>
          <a:spcPts val="0"/>
        </a:spcBef>
        <a:spcAft>
          <a:spcPts val="400"/>
        </a:spcAft>
        <a:buClr>
          <a:schemeClr val="accent1"/>
        </a:buClr>
        <a:buFont typeface="Wingdings" panose="05000000000000000000" pitchFamily="2" charset="2"/>
        <a:buChar char="§"/>
        <a:defRPr sz="1800" b="0" kern="1200">
          <a:solidFill>
            <a:schemeClr val="tx1"/>
          </a:solidFill>
          <a:latin typeface="+mn-lt"/>
          <a:ea typeface="+mn-ea"/>
          <a:cs typeface="+mn-cs"/>
        </a:defRPr>
      </a:lvl1pPr>
      <a:lvl2pPr marL="569913" indent="-285750" algn="l" defTabSz="914400" rtl="0" eaLnBrk="1" latinLnBrk="0" hangingPunct="1">
        <a:spcBef>
          <a:spcPts val="0"/>
        </a:spcBef>
        <a:spcAft>
          <a:spcPts val="400"/>
        </a:spcAft>
        <a:buClr>
          <a:schemeClr val="tx2"/>
        </a:buClr>
        <a:buFont typeface="Wingdings" panose="05000000000000000000" pitchFamily="2" charset="2"/>
        <a:buChar char="§"/>
        <a:defRPr sz="1800" b="0" kern="1200">
          <a:solidFill>
            <a:schemeClr val="tx1"/>
          </a:solidFill>
          <a:latin typeface="+mn-lt"/>
          <a:ea typeface="+mn-ea"/>
          <a:cs typeface="+mn-cs"/>
        </a:defRPr>
      </a:lvl2pPr>
      <a:lvl3pPr marL="801688" indent="-231775" algn="l" defTabSz="914400" rtl="0" eaLnBrk="1" latinLnBrk="0" hangingPunct="1">
        <a:spcBef>
          <a:spcPts val="0"/>
        </a:spcBef>
        <a:spcAft>
          <a:spcPts val="400"/>
        </a:spcAft>
        <a:buClr>
          <a:schemeClr val="tx2"/>
        </a:buClr>
        <a:buFont typeface="Arial" panose="020B0604020202020204" pitchFamily="34" charset="0"/>
        <a:buChar char="–"/>
        <a:defRPr sz="1800" kern="1200" baseline="0">
          <a:solidFill>
            <a:schemeClr val="tx1"/>
          </a:solidFill>
          <a:latin typeface="+mn-lt"/>
          <a:ea typeface="+mn-ea"/>
          <a:cs typeface="+mn-cs"/>
        </a:defRPr>
      </a:lvl3pPr>
      <a:lvl4pPr marL="1027113" indent="-225425" algn="l" defTabSz="914400" rtl="0" eaLnBrk="1" latinLnBrk="0" hangingPunct="1">
        <a:spcBef>
          <a:spcPts val="0"/>
        </a:spcBef>
        <a:spcAft>
          <a:spcPts val="400"/>
        </a:spcAft>
        <a:buClr>
          <a:schemeClr val="accent1"/>
        </a:buClr>
        <a:buFont typeface="Wingdings" pitchFamily="2" charset="2"/>
        <a:buChar char="§"/>
        <a:defRPr sz="1600" kern="1200">
          <a:solidFill>
            <a:schemeClr val="tx1"/>
          </a:solidFill>
          <a:latin typeface="+mn-lt"/>
          <a:ea typeface="+mn-ea"/>
          <a:cs typeface="+mn-cs"/>
        </a:defRPr>
      </a:lvl4pPr>
      <a:lvl5pPr marL="1258888" indent="-231775" algn="l" defTabSz="914400" rtl="0" eaLnBrk="1" latinLnBrk="0" hangingPunct="1">
        <a:spcBef>
          <a:spcPts val="0"/>
        </a:spcBef>
        <a:spcAft>
          <a:spcPts val="400"/>
        </a:spcAft>
        <a:buClr>
          <a:schemeClr val="tx1"/>
        </a:buClr>
        <a:buFont typeface="Wingdings" panose="05000000000000000000" pitchFamily="2" charset="2"/>
        <a:buChar char="§"/>
        <a:defRPr sz="1600" kern="1200" baseline="0">
          <a:solidFill>
            <a:schemeClr val="tx1"/>
          </a:solidFill>
          <a:latin typeface="+mn-lt"/>
          <a:ea typeface="+mn-ea"/>
          <a:cs typeface="+mn-cs"/>
        </a:defRPr>
      </a:lvl5pPr>
      <a:lvl6pPr marL="1005840" indent="-228600" algn="l" defTabSz="914400" rtl="0" eaLnBrk="1" latinLnBrk="0" hangingPunct="1">
        <a:spcBef>
          <a:spcPts val="0"/>
        </a:spcBef>
        <a:spcAft>
          <a:spcPts val="240"/>
        </a:spcAft>
        <a:buClr>
          <a:srgbClr val="000000"/>
        </a:buClr>
        <a:buFont typeface="Arial" pitchFamily="34" charset="0"/>
        <a:buChar char="̵"/>
        <a:defRPr sz="1000" kern="1200" baseline="0">
          <a:solidFill>
            <a:schemeClr val="tx1"/>
          </a:solidFill>
          <a:latin typeface="+mn-lt"/>
          <a:ea typeface="+mn-ea"/>
          <a:cs typeface="+mn-cs"/>
        </a:defRPr>
      </a:lvl6pPr>
      <a:lvl7pPr marL="1280160" indent="-228600" algn="l" defTabSz="914400" rtl="0" eaLnBrk="1" latinLnBrk="0" hangingPunct="1">
        <a:spcBef>
          <a:spcPts val="0"/>
        </a:spcBef>
        <a:spcAft>
          <a:spcPts val="240"/>
        </a:spcAft>
        <a:buClr>
          <a:srgbClr val="000000"/>
        </a:buClr>
        <a:buFont typeface="Arial" pitchFamily="34" charset="0"/>
        <a:buChar char="̵"/>
        <a:defRPr sz="1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jpeg"/><Relationship Id="rId1" Type="http://schemas.openxmlformats.org/officeDocument/2006/relationships/slideLayout" Target="../slideLayouts/slideLayout5.xml"/><Relationship Id="rId6" Type="http://schemas.openxmlformats.org/officeDocument/2006/relationships/image" Target="../media/image16.emf"/><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Willis View of Risk</a:t>
            </a:r>
            <a:endParaRPr lang="en-US" dirty="0"/>
          </a:p>
        </p:txBody>
      </p:sp>
      <p:sp>
        <p:nvSpPr>
          <p:cNvPr id="3" name="Text Placeholder 2"/>
          <p:cNvSpPr>
            <a:spLocks noGrp="1"/>
          </p:cNvSpPr>
          <p:nvPr>
            <p:ph type="body" sz="quarter" idx="13"/>
          </p:nvPr>
        </p:nvSpPr>
        <p:spPr/>
        <p:txBody>
          <a:bodyPr/>
          <a:lstStyle/>
          <a:p>
            <a:r>
              <a:rPr lang="en-US" dirty="0" smtClean="0"/>
              <a:t>A broker’s view</a:t>
            </a:r>
            <a:endParaRPr lang="en-US" dirty="0"/>
          </a:p>
        </p:txBody>
      </p:sp>
      <p:sp>
        <p:nvSpPr>
          <p:cNvPr id="4" name="Footer Placeholder 3"/>
          <p:cNvSpPr>
            <a:spLocks noGrp="1"/>
          </p:cNvSpPr>
          <p:nvPr>
            <p:ph type="ftr" sz="quarter" idx="3"/>
          </p:nvPr>
        </p:nvSpPr>
        <p:spPr>
          <a:xfrm>
            <a:off x="457199" y="6400800"/>
            <a:ext cx="6071938" cy="92333"/>
          </a:xfrm>
        </p:spPr>
        <p:txBody>
          <a:bodyPr/>
          <a:lstStyle/>
          <a:p>
            <a:r>
              <a:rPr lang="en-GB" smtClean="0"/>
              <a:t>© 2016 Willis Towers Watson. All rights reserved.</a:t>
            </a:r>
            <a:endParaRPr lang="en-GB" dirty="0" smtClean="0"/>
          </a:p>
        </p:txBody>
      </p:sp>
    </p:spTree>
    <p:extLst>
      <p:ext uri="{BB962C8B-B14F-4D97-AF65-F5344CB8AC3E}">
        <p14:creationId xmlns:p14="http://schemas.microsoft.com/office/powerpoint/2010/main" val="35860545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Evaluating models</a:t>
            </a:r>
            <a:endParaRPr lang="en-GB" dirty="0"/>
          </a:p>
        </p:txBody>
      </p:sp>
      <p:sp>
        <p:nvSpPr>
          <p:cNvPr id="3" name="Slide Number Placeholder 2"/>
          <p:cNvSpPr>
            <a:spLocks noGrp="1"/>
          </p:cNvSpPr>
          <p:nvPr>
            <p:ph type="sldNum" sz="quarter" idx="12"/>
          </p:nvPr>
        </p:nvSpPr>
        <p:spPr/>
        <p:txBody>
          <a:bodyPr/>
          <a:lstStyle/>
          <a:p>
            <a:fld id="{2083E393-C0BF-4ED8-8545-7E4C90AFF831}" type="slidenum">
              <a:rPr lang="en-US" smtClean="0"/>
              <a:pPr/>
              <a:t>10</a:t>
            </a:fld>
            <a:endParaRPr lang="en-US" dirty="0"/>
          </a:p>
        </p:txBody>
      </p:sp>
      <p:sp>
        <p:nvSpPr>
          <p:cNvPr id="4" name="Content Placeholder 3"/>
          <p:cNvSpPr>
            <a:spLocks noGrp="1"/>
          </p:cNvSpPr>
          <p:nvPr>
            <p:ph idx="1"/>
          </p:nvPr>
        </p:nvSpPr>
        <p:spPr/>
        <p:txBody>
          <a:bodyPr/>
          <a:lstStyle/>
          <a:p>
            <a:r>
              <a:rPr lang="en-GB" dirty="0"/>
              <a:t>The evaluation team uses  a structured and systematic framework for evaluation of vendor catastrophe </a:t>
            </a:r>
            <a:r>
              <a:rPr lang="en-GB" dirty="0" smtClean="0"/>
              <a:t>models, all components are evaluated separately</a:t>
            </a:r>
          </a:p>
        </p:txBody>
      </p:sp>
      <p:sp>
        <p:nvSpPr>
          <p:cNvPr id="5" name="Footer Placeholder 4"/>
          <p:cNvSpPr>
            <a:spLocks noGrp="1"/>
          </p:cNvSpPr>
          <p:nvPr>
            <p:ph type="ftr" sz="quarter" idx="3"/>
          </p:nvPr>
        </p:nvSpPr>
        <p:spPr/>
        <p:txBody>
          <a:bodyPr/>
          <a:lstStyle/>
          <a:p>
            <a:r>
              <a:rPr lang="en-GB" smtClean="0"/>
              <a:t>© 2016 Willis Towers Watson. All rights reserved.</a:t>
            </a:r>
            <a:r>
              <a:rPr lang="en-US" smtClean="0"/>
              <a:t> </a:t>
            </a:r>
            <a:endParaRPr lang="en-GB" dirty="0" smtClean="0"/>
          </a:p>
        </p:txBody>
      </p:sp>
      <p:pic>
        <p:nvPicPr>
          <p:cNvPr id="6" name="Picture 2" descr="J:\cms\External\Model Knowledge Centre\MRE\07_Europe\WS\01. Europe Wide\110936 Europe WS - RMS v11 Review\16 R Code\Eurowind\MeteoGroup\EP_curves\Plots\Poland\12375_Warszawa-Okecie_MeteoGrou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7286" y="2850332"/>
            <a:ext cx="1943305" cy="210524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652" y="4332840"/>
            <a:ext cx="2159227" cy="184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72777" y="2724355"/>
            <a:ext cx="3404091" cy="1711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57576" y="3902955"/>
            <a:ext cx="2924770" cy="2307265"/>
          </a:xfrm>
          <a:prstGeom prst="rect">
            <a:avLst/>
          </a:prstGeom>
          <a:noFill/>
        </p:spPr>
      </p:pic>
      <p:pic>
        <p:nvPicPr>
          <p:cNvPr id="9"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94343" y="2724355"/>
            <a:ext cx="3095899" cy="2633644"/>
          </a:xfrm>
          <a:prstGeom prst="rect">
            <a:avLst/>
          </a:prstGeom>
          <a:solidFill>
            <a:schemeClr val="bg1"/>
          </a:solidFill>
          <a:ln>
            <a:noFill/>
          </a:ln>
          <a:effectLst/>
          <a:extLst/>
        </p:spPr>
      </p:pic>
      <p:sp>
        <p:nvSpPr>
          <p:cNvPr id="12" name="TextBox 11"/>
          <p:cNvSpPr txBox="1"/>
          <p:nvPr/>
        </p:nvSpPr>
        <p:spPr>
          <a:xfrm>
            <a:off x="277015" y="2726712"/>
            <a:ext cx="1933576" cy="261610"/>
          </a:xfrm>
          <a:prstGeom prst="rect">
            <a:avLst/>
          </a:prstGeom>
          <a:solidFill>
            <a:schemeClr val="bg1"/>
          </a:solidFill>
        </p:spPr>
        <p:txBody>
          <a:bodyPr wrap="square" rtlCol="0">
            <a:spAutoFit/>
          </a:bodyPr>
          <a:lstStyle/>
          <a:p>
            <a:r>
              <a:rPr lang="en-GB" sz="1100" dirty="0" smtClean="0"/>
              <a:t>Wind station measurements</a:t>
            </a:r>
            <a:endParaRPr lang="en-GB" sz="1100" dirty="0"/>
          </a:p>
        </p:txBody>
      </p:sp>
    </p:spTree>
    <p:extLst>
      <p:ext uri="{BB962C8B-B14F-4D97-AF65-F5344CB8AC3E}">
        <p14:creationId xmlns:p14="http://schemas.microsoft.com/office/powerpoint/2010/main" val="4225854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Adjusting models</a:t>
            </a:r>
            <a:endParaRPr lang="en-GB" dirty="0"/>
          </a:p>
        </p:txBody>
      </p:sp>
      <p:sp>
        <p:nvSpPr>
          <p:cNvPr id="3" name="Slide Number Placeholder 2"/>
          <p:cNvSpPr>
            <a:spLocks noGrp="1"/>
          </p:cNvSpPr>
          <p:nvPr>
            <p:ph type="sldNum" sz="quarter" idx="12"/>
          </p:nvPr>
        </p:nvSpPr>
        <p:spPr/>
        <p:txBody>
          <a:bodyPr/>
          <a:lstStyle/>
          <a:p>
            <a:fld id="{2083E393-C0BF-4ED8-8545-7E4C90AFF831}" type="slidenum">
              <a:rPr lang="en-US" smtClean="0"/>
              <a:pPr/>
              <a:t>11</a:t>
            </a:fld>
            <a:endParaRPr lang="en-US" dirty="0"/>
          </a:p>
        </p:txBody>
      </p:sp>
      <p:sp>
        <p:nvSpPr>
          <p:cNvPr id="4" name="Content Placeholder 3"/>
          <p:cNvSpPr>
            <a:spLocks noGrp="1"/>
          </p:cNvSpPr>
          <p:nvPr>
            <p:ph idx="1"/>
          </p:nvPr>
        </p:nvSpPr>
        <p:spPr/>
        <p:txBody>
          <a:bodyPr/>
          <a:lstStyle/>
          <a:p>
            <a:r>
              <a:rPr lang="en-GB" dirty="0" smtClean="0"/>
              <a:t>We adjust models using independent data, this can be hazard or vulnerability related.</a:t>
            </a:r>
          </a:p>
          <a:p>
            <a:pPr lvl="1"/>
            <a:r>
              <a:rPr lang="en-GB" dirty="0" smtClean="0"/>
              <a:t>Hazard adjustments are by nature market-wide</a:t>
            </a:r>
          </a:p>
          <a:p>
            <a:pPr lvl="1"/>
            <a:r>
              <a:rPr lang="en-GB" dirty="0" smtClean="0"/>
              <a:t>Vulnerability adjustments can be</a:t>
            </a:r>
          </a:p>
          <a:p>
            <a:pPr lvl="2"/>
            <a:r>
              <a:rPr lang="en-GB" dirty="0" smtClean="0"/>
              <a:t>Market-wide</a:t>
            </a:r>
          </a:p>
          <a:p>
            <a:pPr lvl="2"/>
            <a:r>
              <a:rPr lang="en-GB" dirty="0" smtClean="0"/>
              <a:t>Client specific</a:t>
            </a:r>
            <a:endParaRPr lang="en-GB" dirty="0"/>
          </a:p>
        </p:txBody>
      </p:sp>
      <p:sp>
        <p:nvSpPr>
          <p:cNvPr id="5" name="Footer Placeholder 4"/>
          <p:cNvSpPr>
            <a:spLocks noGrp="1"/>
          </p:cNvSpPr>
          <p:nvPr>
            <p:ph type="ftr" sz="quarter" idx="3"/>
          </p:nvPr>
        </p:nvSpPr>
        <p:spPr/>
        <p:txBody>
          <a:bodyPr/>
          <a:lstStyle/>
          <a:p>
            <a:r>
              <a:rPr lang="en-GB" smtClean="0"/>
              <a:t>© 2016 Willis Towers Watson. All rights reserved.</a:t>
            </a:r>
            <a:r>
              <a:rPr lang="en-US" smtClean="0"/>
              <a:t> </a:t>
            </a:r>
            <a:endParaRPr lang="en-GB" dirty="0" smtClean="0"/>
          </a:p>
        </p:txBody>
      </p:sp>
      <p:grpSp>
        <p:nvGrpSpPr>
          <p:cNvPr id="6" name="Group 5"/>
          <p:cNvGrpSpPr/>
          <p:nvPr/>
        </p:nvGrpSpPr>
        <p:grpSpPr>
          <a:xfrm>
            <a:off x="908136" y="3658149"/>
            <a:ext cx="2647261" cy="2275331"/>
            <a:chOff x="3618829" y="1282044"/>
            <a:chExt cx="2647261" cy="2275331"/>
          </a:xfrm>
        </p:grpSpPr>
        <p:pic>
          <p:nvPicPr>
            <p:cNvPr id="7" name="Picture 48"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8829" y="1282044"/>
              <a:ext cx="2647261" cy="227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ounded Rectangle 4"/>
            <p:cNvSpPr/>
            <p:nvPr/>
          </p:nvSpPr>
          <p:spPr bwMode="auto">
            <a:xfrm>
              <a:off x="4942459" y="3194092"/>
              <a:ext cx="1130403" cy="3453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0" tIns="0" rIns="0" bIns="0" anchor="ctr"/>
            <a:lstStyle/>
            <a:p>
              <a:pPr algn="ctr">
                <a:spcAft>
                  <a:spcPts val="0"/>
                </a:spcAft>
              </a:pPr>
              <a:r>
                <a:rPr lang="en-GB" sz="1100" b="1" dirty="0" smtClean="0">
                  <a:solidFill>
                    <a:schemeClr val="tx1"/>
                  </a:solidFill>
                  <a:ea typeface="SimHei"/>
                </a:rPr>
                <a:t>New Zealand</a:t>
              </a:r>
              <a:endParaRPr lang="en-GB" sz="1100" dirty="0">
                <a:solidFill>
                  <a:schemeClr val="tx1"/>
                </a:solidFill>
                <a:latin typeface="Times New Roman"/>
                <a:ea typeface="SimHei"/>
              </a:endParaRPr>
            </a:p>
          </p:txBody>
        </p:sp>
      </p:grpSp>
      <p:pic>
        <p:nvPicPr>
          <p:cNvPr id="1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0803" y="2422161"/>
            <a:ext cx="3233368" cy="201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71974" y="4419769"/>
            <a:ext cx="4295775" cy="1845427"/>
          </a:xfrm>
          <a:prstGeom prst="rect">
            <a:avLst/>
          </a:prstGeom>
          <a:solidFill>
            <a:schemeClr val="bg1"/>
          </a:solidFill>
          <a:ln>
            <a:noFill/>
          </a:ln>
          <a:effectLst/>
        </p:spPr>
      </p:pic>
    </p:spTree>
    <p:extLst>
      <p:ext uri="{BB962C8B-B14F-4D97-AF65-F5344CB8AC3E}">
        <p14:creationId xmlns:p14="http://schemas.microsoft.com/office/powerpoint/2010/main" val="16326784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does the WRN work?</a:t>
            </a:r>
            <a:endParaRPr lang="en-GB" dirty="0"/>
          </a:p>
        </p:txBody>
      </p:sp>
      <p:sp>
        <p:nvSpPr>
          <p:cNvPr id="3" name="Content Placeholder 2"/>
          <p:cNvSpPr>
            <a:spLocks noGrp="1"/>
          </p:cNvSpPr>
          <p:nvPr>
            <p:ph idx="1"/>
          </p:nvPr>
        </p:nvSpPr>
        <p:spPr/>
        <p:txBody>
          <a:bodyPr/>
          <a:lstStyle/>
          <a:p>
            <a:pPr marL="0" indent="0">
              <a:buNone/>
            </a:pPr>
            <a:r>
              <a:rPr lang="en-GB" sz="1800" b="1" dirty="0" smtClean="0">
                <a:solidFill>
                  <a:srgbClr val="0070C0"/>
                </a:solidFill>
              </a:rPr>
              <a:t>Scientific independence</a:t>
            </a:r>
            <a:r>
              <a:rPr lang="en-GB" sz="1800" b="1" dirty="0">
                <a:solidFill>
                  <a:srgbClr val="0070C0"/>
                </a:solidFill>
              </a:rPr>
              <a:t>, an important principle of the Network's </a:t>
            </a:r>
            <a:r>
              <a:rPr lang="en-GB" sz="1800" b="1" dirty="0" smtClean="0">
                <a:solidFill>
                  <a:srgbClr val="0070C0"/>
                </a:solidFill>
              </a:rPr>
              <a:t>operation</a:t>
            </a:r>
            <a:endParaRPr lang="en-GB" sz="1800" b="1" dirty="0">
              <a:solidFill>
                <a:srgbClr val="0070C0"/>
              </a:solidFill>
            </a:endParaRPr>
          </a:p>
          <a:p>
            <a:pPr>
              <a:defRPr/>
            </a:pPr>
            <a:endParaRPr lang="en-GB" dirty="0"/>
          </a:p>
          <a:p>
            <a:pPr>
              <a:defRPr/>
            </a:pPr>
            <a:r>
              <a:rPr lang="en-GB" dirty="0" smtClean="0"/>
              <a:t>WRN </a:t>
            </a:r>
            <a:r>
              <a:rPr lang="en-GB" dirty="0"/>
              <a:t>members provides the underlying research and </a:t>
            </a:r>
            <a:r>
              <a:rPr lang="en-GB" dirty="0" smtClean="0"/>
              <a:t>science</a:t>
            </a:r>
          </a:p>
          <a:p>
            <a:pPr>
              <a:defRPr/>
            </a:pPr>
            <a:endParaRPr lang="en-GB" dirty="0" smtClean="0"/>
          </a:p>
          <a:p>
            <a:pPr>
              <a:defRPr/>
            </a:pPr>
            <a:r>
              <a:rPr lang="en-GB" dirty="0" smtClean="0"/>
              <a:t>A dedicated team within Willis </a:t>
            </a:r>
            <a:r>
              <a:rPr lang="en-GB" dirty="0"/>
              <a:t>supports </a:t>
            </a:r>
            <a:r>
              <a:rPr lang="en-GB" dirty="0" smtClean="0"/>
              <a:t>them – </a:t>
            </a:r>
            <a:r>
              <a:rPr lang="en-GB" dirty="0"/>
              <a:t>Willis Group’s Global Analytics department</a:t>
            </a:r>
            <a:r>
              <a:rPr lang="en-GB" dirty="0" smtClean="0"/>
              <a:t>: </a:t>
            </a:r>
            <a:endParaRPr lang="en-GB" dirty="0"/>
          </a:p>
          <a:p>
            <a:pPr lvl="1">
              <a:defRPr/>
            </a:pPr>
            <a:r>
              <a:rPr lang="en-GB" sz="1400" dirty="0"/>
              <a:t>C</a:t>
            </a:r>
            <a:r>
              <a:rPr lang="en-GB" sz="1400" dirty="0" smtClean="0"/>
              <a:t>oordinates WRN</a:t>
            </a:r>
          </a:p>
          <a:p>
            <a:pPr lvl="1">
              <a:defRPr/>
            </a:pPr>
            <a:r>
              <a:rPr lang="en-GB" sz="1400" dirty="0" smtClean="0"/>
              <a:t>Provides </a:t>
            </a:r>
            <a:r>
              <a:rPr lang="en-GB" sz="1400" dirty="0"/>
              <a:t>WRN </a:t>
            </a:r>
            <a:r>
              <a:rPr lang="en-GB" sz="1400" dirty="0" smtClean="0"/>
              <a:t>members </a:t>
            </a:r>
            <a:r>
              <a:rPr lang="en-GB" sz="1400" dirty="0"/>
              <a:t>with facilities to integrate and distribute WRN </a:t>
            </a:r>
            <a:r>
              <a:rPr lang="en-GB" sz="1400" dirty="0" smtClean="0"/>
              <a:t>data and expertise</a:t>
            </a:r>
          </a:p>
          <a:p>
            <a:pPr lvl="1">
              <a:defRPr/>
            </a:pPr>
            <a:r>
              <a:rPr lang="en-GB" sz="1400" dirty="0" smtClean="0"/>
              <a:t>Makes sure that findings bring value to clients of the </a:t>
            </a:r>
            <a:r>
              <a:rPr lang="en-GB" sz="1400" dirty="0"/>
              <a:t>international insurance and reinsurance </a:t>
            </a:r>
            <a:r>
              <a:rPr lang="en-GB" sz="1400" dirty="0" smtClean="0"/>
              <a:t>industry</a:t>
            </a:r>
          </a:p>
        </p:txBody>
      </p:sp>
      <p:sp>
        <p:nvSpPr>
          <p:cNvPr id="4" name="Slide Number Placeholder 3"/>
          <p:cNvSpPr>
            <a:spLocks noGrp="1"/>
          </p:cNvSpPr>
          <p:nvPr>
            <p:ph type="sldNum" sz="quarter" idx="4294967295"/>
          </p:nvPr>
        </p:nvSpPr>
        <p:spPr>
          <a:xfrm>
            <a:off x="7739231" y="6254750"/>
            <a:ext cx="1219200" cy="476250"/>
          </a:xfrm>
          <a:prstGeom prst="rect">
            <a:avLst/>
          </a:prstGeom>
        </p:spPr>
        <p:txBody>
          <a:bodyPr/>
          <a:lstStyle/>
          <a:p>
            <a:pPr>
              <a:defRPr/>
            </a:pPr>
            <a:fld id="{259E206B-6314-4961-B000-C5ABA5D14578}" type="slidenum">
              <a:rPr lang="en-US" smtClean="0"/>
              <a:pPr>
                <a:defRPr/>
              </a:pPr>
              <a:t>12</a:t>
            </a:fld>
            <a:endParaRPr lang="en-US" dirty="0"/>
          </a:p>
        </p:txBody>
      </p:sp>
      <p:sp>
        <p:nvSpPr>
          <p:cNvPr id="5" name="Rounded Rectangle 4"/>
          <p:cNvSpPr/>
          <p:nvPr/>
        </p:nvSpPr>
        <p:spPr>
          <a:xfrm>
            <a:off x="255185" y="6113717"/>
            <a:ext cx="7753589" cy="457200"/>
          </a:xfrm>
          <a:prstGeom prst="roundRect">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Model developers have to be experts in the science and close to the business</a:t>
            </a:r>
            <a:endParaRPr lang="en-GB" sz="1600" b="1" dirty="0"/>
          </a:p>
        </p:txBody>
      </p:sp>
      <p:graphicFrame>
        <p:nvGraphicFramePr>
          <p:cNvPr id="6" name="Diagram 5"/>
          <p:cNvGraphicFramePr/>
          <p:nvPr>
            <p:extLst>
              <p:ext uri="{D42A27DB-BD31-4B8C-83A1-F6EECF244321}">
                <p14:modId xmlns:p14="http://schemas.microsoft.com/office/powerpoint/2010/main" val="3202619053"/>
              </p:ext>
            </p:extLst>
          </p:nvPr>
        </p:nvGraphicFramePr>
        <p:xfrm>
          <a:off x="562178" y="4646420"/>
          <a:ext cx="7731233" cy="7230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450588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3"/>
          </p:nvPr>
        </p:nvSpPr>
        <p:spPr/>
        <p:txBody>
          <a:bodyPr/>
          <a:lstStyle/>
          <a:p>
            <a:endParaRPr lang="en-US"/>
          </a:p>
        </p:txBody>
      </p:sp>
      <p:sp>
        <p:nvSpPr>
          <p:cNvPr id="4" name="Footer Placeholder 3"/>
          <p:cNvSpPr>
            <a:spLocks noGrp="1"/>
          </p:cNvSpPr>
          <p:nvPr>
            <p:ph type="ftr" sz="quarter" idx="3"/>
          </p:nvPr>
        </p:nvSpPr>
        <p:spPr/>
        <p:txBody>
          <a:bodyPr/>
          <a:lstStyle/>
          <a:p>
            <a:r>
              <a:rPr lang="en-GB" smtClean="0"/>
              <a:t>© 2016 Willis Towers Watson. All rights reserved.</a:t>
            </a:r>
            <a:r>
              <a:rPr lang="en-US" smtClean="0"/>
              <a:t> </a:t>
            </a:r>
            <a:endParaRPr lang="en-GB" dirty="0" smtClean="0"/>
          </a:p>
        </p:txBody>
      </p:sp>
    </p:spTree>
    <p:extLst>
      <p:ext uri="{BB962C8B-B14F-4D97-AF65-F5344CB8AC3E}">
        <p14:creationId xmlns:p14="http://schemas.microsoft.com/office/powerpoint/2010/main" val="30221106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Willis Re Disclaimers</a:t>
            </a:r>
            <a:endParaRPr lang="en-US" dirty="0"/>
          </a:p>
        </p:txBody>
      </p:sp>
      <p:sp>
        <p:nvSpPr>
          <p:cNvPr id="3" name="Slide Number Placeholder 2"/>
          <p:cNvSpPr>
            <a:spLocks noGrp="1"/>
          </p:cNvSpPr>
          <p:nvPr>
            <p:ph type="sldNum" sz="quarter" idx="12"/>
          </p:nvPr>
        </p:nvSpPr>
        <p:spPr/>
        <p:txBody>
          <a:bodyPr/>
          <a:lstStyle/>
          <a:p>
            <a:fld id="{2083E393-C0BF-4ED8-8545-7E4C90AFF831}" type="slidenum">
              <a:rPr lang="en-US" smtClean="0"/>
              <a:pPr/>
              <a:t>14</a:t>
            </a:fld>
            <a:endParaRPr lang="en-US" dirty="0"/>
          </a:p>
        </p:txBody>
      </p:sp>
      <p:sp>
        <p:nvSpPr>
          <p:cNvPr id="5" name="Content Placeholder 4"/>
          <p:cNvSpPr>
            <a:spLocks noGrp="1"/>
          </p:cNvSpPr>
          <p:nvPr>
            <p:ph idx="1"/>
          </p:nvPr>
        </p:nvSpPr>
        <p:spPr/>
        <p:txBody>
          <a:bodyPr/>
          <a:lstStyle/>
          <a:p>
            <a:pPr marL="137160" indent="-137160">
              <a:buSzPct val="125000"/>
            </a:pPr>
            <a:r>
              <a:rPr lang="en-GB" sz="750" b="0" dirty="0"/>
              <a:t>This analysis has been prepared by Willis Limited and/or Willis Re Inc. and/or the “Willis Towers Watson” entity with whom you are dealing (“Willis Towers Watson” is defined as Willis Limited, Willis Re Inc., and each of their respective parent companies, sister companies, subsidiaries, affiliates, Willis Towers Watson PLC, and all member companies thereof) on condition that it shall be treated as strictly confidential and shall not be communicated in whole, in part, or in summary to any third party without written consent from Willis Towers Watson.</a:t>
            </a:r>
            <a:endParaRPr lang="en-US" sz="750" b="0" dirty="0"/>
          </a:p>
          <a:p>
            <a:pPr marL="137160" indent="-137160">
              <a:buSzPct val="125000"/>
            </a:pPr>
            <a:r>
              <a:rPr lang="en-GB" sz="750" b="0" dirty="0"/>
              <a:t>Willis Towers Watson has relied upon data from public and/or other sources when preparing this analysis.  No attempt has been made to verify independently the accuracy of this data.  Willis Towers Watson does not represent or otherwise guarantee the accuracy or completeness of such data nor assume responsibility for the result of any error or omission in the data or other materials gathered from any source in the preparation of this analysis.  Willis Towers Watson shall have no liability in connection with any results, including, without limitation, those arising from based upon or in connection with errors, omissions, inaccuracies, or inadequacies associated with the data or arising from, based upon or in connection with any methodologies used or applied by Willis Towers Watson in producing this analysis or any results contained herein.  Willis Towers Watson expressly disclaims any and all liability arising from, based upon or in connection with this analysis.  Willis Towers Watson assumes no duty in contract, tort or otherwise to any party arising from, based upon or in connection with this analysis, and no party should expect Willis Towers Watson to owe it any such duty. </a:t>
            </a:r>
            <a:endParaRPr lang="en-US" sz="750" b="0" dirty="0"/>
          </a:p>
          <a:p>
            <a:pPr marL="137160" indent="-137160">
              <a:buSzPct val="125000"/>
            </a:pPr>
            <a:r>
              <a:rPr lang="en-GB" sz="750" b="0" dirty="0"/>
              <a:t>There are many uncertainties inherent in this analysis including, but not limited to, issues such as limitations in the available data, reliance on client data and outside data sources, the underlying volatility of loss and other random processes, uncertainties that characterize the application of professional judgment in estimates and assumptions, etc.  Ultimate losses, liabilities and claims depend upon future contingent events, including but not limited to unanticipated changes in inflation, laws, and regulations.  As a result of these uncertainties, the actual outcomes could vary significantly from Willis Towers Watson’s estimates in either direction.  Willis Towers Watson makes no representation about and does not guarantee the outcome, results, success, or profitability of any insurance or reinsurance program or venture, whether or not the analyses or conclusions contained herein apply to such program or venture.</a:t>
            </a:r>
            <a:endParaRPr lang="en-US" sz="750" b="0" dirty="0"/>
          </a:p>
          <a:p>
            <a:pPr marL="137160" indent="-137160">
              <a:buSzPct val="125000"/>
            </a:pPr>
            <a:r>
              <a:rPr lang="en-GB" sz="750" b="0" dirty="0"/>
              <a:t>Willis Towers Watson does not recommend making decisions based solely on the information contained in this analysis.  Rather, this analysis should be viewed as a supplement to other information, including specific business practice, claims experience, and financial situation.  Independent professional advisors should be consulted with respect to the issues and conclusions presented herein and their possible application.  Willis Towers Watson makes no representation or warranty as to the accuracy or completeness of this document and its contents.  </a:t>
            </a:r>
            <a:endParaRPr lang="en-US" sz="750" b="0" dirty="0"/>
          </a:p>
          <a:p>
            <a:pPr marL="137160" indent="-137160">
              <a:buSzPct val="125000"/>
            </a:pPr>
            <a:r>
              <a:rPr lang="en-GB" sz="750" b="0" dirty="0"/>
              <a:t>This analysis is not intended to be a complete actuarial communication, and as such is not intended to be relied upon.  A complete communication can be provided upon request.  Willis Towers Watson actuaries are available to answer questions about this analysis.</a:t>
            </a:r>
            <a:endParaRPr lang="en-US" sz="750" b="0" dirty="0"/>
          </a:p>
          <a:p>
            <a:pPr marL="137160" indent="-137160">
              <a:buSzPct val="125000"/>
            </a:pPr>
            <a:r>
              <a:rPr lang="en-GB" sz="750" b="0" dirty="0"/>
              <a:t>Willis Towers Watson does not provide legal, accounting, or tax advice.  This analysis does not constitute, is not intended to provide, and should not be construed as such advice. Qualified advisers should be consulted in these areas.</a:t>
            </a:r>
            <a:endParaRPr lang="en-US" sz="750" b="0" dirty="0"/>
          </a:p>
          <a:p>
            <a:pPr marL="137160" indent="-137160">
              <a:buSzPct val="125000"/>
            </a:pPr>
            <a:r>
              <a:rPr lang="en-GB" sz="750" b="0" dirty="0"/>
              <a:t>Willis Towers Watson makes no representation, does not guarantee and assumes no liability for the accuracy or completeness of, or any results obtained by application of, this analysis and conclusions provided herein.</a:t>
            </a:r>
            <a:endParaRPr lang="en-US" sz="750" b="0" dirty="0"/>
          </a:p>
          <a:p>
            <a:pPr marL="137160" indent="-137160">
              <a:buSzPct val="125000"/>
            </a:pPr>
            <a:r>
              <a:rPr lang="en-GB" sz="750" b="0" dirty="0"/>
              <a:t>Where data is supplied by way of CD or other electronic format, Willis Towers Watson accepts no liability for any loss or damage caused to the Recipient directly or indirectly through use of any such CD or other electronic format, even where caused by negligence.  Without limitation, Willis Towers Watson shall not be liable for: loss or corruption of data, damage to any computer or communications system, indirect or consequential losses.  The Recipient should take proper precautions to prevent loss or damage – including the use of a virus checker.</a:t>
            </a:r>
            <a:endParaRPr lang="en-US" sz="750" b="0" dirty="0"/>
          </a:p>
          <a:p>
            <a:pPr marL="137160" indent="-137160">
              <a:buSzPct val="125000"/>
            </a:pPr>
            <a:r>
              <a:rPr lang="en-GB" sz="750" b="0" dirty="0"/>
              <a:t>This limitation of liability does not apply to losses or damage caused by death, personal injury, dishonesty or any other liability which cannot be excluded by law.</a:t>
            </a:r>
            <a:endParaRPr lang="en-US" sz="750" b="0" dirty="0"/>
          </a:p>
          <a:p>
            <a:pPr marL="137160" indent="-137160">
              <a:buSzPct val="125000"/>
            </a:pPr>
            <a:r>
              <a:rPr lang="en-GB" sz="750" b="0" dirty="0"/>
              <a:t>This analysis is not intended to be a complete Financial Analysis communication.  A complete communication can be provided upon request.  Willis Towers Watson analysts are available to answer questions about this analysis.</a:t>
            </a:r>
            <a:endParaRPr lang="en-US" sz="750" b="0" dirty="0"/>
          </a:p>
          <a:p>
            <a:pPr marL="137160" indent="-137160">
              <a:buSzPct val="125000"/>
            </a:pPr>
            <a:r>
              <a:rPr lang="en-GB" sz="750" b="0" dirty="0"/>
              <a:t>Willis Towers Watson does not guarantee any specific financial result or outcome, level of profitability, valuation, or rating agency outcome with respect to A.M. Best or any other agency. Willis Towers Watson specifically disclaims any and all  liability for any and all damages of any amount or any type, including without limitation, lost profits, unrealized profits, compensatory damages based on any legal theory, punitive, multiple or statutory damages or fines of any type, based upon, arising from, in connection with or in any manner related to the services provided </a:t>
            </a:r>
            <a:r>
              <a:rPr lang="en-GB" sz="750" dirty="0"/>
              <a:t>hereunder.</a:t>
            </a:r>
            <a:endParaRPr lang="en-US" sz="750" dirty="0"/>
          </a:p>
          <a:p>
            <a:pPr marL="137160" indent="-137160">
              <a:buSzPct val="125000"/>
            </a:pPr>
            <a:r>
              <a:rPr lang="en-GB" sz="750" dirty="0"/>
              <a:t>Acceptance of this document shall be deemed agreement to the above.</a:t>
            </a:r>
            <a:endParaRPr lang="en-US" sz="750" dirty="0"/>
          </a:p>
        </p:txBody>
      </p:sp>
    </p:spTree>
    <p:extLst>
      <p:ext uri="{BB962C8B-B14F-4D97-AF65-F5344CB8AC3E}">
        <p14:creationId xmlns:p14="http://schemas.microsoft.com/office/powerpoint/2010/main" val="21997474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3"/>
          <p:cNvSpPr>
            <a:spLocks noGrp="1" noChangeArrowheads="1"/>
          </p:cNvSpPr>
          <p:nvPr>
            <p:ph type="title"/>
          </p:nvPr>
        </p:nvSpPr>
        <p:spPr/>
        <p:txBody>
          <a:bodyPr/>
          <a:lstStyle/>
          <a:p>
            <a:r>
              <a:rPr lang="en-US" dirty="0" smtClean="0"/>
              <a:t>Table of Contents</a:t>
            </a:r>
          </a:p>
        </p:txBody>
      </p:sp>
      <p:sp>
        <p:nvSpPr>
          <p:cNvPr id="4099" name="Rectangle 3"/>
          <p:cNvSpPr>
            <a:spLocks noChangeArrowheads="1"/>
          </p:cNvSpPr>
          <p:nvPr/>
        </p:nvSpPr>
        <p:spPr bwMode="auto">
          <a:xfrm>
            <a:off x="795652" y="1524000"/>
            <a:ext cx="6958935" cy="331788"/>
          </a:xfrm>
          <a:prstGeom prst="rect">
            <a:avLst/>
          </a:prstGeom>
          <a:solidFill>
            <a:schemeClr val="accent1"/>
          </a:solidFill>
          <a:ln w="9525">
            <a:noFill/>
            <a:miter lim="800000"/>
            <a:headEnd/>
            <a:tailEnd/>
          </a:ln>
        </p:spPr>
        <p:txBody>
          <a:bodyPr wrap="none" anchor="ctr"/>
          <a:lstStyle/>
          <a:p>
            <a:pPr algn="ctr"/>
            <a:endParaRPr lang="en-US" b="1" i="1" dirty="0">
              <a:solidFill>
                <a:srgbClr val="132647"/>
              </a:solidFill>
            </a:endParaRPr>
          </a:p>
        </p:txBody>
      </p:sp>
      <p:sp>
        <p:nvSpPr>
          <p:cNvPr id="4100" name="Text Box 4"/>
          <p:cNvSpPr txBox="1">
            <a:spLocks noChangeArrowheads="1"/>
          </p:cNvSpPr>
          <p:nvPr/>
        </p:nvSpPr>
        <p:spPr bwMode="auto">
          <a:xfrm>
            <a:off x="449264" y="1509538"/>
            <a:ext cx="7305323" cy="1005403"/>
          </a:xfrm>
          <a:prstGeom prst="rect">
            <a:avLst/>
          </a:prstGeom>
          <a:solidFill>
            <a:schemeClr val="bg1"/>
          </a:solidFill>
          <a:ln>
            <a:noFill/>
          </a:ln>
          <a:extLst/>
        </p:spPr>
        <p:txBody>
          <a:bodyPr wrap="square">
            <a:spAutoFit/>
          </a:bodyPr>
          <a:lstStyle>
            <a:lvl1pPr marL="682625" indent="-682625" eaLnBrk="0" hangingPunct="0">
              <a:defRPr sz="900" u="sng">
                <a:solidFill>
                  <a:schemeClr val="tx1"/>
                </a:solidFill>
                <a:latin typeface="Arial" charset="0"/>
                <a:cs typeface="Arial" charset="0"/>
              </a:defRPr>
            </a:lvl1pPr>
            <a:lvl2pPr marL="742950" indent="-285750" eaLnBrk="0" hangingPunct="0">
              <a:defRPr sz="900" u="sng">
                <a:solidFill>
                  <a:schemeClr val="tx1"/>
                </a:solidFill>
                <a:latin typeface="Arial" charset="0"/>
                <a:cs typeface="Arial" charset="0"/>
              </a:defRPr>
            </a:lvl2pPr>
            <a:lvl3pPr marL="1143000" indent="-228600" eaLnBrk="0" hangingPunct="0">
              <a:defRPr sz="900" u="sng">
                <a:solidFill>
                  <a:schemeClr val="tx1"/>
                </a:solidFill>
                <a:latin typeface="Arial" charset="0"/>
                <a:cs typeface="Arial" charset="0"/>
              </a:defRPr>
            </a:lvl3pPr>
            <a:lvl4pPr marL="1600200" indent="-228600" eaLnBrk="0" hangingPunct="0">
              <a:defRPr sz="900" u="sng">
                <a:solidFill>
                  <a:schemeClr val="tx1"/>
                </a:solidFill>
                <a:latin typeface="Arial" charset="0"/>
                <a:cs typeface="Arial" charset="0"/>
              </a:defRPr>
            </a:lvl4pPr>
            <a:lvl5pPr marL="2057400" indent="-228600" eaLnBrk="0" hangingPunct="0">
              <a:defRPr sz="900" u="sng">
                <a:solidFill>
                  <a:schemeClr val="tx1"/>
                </a:solidFill>
                <a:latin typeface="Arial" charset="0"/>
                <a:cs typeface="Arial" charset="0"/>
              </a:defRPr>
            </a:lvl5pPr>
            <a:lvl6pPr marL="2514600" indent="-228600" eaLnBrk="0" fontAlgn="base" hangingPunct="0">
              <a:spcBef>
                <a:spcPct val="0"/>
              </a:spcBef>
              <a:spcAft>
                <a:spcPct val="0"/>
              </a:spcAft>
              <a:defRPr sz="900" u="sng">
                <a:solidFill>
                  <a:schemeClr val="tx1"/>
                </a:solidFill>
                <a:latin typeface="Arial" charset="0"/>
                <a:cs typeface="Arial" charset="0"/>
              </a:defRPr>
            </a:lvl6pPr>
            <a:lvl7pPr marL="2971800" indent="-228600" eaLnBrk="0" fontAlgn="base" hangingPunct="0">
              <a:spcBef>
                <a:spcPct val="0"/>
              </a:spcBef>
              <a:spcAft>
                <a:spcPct val="0"/>
              </a:spcAft>
              <a:defRPr sz="900" u="sng">
                <a:solidFill>
                  <a:schemeClr val="tx1"/>
                </a:solidFill>
                <a:latin typeface="Arial" charset="0"/>
                <a:cs typeface="Arial" charset="0"/>
              </a:defRPr>
            </a:lvl7pPr>
            <a:lvl8pPr marL="3429000" indent="-228600" eaLnBrk="0" fontAlgn="base" hangingPunct="0">
              <a:spcBef>
                <a:spcPct val="0"/>
              </a:spcBef>
              <a:spcAft>
                <a:spcPct val="0"/>
              </a:spcAft>
              <a:defRPr sz="900" u="sng">
                <a:solidFill>
                  <a:schemeClr val="tx1"/>
                </a:solidFill>
                <a:latin typeface="Arial" charset="0"/>
                <a:cs typeface="Arial" charset="0"/>
              </a:defRPr>
            </a:lvl8pPr>
            <a:lvl9pPr marL="3886200" indent="-228600" eaLnBrk="0" fontAlgn="base" hangingPunct="0">
              <a:spcBef>
                <a:spcPct val="0"/>
              </a:spcBef>
              <a:spcAft>
                <a:spcPct val="0"/>
              </a:spcAft>
              <a:defRPr sz="900" u="sng">
                <a:solidFill>
                  <a:schemeClr val="tx1"/>
                </a:solidFill>
                <a:latin typeface="Arial" charset="0"/>
                <a:cs typeface="Arial" charset="0"/>
              </a:defRPr>
            </a:lvl9pPr>
          </a:lstStyle>
          <a:p>
            <a:pPr marL="344488" lvl="2" indent="-344488" eaLnBrk="1" hangingPunct="1">
              <a:spcBef>
                <a:spcPts val="2400"/>
              </a:spcBef>
              <a:spcAft>
                <a:spcPts val="350"/>
              </a:spcAft>
              <a:buClr>
                <a:srgbClr val="702082"/>
              </a:buClr>
              <a:buFont typeface="+mj-lt"/>
              <a:buAutoNum type="arabicPeriod"/>
            </a:pPr>
            <a:r>
              <a:rPr lang="en-US" sz="1800" b="1" u="none" dirty="0" smtClean="0">
                <a:latin typeface="+mn-lt"/>
                <a:cs typeface="+mn-cs"/>
              </a:rPr>
              <a:t>Willis View of risk in context</a:t>
            </a:r>
            <a:endParaRPr lang="en-US" sz="1800" b="1" u="none" dirty="0">
              <a:latin typeface="+mn-lt"/>
              <a:cs typeface="+mn-cs"/>
            </a:endParaRPr>
          </a:p>
          <a:p>
            <a:pPr marL="344488" lvl="2" indent="-344488" eaLnBrk="1" hangingPunct="1">
              <a:spcBef>
                <a:spcPts val="2400"/>
              </a:spcBef>
              <a:spcAft>
                <a:spcPts val="350"/>
              </a:spcAft>
              <a:buClr>
                <a:srgbClr val="702082"/>
              </a:buClr>
              <a:buFont typeface="+mj-lt"/>
              <a:buAutoNum type="arabicPeriod"/>
            </a:pPr>
            <a:r>
              <a:rPr lang="en-US" sz="1800" b="1" u="none" dirty="0" smtClean="0">
                <a:latin typeface="+mn-lt"/>
                <a:cs typeface="+mn-cs"/>
              </a:rPr>
              <a:t>Creating a view of risk</a:t>
            </a:r>
            <a:endParaRPr lang="en-US" sz="1800" b="1" u="none" dirty="0">
              <a:latin typeface="+mn-lt"/>
              <a:cs typeface="+mn-cs"/>
            </a:endParaRPr>
          </a:p>
        </p:txBody>
      </p:sp>
      <p:sp>
        <p:nvSpPr>
          <p:cNvPr id="7" name="Footer Placeholder 4"/>
          <p:cNvSpPr>
            <a:spLocks noGrp="1"/>
          </p:cNvSpPr>
          <p:nvPr>
            <p:ph type="ftr" sz="quarter" idx="3"/>
          </p:nvPr>
        </p:nvSpPr>
        <p:spPr>
          <a:xfrm>
            <a:off x="457199" y="6400800"/>
            <a:ext cx="1929540" cy="92333"/>
          </a:xfrm>
        </p:spPr>
        <p:txBody>
          <a:bodyPr/>
          <a:lstStyle/>
          <a:p>
            <a:r>
              <a:rPr lang="en-GB" dirty="0" smtClean="0"/>
              <a:t>© 2016 Willis Towers Watson. All rights reserved. </a:t>
            </a:r>
            <a:endParaRPr lang="en-US" dirty="0"/>
          </a:p>
        </p:txBody>
      </p:sp>
      <p:sp>
        <p:nvSpPr>
          <p:cNvPr id="8" name="Slide Number Placeholder 2"/>
          <p:cNvSpPr>
            <a:spLocks noGrp="1"/>
          </p:cNvSpPr>
          <p:nvPr>
            <p:ph type="sldNum" sz="quarter" idx="12"/>
          </p:nvPr>
        </p:nvSpPr>
        <p:spPr>
          <a:xfrm>
            <a:off x="8305800" y="6400800"/>
            <a:ext cx="381000" cy="138499"/>
          </a:xfrm>
        </p:spPr>
        <p:txBody>
          <a:bodyPr/>
          <a:lstStyle/>
          <a:p>
            <a:fld id="{2083E393-C0BF-4ED8-8545-7E4C90AFF831}" type="slidenum">
              <a:rPr lang="en-US" smtClean="0"/>
              <a:pPr/>
              <a:t>2</a:t>
            </a:fld>
            <a:endParaRPr lang="en-US" dirty="0"/>
          </a:p>
        </p:txBody>
      </p:sp>
    </p:spTree>
    <p:extLst>
      <p:ext uri="{BB962C8B-B14F-4D97-AF65-F5344CB8AC3E}">
        <p14:creationId xmlns:p14="http://schemas.microsoft.com/office/powerpoint/2010/main" val="35351800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Willis View of Risk</a:t>
            </a:r>
            <a:endParaRPr lang="en-GB" dirty="0"/>
          </a:p>
        </p:txBody>
      </p:sp>
      <p:sp>
        <p:nvSpPr>
          <p:cNvPr id="3" name="Slide Number Placeholder 2"/>
          <p:cNvSpPr>
            <a:spLocks noGrp="1"/>
          </p:cNvSpPr>
          <p:nvPr>
            <p:ph type="sldNum" sz="quarter" idx="12"/>
          </p:nvPr>
        </p:nvSpPr>
        <p:spPr/>
        <p:txBody>
          <a:bodyPr/>
          <a:lstStyle/>
          <a:p>
            <a:fld id="{2083E393-C0BF-4ED8-8545-7E4C90AFF831}" type="slidenum">
              <a:rPr lang="en-US" smtClean="0"/>
              <a:pPr/>
              <a:t>3</a:t>
            </a:fld>
            <a:endParaRPr lang="en-US" dirty="0"/>
          </a:p>
        </p:txBody>
      </p:sp>
      <p:sp>
        <p:nvSpPr>
          <p:cNvPr id="4" name="Content Placeholder 3"/>
          <p:cNvSpPr>
            <a:spLocks noGrp="1"/>
          </p:cNvSpPr>
          <p:nvPr>
            <p:ph idx="1"/>
          </p:nvPr>
        </p:nvSpPr>
        <p:spPr/>
        <p:txBody>
          <a:bodyPr/>
          <a:lstStyle/>
          <a:p>
            <a:r>
              <a:rPr lang="en-GB" sz="2400" dirty="0" smtClean="0"/>
              <a:t>There are basically two elements to the approach</a:t>
            </a:r>
          </a:p>
          <a:p>
            <a:endParaRPr lang="en-GB" sz="2400" dirty="0" smtClean="0"/>
          </a:p>
          <a:p>
            <a:pPr lvl="1"/>
            <a:r>
              <a:rPr lang="en-GB" sz="2400" dirty="0" smtClean="0"/>
              <a:t>Where the risk is poorly modelled and clients need to understand it we build models</a:t>
            </a:r>
          </a:p>
          <a:p>
            <a:pPr lvl="1"/>
            <a:endParaRPr lang="en-GB" sz="2400" dirty="0"/>
          </a:p>
          <a:p>
            <a:pPr lvl="1"/>
            <a:r>
              <a:rPr lang="en-GB" sz="2400" dirty="0" smtClean="0"/>
              <a:t>Where there are good vendor models we evaluate and adjust as required to customise them to client requirements</a:t>
            </a:r>
            <a:endParaRPr lang="en-GB" sz="2400" dirty="0"/>
          </a:p>
        </p:txBody>
      </p:sp>
      <p:sp>
        <p:nvSpPr>
          <p:cNvPr id="5" name="Footer Placeholder 4"/>
          <p:cNvSpPr>
            <a:spLocks noGrp="1"/>
          </p:cNvSpPr>
          <p:nvPr>
            <p:ph type="ftr" sz="quarter" idx="3"/>
          </p:nvPr>
        </p:nvSpPr>
        <p:spPr/>
        <p:txBody>
          <a:bodyPr/>
          <a:lstStyle/>
          <a:p>
            <a:r>
              <a:rPr lang="en-GB" smtClean="0"/>
              <a:t>© 2016 Willis Towers Watson. All rights reserved.</a:t>
            </a:r>
            <a:r>
              <a:rPr lang="en-US" smtClean="0"/>
              <a:t> </a:t>
            </a:r>
            <a:endParaRPr lang="en-GB" dirty="0" smtClean="0"/>
          </a:p>
        </p:txBody>
      </p:sp>
    </p:spTree>
    <p:extLst>
      <p:ext uri="{BB962C8B-B14F-4D97-AF65-F5344CB8AC3E}">
        <p14:creationId xmlns:p14="http://schemas.microsoft.com/office/powerpoint/2010/main" val="5654259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Willis view of Risk  in context</a:t>
            </a:r>
            <a:endParaRPr lang="en-GB" dirty="0"/>
          </a:p>
        </p:txBody>
      </p:sp>
      <p:sp>
        <p:nvSpPr>
          <p:cNvPr id="22" name="Isosceles Triangle 21"/>
          <p:cNvSpPr/>
          <p:nvPr/>
        </p:nvSpPr>
        <p:spPr>
          <a:xfrm>
            <a:off x="1844485" y="1517595"/>
            <a:ext cx="5348812" cy="4409660"/>
          </a:xfrm>
          <a:prstGeom prst="triangle">
            <a:avLst/>
          </a:prstGeom>
          <a:blipFill rotWithShape="0">
            <a:blip r:embed="rId2"/>
            <a:stretch>
              <a:fillRect/>
            </a:stretch>
          </a:blip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sp>
        <p:nvSpPr>
          <p:cNvPr id="25" name="Isosceles Triangle 24"/>
          <p:cNvSpPr/>
          <p:nvPr/>
        </p:nvSpPr>
        <p:spPr>
          <a:xfrm>
            <a:off x="3431704" y="1552363"/>
            <a:ext cx="2174376" cy="1777447"/>
          </a:xfrm>
          <a:prstGeom prst="triangle">
            <a:avLst/>
          </a:prstGeom>
          <a:solidFill>
            <a:schemeClr val="accent3"/>
          </a:solid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sp>
        <p:nvSpPr>
          <p:cNvPr id="27" name="Isosceles Triangle 26"/>
          <p:cNvSpPr/>
          <p:nvPr/>
        </p:nvSpPr>
        <p:spPr>
          <a:xfrm>
            <a:off x="4037227" y="1552362"/>
            <a:ext cx="954158" cy="803412"/>
          </a:xfrm>
          <a:prstGeom prst="triangle">
            <a:avLst/>
          </a:prstGeom>
          <a:solidFill>
            <a:srgbClr val="7030A0"/>
          </a:solid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cxnSp>
        <p:nvCxnSpPr>
          <p:cNvPr id="28" name="Straight Arrow Connector 27"/>
          <p:cNvCxnSpPr/>
          <p:nvPr/>
        </p:nvCxnSpPr>
        <p:spPr>
          <a:xfrm>
            <a:off x="3138119" y="2354571"/>
            <a:ext cx="0" cy="975239"/>
          </a:xfrm>
          <a:prstGeom prst="straightConnector1">
            <a:avLst/>
          </a:prstGeom>
          <a:ln w="25400">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rot="16200000">
            <a:off x="1951960" y="2241029"/>
            <a:ext cx="1775038" cy="400110"/>
          </a:xfrm>
          <a:prstGeom prst="rect">
            <a:avLst/>
          </a:prstGeom>
          <a:noFill/>
        </p:spPr>
        <p:txBody>
          <a:bodyPr wrap="none" rtlCol="0">
            <a:spAutoFit/>
          </a:bodyPr>
          <a:lstStyle/>
          <a:p>
            <a:r>
              <a:rPr lang="en-GB" sz="2000" dirty="0" smtClean="0"/>
              <a:t>Differentiators</a:t>
            </a:r>
            <a:endParaRPr lang="en-GB" sz="2000" dirty="0"/>
          </a:p>
        </p:txBody>
      </p:sp>
      <p:cxnSp>
        <p:nvCxnSpPr>
          <p:cNvPr id="33" name="Straight Arrow Connector 32"/>
          <p:cNvCxnSpPr/>
          <p:nvPr/>
        </p:nvCxnSpPr>
        <p:spPr>
          <a:xfrm>
            <a:off x="1902608" y="3329810"/>
            <a:ext cx="0" cy="2554357"/>
          </a:xfrm>
          <a:prstGeom prst="straightConnector1">
            <a:avLst/>
          </a:prstGeom>
          <a:ln w="254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rot="16200000">
            <a:off x="1606105" y="4102818"/>
            <a:ext cx="1468672" cy="707886"/>
          </a:xfrm>
          <a:prstGeom prst="rect">
            <a:avLst/>
          </a:prstGeom>
          <a:noFill/>
        </p:spPr>
        <p:txBody>
          <a:bodyPr wrap="none" rtlCol="0">
            <a:spAutoFit/>
          </a:bodyPr>
          <a:lstStyle/>
          <a:p>
            <a:pPr algn="ctr"/>
            <a:r>
              <a:rPr lang="en-GB" sz="2000" dirty="0" smtClean="0"/>
              <a:t>Essential </a:t>
            </a:r>
          </a:p>
          <a:p>
            <a:pPr algn="ctr"/>
            <a:r>
              <a:rPr lang="en-GB" sz="2000" dirty="0" smtClean="0"/>
              <a:t>Foundation</a:t>
            </a:r>
            <a:endParaRPr lang="en-GB" sz="2000" dirty="0"/>
          </a:p>
        </p:txBody>
      </p:sp>
      <p:cxnSp>
        <p:nvCxnSpPr>
          <p:cNvPr id="35" name="Straight Connector 34"/>
          <p:cNvCxnSpPr>
            <a:endCxn id="25" idx="2"/>
          </p:cNvCxnSpPr>
          <p:nvPr/>
        </p:nvCxnSpPr>
        <p:spPr>
          <a:xfrm>
            <a:off x="1902609" y="3329809"/>
            <a:ext cx="1529096"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3138119" y="1552362"/>
            <a:ext cx="0" cy="802208"/>
          </a:xfrm>
          <a:prstGeom prst="straightConnector1">
            <a:avLst/>
          </a:prstGeom>
          <a:ln w="25400">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7" name="Freeform 36"/>
          <p:cNvSpPr/>
          <p:nvPr/>
        </p:nvSpPr>
        <p:spPr>
          <a:xfrm>
            <a:off x="5210872" y="1517595"/>
            <a:ext cx="1338759" cy="733135"/>
          </a:xfrm>
          <a:custGeom>
            <a:avLst/>
            <a:gdLst>
              <a:gd name="connsiteX0" fmla="*/ 0 w 1450322"/>
              <a:gd name="connsiteY0" fmla="*/ 116397 h 698368"/>
              <a:gd name="connsiteX1" fmla="*/ 116397 w 1450322"/>
              <a:gd name="connsiteY1" fmla="*/ 0 h 698368"/>
              <a:gd name="connsiteX2" fmla="*/ 1333925 w 1450322"/>
              <a:gd name="connsiteY2" fmla="*/ 0 h 698368"/>
              <a:gd name="connsiteX3" fmla="*/ 1450322 w 1450322"/>
              <a:gd name="connsiteY3" fmla="*/ 116397 h 698368"/>
              <a:gd name="connsiteX4" fmla="*/ 1450322 w 1450322"/>
              <a:gd name="connsiteY4" fmla="*/ 581971 h 698368"/>
              <a:gd name="connsiteX5" fmla="*/ 1333925 w 1450322"/>
              <a:gd name="connsiteY5" fmla="*/ 698368 h 698368"/>
              <a:gd name="connsiteX6" fmla="*/ 116397 w 1450322"/>
              <a:gd name="connsiteY6" fmla="*/ 698368 h 698368"/>
              <a:gd name="connsiteX7" fmla="*/ 0 w 1450322"/>
              <a:gd name="connsiteY7" fmla="*/ 581971 h 698368"/>
              <a:gd name="connsiteX8" fmla="*/ 0 w 1450322"/>
              <a:gd name="connsiteY8" fmla="*/ 116397 h 698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50322" h="698368">
                <a:moveTo>
                  <a:pt x="0" y="116397"/>
                </a:moveTo>
                <a:cubicBezTo>
                  <a:pt x="0" y="52113"/>
                  <a:pt x="52113" y="0"/>
                  <a:pt x="116397" y="0"/>
                </a:cubicBezTo>
                <a:lnTo>
                  <a:pt x="1333925" y="0"/>
                </a:lnTo>
                <a:cubicBezTo>
                  <a:pt x="1398209" y="0"/>
                  <a:pt x="1450322" y="52113"/>
                  <a:pt x="1450322" y="116397"/>
                </a:cubicBezTo>
                <a:lnTo>
                  <a:pt x="1450322" y="581971"/>
                </a:lnTo>
                <a:cubicBezTo>
                  <a:pt x="1450322" y="646255"/>
                  <a:pt x="1398209" y="698368"/>
                  <a:pt x="1333925" y="698368"/>
                </a:cubicBezTo>
                <a:lnTo>
                  <a:pt x="116397" y="698368"/>
                </a:lnTo>
                <a:cubicBezTo>
                  <a:pt x="52113" y="698368"/>
                  <a:pt x="0" y="646255"/>
                  <a:pt x="0" y="581971"/>
                </a:cubicBezTo>
                <a:lnTo>
                  <a:pt x="0" y="116397"/>
                </a:lnTo>
                <a:close/>
              </a:path>
            </a:pathLst>
          </a:custGeom>
          <a:ln>
            <a:solidFill>
              <a:srgbClr val="7030A0"/>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3622" tIns="83622" rIns="83622" bIns="83622" numCol="1" spcCol="1270" anchor="ctr" anchorCtr="0">
            <a:noAutofit/>
          </a:bodyPr>
          <a:lstStyle/>
          <a:p>
            <a:pPr lvl="0" algn="ctr" defTabSz="577850">
              <a:lnSpc>
                <a:spcPct val="90000"/>
              </a:lnSpc>
              <a:spcBef>
                <a:spcPct val="0"/>
              </a:spcBef>
              <a:spcAft>
                <a:spcPct val="35000"/>
              </a:spcAft>
            </a:pPr>
            <a:r>
              <a:rPr lang="en-GB" sz="1300" kern="1200" dirty="0" smtClean="0"/>
              <a:t>WRN, Disruptive ideas and technologies</a:t>
            </a:r>
            <a:endParaRPr lang="en-GB" sz="1300" kern="1200" dirty="0"/>
          </a:p>
        </p:txBody>
      </p:sp>
      <p:sp>
        <p:nvSpPr>
          <p:cNvPr id="38" name="Freeform 37"/>
          <p:cNvSpPr/>
          <p:nvPr/>
        </p:nvSpPr>
        <p:spPr>
          <a:xfrm>
            <a:off x="5587833" y="2488329"/>
            <a:ext cx="1923596" cy="707720"/>
          </a:xfrm>
          <a:custGeom>
            <a:avLst/>
            <a:gdLst>
              <a:gd name="connsiteX0" fmla="*/ 0 w 1939159"/>
              <a:gd name="connsiteY0" fmla="*/ 114156 h 684920"/>
              <a:gd name="connsiteX1" fmla="*/ 114156 w 1939159"/>
              <a:gd name="connsiteY1" fmla="*/ 0 h 684920"/>
              <a:gd name="connsiteX2" fmla="*/ 1825003 w 1939159"/>
              <a:gd name="connsiteY2" fmla="*/ 0 h 684920"/>
              <a:gd name="connsiteX3" fmla="*/ 1939159 w 1939159"/>
              <a:gd name="connsiteY3" fmla="*/ 114156 h 684920"/>
              <a:gd name="connsiteX4" fmla="*/ 1939159 w 1939159"/>
              <a:gd name="connsiteY4" fmla="*/ 570764 h 684920"/>
              <a:gd name="connsiteX5" fmla="*/ 1825003 w 1939159"/>
              <a:gd name="connsiteY5" fmla="*/ 684920 h 684920"/>
              <a:gd name="connsiteX6" fmla="*/ 114156 w 1939159"/>
              <a:gd name="connsiteY6" fmla="*/ 684920 h 684920"/>
              <a:gd name="connsiteX7" fmla="*/ 0 w 1939159"/>
              <a:gd name="connsiteY7" fmla="*/ 570764 h 684920"/>
              <a:gd name="connsiteX8" fmla="*/ 0 w 1939159"/>
              <a:gd name="connsiteY8" fmla="*/ 114156 h 68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39159" h="684920">
                <a:moveTo>
                  <a:pt x="0" y="114156"/>
                </a:moveTo>
                <a:cubicBezTo>
                  <a:pt x="0" y="51109"/>
                  <a:pt x="51109" y="0"/>
                  <a:pt x="114156" y="0"/>
                </a:cubicBezTo>
                <a:lnTo>
                  <a:pt x="1825003" y="0"/>
                </a:lnTo>
                <a:cubicBezTo>
                  <a:pt x="1888050" y="0"/>
                  <a:pt x="1939159" y="51109"/>
                  <a:pt x="1939159" y="114156"/>
                </a:cubicBezTo>
                <a:lnTo>
                  <a:pt x="1939159" y="570764"/>
                </a:lnTo>
                <a:cubicBezTo>
                  <a:pt x="1939159" y="633811"/>
                  <a:pt x="1888050" y="684920"/>
                  <a:pt x="1825003" y="684920"/>
                </a:cubicBezTo>
                <a:lnTo>
                  <a:pt x="114156" y="684920"/>
                </a:lnTo>
                <a:cubicBezTo>
                  <a:pt x="51109" y="684920"/>
                  <a:pt x="0" y="633811"/>
                  <a:pt x="0" y="570764"/>
                </a:cubicBezTo>
                <a:lnTo>
                  <a:pt x="0" y="114156"/>
                </a:lnTo>
                <a:close/>
              </a:path>
            </a:pathLst>
          </a:custGeom>
          <a:ln>
            <a:solidFill>
              <a:schemeClr val="accent3"/>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2965" tIns="82965" rIns="82965" bIns="82965" numCol="1" spcCol="1270" anchor="ctr" anchorCtr="0">
            <a:noAutofit/>
          </a:bodyPr>
          <a:lstStyle/>
          <a:p>
            <a:pPr lvl="0" algn="ctr" defTabSz="577850">
              <a:lnSpc>
                <a:spcPct val="90000"/>
              </a:lnSpc>
              <a:spcBef>
                <a:spcPct val="0"/>
              </a:spcBef>
              <a:spcAft>
                <a:spcPct val="35000"/>
              </a:spcAft>
            </a:pPr>
            <a:r>
              <a:rPr lang="en-GB" sz="1300" kern="1200" dirty="0" smtClean="0"/>
              <a:t>Model Research and Evaluation, Proprietary models etc. </a:t>
            </a:r>
            <a:endParaRPr lang="en-GB" sz="1300" kern="1200" dirty="0"/>
          </a:p>
        </p:txBody>
      </p:sp>
      <p:sp>
        <p:nvSpPr>
          <p:cNvPr id="39" name="Freeform 38"/>
          <p:cNvSpPr/>
          <p:nvPr/>
        </p:nvSpPr>
        <p:spPr>
          <a:xfrm>
            <a:off x="3663158" y="4094697"/>
            <a:ext cx="1531224" cy="1374197"/>
          </a:xfrm>
          <a:custGeom>
            <a:avLst/>
            <a:gdLst>
              <a:gd name="connsiteX0" fmla="*/ 0 w 1658826"/>
              <a:gd name="connsiteY0" fmla="*/ 229037 h 1374197"/>
              <a:gd name="connsiteX1" fmla="*/ 229037 w 1658826"/>
              <a:gd name="connsiteY1" fmla="*/ 0 h 1374197"/>
              <a:gd name="connsiteX2" fmla="*/ 1429789 w 1658826"/>
              <a:gd name="connsiteY2" fmla="*/ 0 h 1374197"/>
              <a:gd name="connsiteX3" fmla="*/ 1658826 w 1658826"/>
              <a:gd name="connsiteY3" fmla="*/ 229037 h 1374197"/>
              <a:gd name="connsiteX4" fmla="*/ 1658826 w 1658826"/>
              <a:gd name="connsiteY4" fmla="*/ 1145160 h 1374197"/>
              <a:gd name="connsiteX5" fmla="*/ 1429789 w 1658826"/>
              <a:gd name="connsiteY5" fmla="*/ 1374197 h 1374197"/>
              <a:gd name="connsiteX6" fmla="*/ 229037 w 1658826"/>
              <a:gd name="connsiteY6" fmla="*/ 1374197 h 1374197"/>
              <a:gd name="connsiteX7" fmla="*/ 0 w 1658826"/>
              <a:gd name="connsiteY7" fmla="*/ 1145160 h 1374197"/>
              <a:gd name="connsiteX8" fmla="*/ 0 w 1658826"/>
              <a:gd name="connsiteY8" fmla="*/ 229037 h 1374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8826" h="1374197">
                <a:moveTo>
                  <a:pt x="0" y="229037"/>
                </a:moveTo>
                <a:cubicBezTo>
                  <a:pt x="0" y="102543"/>
                  <a:pt x="102543" y="0"/>
                  <a:pt x="229037" y="0"/>
                </a:cubicBezTo>
                <a:lnTo>
                  <a:pt x="1429789" y="0"/>
                </a:lnTo>
                <a:cubicBezTo>
                  <a:pt x="1556283" y="0"/>
                  <a:pt x="1658826" y="102543"/>
                  <a:pt x="1658826" y="229037"/>
                </a:cubicBezTo>
                <a:lnTo>
                  <a:pt x="1658826" y="1145160"/>
                </a:lnTo>
                <a:cubicBezTo>
                  <a:pt x="1658826" y="1271654"/>
                  <a:pt x="1556283" y="1374197"/>
                  <a:pt x="1429789" y="1374197"/>
                </a:cubicBezTo>
                <a:lnTo>
                  <a:pt x="229037" y="1374197"/>
                </a:lnTo>
                <a:cubicBezTo>
                  <a:pt x="102543" y="1374197"/>
                  <a:pt x="0" y="1271654"/>
                  <a:pt x="0" y="1145160"/>
                </a:cubicBezTo>
                <a:lnTo>
                  <a:pt x="0" y="229037"/>
                </a:lnTo>
                <a:close/>
              </a:path>
            </a:pathLst>
          </a:custGeom>
          <a:ln>
            <a:solidFill>
              <a:srgbClr val="0070C0"/>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6613" tIns="116613" rIns="116613" bIns="116613" numCol="1" spcCol="1270" anchor="ctr" anchorCtr="0">
            <a:noAutofit/>
          </a:bodyPr>
          <a:lstStyle/>
          <a:p>
            <a:pPr lvl="0" algn="ctr" defTabSz="577850">
              <a:lnSpc>
                <a:spcPct val="90000"/>
              </a:lnSpc>
              <a:spcBef>
                <a:spcPct val="0"/>
              </a:spcBef>
              <a:spcAft>
                <a:spcPct val="35000"/>
              </a:spcAft>
            </a:pPr>
            <a:r>
              <a:rPr lang="en-GB" sz="1300" kern="1200" dirty="0" smtClean="0"/>
              <a:t>Cat model analysts and vendor models</a:t>
            </a:r>
            <a:endParaRPr lang="en-GB" sz="1300" kern="1200" dirty="0"/>
          </a:p>
        </p:txBody>
      </p:sp>
    </p:spTree>
    <p:extLst>
      <p:ext uri="{BB962C8B-B14F-4D97-AF65-F5344CB8AC3E}">
        <p14:creationId xmlns:p14="http://schemas.microsoft.com/office/powerpoint/2010/main" val="3599380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3"/>
          <p:cNvSpPr>
            <a:spLocks noGrp="1" noChangeArrowheads="1"/>
          </p:cNvSpPr>
          <p:nvPr>
            <p:ph type="title"/>
          </p:nvPr>
        </p:nvSpPr>
        <p:spPr/>
        <p:txBody>
          <a:bodyPr/>
          <a:lstStyle/>
          <a:p>
            <a:r>
              <a:rPr lang="en-US" dirty="0" smtClean="0"/>
              <a:t>Table of Contents</a:t>
            </a:r>
          </a:p>
        </p:txBody>
      </p:sp>
      <p:sp>
        <p:nvSpPr>
          <p:cNvPr id="4099" name="Rectangle 3"/>
          <p:cNvSpPr>
            <a:spLocks noChangeArrowheads="1"/>
          </p:cNvSpPr>
          <p:nvPr/>
        </p:nvSpPr>
        <p:spPr bwMode="auto">
          <a:xfrm>
            <a:off x="795652" y="1524000"/>
            <a:ext cx="6958935" cy="331788"/>
          </a:xfrm>
          <a:prstGeom prst="rect">
            <a:avLst/>
          </a:prstGeom>
          <a:solidFill>
            <a:schemeClr val="accent1"/>
          </a:solidFill>
          <a:ln w="9525">
            <a:noFill/>
            <a:miter lim="800000"/>
            <a:headEnd/>
            <a:tailEnd/>
          </a:ln>
        </p:spPr>
        <p:txBody>
          <a:bodyPr wrap="none" anchor="ctr"/>
          <a:lstStyle/>
          <a:p>
            <a:pPr algn="ctr"/>
            <a:endParaRPr lang="en-US" b="1" i="1" dirty="0">
              <a:solidFill>
                <a:srgbClr val="132647"/>
              </a:solidFill>
            </a:endParaRPr>
          </a:p>
        </p:txBody>
      </p:sp>
      <p:sp>
        <p:nvSpPr>
          <p:cNvPr id="4100" name="Text Box 4"/>
          <p:cNvSpPr txBox="1">
            <a:spLocks noChangeArrowheads="1"/>
          </p:cNvSpPr>
          <p:nvPr/>
        </p:nvSpPr>
        <p:spPr bwMode="auto">
          <a:xfrm>
            <a:off x="449264" y="1509538"/>
            <a:ext cx="7305323" cy="1005403"/>
          </a:xfrm>
          <a:prstGeom prst="rect">
            <a:avLst/>
          </a:prstGeom>
          <a:solidFill>
            <a:schemeClr val="bg1"/>
          </a:solidFill>
          <a:ln>
            <a:noFill/>
          </a:ln>
          <a:extLst/>
        </p:spPr>
        <p:txBody>
          <a:bodyPr wrap="square">
            <a:spAutoFit/>
          </a:bodyPr>
          <a:lstStyle>
            <a:lvl1pPr marL="682625" indent="-682625" eaLnBrk="0" hangingPunct="0">
              <a:defRPr sz="900" u="sng">
                <a:solidFill>
                  <a:schemeClr val="tx1"/>
                </a:solidFill>
                <a:latin typeface="Arial" charset="0"/>
                <a:cs typeface="Arial" charset="0"/>
              </a:defRPr>
            </a:lvl1pPr>
            <a:lvl2pPr marL="742950" indent="-285750" eaLnBrk="0" hangingPunct="0">
              <a:defRPr sz="900" u="sng">
                <a:solidFill>
                  <a:schemeClr val="tx1"/>
                </a:solidFill>
                <a:latin typeface="Arial" charset="0"/>
                <a:cs typeface="Arial" charset="0"/>
              </a:defRPr>
            </a:lvl2pPr>
            <a:lvl3pPr marL="1143000" indent="-228600" eaLnBrk="0" hangingPunct="0">
              <a:defRPr sz="900" u="sng">
                <a:solidFill>
                  <a:schemeClr val="tx1"/>
                </a:solidFill>
                <a:latin typeface="Arial" charset="0"/>
                <a:cs typeface="Arial" charset="0"/>
              </a:defRPr>
            </a:lvl3pPr>
            <a:lvl4pPr marL="1600200" indent="-228600" eaLnBrk="0" hangingPunct="0">
              <a:defRPr sz="900" u="sng">
                <a:solidFill>
                  <a:schemeClr val="tx1"/>
                </a:solidFill>
                <a:latin typeface="Arial" charset="0"/>
                <a:cs typeface="Arial" charset="0"/>
              </a:defRPr>
            </a:lvl4pPr>
            <a:lvl5pPr marL="2057400" indent="-228600" eaLnBrk="0" hangingPunct="0">
              <a:defRPr sz="900" u="sng">
                <a:solidFill>
                  <a:schemeClr val="tx1"/>
                </a:solidFill>
                <a:latin typeface="Arial" charset="0"/>
                <a:cs typeface="Arial" charset="0"/>
              </a:defRPr>
            </a:lvl5pPr>
            <a:lvl6pPr marL="2514600" indent="-228600" eaLnBrk="0" fontAlgn="base" hangingPunct="0">
              <a:spcBef>
                <a:spcPct val="0"/>
              </a:spcBef>
              <a:spcAft>
                <a:spcPct val="0"/>
              </a:spcAft>
              <a:defRPr sz="900" u="sng">
                <a:solidFill>
                  <a:schemeClr val="tx1"/>
                </a:solidFill>
                <a:latin typeface="Arial" charset="0"/>
                <a:cs typeface="Arial" charset="0"/>
              </a:defRPr>
            </a:lvl6pPr>
            <a:lvl7pPr marL="2971800" indent="-228600" eaLnBrk="0" fontAlgn="base" hangingPunct="0">
              <a:spcBef>
                <a:spcPct val="0"/>
              </a:spcBef>
              <a:spcAft>
                <a:spcPct val="0"/>
              </a:spcAft>
              <a:defRPr sz="900" u="sng">
                <a:solidFill>
                  <a:schemeClr val="tx1"/>
                </a:solidFill>
                <a:latin typeface="Arial" charset="0"/>
                <a:cs typeface="Arial" charset="0"/>
              </a:defRPr>
            </a:lvl7pPr>
            <a:lvl8pPr marL="3429000" indent="-228600" eaLnBrk="0" fontAlgn="base" hangingPunct="0">
              <a:spcBef>
                <a:spcPct val="0"/>
              </a:spcBef>
              <a:spcAft>
                <a:spcPct val="0"/>
              </a:spcAft>
              <a:defRPr sz="900" u="sng">
                <a:solidFill>
                  <a:schemeClr val="tx1"/>
                </a:solidFill>
                <a:latin typeface="Arial" charset="0"/>
                <a:cs typeface="Arial" charset="0"/>
              </a:defRPr>
            </a:lvl8pPr>
            <a:lvl9pPr marL="3886200" indent="-228600" eaLnBrk="0" fontAlgn="base" hangingPunct="0">
              <a:spcBef>
                <a:spcPct val="0"/>
              </a:spcBef>
              <a:spcAft>
                <a:spcPct val="0"/>
              </a:spcAft>
              <a:defRPr sz="900" u="sng">
                <a:solidFill>
                  <a:schemeClr val="tx1"/>
                </a:solidFill>
                <a:latin typeface="Arial" charset="0"/>
                <a:cs typeface="Arial" charset="0"/>
              </a:defRPr>
            </a:lvl9pPr>
          </a:lstStyle>
          <a:p>
            <a:pPr marL="344488" lvl="2" indent="-344488" eaLnBrk="1" hangingPunct="1">
              <a:spcBef>
                <a:spcPts val="2400"/>
              </a:spcBef>
              <a:spcAft>
                <a:spcPts val="350"/>
              </a:spcAft>
              <a:buClr>
                <a:srgbClr val="702082"/>
              </a:buClr>
              <a:buFont typeface="+mj-lt"/>
              <a:buAutoNum type="arabicPeriod"/>
            </a:pPr>
            <a:r>
              <a:rPr lang="en-US" sz="1800" b="1" u="none" dirty="0" smtClean="0">
                <a:latin typeface="+mn-lt"/>
                <a:cs typeface="+mn-cs"/>
              </a:rPr>
              <a:t>Willis View of risk in context</a:t>
            </a:r>
            <a:endParaRPr lang="en-US" sz="1800" b="1" u="none" dirty="0">
              <a:latin typeface="+mn-lt"/>
              <a:cs typeface="+mn-cs"/>
            </a:endParaRPr>
          </a:p>
          <a:p>
            <a:pPr marL="344488" lvl="2" indent="-344488" eaLnBrk="1" hangingPunct="1">
              <a:spcBef>
                <a:spcPts val="2400"/>
              </a:spcBef>
              <a:spcAft>
                <a:spcPts val="350"/>
              </a:spcAft>
              <a:buClr>
                <a:srgbClr val="702082"/>
              </a:buClr>
              <a:buFont typeface="+mj-lt"/>
              <a:buAutoNum type="arabicPeriod"/>
            </a:pPr>
            <a:r>
              <a:rPr lang="en-US" sz="1800" b="1" u="none" dirty="0" smtClean="0">
                <a:latin typeface="+mn-lt"/>
                <a:cs typeface="+mn-cs"/>
              </a:rPr>
              <a:t>Creating a view of risk</a:t>
            </a:r>
            <a:endParaRPr lang="en-US" sz="1800" b="1" u="none" dirty="0">
              <a:latin typeface="+mn-lt"/>
              <a:cs typeface="+mn-cs"/>
            </a:endParaRPr>
          </a:p>
        </p:txBody>
      </p:sp>
      <p:sp>
        <p:nvSpPr>
          <p:cNvPr id="7" name="Footer Placeholder 4"/>
          <p:cNvSpPr>
            <a:spLocks noGrp="1"/>
          </p:cNvSpPr>
          <p:nvPr>
            <p:ph type="ftr" sz="quarter" idx="3"/>
          </p:nvPr>
        </p:nvSpPr>
        <p:spPr>
          <a:xfrm>
            <a:off x="457199" y="6400800"/>
            <a:ext cx="1929540" cy="92333"/>
          </a:xfrm>
        </p:spPr>
        <p:txBody>
          <a:bodyPr/>
          <a:lstStyle/>
          <a:p>
            <a:r>
              <a:rPr lang="en-GB" dirty="0" smtClean="0"/>
              <a:t>© 2016 Willis Towers Watson. All rights reserved. </a:t>
            </a:r>
            <a:endParaRPr lang="en-US" dirty="0"/>
          </a:p>
        </p:txBody>
      </p:sp>
      <p:sp>
        <p:nvSpPr>
          <p:cNvPr id="8" name="Slide Number Placeholder 2"/>
          <p:cNvSpPr>
            <a:spLocks noGrp="1"/>
          </p:cNvSpPr>
          <p:nvPr>
            <p:ph type="sldNum" sz="quarter" idx="12"/>
          </p:nvPr>
        </p:nvSpPr>
        <p:spPr>
          <a:xfrm>
            <a:off x="8305800" y="6400800"/>
            <a:ext cx="381000" cy="138499"/>
          </a:xfrm>
        </p:spPr>
        <p:txBody>
          <a:bodyPr/>
          <a:lstStyle/>
          <a:p>
            <a:fld id="{2083E393-C0BF-4ED8-8545-7E4C90AFF831}" type="slidenum">
              <a:rPr lang="en-US" smtClean="0"/>
              <a:pPr/>
              <a:t>5</a:t>
            </a:fld>
            <a:endParaRPr lang="en-US" dirty="0"/>
          </a:p>
        </p:txBody>
      </p:sp>
    </p:spTree>
    <p:extLst>
      <p:ext uri="{BB962C8B-B14F-4D97-AF65-F5344CB8AC3E}">
        <p14:creationId xmlns:p14="http://schemas.microsoft.com/office/powerpoint/2010/main" val="1398114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View of Risk components</a:t>
            </a:r>
            <a:endParaRPr lang="en-GB" dirty="0"/>
          </a:p>
        </p:txBody>
      </p:sp>
      <p:sp>
        <p:nvSpPr>
          <p:cNvPr id="3" name="Slide Number Placeholder 2"/>
          <p:cNvSpPr>
            <a:spLocks noGrp="1"/>
          </p:cNvSpPr>
          <p:nvPr>
            <p:ph type="sldNum" sz="quarter" idx="12"/>
          </p:nvPr>
        </p:nvSpPr>
        <p:spPr/>
        <p:txBody>
          <a:bodyPr/>
          <a:lstStyle/>
          <a:p>
            <a:fld id="{2083E393-C0BF-4ED8-8545-7E4C90AFF831}" type="slidenum">
              <a:rPr lang="en-US" smtClean="0"/>
              <a:pPr/>
              <a:t>6</a:t>
            </a:fld>
            <a:endParaRPr lang="en-US" dirty="0"/>
          </a:p>
        </p:txBody>
      </p:sp>
      <p:sp>
        <p:nvSpPr>
          <p:cNvPr id="4" name="Content Placeholder 3"/>
          <p:cNvSpPr>
            <a:spLocks noGrp="1"/>
          </p:cNvSpPr>
          <p:nvPr>
            <p:ph idx="1"/>
          </p:nvPr>
        </p:nvSpPr>
        <p:spPr/>
        <p:txBody>
          <a:bodyPr/>
          <a:lstStyle/>
          <a:p>
            <a:r>
              <a:rPr lang="en-GB" sz="2400" dirty="0" smtClean="0"/>
              <a:t>Fully probabilistic models</a:t>
            </a:r>
          </a:p>
          <a:p>
            <a:endParaRPr lang="en-GB" sz="2400" dirty="0" smtClean="0"/>
          </a:p>
          <a:p>
            <a:r>
              <a:rPr lang="en-GB" sz="2400" dirty="0" smtClean="0"/>
              <a:t>Scenario based model</a:t>
            </a:r>
          </a:p>
          <a:p>
            <a:pPr marL="0" indent="0">
              <a:buNone/>
            </a:pPr>
            <a:endParaRPr lang="en-GB" sz="2400" dirty="0" smtClean="0"/>
          </a:p>
          <a:p>
            <a:r>
              <a:rPr lang="en-GB" sz="2400" dirty="0"/>
              <a:t>M</a:t>
            </a:r>
            <a:r>
              <a:rPr lang="en-GB" sz="2400" dirty="0" smtClean="0"/>
              <a:t>odel evaluation reports</a:t>
            </a:r>
          </a:p>
          <a:p>
            <a:endParaRPr lang="en-GB" sz="2400" dirty="0" smtClean="0"/>
          </a:p>
          <a:p>
            <a:r>
              <a:rPr lang="en-GB" sz="2400" dirty="0" smtClean="0"/>
              <a:t>Vendor model adjustments</a:t>
            </a:r>
          </a:p>
          <a:p>
            <a:endParaRPr lang="en-GB" sz="2400" dirty="0"/>
          </a:p>
          <a:p>
            <a:endParaRPr lang="en-GB" sz="2400" dirty="0"/>
          </a:p>
        </p:txBody>
      </p:sp>
      <p:sp>
        <p:nvSpPr>
          <p:cNvPr id="5" name="Footer Placeholder 4"/>
          <p:cNvSpPr>
            <a:spLocks noGrp="1"/>
          </p:cNvSpPr>
          <p:nvPr>
            <p:ph type="ftr" sz="quarter" idx="3"/>
          </p:nvPr>
        </p:nvSpPr>
        <p:spPr/>
        <p:txBody>
          <a:bodyPr/>
          <a:lstStyle/>
          <a:p>
            <a:r>
              <a:rPr lang="en-GB" smtClean="0"/>
              <a:t>© 2016 Willis Towers Watson. All rights reserved.</a:t>
            </a:r>
            <a:r>
              <a:rPr lang="en-US" smtClean="0"/>
              <a:t> </a:t>
            </a:r>
            <a:endParaRPr lang="en-GB" dirty="0" smtClean="0"/>
          </a:p>
        </p:txBody>
      </p:sp>
    </p:spTree>
    <p:extLst>
      <p:ext uri="{BB962C8B-B14F-4D97-AF65-F5344CB8AC3E}">
        <p14:creationId xmlns:p14="http://schemas.microsoft.com/office/powerpoint/2010/main" val="1135669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Willis View of Catastrophe Risk</a:t>
            </a: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160749"/>
            <a:ext cx="8061618" cy="4806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4424" y="5481383"/>
            <a:ext cx="1251398" cy="1259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42622" y="5487307"/>
            <a:ext cx="2625522" cy="1301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58534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Probabilistic </a:t>
            </a:r>
            <a:r>
              <a:rPr lang="en-GB" dirty="0" smtClean="0"/>
              <a:t>models</a:t>
            </a:r>
            <a:endParaRPr lang="en-GB" dirty="0"/>
          </a:p>
        </p:txBody>
      </p:sp>
      <p:sp>
        <p:nvSpPr>
          <p:cNvPr id="3" name="Content Placeholder 2"/>
          <p:cNvSpPr>
            <a:spLocks noGrp="1"/>
          </p:cNvSpPr>
          <p:nvPr>
            <p:ph idx="1"/>
          </p:nvPr>
        </p:nvSpPr>
        <p:spPr>
          <a:xfrm>
            <a:off x="152401" y="1556793"/>
            <a:ext cx="8745414" cy="5061545"/>
          </a:xfrm>
        </p:spPr>
        <p:txBody>
          <a:bodyPr/>
          <a:lstStyle/>
          <a:p>
            <a:r>
              <a:rPr lang="en-GB" sz="2000" dirty="0" smtClean="0"/>
              <a:t>Willis Re</a:t>
            </a:r>
            <a:r>
              <a:rPr lang="en-GB" sz="2000" dirty="0"/>
              <a:t> </a:t>
            </a:r>
            <a:r>
              <a:rPr lang="en-GB" sz="2000" dirty="0" smtClean="0"/>
              <a:t>has a central catastrophe model development team </a:t>
            </a:r>
          </a:p>
          <a:p>
            <a:endParaRPr lang="en-GB" sz="2000" dirty="0" smtClean="0"/>
          </a:p>
          <a:p>
            <a:r>
              <a:rPr lang="en-GB" sz="2000" dirty="0" smtClean="0"/>
              <a:t>It comprises a individuals with expertise in hydrology, atmospheric science, seismology, spatial analytics, economics and software development. </a:t>
            </a:r>
          </a:p>
          <a:p>
            <a:endParaRPr lang="en-GB" sz="2000" dirty="0" smtClean="0"/>
          </a:p>
          <a:p>
            <a:r>
              <a:rPr lang="en-GB" sz="2000" dirty="0" smtClean="0"/>
              <a:t>The team works very closely with the Willis Research Network fellows to translate the latest science and technology into client solutions.</a:t>
            </a:r>
          </a:p>
          <a:p>
            <a:endParaRPr lang="en-GB" sz="2000" dirty="0" smtClean="0"/>
          </a:p>
          <a:p>
            <a:r>
              <a:rPr lang="en-GB" sz="2000" dirty="0" smtClean="0"/>
              <a:t>It also works closely with embedded analytics teams, engaging with  additional local Willis experts in appropriate sciences</a:t>
            </a:r>
          </a:p>
        </p:txBody>
      </p:sp>
    </p:spTree>
    <p:extLst>
      <p:ext uri="{BB962C8B-B14F-4D97-AF65-F5344CB8AC3E}">
        <p14:creationId xmlns:p14="http://schemas.microsoft.com/office/powerpoint/2010/main" val="19979906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Scenario based models</a:t>
            </a:r>
            <a:endParaRPr lang="en-GB" dirty="0"/>
          </a:p>
        </p:txBody>
      </p:sp>
      <p:sp>
        <p:nvSpPr>
          <p:cNvPr id="3" name="Slide Number Placeholder 2"/>
          <p:cNvSpPr>
            <a:spLocks noGrp="1"/>
          </p:cNvSpPr>
          <p:nvPr>
            <p:ph type="sldNum" sz="quarter" idx="12"/>
          </p:nvPr>
        </p:nvSpPr>
        <p:spPr/>
        <p:txBody>
          <a:bodyPr/>
          <a:lstStyle/>
          <a:p>
            <a:fld id="{2083E393-C0BF-4ED8-8545-7E4C90AFF831}" type="slidenum">
              <a:rPr lang="en-US" smtClean="0"/>
              <a:pPr/>
              <a:t>9</a:t>
            </a:fld>
            <a:endParaRPr lang="en-US" dirty="0"/>
          </a:p>
        </p:txBody>
      </p:sp>
      <p:sp>
        <p:nvSpPr>
          <p:cNvPr id="4" name="Content Placeholder 3"/>
          <p:cNvSpPr>
            <a:spLocks noGrp="1"/>
          </p:cNvSpPr>
          <p:nvPr>
            <p:ph idx="1"/>
          </p:nvPr>
        </p:nvSpPr>
        <p:spPr/>
        <p:txBody>
          <a:bodyPr/>
          <a:lstStyle/>
          <a:p>
            <a:r>
              <a:rPr lang="en-GB" dirty="0" smtClean="0"/>
              <a:t>In order to better communicate the potential impact of Catastrophe events it is often highly effective to use Historical, or hypothetical scenarios </a:t>
            </a:r>
            <a:endParaRPr lang="en-GB" dirty="0"/>
          </a:p>
        </p:txBody>
      </p:sp>
      <p:sp>
        <p:nvSpPr>
          <p:cNvPr id="5" name="Footer Placeholder 4"/>
          <p:cNvSpPr>
            <a:spLocks noGrp="1"/>
          </p:cNvSpPr>
          <p:nvPr>
            <p:ph type="ftr" sz="quarter" idx="3"/>
          </p:nvPr>
        </p:nvSpPr>
        <p:spPr/>
        <p:txBody>
          <a:bodyPr/>
          <a:lstStyle/>
          <a:p>
            <a:r>
              <a:rPr lang="en-GB" smtClean="0"/>
              <a:t>© 2016 Willis Towers Watson. All rights reserved.</a:t>
            </a:r>
            <a:r>
              <a:rPr lang="en-US" smtClean="0"/>
              <a:t> </a:t>
            </a:r>
            <a:endParaRPr lang="en-GB" dirty="0" smtClean="0"/>
          </a:p>
        </p:txBody>
      </p:sp>
      <p:pic>
        <p:nvPicPr>
          <p:cNvPr id="6" name="Picture 2" descr="J:\cms\External\Model Knowledge Centre\MRE\07_Europe\WS\Historic Events\XWS_MappingProject_UKMO_ObsFootprints_25km\Daria199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5796" y="3929973"/>
            <a:ext cx="2706554" cy="2265712"/>
          </a:xfrm>
          <a:prstGeom prst="rect">
            <a:avLst/>
          </a:prstGeom>
          <a:noFill/>
          <a:ln w="15875">
            <a:solidFill>
              <a:schemeClr val="tx1"/>
            </a:solidFill>
          </a:ln>
          <a:extLst>
            <a:ext uri="{909E8E84-426E-40DD-AFC4-6F175D3DCCD1}">
              <a14:hiddenFill xmlns:a14="http://schemas.microsoft.com/office/drawing/2010/main">
                <a:solidFill>
                  <a:srgbClr val="FFFFFF"/>
                </a:solidFill>
              </a14:hiddenFill>
            </a:ext>
          </a:extLst>
        </p:spPr>
      </p:pic>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6504" y="2276485"/>
            <a:ext cx="4357687" cy="3082925"/>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8728" y="4053789"/>
            <a:ext cx="3800475" cy="2117725"/>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855796" y="3939359"/>
            <a:ext cx="1340432" cy="307777"/>
          </a:xfrm>
          <a:prstGeom prst="rect">
            <a:avLst/>
          </a:prstGeom>
          <a:noFill/>
        </p:spPr>
        <p:txBody>
          <a:bodyPr wrap="none" rtlCol="0">
            <a:spAutoFit/>
          </a:bodyPr>
          <a:lstStyle/>
          <a:p>
            <a:r>
              <a:rPr lang="en-GB" sz="1400" dirty="0" smtClean="0"/>
              <a:t>EU Windstorm</a:t>
            </a:r>
            <a:endParaRPr lang="en-GB" sz="1400" dirty="0"/>
          </a:p>
        </p:txBody>
      </p:sp>
      <p:sp>
        <p:nvSpPr>
          <p:cNvPr id="15" name="TextBox 14"/>
          <p:cNvSpPr txBox="1"/>
          <p:nvPr/>
        </p:nvSpPr>
        <p:spPr>
          <a:xfrm>
            <a:off x="5238750" y="4308691"/>
            <a:ext cx="1903983" cy="307777"/>
          </a:xfrm>
          <a:prstGeom prst="rect">
            <a:avLst/>
          </a:prstGeom>
          <a:noFill/>
        </p:spPr>
        <p:txBody>
          <a:bodyPr wrap="none" rtlCol="0">
            <a:spAutoFit/>
          </a:bodyPr>
          <a:lstStyle/>
          <a:p>
            <a:r>
              <a:rPr lang="en-US" sz="1400" dirty="0" err="1"/>
              <a:t>eXTREME</a:t>
            </a:r>
            <a:r>
              <a:rPr lang="en-US" sz="1400" dirty="0"/>
              <a:t>™ Tornado</a:t>
            </a:r>
            <a:endParaRPr lang="en-GB" sz="1400" dirty="0"/>
          </a:p>
        </p:txBody>
      </p:sp>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5796" y="2276485"/>
            <a:ext cx="3172088"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2390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WT_FOOTER" val="Watermark"/>
  <p:tag name="TAGPREFIX" val="WT_"/>
  <p:tag name="WT_TEMPLATENAME" val="WTW.pptx"/>
  <p:tag name="WT_CREATEDATE" val="24 December 2015"/>
  <p:tag name="WT_DPI" val=""/>
</p:tagLst>
</file>

<file path=ppt/tags/tag2.xml><?xml version="1.0" encoding="utf-8"?>
<p:tagLst xmlns:a="http://schemas.openxmlformats.org/drawingml/2006/main" xmlns:r="http://schemas.openxmlformats.org/officeDocument/2006/relationships" xmlns:p="http://schemas.openxmlformats.org/presentationml/2006/main">
  <p:tag name="TW_FOOTER" val="Watermark"/>
  <p:tag name="WT_FOOTER" val="Watermark"/>
</p:tagLst>
</file>

<file path=ppt/theme/theme1.xml><?xml version="1.0" encoding="utf-8"?>
<a:theme xmlns:a="http://schemas.openxmlformats.org/drawingml/2006/main" name="blank">
  <a:themeElements>
    <a:clrScheme name="WTW Theme">
      <a:dk1>
        <a:sysClr val="windowText" lastClr="000000"/>
      </a:dk1>
      <a:lt1>
        <a:sysClr val="window" lastClr="FFFFFF"/>
      </a:lt1>
      <a:dk2>
        <a:srgbClr val="63666A"/>
      </a:dk2>
      <a:lt2>
        <a:srgbClr val="EEECE1"/>
      </a:lt2>
      <a:accent1>
        <a:srgbClr val="702082"/>
      </a:accent1>
      <a:accent2>
        <a:srgbClr val="FFB81C"/>
      </a:accent2>
      <a:accent3>
        <a:srgbClr val="00A0D2"/>
      </a:accent3>
      <a:accent4>
        <a:srgbClr val="C110A0"/>
      </a:accent4>
      <a:accent5>
        <a:srgbClr val="00C389"/>
      </a:accent5>
      <a:accent6>
        <a:srgbClr val="63666A"/>
      </a:accent6>
      <a:hlink>
        <a:srgbClr val="00A0D2"/>
      </a:hlink>
      <a:folHlink>
        <a:srgbClr val="63666A"/>
      </a:folHlink>
    </a:clrScheme>
    <a:fontScheme name="Willis Towers Wats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custClrLst>
    <a:custClr name="WTW Light Gray">
      <a:srgbClr val="D8DBD8"/>
    </a:custClr>
    <a:custClr name="WTW Light Violet">
      <a:srgbClr val="D8D7DF"/>
    </a:custClr>
    <a:custClr name="WTW Pink">
      <a:srgbClr val="DDD0CF"/>
    </a:custClr>
    <a:custClr name="WTW Light Blue">
      <a:srgbClr val="C8D7DF"/>
    </a:custClr>
    <a:custClr name="WTW Light Green">
      <a:srgbClr val="D9E6DC"/>
    </a:custClr>
    <a:custClr name="WTW Light Sand">
      <a:srgbClr val="EFEEDE"/>
    </a:custClr>
  </a:custClrLst>
  <a:extLst>
    <a:ext uri="{05A4C25C-085E-4340-85A3-A5531E510DB2}">
      <thm15:themeFamily xmlns:thm15="http://schemas.microsoft.com/office/thememl/2012/main" xmlns="" name="WillisRe_template_rev.potx" id="{3DD0847F-CDF5-43F1-9821-5041FB6858DE}" vid="{7FBE5FD2-4AE2-47EB-9DB9-250EC71C487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369</TotalTime>
  <Words>1472</Words>
  <Application>Microsoft Office PowerPoint</Application>
  <PresentationFormat>On-screen Show (4:3)</PresentationFormat>
  <Paragraphs>106</Paragraphs>
  <Slides>14</Slides>
  <Notes>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blank</vt:lpstr>
      <vt:lpstr>Willis View of Risk</vt:lpstr>
      <vt:lpstr>Table of Contents</vt:lpstr>
      <vt:lpstr>Willis View of Risk</vt:lpstr>
      <vt:lpstr>Willis view of Risk  in context</vt:lpstr>
      <vt:lpstr>Table of Contents</vt:lpstr>
      <vt:lpstr>View of Risk components</vt:lpstr>
      <vt:lpstr>Willis View of Catastrophe Risk</vt:lpstr>
      <vt:lpstr>Probabilistic models</vt:lpstr>
      <vt:lpstr>Scenario based models</vt:lpstr>
      <vt:lpstr>Evaluating models</vt:lpstr>
      <vt:lpstr>Adjusting models</vt:lpstr>
      <vt:lpstr>How does the WRN work?</vt:lpstr>
      <vt:lpstr>PowerPoint Presentation</vt:lpstr>
      <vt:lpstr>Willis Re Disclaimers</vt:lpstr>
    </vt:vector>
  </TitlesOfParts>
  <Company>Willis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Customize Photo Cover and Dividers</dc:title>
  <dc:creator>Thomas, Rick ME.</dc:creator>
  <cp:lastModifiedBy>Thomas, Rick ME.</cp:lastModifiedBy>
  <cp:revision>22</cp:revision>
  <dcterms:created xsi:type="dcterms:W3CDTF">2016-02-29T12:34:43Z</dcterms:created>
  <dcterms:modified xsi:type="dcterms:W3CDTF">2016-03-03T09:56:43Z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Watermark">
    <vt:lpwstr/>
  </property>
  <property fmtid="{D5CDD505-2E9C-101B-9397-08002B2CF9AE}" pid="3" name="_AdHocReviewCycleID">
    <vt:i4>680398690</vt:i4>
  </property>
  <property fmtid="{D5CDD505-2E9C-101B-9397-08002B2CF9AE}" pid="4" name="_NewReviewCycle">
    <vt:lpwstr/>
  </property>
  <property fmtid="{D5CDD505-2E9C-101B-9397-08002B2CF9AE}" pid="5" name="_EmailSubject">
    <vt:lpwstr>Presentation attached: - Severe Convection &amp; Climate Workshop 2016</vt:lpwstr>
  </property>
  <property fmtid="{D5CDD505-2E9C-101B-9397-08002B2CF9AE}" pid="6" name="_AuthorEmail">
    <vt:lpwstr>Rick.Thomas@WillisTowersWatson.com</vt:lpwstr>
  </property>
  <property fmtid="{D5CDD505-2E9C-101B-9397-08002B2CF9AE}" pid="7" name="_AuthorEmailDisplayName">
    <vt:lpwstr>Thomas, Rick</vt:lpwstr>
  </property>
  <property fmtid="{D5CDD505-2E9C-101B-9397-08002B2CF9AE}" pid="8" name="_PreviousAdHocReviewCycleID">
    <vt:i4>-814716374</vt:i4>
  </property>
</Properties>
</file>