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797" r:id="rId4"/>
    <p:sldMasterId id="2147484803" r:id="rId5"/>
    <p:sldMasterId id="2147484809" r:id="rId6"/>
    <p:sldMasterId id="2147484815" r:id="rId7"/>
  </p:sldMasterIdLst>
  <p:notesMasterIdLst>
    <p:notesMasterId r:id="rId19"/>
  </p:notesMasterIdLst>
  <p:handoutMasterIdLst>
    <p:handoutMasterId r:id="rId20"/>
  </p:handoutMasterIdLst>
  <p:sldIdLst>
    <p:sldId id="396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06" r:id="rId18"/>
  </p:sldIdLst>
  <p:sldSz cx="9144000" cy="6858000" type="screen4x3"/>
  <p:notesSz cx="6858000" cy="93138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00"/>
    <a:srgbClr val="EE8B7E"/>
    <a:srgbClr val="FF9966"/>
    <a:srgbClr val="0099FF"/>
    <a:srgbClr val="66FFFF"/>
    <a:srgbClr val="66FF99"/>
    <a:srgbClr val="99FF66"/>
    <a:srgbClr val="FFFF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63" autoAdjust="0"/>
    <p:restoredTop sz="65882" autoAdjust="0"/>
  </p:normalViewPr>
  <p:slideViewPr>
    <p:cSldViewPr snapToGrid="0">
      <p:cViewPr>
        <p:scale>
          <a:sx n="110" d="100"/>
          <a:sy n="110" d="100"/>
        </p:scale>
        <p:origin x="-164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52"/>
    </p:cViewPr>
  </p:sorterViewPr>
  <p:notesViewPr>
    <p:cSldViewPr snapToGrid="0">
      <p:cViewPr varScale="1">
        <p:scale>
          <a:sx n="86" d="100"/>
          <a:sy n="86" d="100"/>
        </p:scale>
        <p:origin x="-3126" y="-78"/>
      </p:cViewPr>
      <p:guideLst>
        <p:guide orient="horz" pos="2935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6" y="2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/>
          <a:lstStyle>
            <a:lvl1pPr algn="r">
              <a:defRPr sz="1200"/>
            </a:lvl1pPr>
          </a:lstStyle>
          <a:p>
            <a:fld id="{A552B946-9129-4274-8E4A-2C9FC05D1DF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6555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6" y="8846555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 anchor="b"/>
          <a:lstStyle>
            <a:lvl1pPr algn="r">
              <a:defRPr sz="1200"/>
            </a:lvl1pPr>
          </a:lstStyle>
          <a:p>
            <a:fld id="{C0893EFE-6DCD-4243-B9E3-3FBE47E5E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2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564387B-0BAB-42D7-9103-84D291DB7816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90" tIns="46647" rIns="93290" bIns="4664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6"/>
            <a:ext cx="5486400" cy="4191238"/>
          </a:xfrm>
          <a:prstGeom prst="rect">
            <a:avLst/>
          </a:prstGeom>
        </p:spPr>
        <p:txBody>
          <a:bodyPr vert="horz" lIns="93290" tIns="46647" rIns="93290" bIns="4664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6555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846555"/>
            <a:ext cx="2971800" cy="465692"/>
          </a:xfrm>
          <a:prstGeom prst="rect">
            <a:avLst/>
          </a:prstGeom>
        </p:spPr>
        <p:txBody>
          <a:bodyPr vert="horz" lIns="93290" tIns="46647" rIns="93290" bIns="46647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5D2704-6601-4DBE-833B-9C692D63B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21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96FD4C-8C30-47A3-B4BE-9E437D470A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8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5812" y="2983015"/>
            <a:ext cx="5530850" cy="1238250"/>
          </a:xfr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9932" y="1802860"/>
            <a:ext cx="5686562" cy="1089497"/>
          </a:xfrm>
        </p:spPr>
        <p:txBody>
          <a:bodyPr lIns="0" tIns="0" rIns="0" bIns="0" anchor="b">
            <a:noAutofit/>
          </a:bodyPr>
          <a:lstStyle>
            <a:lvl1pPr>
              <a:defRPr sz="3200" b="1" spc="3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6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 marL="344488" indent="-174625">
              <a:buClr>
                <a:schemeClr val="bg2"/>
              </a:buClr>
              <a:defRPr>
                <a:solidFill>
                  <a:schemeClr val="tx1"/>
                </a:solidFill>
              </a:defRPr>
            </a:lvl2pPr>
            <a:lvl3pPr marL="574675" indent="-169863">
              <a:buClr>
                <a:schemeClr val="bg2"/>
              </a:buClr>
              <a:defRPr>
                <a:solidFill>
                  <a:schemeClr val="tx1"/>
                </a:solidFill>
              </a:defRPr>
            </a:lvl3pPr>
            <a:lvl4pPr marL="741363" indent="-173038">
              <a:buClr>
                <a:schemeClr val="bg2"/>
              </a:buClr>
              <a:defRPr>
                <a:solidFill>
                  <a:schemeClr val="tx1"/>
                </a:solidFill>
              </a:defRPr>
            </a:lvl4pPr>
            <a:lvl5pPr marL="914400" indent="-153988">
              <a:buClr>
                <a:schemeClr val="bg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52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69913" indent="-169863">
              <a:defRPr>
                <a:solidFill>
                  <a:schemeClr val="tx1"/>
                </a:solidFill>
              </a:defRPr>
            </a:lvl3pPr>
            <a:lvl4pPr marL="746125" indent="-173038">
              <a:defRPr>
                <a:solidFill>
                  <a:schemeClr val="tx1"/>
                </a:solidFill>
              </a:defRPr>
            </a:lvl4pPr>
            <a:lvl5pPr marL="914400" indent="-1143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59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1880" y="2020823"/>
            <a:ext cx="3849624" cy="432531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681" y="2020823"/>
            <a:ext cx="3849624" cy="432531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68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272" y="2019708"/>
            <a:ext cx="7981519" cy="4321457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5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5812" y="2983015"/>
            <a:ext cx="5530850" cy="1238250"/>
          </a:xfr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9932" y="1802860"/>
            <a:ext cx="5686562" cy="1089497"/>
          </a:xfrm>
        </p:spPr>
        <p:txBody>
          <a:bodyPr lIns="0" tIns="0" rIns="0" bIns="0" anchor="b">
            <a:noAutofit/>
          </a:bodyPr>
          <a:lstStyle>
            <a:lvl1pPr>
              <a:defRPr sz="3200" b="1" spc="3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2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76759" y="3512875"/>
            <a:ext cx="7119769" cy="1253949"/>
          </a:xfrm>
        </p:spPr>
        <p:txBody>
          <a:bodyPr anchor="b" anchorCtr="0"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594302" y="4866525"/>
            <a:ext cx="7102365" cy="914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1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74675" indent="-169863">
              <a:defRPr>
                <a:solidFill>
                  <a:schemeClr val="tx1"/>
                </a:solidFill>
              </a:defRPr>
            </a:lvl3pPr>
            <a:lvl4pPr marL="741363" indent="-173038">
              <a:defRPr>
                <a:solidFill>
                  <a:schemeClr val="tx1"/>
                </a:solidFill>
              </a:defRPr>
            </a:lvl4pPr>
            <a:lvl5pPr marL="914400" indent="-153988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2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69913" indent="-169863">
              <a:defRPr>
                <a:solidFill>
                  <a:schemeClr val="tx1"/>
                </a:solidFill>
              </a:defRPr>
            </a:lvl3pPr>
            <a:lvl4pPr marL="746125" indent="-173038">
              <a:defRPr>
                <a:solidFill>
                  <a:schemeClr val="tx1"/>
                </a:solidFill>
              </a:defRPr>
            </a:lvl4pPr>
            <a:lvl5pPr marL="914400" indent="-1143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7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3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76759" y="3512875"/>
            <a:ext cx="7119769" cy="1253949"/>
          </a:xfrm>
        </p:spPr>
        <p:txBody>
          <a:bodyPr anchor="b" anchorCtr="0">
            <a:no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594302" y="4866525"/>
            <a:ext cx="7102365" cy="914400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8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1880" y="2020823"/>
            <a:ext cx="3849624" cy="432531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681" y="2020823"/>
            <a:ext cx="3849624" cy="432531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7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272" y="2019708"/>
            <a:ext cx="7981519" cy="4321457"/>
          </a:xfrm>
        </p:spPr>
        <p:txBody>
          <a:bodyPr/>
          <a:lstStyle>
            <a:lvl1pPr>
              <a:buClr>
                <a:schemeClr val="accent3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8C827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8C827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8C827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5812" y="2983015"/>
            <a:ext cx="5530850" cy="1238250"/>
          </a:xfr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9932" y="1802860"/>
            <a:ext cx="5686562" cy="1089497"/>
          </a:xfrm>
        </p:spPr>
        <p:txBody>
          <a:bodyPr lIns="0" tIns="0" rIns="0" bIns="0" anchor="b">
            <a:noAutofit/>
          </a:bodyPr>
          <a:lstStyle>
            <a:lvl1pPr>
              <a:defRPr sz="3200" b="1" spc="3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4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76759" y="3512875"/>
            <a:ext cx="7119769" cy="1253949"/>
          </a:xfrm>
        </p:spPr>
        <p:txBody>
          <a:bodyPr anchor="b" anchorCtr="0"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594302" y="4866525"/>
            <a:ext cx="7102365" cy="914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45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52322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 marL="344488" indent="-174625">
              <a:buClr>
                <a:schemeClr val="bg2"/>
              </a:buClr>
              <a:defRPr>
                <a:solidFill>
                  <a:schemeClr val="tx1"/>
                </a:solidFill>
              </a:defRPr>
            </a:lvl2pPr>
            <a:lvl3pPr marL="574675" indent="-169863"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 marL="741363" indent="-173038"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 marL="914400" indent="-153988"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7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69913" indent="-169863">
              <a:defRPr>
                <a:solidFill>
                  <a:schemeClr val="tx1"/>
                </a:solidFill>
              </a:defRPr>
            </a:lvl3pPr>
            <a:lvl4pPr marL="746125" indent="-173038">
              <a:defRPr>
                <a:solidFill>
                  <a:schemeClr val="tx1"/>
                </a:solidFill>
              </a:defRPr>
            </a:lvl4pPr>
            <a:lvl5pPr marL="914400" indent="-1143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44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95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1880" y="2020823"/>
            <a:ext cx="3849624" cy="432531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681" y="2020823"/>
            <a:ext cx="3849624" cy="4325311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0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272" y="2019708"/>
            <a:ext cx="7981519" cy="4321457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12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52322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74675" indent="-169863">
              <a:defRPr>
                <a:solidFill>
                  <a:schemeClr val="tx1"/>
                </a:solidFill>
              </a:defRPr>
            </a:lvl3pPr>
            <a:lvl4pPr marL="741363" indent="-173038">
              <a:defRPr>
                <a:solidFill>
                  <a:schemeClr val="tx1"/>
                </a:solidFill>
              </a:defRPr>
            </a:lvl4pPr>
            <a:lvl5pPr marL="914400" indent="-153988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7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3038" indent="-173038">
              <a:defRPr>
                <a:solidFill>
                  <a:schemeClr val="tx1"/>
                </a:solidFill>
              </a:defRPr>
            </a:lvl1pPr>
            <a:lvl2pPr marL="344488" indent="-174625">
              <a:defRPr>
                <a:solidFill>
                  <a:schemeClr val="tx1"/>
                </a:solidFill>
              </a:defRPr>
            </a:lvl2pPr>
            <a:lvl3pPr marL="569913" indent="-169863">
              <a:defRPr>
                <a:solidFill>
                  <a:schemeClr val="tx1"/>
                </a:solidFill>
              </a:defRPr>
            </a:lvl3pPr>
            <a:lvl4pPr marL="746125" indent="-173038">
              <a:defRPr>
                <a:solidFill>
                  <a:schemeClr val="tx1"/>
                </a:solidFill>
              </a:defRPr>
            </a:lvl4pPr>
            <a:lvl5pPr marL="914400" indent="-1143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3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1880" y="2020823"/>
            <a:ext cx="3849624" cy="432531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buClr>
                <a:schemeClr val="tx2"/>
              </a:buClr>
              <a:defRPr sz="1800"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681" y="2020823"/>
            <a:ext cx="3849624" cy="432531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15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272" y="2019708"/>
            <a:ext cx="7981519" cy="4321457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35863" y="1269857"/>
            <a:ext cx="7986713" cy="52115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3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5812" y="2983015"/>
            <a:ext cx="5530850" cy="1238250"/>
          </a:xfr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9932" y="1802860"/>
            <a:ext cx="5686562" cy="1089497"/>
          </a:xfrm>
        </p:spPr>
        <p:txBody>
          <a:bodyPr lIns="0" tIns="0" rIns="0" bIns="0" anchor="b">
            <a:noAutofit/>
          </a:bodyPr>
          <a:lstStyle>
            <a:lvl1pPr>
              <a:defRPr sz="3200" b="1" spc="3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36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9" descr="CL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0" y="228600"/>
            <a:ext cx="168910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76759" y="3512875"/>
            <a:ext cx="7119769" cy="1253949"/>
          </a:xfrm>
        </p:spPr>
        <p:txBody>
          <a:bodyPr anchor="b" anchorCtr="0"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594302" y="4866525"/>
            <a:ext cx="7102365" cy="914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13" indent="0">
              <a:buNone/>
              <a:defRPr/>
            </a:lvl2pPr>
            <a:lvl3pPr marL="514350" indent="0">
              <a:buNone/>
              <a:defRPr/>
            </a:lvl3pPr>
            <a:lvl4pPr marL="687388" indent="0">
              <a:buNone/>
              <a:defRPr/>
            </a:lvl4pPr>
            <a:lvl5pPr marL="87788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5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3463" y="1790700"/>
            <a:ext cx="7967662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6" descr="CL_Horiz_Logo_RG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8100"/>
            <a:ext cx="1819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51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8" r:id="rId1"/>
    <p:sldLayoutId id="2147484799" r:id="rId2"/>
    <p:sldLayoutId id="2147484800" r:id="rId3"/>
    <p:sldLayoutId id="2147484801" r:id="rId4"/>
    <p:sldLayoutId id="2147484802" r:id="rId5"/>
    <p:sldLayoutId id="2147484823" r:id="rId6"/>
    <p:sldLayoutId id="2147484824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73038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2pPr>
      <a:lvl3pPr marL="573088" indent="-17303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3pPr>
      <a:lvl4pPr marL="741363" indent="-16827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tabLst/>
        <a:defRPr sz="1600">
          <a:solidFill>
            <a:schemeClr val="tx1"/>
          </a:solidFill>
          <a:latin typeface="+mn-lt"/>
        </a:defRPr>
      </a:lvl4pPr>
      <a:lvl5pPr marL="912813" indent="-14922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2652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6pPr>
      <a:lvl7pPr marL="17224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7pPr>
      <a:lvl8pPr marL="21796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8pPr>
      <a:lvl9pPr marL="26368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3463" y="1790700"/>
            <a:ext cx="7967662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6" descr="CL_Horiz_Logo_RG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8100"/>
            <a:ext cx="1819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5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  <p:sldLayoutId id="2147484805" r:id="rId2"/>
    <p:sldLayoutId id="2147484806" r:id="rId3"/>
    <p:sldLayoutId id="2147484807" r:id="rId4"/>
    <p:sldLayoutId id="2147484808" r:id="rId5"/>
    <p:sldLayoutId id="2147484825" r:id="rId6"/>
    <p:sldLayoutId id="2147484826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73038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2pPr>
      <a:lvl3pPr marL="573088" indent="-173038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3pPr>
      <a:lvl4pPr marL="741363" indent="-168275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tabLst/>
        <a:defRPr sz="1600">
          <a:solidFill>
            <a:schemeClr val="tx1"/>
          </a:solidFill>
          <a:latin typeface="+mn-lt"/>
        </a:defRPr>
      </a:lvl4pPr>
      <a:lvl5pPr marL="912813" indent="-149225" algn="l" rtl="0" eaLnBrk="0" fontAlgn="base" hangingPunct="0">
        <a:spcBef>
          <a:spcPct val="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2652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6pPr>
      <a:lvl7pPr marL="17224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7pPr>
      <a:lvl8pPr marL="21796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8pPr>
      <a:lvl9pPr marL="26368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3463" y="1790700"/>
            <a:ext cx="7967662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6" descr="CL_Horiz_Logo_RG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8100"/>
            <a:ext cx="1819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53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0" r:id="rId1"/>
    <p:sldLayoutId id="2147484811" r:id="rId2"/>
    <p:sldLayoutId id="2147484812" r:id="rId3"/>
    <p:sldLayoutId id="2147484813" r:id="rId4"/>
    <p:sldLayoutId id="2147484814" r:id="rId5"/>
    <p:sldLayoutId id="2147484827" r:id="rId6"/>
    <p:sldLayoutId id="2147484828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73038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2pPr>
      <a:lvl3pPr marL="573088" indent="-17303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3pPr>
      <a:lvl4pPr marL="741363" indent="-16827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tabLst/>
        <a:defRPr sz="1600">
          <a:solidFill>
            <a:schemeClr val="tx1"/>
          </a:solidFill>
          <a:latin typeface="+mn-lt"/>
        </a:defRPr>
      </a:lvl4pPr>
      <a:lvl5pPr marL="912813" indent="-14922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2652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6pPr>
      <a:lvl7pPr marL="17224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7pPr>
      <a:lvl8pPr marL="21796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8pPr>
      <a:lvl9pPr marL="26368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525" y="777875"/>
            <a:ext cx="797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3463" y="1790700"/>
            <a:ext cx="7967662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6" descr="CL_Horiz_Logo_RGB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8100"/>
            <a:ext cx="1819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29306" y="6550996"/>
            <a:ext cx="4523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800" dirty="0">
                <a:solidFill>
                  <a:srgbClr val="796F66"/>
                </a:solidFill>
              </a:rPr>
              <a:t>©</a:t>
            </a:r>
            <a:r>
              <a:rPr lang="en-US" sz="800" dirty="0" smtClean="0">
                <a:solidFill>
                  <a:srgbClr val="796F66"/>
                </a:solidFill>
              </a:rPr>
              <a:t>2015 </a:t>
            </a:r>
            <a:r>
              <a:rPr lang="en-US" sz="800" dirty="0" err="1" smtClean="0">
                <a:solidFill>
                  <a:srgbClr val="796F66"/>
                </a:solidFill>
              </a:rPr>
              <a:t>CoreLogic</a:t>
            </a:r>
            <a:r>
              <a:rPr lang="en-US" sz="800" dirty="0" smtClean="0">
                <a:solidFill>
                  <a:srgbClr val="796F66"/>
                </a:solidFill>
              </a:rPr>
              <a:t>, </a:t>
            </a:r>
            <a:r>
              <a:rPr lang="en-US" sz="800" dirty="0">
                <a:solidFill>
                  <a:srgbClr val="796F66"/>
                </a:solidFill>
              </a:rPr>
              <a:t>Inc</a:t>
            </a:r>
            <a:r>
              <a:rPr lang="en-US" sz="800" dirty="0" smtClean="0">
                <a:solidFill>
                  <a:srgbClr val="796F66"/>
                </a:solidFill>
              </a:rPr>
              <a:t>. All </a:t>
            </a:r>
            <a:r>
              <a:rPr lang="en-US" sz="800" dirty="0">
                <a:solidFill>
                  <a:srgbClr val="796F66"/>
                </a:solidFill>
              </a:rPr>
              <a:t>rights reserved. Proprietary and Confidential</a:t>
            </a:r>
            <a:r>
              <a:rPr lang="en-US" sz="800" dirty="0" smtClean="0">
                <a:solidFill>
                  <a:srgbClr val="796F66"/>
                </a:solidFill>
              </a:rPr>
              <a:t>.</a:t>
            </a:r>
            <a:endParaRPr lang="en-US" sz="800" dirty="0">
              <a:solidFill>
                <a:srgbClr val="796F6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27187" y="6349435"/>
            <a:ext cx="489626" cy="365125"/>
          </a:xfrm>
          <a:prstGeom prst="rect">
            <a:avLst/>
          </a:prstGeom>
        </p:spPr>
        <p:txBody>
          <a:bodyPr vert="horz" lIns="0" tIns="45720" rIns="0" bIns="0" rtlCol="0" anchor="b" anchorCtr="1"/>
          <a:lstStyle>
            <a:lvl1pPr algn="ctr">
              <a:defRPr sz="800">
                <a:solidFill>
                  <a:srgbClr val="796F66"/>
                </a:solidFill>
              </a:defRPr>
            </a:lvl1pPr>
          </a:lstStyle>
          <a:p>
            <a:fld id="{262CD887-5715-4501-8DD7-666353002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6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6" r:id="rId1"/>
    <p:sldLayoutId id="2147484817" r:id="rId2"/>
    <p:sldLayoutId id="2147484818" r:id="rId3"/>
    <p:sldLayoutId id="2147484819" r:id="rId4"/>
    <p:sldLayoutId id="2147484820" r:id="rId5"/>
    <p:sldLayoutId id="2147484829" r:id="rId6"/>
    <p:sldLayoutId id="2147484830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73038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173038" algn="l" rtl="0" eaLnBrk="0" fontAlgn="base" hangingPunct="0">
        <a:spcBef>
          <a:spcPts val="475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2pPr>
      <a:lvl3pPr marL="573088" indent="-17303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3pPr>
      <a:lvl4pPr marL="741363" indent="-16827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tabLst/>
        <a:defRPr sz="1600">
          <a:solidFill>
            <a:schemeClr val="tx1"/>
          </a:solidFill>
          <a:latin typeface="+mn-lt"/>
        </a:defRPr>
      </a:lvl4pPr>
      <a:lvl5pPr marL="912813" indent="-14922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2652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6pPr>
      <a:lvl7pPr marL="17224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7pPr>
      <a:lvl8pPr marL="21796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8pPr>
      <a:lvl9pPr marL="2636838" indent="-149225" algn="l" rtl="0" fontAlgn="base">
        <a:spcBef>
          <a:spcPct val="0"/>
        </a:spcBef>
        <a:spcAft>
          <a:spcPct val="0"/>
        </a:spcAft>
        <a:buClr>
          <a:schemeClr val="bg2"/>
        </a:buClr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/>
              <a:t>Anticipating, measuring and reacting to losses from SCS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Using science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to </a:t>
            </a:r>
            <a:r>
              <a:rPr lang="en-US" b="0" dirty="0"/>
              <a:t>improve our </a:t>
            </a:r>
            <a:r>
              <a:rPr lang="en-US" b="0" dirty="0" smtClean="0"/>
              <a:t>lives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Future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020" y="824542"/>
            <a:ext cx="4311627" cy="3669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33464" y="1790700"/>
            <a:ext cx="3512658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0" fontAlgn="base" hangingPunct="0">
              <a:spcBef>
                <a:spcPts val="475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4625" algn="l" rtl="0" eaLnBrk="0" fontAlgn="base" hangingPunct="0">
              <a:spcBef>
                <a:spcPts val="475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74675" indent="-169863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741363" indent="-17303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/>
              <a:defRPr sz="1600">
                <a:solidFill>
                  <a:schemeClr val="tx1"/>
                </a:solidFill>
                <a:latin typeface="+mn-lt"/>
              </a:defRPr>
            </a:lvl4pPr>
            <a:lvl5pPr marL="914400" indent="-1539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1265238" indent="-149225" algn="l" rtl="0" fontAlgn="base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2"/>
                </a:solidFill>
                <a:latin typeface="+mn-lt"/>
              </a:defRPr>
            </a:lvl6pPr>
            <a:lvl7pPr marL="1722438" indent="-149225" algn="l" rtl="0" fontAlgn="base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2"/>
                </a:solidFill>
                <a:latin typeface="+mn-lt"/>
              </a:defRPr>
            </a:lvl7pPr>
            <a:lvl8pPr marL="2179638" indent="-149225" algn="l" rtl="0" fontAlgn="base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2"/>
                </a:solidFill>
                <a:latin typeface="+mn-lt"/>
              </a:defRPr>
            </a:lvl8pPr>
            <a:lvl9pPr marL="2636838" indent="-149225" algn="l" rtl="0" fontAlgn="base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smtClean="0"/>
              <a:t>Wind field estimates available within hours of event</a:t>
            </a:r>
          </a:p>
          <a:p>
            <a:r>
              <a:rPr lang="en-US" kern="0" smtClean="0"/>
              <a:t>Computer overlay of policies-in-force generate accurate loss estimates</a:t>
            </a:r>
          </a:p>
          <a:p>
            <a:pPr lvl="1"/>
            <a:r>
              <a:rPr lang="en-US" kern="0" smtClean="0"/>
              <a:t>Mitigate ongoing losses</a:t>
            </a:r>
          </a:p>
          <a:p>
            <a:pPr lvl="1"/>
            <a:r>
              <a:rPr lang="en-US" kern="0" smtClean="0"/>
              <a:t>Improved claims response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136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Catastrophe Risk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dirty="0"/>
              <a:t>relentless pursuit to protect and restore families and businesses from financial </a:t>
            </a:r>
            <a:r>
              <a:rPr lang="en-US" sz="3200" dirty="0" smtClean="0"/>
              <a:t>catastrophe</a:t>
            </a:r>
          </a:p>
          <a:p>
            <a:endParaRPr lang="en-US" sz="3200" dirty="0"/>
          </a:p>
          <a:p>
            <a:endParaRPr lang="en-US" sz="2400" dirty="0" smtClean="0"/>
          </a:p>
          <a:p>
            <a:r>
              <a:rPr lang="en-US" sz="2400" dirty="0" smtClean="0"/>
              <a:t>Questions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Tom Larsen</a:t>
            </a:r>
          </a:p>
          <a:p>
            <a:pPr marL="169863" lvl="1" indent="0">
              <a:buNone/>
            </a:pPr>
            <a:r>
              <a:rPr lang="en-US" sz="2400" dirty="0" smtClean="0"/>
              <a:t>	tlarsen@corelogic.com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How Big is the problem?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39" y="1790700"/>
            <a:ext cx="7828109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90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U.S. Natural Disaster Losses,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2372068"/>
            <a:ext cx="7967662" cy="330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54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Hail Verification: Improvements in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22" y="1790700"/>
            <a:ext cx="7442943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19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Hail Damage Inspection Score for Underwriting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2203292"/>
            <a:ext cx="7967662" cy="3646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37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Complete View of Property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070" y="1790700"/>
            <a:ext cx="7326448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08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The complexity of measuring wind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2376250"/>
            <a:ext cx="7967662" cy="330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83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smtClean="0"/>
              <a:t>Producing Verified Wind Speed Estimates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542" y="1790700"/>
            <a:ext cx="5621503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191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777875"/>
            <a:ext cx="7975600" cy="461665"/>
          </a:xfrm>
        </p:spPr>
        <p:txBody>
          <a:bodyPr/>
          <a:lstStyle/>
          <a:p>
            <a:r>
              <a:rPr lang="en-US" dirty="0" err="1" smtClean="0"/>
              <a:t>CoreLogic’s</a:t>
            </a:r>
            <a:r>
              <a:rPr lang="en-US" dirty="0" smtClean="0"/>
              <a:t> Approach to </a:t>
            </a:r>
            <a:r>
              <a:rPr lang="en-US" dirty="0" err="1" smtClean="0"/>
              <a:t>windfield</a:t>
            </a:r>
            <a:r>
              <a:rPr lang="en-US" dirty="0" smtClean="0"/>
              <a:t> estimation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2CD887-5715-4501-8DD7-6663530020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395" y="1790700"/>
            <a:ext cx="7489798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6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Bright Blue 1">
  <a:themeElements>
    <a:clrScheme name="J-corp blue">
      <a:dk1>
        <a:srgbClr val="685745"/>
      </a:dk1>
      <a:lt1>
        <a:srgbClr val="FFFFFF"/>
      </a:lt1>
      <a:dk2>
        <a:srgbClr val="8C8279"/>
      </a:dk2>
      <a:lt2>
        <a:srgbClr val="006699"/>
      </a:lt2>
      <a:accent1>
        <a:srgbClr val="E23D28"/>
      </a:accent1>
      <a:accent2>
        <a:srgbClr val="C9BBAD"/>
      </a:accent2>
      <a:accent3>
        <a:srgbClr val="685745"/>
      </a:accent3>
      <a:accent4>
        <a:srgbClr val="789F90"/>
      </a:accent4>
      <a:accent5>
        <a:srgbClr val="006699"/>
      </a:accent5>
      <a:accent6>
        <a:srgbClr val="CC9933"/>
      </a:accent6>
      <a:hlink>
        <a:srgbClr val="00607E"/>
      </a:hlink>
      <a:folHlink>
        <a:srgbClr val="9EC3DE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685745"/>
        </a:dk2>
        <a:lt2>
          <a:srgbClr val="808080"/>
        </a:lt2>
        <a:accent1>
          <a:srgbClr val="E23D2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685745"/>
        </a:dk2>
        <a:lt2>
          <a:srgbClr val="958377"/>
        </a:lt2>
        <a:accent1>
          <a:srgbClr val="E23D28"/>
        </a:accent1>
        <a:accent2>
          <a:srgbClr val="004054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00394B"/>
        </a:accent6>
        <a:hlink>
          <a:srgbClr val="004D46"/>
        </a:hlink>
        <a:folHlink>
          <a:srgbClr val="7724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right Blue 2">
  <a:themeElements>
    <a:clrScheme name="J-gray">
      <a:dk1>
        <a:srgbClr val="6E6259"/>
      </a:dk1>
      <a:lt1>
        <a:srgbClr val="FFFFFF"/>
      </a:lt1>
      <a:dk2>
        <a:srgbClr val="6E6259"/>
      </a:dk2>
      <a:lt2>
        <a:srgbClr val="8C8279"/>
      </a:lt2>
      <a:accent1>
        <a:srgbClr val="990000"/>
      </a:accent1>
      <a:accent2>
        <a:srgbClr val="CC9933"/>
      </a:accent2>
      <a:accent3>
        <a:srgbClr val="006699"/>
      </a:accent3>
      <a:accent4>
        <a:srgbClr val="A3AA83"/>
      </a:accent4>
      <a:accent5>
        <a:srgbClr val="660066"/>
      </a:accent5>
      <a:accent6>
        <a:srgbClr val="8C8279"/>
      </a:accent6>
      <a:hlink>
        <a:srgbClr val="006699"/>
      </a:hlink>
      <a:folHlink>
        <a:srgbClr val="62B5E5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685745"/>
        </a:dk2>
        <a:lt2>
          <a:srgbClr val="808080"/>
        </a:lt2>
        <a:accent1>
          <a:srgbClr val="E23D2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685745"/>
        </a:dk2>
        <a:lt2>
          <a:srgbClr val="958377"/>
        </a:lt2>
        <a:accent1>
          <a:srgbClr val="E23D28"/>
        </a:accent1>
        <a:accent2>
          <a:srgbClr val="004054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00394B"/>
        </a:accent6>
        <a:hlink>
          <a:srgbClr val="004D46"/>
        </a:hlink>
        <a:folHlink>
          <a:srgbClr val="7724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light green 1">
  <a:themeElements>
    <a:clrScheme name="J-dk green">
      <a:dk1>
        <a:srgbClr val="6E6259"/>
      </a:dk1>
      <a:lt1>
        <a:srgbClr val="FFFFFF"/>
      </a:lt1>
      <a:dk2>
        <a:srgbClr val="8C8279"/>
      </a:dk2>
      <a:lt2>
        <a:srgbClr val="004C45"/>
      </a:lt2>
      <a:accent1>
        <a:srgbClr val="990000"/>
      </a:accent1>
      <a:accent2>
        <a:srgbClr val="CC9933"/>
      </a:accent2>
      <a:accent3>
        <a:srgbClr val="004C45"/>
      </a:accent3>
      <a:accent4>
        <a:srgbClr val="660066"/>
      </a:accent4>
      <a:accent5>
        <a:srgbClr val="006699"/>
      </a:accent5>
      <a:accent6>
        <a:srgbClr val="8C8279"/>
      </a:accent6>
      <a:hlink>
        <a:srgbClr val="006699"/>
      </a:hlink>
      <a:folHlink>
        <a:srgbClr val="62B5E5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685745"/>
        </a:dk2>
        <a:lt2>
          <a:srgbClr val="808080"/>
        </a:lt2>
        <a:accent1>
          <a:srgbClr val="E23D2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685745"/>
        </a:dk2>
        <a:lt2>
          <a:srgbClr val="958377"/>
        </a:lt2>
        <a:accent1>
          <a:srgbClr val="E23D28"/>
        </a:accent1>
        <a:accent2>
          <a:srgbClr val="004054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00394B"/>
        </a:accent6>
        <a:hlink>
          <a:srgbClr val="004D46"/>
        </a:hlink>
        <a:folHlink>
          <a:srgbClr val="7724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light yellow">
  <a:themeElements>
    <a:clrScheme name="J-159">
      <a:dk1>
        <a:srgbClr val="6E6259"/>
      </a:dk1>
      <a:lt1>
        <a:srgbClr val="FFFFFF"/>
      </a:lt1>
      <a:dk2>
        <a:srgbClr val="8C8279"/>
      </a:dk2>
      <a:lt2>
        <a:srgbClr val="CB6015"/>
      </a:lt2>
      <a:accent1>
        <a:srgbClr val="990000"/>
      </a:accent1>
      <a:accent2>
        <a:srgbClr val="CC9933"/>
      </a:accent2>
      <a:accent3>
        <a:srgbClr val="006699"/>
      </a:accent3>
      <a:accent4>
        <a:srgbClr val="A3AA83"/>
      </a:accent4>
      <a:accent5>
        <a:srgbClr val="660066"/>
      </a:accent5>
      <a:accent6>
        <a:srgbClr val="CB6015"/>
      </a:accent6>
      <a:hlink>
        <a:srgbClr val="006699"/>
      </a:hlink>
      <a:folHlink>
        <a:srgbClr val="62B5E5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685745"/>
        </a:dk2>
        <a:lt2>
          <a:srgbClr val="808080"/>
        </a:lt2>
        <a:accent1>
          <a:srgbClr val="E23D2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685745"/>
        </a:dk2>
        <a:lt2>
          <a:srgbClr val="958377"/>
        </a:lt2>
        <a:accent1>
          <a:srgbClr val="E23D28"/>
        </a:accent1>
        <a:accent2>
          <a:srgbClr val="004054"/>
        </a:accent2>
        <a:accent3>
          <a:srgbClr val="FFFFFF"/>
        </a:accent3>
        <a:accent4>
          <a:srgbClr val="000000"/>
        </a:accent4>
        <a:accent5>
          <a:srgbClr val="EEAFAC"/>
        </a:accent5>
        <a:accent6>
          <a:srgbClr val="00394B"/>
        </a:accent6>
        <a:hlink>
          <a:srgbClr val="004D46"/>
        </a:hlink>
        <a:folHlink>
          <a:srgbClr val="7724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conOverlay xmlns="http://schemas.microsoft.com/sharepoint/v4" xsi:nil="true"/>
    <EPMLiveListConfig xmlns="2fbfe71e-d4e1-46cd-9eaf-ae826f37a4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57F7EDE9CC1D43A23BA8A3841F1D0C" ma:contentTypeVersion="2" ma:contentTypeDescription="Create a new document." ma:contentTypeScope="" ma:versionID="3cc6b56c62c82d40601353c61de73887">
  <xsd:schema xmlns:xsd="http://www.w3.org/2001/XMLSchema" xmlns:xs="http://www.w3.org/2001/XMLSchema" xmlns:p="http://schemas.microsoft.com/office/2006/metadata/properties" xmlns:ns2="2fbfe71e-d4e1-46cd-9eaf-ae826f37a4fe" xmlns:ns3="http://schemas.microsoft.com/sharepoint/v4" targetNamespace="http://schemas.microsoft.com/office/2006/metadata/properties" ma:root="true" ma:fieldsID="95faa62c790523bc7fda1e93c4127399" ns2:_="" ns3:_="">
    <xsd:import namespace="2fbfe71e-d4e1-46cd-9eaf-ae826f37a4fe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EPMLiveListConfig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bfe71e-d4e1-46cd-9eaf-ae826f37a4fe" elementFormDefault="qualified">
    <xsd:import namespace="http://schemas.microsoft.com/office/2006/documentManagement/types"/>
    <xsd:import namespace="http://schemas.microsoft.com/office/infopath/2007/PartnerControls"/>
    <xsd:element name="EPMLiveListConfig" ma:index="8" nillable="true" ma:displayName="EPMLiveListConfig" ma:hidden="true" ma:internalName="EPMLiveListConfig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2DC6AA-AF0B-4FBF-AB39-7E657BAEAF1C}">
  <ds:schemaRefs>
    <ds:schemaRef ds:uri="http://purl.org/dc/elements/1.1/"/>
    <ds:schemaRef ds:uri="http://schemas.openxmlformats.org/package/2006/metadata/core-properties"/>
    <ds:schemaRef ds:uri="2fbfe71e-d4e1-46cd-9eaf-ae826f37a4fe"/>
    <ds:schemaRef ds:uri="http://schemas.microsoft.com/sharepoint/v4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98418AF-E71A-42C9-AADA-2A26A0F37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bfe71e-d4e1-46cd-9eaf-ae826f37a4fe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36E5F54-A219-4373-97C0-98207E452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CoreLogic Angles_Template 031215</Template>
  <TotalTime>19855</TotalTime>
  <Words>107</Words>
  <Application>Microsoft Office PowerPoint</Application>
  <PresentationFormat>On-screen Show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1_Bright Blue 1</vt:lpstr>
      <vt:lpstr>2_Bright Blue 2</vt:lpstr>
      <vt:lpstr>3_light green 1</vt:lpstr>
      <vt:lpstr>4_light yellow</vt:lpstr>
      <vt:lpstr>Using science  to improve our lives</vt:lpstr>
      <vt:lpstr>How Big is the problem?</vt:lpstr>
      <vt:lpstr>U.S. Natural Disaster Losses, 2014</vt:lpstr>
      <vt:lpstr>Hail Verification: Improvements in Technology</vt:lpstr>
      <vt:lpstr>Hail Damage Inspection Score for Underwriting</vt:lpstr>
      <vt:lpstr>Complete View of Property</vt:lpstr>
      <vt:lpstr>The complexity of measuring wind</vt:lpstr>
      <vt:lpstr>Producing Verified Wind Speed Estimates</vt:lpstr>
      <vt:lpstr>CoreLogic’s Approach to windfield estimation</vt:lpstr>
      <vt:lpstr>Future State</vt:lpstr>
      <vt:lpstr>Catastrophe Risk Modeling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 Goes Here  and wraps from bottom up</dc:title>
  <dc:creator>adinesh</dc:creator>
  <dc:description>20150080</dc:description>
  <cp:lastModifiedBy>Tom Larsen</cp:lastModifiedBy>
  <cp:revision>288</cp:revision>
  <cp:lastPrinted>2015-12-08T14:49:31Z</cp:lastPrinted>
  <dcterms:created xsi:type="dcterms:W3CDTF">2015-04-30T22:00:55Z</dcterms:created>
  <dcterms:modified xsi:type="dcterms:W3CDTF">2016-03-08T17:50:39Z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0x010100E157F7EDE9CC1D43A23BA8A3841F1D0C</vt:lpwstr>
  </property>
</Properties>
</file>