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71" r:id="rId1"/>
  </p:sldMasterIdLst>
  <p:notesMasterIdLst>
    <p:notesMasterId r:id="rId16"/>
  </p:notesMasterIdLst>
  <p:sldIdLst>
    <p:sldId id="256" r:id="rId2"/>
    <p:sldId id="338" r:id="rId3"/>
    <p:sldId id="342" r:id="rId4"/>
    <p:sldId id="344" r:id="rId5"/>
    <p:sldId id="260" r:id="rId6"/>
    <p:sldId id="339" r:id="rId7"/>
    <p:sldId id="345" r:id="rId8"/>
    <p:sldId id="328" r:id="rId9"/>
    <p:sldId id="346" r:id="rId10"/>
    <p:sldId id="347" r:id="rId11"/>
    <p:sldId id="348" r:id="rId12"/>
    <p:sldId id="349" r:id="rId13"/>
    <p:sldId id="350" r:id="rId14"/>
    <p:sldId id="351" r:id="rId15"/>
  </p:sldIdLst>
  <p:sldSz cx="9144000" cy="6858000" type="screen4x3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72" autoAdjust="0"/>
    <p:restoredTop sz="94660"/>
  </p:normalViewPr>
  <p:slideViewPr>
    <p:cSldViewPr>
      <p:cViewPr varScale="1">
        <p:scale>
          <a:sx n="106" d="100"/>
          <a:sy n="106" d="100"/>
        </p:scale>
        <p:origin x="116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2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F4AE60A9-659D-4805-ADE8-795272AFA698}" type="datetimeFigureOut">
              <a:rPr lang="en-US" smtClean="0"/>
              <a:pPr/>
              <a:t>3/4/2016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vert="horz" lIns="93324" tIns="46662" rIns="93324" bIns="46662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33BF59F9-EF2A-4DA6-85C1-6E8CB4DD098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92358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8CC315-10C0-4D10-BCB3-1F35B7C52BE2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034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8CC315-10C0-4D10-BCB3-1F35B7C52BE2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6030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8CC315-10C0-4D10-BCB3-1F35B7C52BE2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32420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8CC315-10C0-4D10-BCB3-1F35B7C52BE2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41495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BC7EFBAF-3859-41AE-9ED7-AF3F02F65334}" type="datetime1">
              <a:rPr lang="en-GB"/>
              <a:pPr/>
              <a:t>04/03/2016</a:t>
            </a:fld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de-DE"/>
              <a:t>Munich Re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519D086-D6B9-48EC-ACBE-A08E206DBE34}" type="slidenum">
              <a:rPr lang="de-DE"/>
              <a:pPr/>
              <a:t>8</a:t>
            </a:fld>
            <a:endParaRPr lang="de-DE"/>
          </a:p>
        </p:txBody>
      </p:sp>
      <p:sp>
        <p:nvSpPr>
          <p:cNvPr id="1480706" name="Rectangle 2"/>
          <p:cNvSpPr>
            <a:spLocks noGrp="1" noChangeAspect="1" noChangeArrowheads="1"/>
          </p:cNvSpPr>
          <p:nvPr>
            <p:ph type="body" idx="1"/>
          </p:nvPr>
        </p:nvSpPr>
        <p:spPr>
          <a:xfrm>
            <a:off x="903335" y="4424049"/>
            <a:ext cx="5206890" cy="4184008"/>
          </a:xfrm>
          <a:ln/>
        </p:spPr>
        <p:txBody>
          <a:bodyPr lIns="92137" tIns="47397" rIns="92137" bIns="47397"/>
          <a:lstStyle/>
          <a:p>
            <a:pPr>
              <a:lnSpc>
                <a:spcPct val="80000"/>
              </a:lnSpc>
              <a:spcBef>
                <a:spcPct val="20000"/>
              </a:spcBef>
              <a:tabLst>
                <a:tab pos="1259204" algn="l"/>
                <a:tab pos="3052617" algn="r"/>
                <a:tab pos="3408756" algn="l"/>
                <a:tab pos="4846029" algn="r"/>
              </a:tabLst>
            </a:pPr>
            <a:endParaRPr lang="en-GB" sz="1000" dirty="0"/>
          </a:p>
        </p:txBody>
      </p:sp>
      <p:sp>
        <p:nvSpPr>
          <p:cNvPr id="1480707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</p:spTree>
    <p:extLst>
      <p:ext uri="{BB962C8B-B14F-4D97-AF65-F5344CB8AC3E}">
        <p14:creationId xmlns:p14="http://schemas.microsoft.com/office/powerpoint/2010/main" val="36669371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4213"/>
            <a:ext cx="4575175" cy="3430587"/>
          </a:xfrm>
          <a:prstGeom prst="rect">
            <a:avLst/>
          </a:prstGeom>
          <a:ln/>
        </p:spPr>
      </p:sp>
    </p:spTree>
    <p:extLst>
      <p:ext uri="{BB962C8B-B14F-4D97-AF65-F5344CB8AC3E}">
        <p14:creationId xmlns:p14="http://schemas.microsoft.com/office/powerpoint/2010/main" val="24024738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4213"/>
            <a:ext cx="4575175" cy="3430587"/>
          </a:xfrm>
          <a:prstGeom prst="rect">
            <a:avLst/>
          </a:prstGeom>
          <a:ln/>
        </p:spPr>
      </p:sp>
    </p:spTree>
    <p:extLst>
      <p:ext uri="{BB962C8B-B14F-4D97-AF65-F5344CB8AC3E}">
        <p14:creationId xmlns:p14="http://schemas.microsoft.com/office/powerpoint/2010/main" val="31790227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4213"/>
            <a:ext cx="4575175" cy="3430587"/>
          </a:xfrm>
          <a:prstGeom prst="rect">
            <a:avLst/>
          </a:prstGeom>
          <a:ln/>
        </p:spPr>
      </p:sp>
    </p:spTree>
    <p:extLst>
      <p:ext uri="{BB962C8B-B14F-4D97-AF65-F5344CB8AC3E}">
        <p14:creationId xmlns:p14="http://schemas.microsoft.com/office/powerpoint/2010/main" val="27861982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8CC315-10C0-4D10-BCB3-1F35B7C52BE2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2785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8CC315-10C0-4D10-BCB3-1F35B7C52BE2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2912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12" descr="nur-bild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0" y="-3222"/>
            <a:ext cx="9144000" cy="4184650"/>
          </a:xfrm>
          <a:prstGeom prst="rect">
            <a:avLst/>
          </a:prstGeom>
        </p:spPr>
      </p:pic>
      <p:grpSp>
        <p:nvGrpSpPr>
          <p:cNvPr id="4" name="Group 19"/>
          <p:cNvGrpSpPr/>
          <p:nvPr/>
        </p:nvGrpSpPr>
        <p:grpSpPr>
          <a:xfrm>
            <a:off x="-4" y="3785428"/>
            <a:ext cx="9144004" cy="3072572"/>
            <a:chOff x="-4" y="3785428"/>
            <a:chExt cx="9144004" cy="3072572"/>
          </a:xfrm>
        </p:grpSpPr>
        <p:sp>
          <p:nvSpPr>
            <p:cNvPr id="21" name="Rechtwinkliges Dreieck 13"/>
            <p:cNvSpPr/>
            <p:nvPr userDrawn="1"/>
          </p:nvSpPr>
          <p:spPr>
            <a:xfrm flipH="1">
              <a:off x="8748000" y="3785428"/>
              <a:ext cx="396000" cy="396000"/>
            </a:xfrm>
            <a:prstGeom prst="rtTriangle">
              <a:avLst/>
            </a:prstGeom>
            <a:solidFill>
              <a:srgbClr val="FAFAF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0000" tIns="46800" rIns="90000" rtlCol="0" anchor="ctr"/>
            <a:lstStyle/>
            <a:p>
              <a:pPr algn="ctr"/>
              <a:endParaRPr lang="en-GB" noProof="0" dirty="0"/>
            </a:p>
          </p:txBody>
        </p:sp>
        <p:sp>
          <p:nvSpPr>
            <p:cNvPr id="22" name="Rechtwinkliges Dreieck 13"/>
            <p:cNvSpPr/>
            <p:nvPr userDrawn="1"/>
          </p:nvSpPr>
          <p:spPr>
            <a:xfrm flipH="1">
              <a:off x="-4" y="4181484"/>
              <a:ext cx="9144003" cy="2676516"/>
            </a:xfrm>
            <a:prstGeom prst="rect">
              <a:avLst/>
            </a:prstGeom>
            <a:solidFill>
              <a:srgbClr val="FAFAF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0000" tIns="46800" rIns="90000" rtlCol="0" anchor="ctr"/>
            <a:lstStyle/>
            <a:p>
              <a:pPr algn="ctr"/>
              <a:endParaRPr lang="en-GB" noProof="0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0000" y="4435200"/>
            <a:ext cx="6318000" cy="864000"/>
          </a:xfrm>
        </p:spPr>
        <p:txBody>
          <a:bodyPr/>
          <a:lstStyle>
            <a:lvl1pPr algn="l">
              <a:defRPr sz="2600" cap="all" baseline="0">
                <a:solidFill>
                  <a:schemeClr val="tx2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60000" y="5348177"/>
            <a:ext cx="6318000" cy="1149823"/>
          </a:xfrm>
        </p:spPr>
        <p:txBody>
          <a:bodyPr anchor="b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dirty="0" smtClean="0"/>
              <a:t>Date: </a:t>
            </a:r>
            <a:r>
              <a:rPr lang="en-US" dirty="0" smtClean="0"/>
              <a:t>DD Month YYYY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Name of the speaker</a:t>
            </a:r>
          </a:p>
        </p:txBody>
      </p:sp>
      <p:pic>
        <p:nvPicPr>
          <p:cNvPr id="9" name="Picture 8" descr="Logo_MunichRE_R_42mm_CO.png"/>
          <p:cNvPicPr>
            <a:picLocks noChangeAspect="1"/>
          </p:cNvPicPr>
          <p:nvPr userDrawn="1"/>
        </p:nvPicPr>
        <p:blipFill>
          <a:blip r:embed="rId3" cstate="screen"/>
          <a:stretch>
            <a:fillRect/>
          </a:stretch>
        </p:blipFill>
        <p:spPr>
          <a:xfrm>
            <a:off x="7016574" y="6046316"/>
            <a:ext cx="1892808" cy="45006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6" name="Text Placeholder 8"/>
          <p:cNvSpPr>
            <a:spLocks noGrp="1"/>
          </p:cNvSpPr>
          <p:nvPr>
            <p:ph type="body" sz="quarter" idx="18"/>
          </p:nvPr>
        </p:nvSpPr>
        <p:spPr>
          <a:xfrm>
            <a:off x="6156000" y="1512000"/>
            <a:ext cx="2682000" cy="4770000"/>
          </a:xfrm>
          <a:solidFill>
            <a:schemeClr val="accent4">
              <a:lumMod val="60000"/>
              <a:lumOff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180000" tIns="144000" rIns="108000" bIns="72000"/>
          <a:lstStyle>
            <a:lvl1pPr>
              <a:defRPr sz="1600">
                <a:solidFill>
                  <a:schemeClr val="tx2">
                    <a:lumMod val="50000"/>
                  </a:schemeClr>
                </a:solidFill>
              </a:defRPr>
            </a:lvl1pPr>
            <a:lvl2pPr>
              <a:defRPr sz="1600">
                <a:solidFill>
                  <a:schemeClr val="tx2">
                    <a:lumMod val="50000"/>
                  </a:schemeClr>
                </a:solidFill>
              </a:defRPr>
            </a:lvl2pPr>
            <a:lvl3pPr>
              <a:defRPr sz="1600">
                <a:solidFill>
                  <a:schemeClr val="tx2">
                    <a:lumMod val="50000"/>
                  </a:schemeClr>
                </a:solidFill>
              </a:defRPr>
            </a:lvl3pPr>
            <a:lvl4pPr>
              <a:defRPr sz="1400">
                <a:solidFill>
                  <a:schemeClr val="tx2">
                    <a:lumMod val="50000"/>
                  </a:schemeClr>
                </a:solidFill>
              </a:defRPr>
            </a:lvl4pPr>
            <a:lvl5pPr>
              <a:defRPr sz="1400"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9" hasCustomPrompt="1"/>
          </p:nvPr>
        </p:nvSpPr>
        <p:spPr>
          <a:xfrm>
            <a:off x="287339" y="1998000"/>
            <a:ext cx="5544000" cy="4284000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180000" tIns="144000" rIns="108000" bIns="72000"/>
          <a:lstStyle>
            <a:lvl1pPr>
              <a:buNone/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287339" y="1512000"/>
            <a:ext cx="5544000" cy="396000"/>
          </a:xfrm>
          <a:solidFill>
            <a:schemeClr val="accent4"/>
          </a:solidFill>
        </p:spPr>
        <p:txBody>
          <a:bodyPr lIns="180000" tIns="36000" rIns="72000" bIns="36000" anchor="t"/>
          <a:lstStyle>
            <a:lvl1pPr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fld id="{F7A94F98-1216-4D68-9DD7-13DB04C8EEDA}" type="datetime1">
              <a:rPr lang="en-US" noProof="0" smtClean="0"/>
              <a:pPr/>
              <a:t>3/4/2016</a:t>
            </a:fld>
            <a:endParaRPr lang="en-US" noProof="0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D94909C6-CC71-4962-A18E-AF0515723D95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r>
              <a:rPr lang="en-US" noProof="0" dirty="0" smtClean="0"/>
              <a:t>Title of presentation and name of speaker</a:t>
            </a:r>
            <a:endParaRPr lang="en-US" noProof="0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875600"/>
            <a:ext cx="7956000" cy="3096000"/>
          </a:xfrm>
        </p:spPr>
        <p:txBody>
          <a:bodyPr/>
          <a:lstStyle>
            <a:lvl1pPr>
              <a:defRPr sz="3600" cap="all" baseline="0"/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594000" y="5328000"/>
            <a:ext cx="5040000" cy="288000"/>
          </a:xfrm>
        </p:spPr>
        <p:txBody>
          <a:bodyPr anchor="ctr"/>
          <a:lstStyle>
            <a:lvl1pPr marL="0" indent="0">
              <a:buFontTx/>
              <a:buNone/>
              <a:defRPr sz="1400" i="1"/>
            </a:lvl1pPr>
            <a:lvl2pPr>
              <a:buFontTx/>
              <a:buNone/>
              <a:defRPr sz="1400" i="1"/>
            </a:lvl2pPr>
            <a:lvl3pPr>
              <a:buFontTx/>
              <a:buNone/>
              <a:defRPr sz="1400" i="1"/>
            </a:lvl3pPr>
            <a:lvl4pPr>
              <a:buFontTx/>
              <a:buNone/>
              <a:defRPr sz="1400" i="1"/>
            </a:lvl4pPr>
            <a:lvl5pPr>
              <a:buFontTx/>
              <a:buNone/>
              <a:defRPr sz="1400" i="1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paration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440000"/>
            <a:ext cx="6984000" cy="1800000"/>
          </a:xfrm>
        </p:spPr>
        <p:txBody>
          <a:bodyPr/>
          <a:lstStyle>
            <a:lvl1pPr>
              <a:defRPr sz="2400" cap="all" baseline="0"/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pic>
        <p:nvPicPr>
          <p:cNvPr id="4" name="Grafik 4" descr="shutterstock_18843913_zugeschnitten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3429000"/>
            <a:ext cx="9144000" cy="3429000"/>
          </a:xfrm>
          <a:prstGeom prst="rect">
            <a:avLst/>
          </a:prstGeom>
        </p:spPr>
      </p:pic>
      <p:pic>
        <p:nvPicPr>
          <p:cNvPr id="5" name="Grafik 4" descr="shutterstock_18843913_zugeschnitten.jpg"/>
          <p:cNvPicPr>
            <a:picLocks noChangeAspect="1"/>
          </p:cNvPicPr>
          <p:nvPr userDrawn="1"/>
        </p:nvPicPr>
        <p:blipFill>
          <a:blip r:embed="rId2" cstate="screen"/>
          <a:stretch>
            <a:fillRect/>
          </a:stretch>
        </p:blipFill>
        <p:spPr>
          <a:xfrm>
            <a:off x="0" y="3429000"/>
            <a:ext cx="9144000" cy="3429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paration slide with picture sel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440000"/>
            <a:ext cx="6984000" cy="1800000"/>
          </a:xfrm>
        </p:spPr>
        <p:txBody>
          <a:bodyPr/>
          <a:lstStyle>
            <a:lvl1pPr>
              <a:defRPr sz="2400" cap="all" baseline="0"/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3430800"/>
            <a:ext cx="9144000" cy="3430800"/>
          </a:xfrm>
        </p:spPr>
        <p:txBody>
          <a:bodyPr/>
          <a:lstStyle>
            <a:lvl1pPr>
              <a:buFontTx/>
              <a:buNone/>
              <a:defRPr sz="1600"/>
            </a:lvl1pPr>
          </a:lstStyle>
          <a:p>
            <a:r>
              <a:rPr lang="en-US" noProof="0" dirty="0" smtClean="0"/>
              <a:t>Click icon to add picture</a:t>
            </a:r>
            <a:endParaRPr lang="en-US" noProof="0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Onl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22F61-FE5C-4C13-8B33-F5440FC00A88}" type="datetime1">
              <a:rPr lang="en-US" noProof="0" smtClean="0"/>
              <a:pPr/>
              <a:t>3/4/2016</a:t>
            </a:fld>
            <a:endParaRPr lang="en-US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94909C6-CC71-4962-A18E-AF0515723D95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noProof="0" dirty="0" smtClean="0"/>
              <a:t>Title of presentation and name of speaker</a:t>
            </a:r>
            <a:endParaRPr lang="en-US" noProof="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media clip"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8" name="Media Placeholder 7"/>
          <p:cNvSpPr>
            <a:spLocks noGrp="1"/>
          </p:cNvSpPr>
          <p:nvPr>
            <p:ph type="media" sz="quarter" idx="10"/>
          </p:nvPr>
        </p:nvSpPr>
        <p:spPr>
          <a:xfrm>
            <a:off x="287340" y="1512000"/>
            <a:ext cx="8569325" cy="4768850"/>
          </a:xfrm>
        </p:spPr>
        <p:txBody>
          <a:bodyPr/>
          <a:lstStyle>
            <a:lvl1pPr>
              <a:buFontTx/>
              <a:buNone/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 noProof="0" dirty="0" smtClean="0"/>
              <a:t>Click icon to add media</a:t>
            </a:r>
            <a:endParaRPr lang="en-US" noProof="0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pri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 userDrawn="1"/>
        </p:nvSpPr>
        <p:spPr>
          <a:xfrm>
            <a:off x="288663" y="3816000"/>
            <a:ext cx="8568000" cy="482183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spAutoFit/>
          </a:bodyPr>
          <a:lstStyle/>
          <a:p>
            <a:pPr marL="276225" marR="0" lvl="0" indent="-276225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D4E5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© 2010 Münchener Rückversicherungs-Gesellschaft </a:t>
            </a:r>
          </a:p>
          <a:p>
            <a:pPr marL="276225" marR="0" lvl="0" indent="-276225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D4E5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© 2010 Munich Reinsurance Company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287338" y="1476000"/>
            <a:ext cx="1136530" cy="2154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276225" marR="0" lvl="0" indent="-276225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89A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Risk Solutions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288000" y="306000"/>
            <a:ext cx="6840000" cy="720000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sp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r>
              <a:rPr lang="en-US" sz="2200" kern="1200" noProof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Imprint Risk Solutions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5B6361C-FC08-4A47-BE0F-80BA6F68A9B6}" type="datetime1">
              <a:rPr lang="en-US" noProof="0" smtClean="0"/>
              <a:pPr/>
              <a:t>3/4/2016</a:t>
            </a:fld>
            <a:endParaRPr lang="en-US" noProof="0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94909C6-CC71-4962-A18E-AF0515723D95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noProof="0" dirty="0" smtClean="0"/>
              <a:t>Title of presentation and name of speaker</a:t>
            </a:r>
            <a:endParaRPr lang="en-US" noProof="0" dirty="0"/>
          </a:p>
        </p:txBody>
      </p:sp>
      <p:sp>
        <p:nvSpPr>
          <p:cNvPr id="9" name="Text Placeholder 16"/>
          <p:cNvSpPr>
            <a:spLocks noGrp="1"/>
          </p:cNvSpPr>
          <p:nvPr>
            <p:ph type="body" sz="quarter" idx="17" hasCustomPrompt="1"/>
          </p:nvPr>
        </p:nvSpPr>
        <p:spPr>
          <a:xfrm>
            <a:off x="288000" y="1872000"/>
            <a:ext cx="8568000" cy="1692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400"/>
              </a:spcBef>
              <a:buNone/>
              <a:defRPr sz="1400" baseline="0"/>
            </a:lvl1pPr>
            <a:lvl2pPr indent="0">
              <a:lnSpc>
                <a:spcPct val="100000"/>
              </a:lnSpc>
              <a:spcBef>
                <a:spcPts val="400"/>
              </a:spcBef>
              <a:defRPr/>
            </a:lvl2pPr>
            <a:lvl3pPr indent="0">
              <a:lnSpc>
                <a:spcPct val="100000"/>
              </a:lnSpc>
              <a:spcBef>
                <a:spcPts val="400"/>
              </a:spcBef>
              <a:defRPr/>
            </a:lvl3pPr>
            <a:lvl4pPr indent="0">
              <a:lnSpc>
                <a:spcPct val="100000"/>
              </a:lnSpc>
              <a:spcBef>
                <a:spcPts val="400"/>
              </a:spcBef>
              <a:defRPr/>
            </a:lvl4pPr>
            <a:lvl5pPr indent="0">
              <a:lnSpc>
                <a:spcPct val="100000"/>
              </a:lnSpc>
              <a:spcBef>
                <a:spcPts val="400"/>
              </a:spcBef>
              <a:defRPr/>
            </a:lvl5pPr>
          </a:lstStyle>
          <a:p>
            <a:pPr lvl="0"/>
            <a:r>
              <a:rPr lang="en-US" noProof="0" dirty="0" smtClean="0"/>
              <a:t>Please add here your Legal Entity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0188" y="368300"/>
            <a:ext cx="6837362" cy="812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30188" y="1379538"/>
            <a:ext cx="4256087" cy="49688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8675" y="1379538"/>
            <a:ext cx="4257675" cy="49688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4455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8000" y="306000"/>
            <a:ext cx="6840000" cy="72000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50838" indent="-350838">
              <a:buFont typeface="+mj-lt"/>
              <a:buAutoNum type="arabicPeriod"/>
              <a:defRPr/>
            </a:lvl1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bullet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CAC46-BA70-4B08-B09B-0FD420D86C44}" type="datetime1">
              <a:rPr lang="en-US" noProof="0" smtClean="0"/>
              <a:pPr/>
              <a:t>3/4/2016</a:t>
            </a:fld>
            <a:endParaRPr lang="en-US" noProof="0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94909C6-CC71-4962-A18E-AF0515723D95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noProof="0" dirty="0" smtClean="0"/>
              <a:t>Title of presentation and name of speaker</a:t>
            </a:r>
            <a:endParaRPr lang="en-US" noProof="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3C7C6-AD64-4763-8A0E-964FA171B55D}" type="datetime1">
              <a:rPr lang="en-US" noProof="0" smtClean="0"/>
              <a:pPr/>
              <a:t>3/4/2016</a:t>
            </a:fld>
            <a:endParaRPr lang="en-US" noProof="0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94909C6-CC71-4962-A18E-AF0515723D95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noProof="0" dirty="0" smtClean="0"/>
              <a:t>Title of presentation and name of speaker</a:t>
            </a:r>
            <a:endParaRPr lang="en-US" noProof="0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287340" y="1512000"/>
            <a:ext cx="8569325" cy="396000"/>
          </a:xfrm>
          <a:solidFill>
            <a:schemeClr val="accent4"/>
          </a:solidFill>
        </p:spPr>
        <p:txBody>
          <a:bodyPr lIns="180000" tIns="36000" rIns="72000" bIns="36000" anchor="t"/>
          <a:lstStyle>
            <a:lvl1pPr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0" name="Chart Placeholder 9"/>
          <p:cNvSpPr>
            <a:spLocks noGrp="1"/>
          </p:cNvSpPr>
          <p:nvPr>
            <p:ph type="chart" sz="quarter" idx="14"/>
          </p:nvPr>
        </p:nvSpPr>
        <p:spPr>
          <a:xfrm>
            <a:off x="287340" y="2013450"/>
            <a:ext cx="8569325" cy="4284000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buFontTx/>
              <a:buNone/>
              <a:defRPr sz="1400" b="0"/>
            </a:lvl1pPr>
          </a:lstStyle>
          <a:p>
            <a:r>
              <a:rPr lang="en-US" noProof="0" dirty="0" smtClean="0"/>
              <a:t>Click icon to add chart</a:t>
            </a:r>
            <a:endParaRPr lang="en-GB" noProof="0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5E222C97-A299-4133-99AD-2A36DBE67EA7}" type="datetime1">
              <a:rPr lang="en-US" noProof="0" smtClean="0"/>
              <a:pPr/>
              <a:t>3/4/2016</a:t>
            </a:fld>
            <a:endParaRPr lang="en-US" noProof="0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D94909C6-CC71-4962-A18E-AF0515723D95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noProof="0" dirty="0" smtClean="0"/>
              <a:t>Title of presentation and name of speaker</a:t>
            </a:r>
            <a:endParaRPr lang="en-US" noProof="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7" name="Table Placeholder 6"/>
          <p:cNvSpPr>
            <a:spLocks noGrp="1"/>
          </p:cNvSpPr>
          <p:nvPr>
            <p:ph type="tbl" sz="quarter" idx="13"/>
          </p:nvPr>
        </p:nvSpPr>
        <p:spPr>
          <a:xfrm>
            <a:off x="287340" y="1520825"/>
            <a:ext cx="8569325" cy="47664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buFontTx/>
              <a:buNone/>
              <a:defRPr sz="1600"/>
            </a:lvl1pPr>
          </a:lstStyle>
          <a:p>
            <a:r>
              <a:rPr lang="en-US" noProof="0" dirty="0" smtClean="0"/>
              <a:t>Click icon to add table</a:t>
            </a:r>
            <a:endParaRPr lang="en-US" noProof="0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6495AD5-3519-4014-B0D4-4812BBE71B68}" type="datetime1">
              <a:rPr lang="en-US" noProof="0" smtClean="0"/>
              <a:pPr/>
              <a:t>3/4/2016</a:t>
            </a:fld>
            <a:endParaRPr lang="en-US" noProof="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94909C6-CC71-4962-A18E-AF0515723D95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noProof="0" dirty="0" smtClean="0"/>
              <a:t>Title of presentation and name of speaker</a:t>
            </a:r>
            <a:endParaRPr lang="en-US" noProof="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7340" y="2112699"/>
            <a:ext cx="4104000" cy="4176000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180000" tIns="144000" rIns="108000" bIns="72000"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41200" y="2112699"/>
            <a:ext cx="4104000" cy="4176000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180000" tIns="144000" rIns="108000" bIns="72000"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287340" y="1512000"/>
            <a:ext cx="4104000" cy="540000"/>
          </a:xfrm>
          <a:solidFill>
            <a:schemeClr val="accent4"/>
          </a:solidFill>
        </p:spPr>
        <p:txBody>
          <a:bodyPr lIns="180000" tIns="36000" rIns="72000" bIns="36000" anchor="t"/>
          <a:lstStyle>
            <a:lvl1pPr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4741200" y="1512000"/>
            <a:ext cx="4104000" cy="540000"/>
          </a:xfrm>
          <a:solidFill>
            <a:schemeClr val="accent4"/>
          </a:solidFill>
        </p:spPr>
        <p:txBody>
          <a:bodyPr lIns="180000" tIns="36000" rIns="72000" bIns="36000" anchor="t"/>
          <a:lstStyle>
            <a:lvl1pPr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4C55324-2E66-41DE-9D99-F446DC5BE957}" type="datetime1">
              <a:rPr lang="en-US" noProof="0" smtClean="0"/>
              <a:pPr/>
              <a:t>3/4/2016</a:t>
            </a:fld>
            <a:endParaRPr lang="en-US" noProof="0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D94909C6-CC71-4962-A18E-AF0515723D95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noProof="0" dirty="0" smtClean="0"/>
              <a:t>Title of presentation and name of speaker</a:t>
            </a:r>
            <a:endParaRPr lang="en-US" noProof="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three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287337" y="1512000"/>
            <a:ext cx="2682000" cy="3024000"/>
          </a:xfrm>
        </p:spPr>
        <p:txBody>
          <a:bodyPr/>
          <a:lstStyle>
            <a:lvl1pPr>
              <a:buFontTx/>
              <a:buNone/>
              <a:defRPr sz="1400"/>
            </a:lvl1pPr>
          </a:lstStyle>
          <a:p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287337" y="4647433"/>
            <a:ext cx="2682000" cy="1638000"/>
          </a:xfrm>
          <a:solidFill>
            <a:schemeClr val="accent4">
              <a:lumMod val="60000"/>
              <a:lumOff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144000" tIns="108000" rIns="108000" bIns="36000"/>
          <a:lstStyle>
            <a:lvl1pPr>
              <a:defRPr sz="1400">
                <a:solidFill>
                  <a:schemeClr val="tx2">
                    <a:lumMod val="50000"/>
                  </a:schemeClr>
                </a:solidFill>
              </a:defRPr>
            </a:lvl1pPr>
            <a:lvl2pPr>
              <a:defRPr sz="1400">
                <a:solidFill>
                  <a:schemeClr val="tx2">
                    <a:lumMod val="50000"/>
                  </a:schemeClr>
                </a:solidFill>
              </a:defRPr>
            </a:lvl2pPr>
            <a:lvl3pPr>
              <a:defRPr sz="1400">
                <a:solidFill>
                  <a:schemeClr val="tx2">
                    <a:lumMod val="50000"/>
                  </a:schemeClr>
                </a:solidFill>
              </a:defRPr>
            </a:lvl3pPr>
            <a:lvl4pPr>
              <a:defRPr sz="1400">
                <a:solidFill>
                  <a:schemeClr val="tx2">
                    <a:lumMod val="50000"/>
                  </a:schemeClr>
                </a:solidFill>
              </a:defRPr>
            </a:lvl4pPr>
            <a:lvl5pPr>
              <a:defRPr sz="1400"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</p:txBody>
      </p:sp>
      <p:sp>
        <p:nvSpPr>
          <p:cNvPr id="10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3221668" y="1512000"/>
            <a:ext cx="2682000" cy="3024000"/>
          </a:xfrm>
        </p:spPr>
        <p:txBody>
          <a:bodyPr/>
          <a:lstStyle>
            <a:lvl1pPr>
              <a:buFontTx/>
              <a:buNone/>
              <a:defRPr sz="1400"/>
            </a:lvl1pPr>
          </a:lstStyle>
          <a:p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6"/>
          </p:nvPr>
        </p:nvSpPr>
        <p:spPr>
          <a:xfrm>
            <a:off x="3221668" y="4647433"/>
            <a:ext cx="2682000" cy="1638000"/>
          </a:xfrm>
          <a:solidFill>
            <a:schemeClr val="accent4">
              <a:lumMod val="60000"/>
              <a:lumOff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144000" tIns="108000" rIns="108000" bIns="36000"/>
          <a:lstStyle>
            <a:lvl1pPr>
              <a:defRPr sz="1400">
                <a:solidFill>
                  <a:schemeClr val="tx2">
                    <a:lumMod val="50000"/>
                  </a:schemeClr>
                </a:solidFill>
              </a:defRPr>
            </a:lvl1pPr>
            <a:lvl2pPr>
              <a:defRPr sz="1400">
                <a:solidFill>
                  <a:schemeClr val="tx2">
                    <a:lumMod val="50000"/>
                  </a:schemeClr>
                </a:solidFill>
              </a:defRPr>
            </a:lvl2pPr>
            <a:lvl3pPr>
              <a:defRPr sz="1400">
                <a:solidFill>
                  <a:schemeClr val="tx2">
                    <a:lumMod val="50000"/>
                  </a:schemeClr>
                </a:solidFill>
              </a:defRPr>
            </a:lvl3pPr>
            <a:lvl4pPr>
              <a:defRPr sz="1400">
                <a:solidFill>
                  <a:schemeClr val="tx2">
                    <a:lumMod val="50000"/>
                  </a:schemeClr>
                </a:solidFill>
              </a:defRPr>
            </a:lvl4pPr>
            <a:lvl5pPr>
              <a:defRPr sz="1400"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/>
          </p:nvPr>
        </p:nvSpPr>
        <p:spPr>
          <a:xfrm>
            <a:off x="6156000" y="1512000"/>
            <a:ext cx="2682000" cy="3024000"/>
          </a:xfrm>
        </p:spPr>
        <p:txBody>
          <a:bodyPr/>
          <a:lstStyle>
            <a:lvl1pPr>
              <a:buFontTx/>
              <a:buNone/>
              <a:defRPr sz="1400"/>
            </a:lvl1pPr>
          </a:lstStyle>
          <a:p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8"/>
          </p:nvPr>
        </p:nvSpPr>
        <p:spPr>
          <a:xfrm>
            <a:off x="6156000" y="4647433"/>
            <a:ext cx="2682000" cy="1638000"/>
          </a:xfrm>
          <a:solidFill>
            <a:schemeClr val="accent4">
              <a:lumMod val="60000"/>
              <a:lumOff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144000" tIns="108000" rIns="108000" bIns="36000"/>
          <a:lstStyle>
            <a:lvl1pPr>
              <a:defRPr sz="1400">
                <a:solidFill>
                  <a:schemeClr val="tx2">
                    <a:lumMod val="50000"/>
                  </a:schemeClr>
                </a:solidFill>
              </a:defRPr>
            </a:lvl1pPr>
            <a:lvl2pPr>
              <a:defRPr sz="1400">
                <a:solidFill>
                  <a:schemeClr val="tx2">
                    <a:lumMod val="50000"/>
                  </a:schemeClr>
                </a:solidFill>
              </a:defRPr>
            </a:lvl2pPr>
            <a:lvl3pPr>
              <a:defRPr sz="1400">
                <a:solidFill>
                  <a:schemeClr val="tx2">
                    <a:lumMod val="50000"/>
                  </a:schemeClr>
                </a:solidFill>
              </a:defRPr>
            </a:lvl3pPr>
            <a:lvl4pPr>
              <a:defRPr sz="1400">
                <a:solidFill>
                  <a:schemeClr val="tx2">
                    <a:lumMod val="50000"/>
                  </a:schemeClr>
                </a:solidFill>
              </a:defRPr>
            </a:lvl4pPr>
            <a:lvl5pPr>
              <a:defRPr sz="1400"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fld id="{38F391AB-34C3-4B56-8F8E-9319EE764F80}" type="datetime1">
              <a:rPr lang="en-US" noProof="0" smtClean="0"/>
              <a:pPr/>
              <a:t>3/4/2016</a:t>
            </a:fld>
            <a:endParaRPr lang="en-US" noProof="0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D94909C6-CC71-4962-A18E-AF0515723D95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n-US" noProof="0" dirty="0" smtClean="0"/>
              <a:t>Title of presentation and name of speaker</a:t>
            </a:r>
            <a:endParaRPr lang="en-US" noProof="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6" name="Text Placeholder 8"/>
          <p:cNvSpPr>
            <a:spLocks noGrp="1"/>
          </p:cNvSpPr>
          <p:nvPr>
            <p:ph type="body" sz="quarter" idx="18"/>
          </p:nvPr>
        </p:nvSpPr>
        <p:spPr>
          <a:xfrm>
            <a:off x="6156000" y="1512000"/>
            <a:ext cx="2682000" cy="4770000"/>
          </a:xfrm>
          <a:solidFill>
            <a:schemeClr val="accent4">
              <a:lumMod val="60000"/>
              <a:lumOff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180000" tIns="144000" rIns="108000" bIns="72000"/>
          <a:lstStyle>
            <a:lvl1pPr>
              <a:defRPr sz="1600">
                <a:solidFill>
                  <a:schemeClr val="tx2">
                    <a:lumMod val="50000"/>
                  </a:schemeClr>
                </a:solidFill>
              </a:defRPr>
            </a:lvl1pPr>
            <a:lvl2pPr>
              <a:defRPr sz="1600">
                <a:solidFill>
                  <a:schemeClr val="tx2">
                    <a:lumMod val="50000"/>
                  </a:schemeClr>
                </a:solidFill>
              </a:defRPr>
            </a:lvl2pPr>
            <a:lvl3pPr>
              <a:defRPr sz="1600">
                <a:solidFill>
                  <a:schemeClr val="tx2">
                    <a:lumMod val="50000"/>
                  </a:schemeClr>
                </a:solidFill>
              </a:defRPr>
            </a:lvl3pPr>
            <a:lvl4pPr>
              <a:defRPr sz="1400">
                <a:solidFill>
                  <a:schemeClr val="tx2">
                    <a:lumMod val="50000"/>
                  </a:schemeClr>
                </a:solidFill>
              </a:defRPr>
            </a:lvl4pPr>
            <a:lvl5pPr>
              <a:defRPr sz="1400"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/>
          </p:nvPr>
        </p:nvSpPr>
        <p:spPr>
          <a:xfrm>
            <a:off x="287339" y="1512000"/>
            <a:ext cx="5544000" cy="47700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fld id="{90F2CA57-0A59-4C35-9821-08BA3EF8DEE1}" type="datetime1">
              <a:rPr lang="en-US" noProof="0" smtClean="0"/>
              <a:pPr/>
              <a:t>3/4/2016</a:t>
            </a:fld>
            <a:endParaRPr lang="en-US" noProof="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D94909C6-CC71-4962-A18E-AF0515723D95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n-US" noProof="0" dirty="0" smtClean="0"/>
              <a:t>Title of presentation and name of speaker</a:t>
            </a:r>
            <a:endParaRPr lang="en-US" noProof="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w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8000" y="306000"/>
            <a:ext cx="6840000" cy="720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8000" y="1439999"/>
            <a:ext cx="8568000" cy="4842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57200" y="6534000"/>
            <a:ext cx="835200" cy="27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0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fld id="{B04B0E78-229F-4E5B-BBFA-8CB9B24CEA6E}" type="datetime1">
              <a:rPr lang="en-US" noProof="0" smtClean="0"/>
              <a:pPr/>
              <a:t>3/4/2016</a:t>
            </a:fld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91200" y="6534000"/>
            <a:ext cx="3304800" cy="27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0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r>
              <a:rPr lang="en-US" noProof="0" dirty="0" smtClean="0"/>
              <a:t>Title of presentation and name of speaker</a:t>
            </a:r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37735" y="6534000"/>
            <a:ext cx="442800" cy="27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00" b="1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fld id="{D94909C6-CC71-4962-A18E-AF0515723D95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8" name="Picture 2" descr="V:\G-Com\G-Com1.4\Jobs\Powerpoint\04_PPT_Vorlagen_und_Master\37_Neue Marke\Bilder und Linien\Bild_blau_2.wmf"/>
          <p:cNvPicPr>
            <a:picLocks noChangeArrowheads="1"/>
          </p:cNvPicPr>
          <p:nvPr/>
        </p:nvPicPr>
        <p:blipFill>
          <a:blip r:embed="rId19" cstate="screen"/>
          <a:srcRect/>
          <a:stretch>
            <a:fillRect/>
          </a:stretch>
        </p:blipFill>
        <p:spPr bwMode="auto">
          <a:xfrm>
            <a:off x="275431" y="1096170"/>
            <a:ext cx="8586000" cy="97200"/>
          </a:xfrm>
          <a:prstGeom prst="rect">
            <a:avLst/>
          </a:prstGeom>
          <a:noFill/>
        </p:spPr>
      </p:pic>
      <p:pic>
        <p:nvPicPr>
          <p:cNvPr id="9" name="Picture 8" descr="Logo_MunichRE_R_36mm_CO.png"/>
          <p:cNvPicPr>
            <a:picLocks noChangeAspect="1"/>
          </p:cNvPicPr>
          <p:nvPr userDrawn="1"/>
        </p:nvPicPr>
        <p:blipFill>
          <a:blip r:embed="rId20" cstate="screen"/>
          <a:stretch>
            <a:fillRect/>
          </a:stretch>
        </p:blipFill>
        <p:spPr>
          <a:xfrm>
            <a:off x="7539363" y="270503"/>
            <a:ext cx="1435065" cy="33926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7" r:id="rId12"/>
    <p:sldLayoutId id="2147483684" r:id="rId13"/>
    <p:sldLayoutId id="2147483685" r:id="rId14"/>
    <p:sldLayoutId id="2147483686" r:id="rId15"/>
    <p:sldLayoutId id="2147483688" r:id="rId16"/>
    <p:sldLayoutId id="2147483689" r:id="rId17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2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6225" indent="-276225" algn="l" defTabSz="914400" rtl="0" eaLnBrk="1" latinLnBrk="0" hangingPunct="1">
        <a:lnSpc>
          <a:spcPct val="120000"/>
        </a:lnSpc>
        <a:spcBef>
          <a:spcPts val="1200"/>
        </a:spcBef>
        <a:buFont typeface="Wingdings" pitchFamily="2" charset="2"/>
        <a:buChar char="§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542925" indent="-266700" algn="l" defTabSz="914400" rtl="0" eaLnBrk="1" latinLnBrk="0" hangingPunct="1">
        <a:lnSpc>
          <a:spcPct val="120000"/>
        </a:lnSpc>
        <a:spcBef>
          <a:spcPts val="1200"/>
        </a:spcBef>
        <a:buFont typeface="Wingdings" pitchFamily="2" charset="2"/>
        <a:buChar char="§"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819150" indent="-276225" algn="l" defTabSz="914400" rtl="0" eaLnBrk="1" latinLnBrk="0" hangingPunct="1">
        <a:lnSpc>
          <a:spcPct val="120000"/>
        </a:lnSpc>
        <a:spcBef>
          <a:spcPts val="1200"/>
        </a:spcBef>
        <a:buFont typeface="Wingdings" pitchFamily="2" charset="2"/>
        <a:buChar char="§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084263" indent="-265113" algn="l" defTabSz="914400" rtl="0" eaLnBrk="1" latinLnBrk="0" hangingPunct="1">
        <a:lnSpc>
          <a:spcPct val="120000"/>
        </a:lnSpc>
        <a:spcBef>
          <a:spcPts val="1200"/>
        </a:spcBef>
        <a:buFont typeface="Wingdings" pitchFamily="2" charset="2"/>
        <a:buChar char="§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60488" indent="-265113" algn="l" defTabSz="914400" rtl="0" eaLnBrk="1" latinLnBrk="0" hangingPunct="1">
        <a:lnSpc>
          <a:spcPct val="120000"/>
        </a:lnSpc>
        <a:spcBef>
          <a:spcPts val="1200"/>
        </a:spcBef>
        <a:buFont typeface="Wingdings" pitchFamily="2" charset="2"/>
        <a:buChar char="§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severe convection &amp; </a:t>
            </a:r>
            <a:r>
              <a:rPr lang="en-US" dirty="0" smtClean="0"/>
              <a:t>climate: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An </a:t>
            </a:r>
            <a:r>
              <a:rPr lang="en-US" dirty="0" smtClean="0"/>
              <a:t>insurance perspective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Severe Convection &amp; Climate Workshop</a:t>
            </a:r>
          </a:p>
          <a:p>
            <a:r>
              <a:rPr lang="en-US" dirty="0"/>
              <a:t>Columbia </a:t>
            </a:r>
            <a:r>
              <a:rPr lang="en-US" dirty="0" smtClean="0"/>
              <a:t>University</a:t>
            </a:r>
          </a:p>
          <a:p>
            <a:r>
              <a:rPr lang="en-US" dirty="0" smtClean="0"/>
              <a:t>9 - 10 March 2016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345383" y="0"/>
            <a:ext cx="798617" cy="21544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800" dirty="0" smtClean="0"/>
              <a:t>Photo: FEMA</a:t>
            </a:r>
          </a:p>
        </p:txBody>
      </p:sp>
      <p:sp>
        <p:nvSpPr>
          <p:cNvPr id="6" name="Right Triangle 5"/>
          <p:cNvSpPr/>
          <p:nvPr/>
        </p:nvSpPr>
        <p:spPr>
          <a:xfrm flipH="1">
            <a:off x="8686800" y="3733800"/>
            <a:ext cx="457200" cy="457200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260987" y="288879"/>
            <a:ext cx="7420428" cy="812800"/>
          </a:xfrm>
          <a:noFill/>
        </p:spPr>
        <p:txBody>
          <a:bodyPr/>
          <a:lstStyle/>
          <a:p>
            <a:r>
              <a:rPr lang="en-US" dirty="0" smtClean="0"/>
              <a:t>Thunderstorm Peril Modeling</a:t>
            </a:r>
            <a:br>
              <a:rPr lang="en-US" dirty="0" smtClean="0"/>
            </a:br>
            <a:r>
              <a:rPr lang="en-US" dirty="0" smtClean="0"/>
              <a:t>Historical Data Problems: Underreporting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13898" y="1733264"/>
            <a:ext cx="8531352" cy="473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Rectangle 24"/>
          <p:cNvSpPr>
            <a:spLocks noChangeArrowheads="1"/>
          </p:cNvSpPr>
          <p:nvPr/>
        </p:nvSpPr>
        <p:spPr bwMode="auto">
          <a:xfrm>
            <a:off x="0" y="6581001"/>
            <a:ext cx="1390124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000" dirty="0">
                <a:solidFill>
                  <a:schemeClr val="accent4">
                    <a:lumMod val="75000"/>
                  </a:schemeClr>
                </a:solidFill>
                <a:latin typeface="+mn-lt"/>
              </a:rPr>
              <a:t>Source: </a:t>
            </a:r>
            <a:r>
              <a:rPr lang="en-US" sz="1000" dirty="0" smtClean="0">
                <a:solidFill>
                  <a:schemeClr val="accent4">
                    <a:lumMod val="75000"/>
                  </a:schemeClr>
                </a:solidFill>
                <a:latin typeface="+mn-lt"/>
              </a:rPr>
              <a:t>NOAA / SPC</a:t>
            </a:r>
            <a:endParaRPr lang="en-US" sz="1000" i="1" dirty="0">
              <a:solidFill>
                <a:schemeClr val="accent4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3464" y="1289304"/>
            <a:ext cx="8531352" cy="356616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Increasing trend primarily due to NEXRAD and better observing practices.</a:t>
            </a:r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8615159" y="6534000"/>
            <a:ext cx="442800" cy="27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00" b="1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94909C6-CC71-4962-A18E-AF0515723D95}" type="slidenum">
              <a:rPr kumimoji="0" lang="en-GB" sz="1000" b="1" i="0" u="none" strike="noStrike" kern="1200" cap="none" spc="0" normalizeH="0" baseline="0" noProof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GB" sz="1000" b="1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1834590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236" name="Picture 4" descr="http://www.spc.noaa.gov/climo/online/sp3/map.php?lat=40.000&amp;lon=98.000&amp;zoom=35&amp;mode=0&amp;bdate=19500602/1200&amp;edate=19800603/1200&amp;torflag=-1&amp;windflag=-1&amp;hailflag=1&amp;t01=0&amp;t02=5&amp;t03=0&amp;t04=9999&amp;t05=0&amp;t06=9999&amp;t07=0&amp;t08=9999&amp;t09=0&amp;t10=9999&amp;h01=0&amp;h02=.75&amp;w01=0&amp;w02=9999&amp;showt=-1&amp;showh=-1&amp;showw=-1"/>
          <p:cNvPicPr>
            <a:picLocks noChangeAspect="1" noChangeArrowheads="1"/>
          </p:cNvPicPr>
          <p:nvPr/>
        </p:nvPicPr>
        <p:blipFill>
          <a:blip r:embed="rId3" cstate="print"/>
          <a:srcRect l="28000" t="21333" r="6000" b="13766"/>
          <a:stretch>
            <a:fillRect/>
          </a:stretch>
        </p:blipFill>
        <p:spPr bwMode="auto">
          <a:xfrm>
            <a:off x="838200" y="1219200"/>
            <a:ext cx="7543800" cy="5563553"/>
          </a:xfrm>
          <a:prstGeom prst="rect">
            <a:avLst/>
          </a:prstGeom>
          <a:noFill/>
        </p:spPr>
      </p:pic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260986" y="288879"/>
            <a:ext cx="8273413" cy="812800"/>
          </a:xfrm>
          <a:noFill/>
        </p:spPr>
        <p:txBody>
          <a:bodyPr/>
          <a:lstStyle/>
          <a:p>
            <a:r>
              <a:rPr lang="en-US" dirty="0" smtClean="0"/>
              <a:t>Thunderstorm Peril Modeling</a:t>
            </a:r>
            <a:br>
              <a:rPr lang="en-US" dirty="0" smtClean="0"/>
            </a:br>
            <a:r>
              <a:rPr lang="en-US" dirty="0" smtClean="0"/>
              <a:t>Historical Data Problems: Urban Bias, Time of Day, and Borders</a:t>
            </a:r>
          </a:p>
        </p:txBody>
      </p:sp>
      <p:sp>
        <p:nvSpPr>
          <p:cNvPr id="5" name="Rectangle 24"/>
          <p:cNvSpPr>
            <a:spLocks noChangeArrowheads="1"/>
          </p:cNvSpPr>
          <p:nvPr/>
        </p:nvSpPr>
        <p:spPr bwMode="auto">
          <a:xfrm>
            <a:off x="0" y="6581001"/>
            <a:ext cx="1390124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000" dirty="0">
                <a:solidFill>
                  <a:schemeClr val="tx2"/>
                </a:solidFill>
                <a:latin typeface="+mn-lt"/>
              </a:rPr>
              <a:t>Source: </a:t>
            </a:r>
            <a:r>
              <a:rPr lang="en-US" sz="1000" dirty="0" smtClean="0">
                <a:solidFill>
                  <a:schemeClr val="tx2"/>
                </a:solidFill>
                <a:latin typeface="+mn-lt"/>
              </a:rPr>
              <a:t>NOAA / SPC</a:t>
            </a:r>
            <a:endParaRPr lang="en-US" sz="1000" i="1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8615159" y="6534000"/>
            <a:ext cx="442800" cy="27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00" b="1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94909C6-CC71-4962-A18E-AF0515723D95}" type="slidenum">
              <a:rPr kumimoji="0" lang="en-GB" sz="1000" b="1" i="0" u="none" strike="noStrike" kern="1200" cap="none" spc="0" normalizeH="0" baseline="0" noProof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GB" sz="1000" b="1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Oval 8"/>
          <p:cNvSpPr/>
          <p:nvPr/>
        </p:nvSpPr>
        <p:spPr>
          <a:xfrm>
            <a:off x="5181600" y="2819400"/>
            <a:ext cx="381000" cy="381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3352800" y="5486400"/>
            <a:ext cx="381000" cy="381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3886200" y="3686628"/>
            <a:ext cx="381000" cy="381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7239000" y="6386286"/>
            <a:ext cx="381000" cy="381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4800600" y="3733800"/>
            <a:ext cx="381000" cy="381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1676400" y="3429000"/>
            <a:ext cx="381000" cy="381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7276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0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7772400" cy="838200"/>
          </a:xfrm>
        </p:spPr>
        <p:txBody>
          <a:bodyPr/>
          <a:lstStyle/>
          <a:p>
            <a:r>
              <a:rPr lang="en-US" dirty="0" smtClean="0"/>
              <a:t>Thunderstorm Peril Modeling: 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Subjective Nature of Defining an “Event”</a:t>
            </a:r>
            <a:endParaRPr lang="en-US" dirty="0"/>
          </a:p>
        </p:txBody>
      </p:sp>
      <p:sp>
        <p:nvSpPr>
          <p:cNvPr id="1540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371600"/>
            <a:ext cx="8610600" cy="38100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Are these reports from one event? Or three?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What is appropriate gap (geographic and time) between events? </a:t>
            </a:r>
            <a:endParaRPr lang="en-US" dirty="0"/>
          </a:p>
          <a:p>
            <a:pPr>
              <a:buFont typeface="Arial" pitchFamily="34" charset="0"/>
              <a:buChar char="•"/>
            </a:pPr>
            <a:endParaRPr lang="en-US" sz="2200" dirty="0"/>
          </a:p>
        </p:txBody>
      </p:sp>
      <p:sp>
        <p:nvSpPr>
          <p:cNvPr id="1540104" name="Text Box 8"/>
          <p:cNvSpPr txBox="1">
            <a:spLocks noChangeArrowheads="1"/>
          </p:cNvSpPr>
          <p:nvPr/>
        </p:nvSpPr>
        <p:spPr bwMode="auto">
          <a:xfrm>
            <a:off x="596900" y="6613525"/>
            <a:ext cx="13081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>
              <a:spcBef>
                <a:spcPct val="0"/>
              </a:spcBef>
            </a:pPr>
            <a:r>
              <a:rPr lang="en-US" sz="1000" dirty="0"/>
              <a:t>Source: NOAA/SPC</a:t>
            </a:r>
          </a:p>
        </p:txBody>
      </p:sp>
      <p:pic>
        <p:nvPicPr>
          <p:cNvPr id="47106" name="Picture 2" descr="http://www.spc.noaa.gov/climo/online/sp3/map.php?lat=40.000&amp;lon=98.000&amp;zoom=35&amp;mode=0&amp;bdate=19940426/1200&amp;edate=19940427/1200&amp;torflag=1&amp;windflag=1&amp;hailflag=1&amp;t01=0&amp;t02=5&amp;t03=0&amp;t04=9999&amp;t05=0&amp;t06=9999&amp;t07=0&amp;t08=9999&amp;t09=0&amp;t10=9999&amp;h01=0&amp;h02=9999&amp;w01=0&amp;w02=9999&amp;showt=-1&amp;showh=-1&amp;showw=-1"/>
          <p:cNvPicPr>
            <a:picLocks noChangeAspect="1" noChangeArrowheads="1"/>
          </p:cNvPicPr>
          <p:nvPr/>
        </p:nvPicPr>
        <p:blipFill>
          <a:blip r:embed="rId3" cstate="print"/>
          <a:srcRect l="14000" t="24000" r="-4000" b="10666"/>
          <a:stretch>
            <a:fillRect/>
          </a:stretch>
        </p:blipFill>
        <p:spPr bwMode="auto">
          <a:xfrm>
            <a:off x="609600" y="2362199"/>
            <a:ext cx="7696200" cy="419015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78978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228600" y="1341438"/>
            <a:ext cx="8686800" cy="4427537"/>
            <a:chOff x="144" y="845"/>
            <a:chExt cx="5472" cy="2789"/>
          </a:xfrm>
        </p:grpSpPr>
        <p:pic>
          <p:nvPicPr>
            <p:cNvPr id="1547267" name="Picture 3" descr="intensity"/>
            <p:cNvPicPr>
              <a:picLocks noChangeAspect="1" noChangeArrowheads="1"/>
            </p:cNvPicPr>
            <p:nvPr/>
          </p:nvPicPr>
          <p:blipFill>
            <a:blip r:embed="rId3" cstate="print"/>
            <a:srcRect l="1323" t="23726" r="1323" b="23033"/>
            <a:stretch>
              <a:fillRect/>
            </a:stretch>
          </p:blipFill>
          <p:spPr bwMode="auto">
            <a:xfrm>
              <a:off x="144" y="1344"/>
              <a:ext cx="5472" cy="2290"/>
            </a:xfrm>
            <a:prstGeom prst="rect">
              <a:avLst/>
            </a:prstGeom>
            <a:noFill/>
          </p:spPr>
        </p:pic>
        <p:pic>
          <p:nvPicPr>
            <p:cNvPr id="1547268" name="Picture 4" descr="fscale"/>
            <p:cNvPicPr>
              <a:picLocks noChangeAspect="1" noChangeArrowheads="1"/>
            </p:cNvPicPr>
            <p:nvPr/>
          </p:nvPicPr>
          <p:blipFill>
            <a:blip r:embed="rId4" cstate="print"/>
            <a:srcRect l="28676" t="73509" r="47884"/>
            <a:stretch>
              <a:fillRect/>
            </a:stretch>
          </p:blipFill>
          <p:spPr bwMode="auto">
            <a:xfrm>
              <a:off x="144" y="845"/>
              <a:ext cx="1632" cy="1411"/>
            </a:xfrm>
            <a:prstGeom prst="rect">
              <a:avLst/>
            </a:prstGeom>
            <a:noFill/>
            <a:ln w="9525">
              <a:solidFill>
                <a:schemeClr val="bg2"/>
              </a:solidFill>
              <a:miter lim="800000"/>
              <a:headEnd/>
              <a:tailEnd/>
            </a:ln>
          </p:spPr>
        </p:pic>
      </p:grpSp>
      <p:sp>
        <p:nvSpPr>
          <p:cNvPr id="1547269" name="Rectangle 5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458200" cy="735013"/>
          </a:xfrm>
        </p:spPr>
        <p:txBody>
          <a:bodyPr/>
          <a:lstStyle/>
          <a:p>
            <a:r>
              <a:rPr lang="en-US" dirty="0" smtClean="0"/>
              <a:t>Thunderstorm Peril Modeling:</a:t>
            </a:r>
            <a:br>
              <a:rPr lang="en-US" dirty="0" smtClean="0"/>
            </a:br>
            <a:r>
              <a:rPr lang="en-US" dirty="0" smtClean="0"/>
              <a:t>Ensuring Adequate Event Set Coverage</a:t>
            </a:r>
            <a:endParaRPr lang="en-US" dirty="0"/>
          </a:p>
        </p:txBody>
      </p:sp>
      <p:sp>
        <p:nvSpPr>
          <p:cNvPr id="1547270" name="Text Box 6"/>
          <p:cNvSpPr txBox="1">
            <a:spLocks noChangeArrowheads="1"/>
          </p:cNvSpPr>
          <p:nvPr/>
        </p:nvSpPr>
        <p:spPr bwMode="auto">
          <a:xfrm>
            <a:off x="3489325" y="1335088"/>
            <a:ext cx="3197225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US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Grid size: 1 km x 1 km</a:t>
            </a:r>
          </a:p>
        </p:txBody>
      </p:sp>
      <p:sp>
        <p:nvSpPr>
          <p:cNvPr id="1547290" name="Text Box 26"/>
          <p:cNvSpPr txBox="1">
            <a:spLocks noChangeArrowheads="1"/>
          </p:cNvSpPr>
          <p:nvPr/>
        </p:nvSpPr>
        <p:spPr bwMode="auto">
          <a:xfrm>
            <a:off x="228600" y="6583363"/>
            <a:ext cx="41211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sz="1200"/>
              <a:t>Original Shapefile Data: NOAA / NWS / Norman, OK WFO</a:t>
            </a:r>
          </a:p>
        </p:txBody>
      </p:sp>
      <p:sp>
        <p:nvSpPr>
          <p:cNvPr id="1547291" name="Text Box 27"/>
          <p:cNvSpPr txBox="1">
            <a:spLocks noChangeArrowheads="1"/>
          </p:cNvSpPr>
          <p:nvPr/>
        </p:nvSpPr>
        <p:spPr bwMode="auto">
          <a:xfrm>
            <a:off x="228600" y="5786438"/>
            <a:ext cx="804579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sz="1800" dirty="0" smtClean="0"/>
              <a:t>Information of event intensity kept for each grid box, but otherwise the actual </a:t>
            </a:r>
          </a:p>
          <a:p>
            <a:pPr>
              <a:spcBef>
                <a:spcPct val="0"/>
              </a:spcBef>
            </a:pPr>
            <a:r>
              <a:rPr lang="en-US" sz="1800" dirty="0" smtClean="0"/>
              <a:t>swaths generated are not explicitly used in the actual model. 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9212487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7269" name="Rectangle 5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458200" cy="735013"/>
          </a:xfrm>
        </p:spPr>
        <p:txBody>
          <a:bodyPr/>
          <a:lstStyle/>
          <a:p>
            <a:r>
              <a:rPr lang="en-US" dirty="0" smtClean="0"/>
              <a:t>Annual Convective Storm Outbreak Severity: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Maximum Loss Event vs. Average Event 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706" y="1237306"/>
            <a:ext cx="7848600" cy="5515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30372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6000"/>
            <a:ext cx="6840000" cy="720000"/>
          </a:xfrm>
        </p:spPr>
        <p:txBody>
          <a:bodyPr/>
          <a:lstStyle/>
          <a:p>
            <a:r>
              <a:rPr lang="en-US" dirty="0" smtClean="0"/>
              <a:t>Today’s Panel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Kelly Hereid, Chubb Tempest Re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Rick Thomas, Willis Towers Watson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Kevin Van Leer, RMS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Eric Robinson, AIR Worldwide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Tom Larson, </a:t>
            </a:r>
            <a:r>
              <a:rPr lang="en-US" dirty="0" err="1" smtClean="0"/>
              <a:t>Corelogic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Steve Drews, Aon Benfield </a:t>
            </a:r>
            <a:r>
              <a:rPr lang="en-US" dirty="0" smtClean="0"/>
              <a:t>Impact Forecasting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Moderator: Mark Bove, Munich Reinsurance America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Insured Property Losses in the United States </a:t>
            </a:r>
            <a:br>
              <a:rPr lang="en-US" dirty="0" smtClean="0"/>
            </a:br>
            <a:r>
              <a:rPr lang="en-US" dirty="0" smtClean="0"/>
              <a:t>Due to Convective Storms, 1980-2015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371600"/>
            <a:ext cx="8838105" cy="4953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-5751" y="6562478"/>
            <a:ext cx="1500732" cy="21544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800" dirty="0" smtClean="0"/>
              <a:t>Source: </a:t>
            </a:r>
            <a:r>
              <a:rPr lang="en-US" sz="800" dirty="0" err="1" smtClean="0"/>
              <a:t>MRNatCatSERVICE</a:t>
            </a:r>
            <a:endParaRPr lang="en-US" sz="800" dirty="0" smtClean="0"/>
          </a:p>
        </p:txBody>
      </p:sp>
    </p:spTree>
    <p:extLst>
      <p:ext uri="{BB962C8B-B14F-4D97-AF65-F5344CB8AC3E}">
        <p14:creationId xmlns:p14="http://schemas.microsoft.com/office/powerpoint/2010/main" val="3009931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6603" y="1692322"/>
            <a:ext cx="8529851" cy="488589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267768" y="302526"/>
            <a:ext cx="7772400" cy="736600"/>
          </a:xfrm>
        </p:spPr>
        <p:txBody>
          <a:bodyPr/>
          <a:lstStyle/>
          <a:p>
            <a:r>
              <a:rPr lang="en-US" dirty="0" smtClean="0"/>
              <a:t>Socioeconomic Factors Influencing </a:t>
            </a:r>
            <a:br>
              <a:rPr lang="en-US" dirty="0" smtClean="0"/>
            </a:br>
            <a:r>
              <a:rPr lang="en-US" dirty="0" smtClean="0"/>
              <a:t>Convective Storm Losses</a:t>
            </a:r>
          </a:p>
        </p:txBody>
      </p:sp>
      <p:pic>
        <p:nvPicPr>
          <p:cNvPr id="54274" name="Picture 2" descr="[atlanta-barcelona.JPG]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362200" y="1665025"/>
            <a:ext cx="6420904" cy="484196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615762" y="2667000"/>
            <a:ext cx="1999397" cy="120032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+mn-lt"/>
              </a:rPr>
              <a:t>Current Atlanta Metro</a:t>
            </a:r>
          </a:p>
          <a:p>
            <a:r>
              <a:rPr lang="en-US" b="1" dirty="0" smtClean="0">
                <a:solidFill>
                  <a:schemeClr val="bg1"/>
                </a:solidFill>
                <a:latin typeface="+mn-lt"/>
              </a:rPr>
              <a:t>Population: 5.6 million</a:t>
            </a:r>
            <a:endParaRPr lang="en-US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3464" y="1289304"/>
            <a:ext cx="8531352" cy="338554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The built-up areas of Atlanta and Barcelona are represented at the same scale</a:t>
            </a:r>
          </a:p>
        </p:txBody>
      </p:sp>
      <p:sp>
        <p:nvSpPr>
          <p:cNvPr id="8" name="Slide Number Placeholder 5"/>
          <p:cNvSpPr txBox="1">
            <a:spLocks/>
          </p:cNvSpPr>
          <p:nvPr/>
        </p:nvSpPr>
        <p:spPr>
          <a:xfrm>
            <a:off x="8615159" y="6534000"/>
            <a:ext cx="442800" cy="27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00" b="1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94909C6-CC71-4962-A18E-AF0515723D95}" type="slidenum">
              <a:rPr kumimoji="0" lang="en-GB" sz="1000" b="1" i="0" u="none" strike="noStrike" kern="1200" cap="none" spc="0" normalizeH="0" baseline="0" noProof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000" b="1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81000" y="1981200"/>
            <a:ext cx="2286000" cy="4031873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U.S. Population Shifts / Sprawl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Increase in amount &amp; values of real &amp; personal property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Increase in vulnerability of personal property (electronics)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Poor construction quality / building codes / code enforcement</a:t>
            </a:r>
          </a:p>
        </p:txBody>
      </p:sp>
    </p:spTree>
    <p:extLst>
      <p:ext uri="{BB962C8B-B14F-4D97-AF65-F5344CB8AC3E}">
        <p14:creationId xmlns:p14="http://schemas.microsoft.com/office/powerpoint/2010/main" val="31952202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" grpId="0" uiExpand="1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1123" name="Rectangle 3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7772400" cy="1143000"/>
          </a:xfrm>
        </p:spPr>
        <p:txBody>
          <a:bodyPr/>
          <a:lstStyle/>
          <a:p>
            <a:r>
              <a:rPr lang="en-GB" sz="2400" dirty="0" smtClean="0"/>
              <a:t>Insurance &amp; Convective Storms</a:t>
            </a:r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en-GB" sz="2000" dirty="0" smtClean="0"/>
              <a:t>Some Industry Perspectives</a:t>
            </a: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154112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04800" y="1371600"/>
            <a:ext cx="8534400" cy="5105400"/>
          </a:xfrm>
        </p:spPr>
        <p:txBody>
          <a:bodyPr/>
          <a:lstStyle/>
          <a:p>
            <a:pPr lvl="1">
              <a:lnSpc>
                <a:spcPct val="90000"/>
              </a:lnSpc>
            </a:pPr>
            <a:r>
              <a:rPr lang="en-US" dirty="0" smtClean="0"/>
              <a:t>Convective storm loss trends has eroded profitability of personal lines insurance across eastern 2/3rds of the United States. Insurers have responded by contractually limiting their liabilities from these events. 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Convective storm losses </a:t>
            </a:r>
            <a:r>
              <a:rPr lang="en-US" dirty="0" smtClean="0"/>
              <a:t>often perceived as a </a:t>
            </a:r>
            <a:r>
              <a:rPr lang="en-US" dirty="0"/>
              <a:t>frequency issue, not a severity issue. </a:t>
            </a:r>
            <a:r>
              <a:rPr lang="en-US" dirty="0" smtClean="0"/>
              <a:t>Tropical Cyclone &amp; Earthquake have much higher single-occurrence loss potentials.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Some </a:t>
            </a:r>
            <a:r>
              <a:rPr lang="en-US" dirty="0"/>
              <a:t>large national insurers don’t </a:t>
            </a:r>
            <a:r>
              <a:rPr lang="en-US" dirty="0" smtClean="0"/>
              <a:t>buy </a:t>
            </a:r>
            <a:r>
              <a:rPr lang="en-US" dirty="0"/>
              <a:t>catastrophe reinsurance to cover </a:t>
            </a:r>
            <a:r>
              <a:rPr lang="en-US" dirty="0" smtClean="0"/>
              <a:t>convective </a:t>
            </a:r>
            <a:r>
              <a:rPr lang="en-US" dirty="0"/>
              <a:t>storm</a:t>
            </a:r>
            <a:r>
              <a:rPr lang="en-US" dirty="0" smtClean="0"/>
              <a:t> losses. Their reinsurance programs, if any, are </a:t>
            </a:r>
            <a:r>
              <a:rPr lang="en-US" dirty="0"/>
              <a:t>designed to protect against </a:t>
            </a:r>
            <a:r>
              <a:rPr lang="en-US" dirty="0" smtClean="0"/>
              <a:t>tropical cyclone </a:t>
            </a:r>
            <a:r>
              <a:rPr lang="en-US" dirty="0"/>
              <a:t>/ </a:t>
            </a:r>
            <a:r>
              <a:rPr lang="en-US" dirty="0" smtClean="0"/>
              <a:t>earthquake </a:t>
            </a:r>
            <a:r>
              <a:rPr lang="en-US" dirty="0"/>
              <a:t>loss potentials. 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Convective storm</a:t>
            </a:r>
            <a:r>
              <a:rPr lang="en-US" dirty="0" smtClean="0"/>
              <a:t> </a:t>
            </a:r>
            <a:r>
              <a:rPr lang="en-US" dirty="0"/>
              <a:t>claims &amp; insured loss totals at the individual company level </a:t>
            </a:r>
            <a:r>
              <a:rPr lang="en-US" dirty="0" smtClean="0"/>
              <a:t>are, to some extent, perceived as </a:t>
            </a:r>
            <a:r>
              <a:rPr lang="en-US" dirty="0"/>
              <a:t>a matter of “luck” – </a:t>
            </a:r>
            <a:r>
              <a:rPr lang="en-US" dirty="0" smtClean="0"/>
              <a:t>losses are critically </a:t>
            </a:r>
            <a:r>
              <a:rPr lang="en-US" dirty="0"/>
              <a:t>dependent on </a:t>
            </a:r>
            <a:r>
              <a:rPr lang="en-US" dirty="0" smtClean="0"/>
              <a:t>exact location </a:t>
            </a:r>
            <a:r>
              <a:rPr lang="en-US" dirty="0"/>
              <a:t>of tornado / hail / wind swaths.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Socioeconomic </a:t>
            </a:r>
            <a:r>
              <a:rPr lang="en-US" dirty="0"/>
              <a:t>influences on convective storm </a:t>
            </a:r>
            <a:r>
              <a:rPr lang="en-US" dirty="0" smtClean="0"/>
              <a:t>loss trend likely dominates </a:t>
            </a:r>
            <a:r>
              <a:rPr lang="en-US" dirty="0"/>
              <a:t>any potential </a:t>
            </a:r>
            <a:r>
              <a:rPr lang="en-US" dirty="0" smtClean="0"/>
              <a:t>anthropogenic signal. </a:t>
            </a:r>
            <a:endParaRPr lang="en-US" dirty="0"/>
          </a:p>
          <a:p>
            <a:pPr lvl="1">
              <a:lnSpc>
                <a:spcPct val="90000"/>
              </a:lnSpc>
            </a:pPr>
            <a:r>
              <a:rPr lang="en-US" dirty="0" smtClean="0"/>
              <a:t>Convective storm models are considered by many in industry as “second tier” due to difficulties in modeling thunderstorm perils. 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Many companies do not license or use model operationally; prefer to use pure experience rating of risks.</a:t>
            </a:r>
          </a:p>
          <a:p>
            <a:pPr marL="276225" lvl="1" indent="0">
              <a:lnSpc>
                <a:spcPct val="90000"/>
              </a:lnSpc>
              <a:buNone/>
            </a:pPr>
            <a:endParaRPr lang="en-US" sz="2000" dirty="0" smtClean="0"/>
          </a:p>
          <a:p>
            <a:pPr lvl="3">
              <a:lnSpc>
                <a:spcPct val="90000"/>
              </a:lnSpc>
            </a:pPr>
            <a:endParaRPr lang="en-US" sz="2000" dirty="0" smtClean="0"/>
          </a:p>
          <a:p>
            <a:pPr marL="619125" lvl="1" indent="-342900">
              <a:lnSpc>
                <a:spcPct val="90000"/>
              </a:lnSpc>
              <a:buFont typeface="+mj-lt"/>
              <a:buAutoNum type="arabicPeriod"/>
            </a:pPr>
            <a:endParaRPr lang="en-US" dirty="0"/>
          </a:p>
        </p:txBody>
      </p:sp>
      <p:sp>
        <p:nvSpPr>
          <p:cNvPr id="4" name="Slide Number Placeholder 5"/>
          <p:cNvSpPr txBox="1">
            <a:spLocks/>
          </p:cNvSpPr>
          <p:nvPr/>
        </p:nvSpPr>
        <p:spPr>
          <a:xfrm>
            <a:off x="8615159" y="6534000"/>
            <a:ext cx="442800" cy="27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00" b="1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94909C6-CC71-4962-A18E-AF0515723D95}" type="slidenum">
              <a:rPr kumimoji="0" lang="en-GB" sz="1000" b="1" i="0" u="none" strike="noStrike" kern="1200" cap="none" spc="0" normalizeH="0" baseline="0" noProof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000" b="1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1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1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1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1124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IR_GRIDMW_EL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4" descr="RMS_GRIDMW_EL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Picture 2" descr="EQE_GRIDMW_EL2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973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1123" name="Rectangle 3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7772400" cy="1143000"/>
          </a:xfrm>
        </p:spPr>
        <p:txBody>
          <a:bodyPr/>
          <a:lstStyle/>
          <a:p>
            <a:r>
              <a:rPr lang="en-GB" sz="2400" dirty="0" smtClean="0"/>
              <a:t>Catastrophe </a:t>
            </a:r>
            <a:r>
              <a:rPr lang="en-GB" sz="2400" dirty="0" err="1" smtClean="0"/>
              <a:t>Modeling</a:t>
            </a:r>
            <a:r>
              <a:rPr lang="en-GB" sz="2400" dirty="0" smtClean="0"/>
              <a:t> of Convective Storms</a:t>
            </a:r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en-GB" sz="2000" dirty="0" smtClean="0"/>
              <a:t>Key Issues &amp; Gaps </a:t>
            </a: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154112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04800" y="1371600"/>
            <a:ext cx="8534400" cy="4953000"/>
          </a:xfrm>
        </p:spPr>
        <p:txBody>
          <a:bodyPr/>
          <a:lstStyle/>
          <a:p>
            <a:pPr lvl="1">
              <a:lnSpc>
                <a:spcPct val="90000"/>
              </a:lnSpc>
            </a:pPr>
            <a:r>
              <a:rPr lang="en-US" dirty="0"/>
              <a:t>What is the frequency - severity </a:t>
            </a:r>
            <a:r>
              <a:rPr lang="en-US" dirty="0" smtClean="0"/>
              <a:t>relationship </a:t>
            </a:r>
            <a:r>
              <a:rPr lang="en-US" dirty="0"/>
              <a:t>at </a:t>
            </a:r>
            <a:r>
              <a:rPr lang="en-US" dirty="0" smtClean="0"/>
              <a:t>a given </a:t>
            </a:r>
            <a:r>
              <a:rPr lang="en-US" dirty="0"/>
              <a:t>location for </a:t>
            </a:r>
            <a:r>
              <a:rPr lang="en-US" dirty="0" smtClean="0"/>
              <a:t>each convective </a:t>
            </a:r>
            <a:r>
              <a:rPr lang="en-US" dirty="0"/>
              <a:t>storm </a:t>
            </a:r>
            <a:r>
              <a:rPr lang="en-US" dirty="0" smtClean="0"/>
              <a:t>peril?</a:t>
            </a:r>
            <a:endParaRPr lang="en-US" dirty="0"/>
          </a:p>
          <a:p>
            <a:pPr lvl="1">
              <a:lnSpc>
                <a:spcPct val="90000"/>
              </a:lnSpc>
            </a:pPr>
            <a:r>
              <a:rPr lang="en-US" dirty="0"/>
              <a:t>What constitutes an convective storm “event” in the model?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How </a:t>
            </a:r>
            <a:r>
              <a:rPr lang="en-US" dirty="0" smtClean="0"/>
              <a:t>does one address high frequency / low severity convective storm activity?</a:t>
            </a:r>
            <a:endParaRPr lang="en-US" dirty="0"/>
          </a:p>
          <a:p>
            <a:pPr lvl="1">
              <a:lnSpc>
                <a:spcPct val="90000"/>
              </a:lnSpc>
            </a:pPr>
            <a:r>
              <a:rPr lang="en-US" dirty="0" smtClean="0"/>
              <a:t>Event Set Size vs. Model Grid Resolution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How </a:t>
            </a:r>
            <a:r>
              <a:rPr lang="en-US" dirty="0"/>
              <a:t>does </a:t>
            </a:r>
            <a:r>
              <a:rPr lang="en-US" dirty="0" smtClean="0"/>
              <a:t>model </a:t>
            </a:r>
            <a:r>
              <a:rPr lang="en-US" dirty="0"/>
              <a:t>handle the </a:t>
            </a:r>
            <a:r>
              <a:rPr lang="en-US" dirty="0" smtClean="0"/>
              <a:t>small </a:t>
            </a:r>
            <a:r>
              <a:rPr lang="en-US" dirty="0"/>
              <a:t>spatial </a:t>
            </a:r>
            <a:r>
              <a:rPr lang="en-US" dirty="0" smtClean="0"/>
              <a:t>characteristics of </a:t>
            </a:r>
            <a:r>
              <a:rPr lang="en-US" dirty="0"/>
              <a:t>individual </a:t>
            </a:r>
            <a:r>
              <a:rPr lang="en-US" dirty="0" smtClean="0"/>
              <a:t>tornado / hail / SLW swaths? </a:t>
            </a:r>
            <a:endParaRPr lang="en-US" dirty="0"/>
          </a:p>
          <a:p>
            <a:pPr lvl="1">
              <a:lnSpc>
                <a:spcPct val="90000"/>
              </a:lnSpc>
            </a:pPr>
            <a:r>
              <a:rPr lang="en-US" dirty="0" smtClean="0"/>
              <a:t>What statistical distribution best describes the frequency of severe convective storm events? </a:t>
            </a:r>
          </a:p>
          <a:p>
            <a:pPr lvl="3">
              <a:lnSpc>
                <a:spcPct val="90000"/>
              </a:lnSpc>
            </a:pPr>
            <a:r>
              <a:rPr lang="en-US" dirty="0" smtClean="0"/>
              <a:t>Can convective storm outbreaks be clustered in time and/or space?</a:t>
            </a:r>
          </a:p>
          <a:p>
            <a:pPr lvl="3">
              <a:lnSpc>
                <a:spcPct val="90000"/>
              </a:lnSpc>
            </a:pPr>
            <a:r>
              <a:rPr lang="en-US" dirty="0" smtClean="0"/>
              <a:t>Is there clustering of event severity? 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Is the “20/80 Rule” of insurance captured in model results?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Should climate variability / AGW impacts be considered in light of data &amp; modeling limitations?</a:t>
            </a:r>
          </a:p>
          <a:p>
            <a:pPr lvl="1">
              <a:lnSpc>
                <a:spcPct val="90000"/>
              </a:lnSpc>
            </a:pPr>
            <a:endParaRPr lang="en-US" sz="2000" dirty="0" smtClean="0"/>
          </a:p>
          <a:p>
            <a:pPr lvl="3">
              <a:lnSpc>
                <a:spcPct val="90000"/>
              </a:lnSpc>
            </a:pPr>
            <a:endParaRPr lang="en-US" sz="2000" dirty="0" smtClean="0"/>
          </a:p>
          <a:p>
            <a:pPr marL="619125" lvl="1" indent="-342900">
              <a:lnSpc>
                <a:spcPct val="90000"/>
              </a:lnSpc>
              <a:buFont typeface="+mj-lt"/>
              <a:buAutoNum type="arabicPeriod"/>
            </a:pPr>
            <a:endParaRPr lang="en-US" dirty="0"/>
          </a:p>
        </p:txBody>
      </p:sp>
      <p:sp>
        <p:nvSpPr>
          <p:cNvPr id="4" name="Slide Number Placeholder 5"/>
          <p:cNvSpPr txBox="1">
            <a:spLocks/>
          </p:cNvSpPr>
          <p:nvPr/>
        </p:nvSpPr>
        <p:spPr>
          <a:xfrm>
            <a:off x="8615159" y="6534000"/>
            <a:ext cx="442800" cy="27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00" b="1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94909C6-CC71-4962-A18E-AF0515723D95}" type="slidenum">
              <a:rPr kumimoji="0" lang="en-GB" sz="1000" b="1" i="0" u="none" strike="noStrike" kern="1200" cap="none" spc="0" normalizeH="0" baseline="0" noProof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GB" sz="1000" b="1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493395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1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1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1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1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12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12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1124" grpId="0" build="p" bldLvl="2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219074" y="5559547"/>
            <a:ext cx="6524625" cy="1061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©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7F787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Copyright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7F787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2016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7F787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Munich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7F787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Reinsurance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7F787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America,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7F787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Inc.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7F787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All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7F787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rights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7F787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reserved.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7F787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en-US" sz="900" dirty="0" smtClean="0">
                <a:solidFill>
                  <a:schemeClr val="tx2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"Munich</a:t>
            </a:r>
            <a:r>
              <a:rPr lang="en-US" sz="900" dirty="0" smtClean="0">
                <a:solidFill>
                  <a:srgbClr val="7F787F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en-US" sz="900" dirty="0" smtClean="0">
                <a:solidFill>
                  <a:schemeClr val="tx2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Re"</a:t>
            </a:r>
            <a:r>
              <a:rPr lang="en-US" sz="900" dirty="0" smtClean="0">
                <a:solidFill>
                  <a:srgbClr val="7F787F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en-US" sz="900" dirty="0" smtClean="0">
                <a:solidFill>
                  <a:schemeClr val="tx2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and</a:t>
            </a:r>
            <a:r>
              <a:rPr lang="en-US" sz="900" dirty="0" smtClean="0">
                <a:solidFill>
                  <a:srgbClr val="7F787F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en-US" sz="900" dirty="0" smtClean="0">
                <a:solidFill>
                  <a:schemeClr val="tx2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the</a:t>
            </a:r>
            <a:r>
              <a:rPr lang="en-US" sz="900" dirty="0" smtClean="0">
                <a:solidFill>
                  <a:srgbClr val="7F787F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en-US" sz="900" dirty="0" smtClean="0">
                <a:solidFill>
                  <a:schemeClr val="tx2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Munich</a:t>
            </a:r>
            <a:r>
              <a:rPr lang="en-US" sz="900" dirty="0" smtClean="0">
                <a:solidFill>
                  <a:srgbClr val="7F787F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en-US" sz="900" dirty="0" smtClean="0">
                <a:solidFill>
                  <a:schemeClr val="tx2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Re</a:t>
            </a:r>
            <a:r>
              <a:rPr lang="en-US" sz="900" dirty="0" smtClean="0">
                <a:solidFill>
                  <a:srgbClr val="7F787F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en-US" sz="900" dirty="0" smtClean="0">
                <a:solidFill>
                  <a:schemeClr val="tx2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logo</a:t>
            </a:r>
            <a:r>
              <a:rPr lang="en-US" sz="900" dirty="0" smtClean="0">
                <a:solidFill>
                  <a:srgbClr val="7F787F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en-US" sz="900" dirty="0" smtClean="0">
                <a:solidFill>
                  <a:schemeClr val="tx2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are</a:t>
            </a:r>
            <a:r>
              <a:rPr lang="en-US" sz="900" dirty="0" smtClean="0">
                <a:solidFill>
                  <a:srgbClr val="7F787F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en-US" sz="900" dirty="0" smtClean="0">
                <a:solidFill>
                  <a:schemeClr val="tx2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internationally</a:t>
            </a:r>
            <a:r>
              <a:rPr lang="en-US" sz="900" dirty="0" smtClean="0">
                <a:solidFill>
                  <a:srgbClr val="7F787F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en-US" sz="900" dirty="0" smtClean="0">
                <a:solidFill>
                  <a:schemeClr val="tx2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protected</a:t>
            </a:r>
            <a:r>
              <a:rPr lang="en-US" sz="900" dirty="0" smtClean="0">
                <a:solidFill>
                  <a:srgbClr val="7F787F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en-US" sz="900" dirty="0" smtClean="0">
                <a:solidFill>
                  <a:schemeClr val="tx2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registered</a:t>
            </a:r>
            <a:r>
              <a:rPr lang="en-US" sz="900" dirty="0" smtClean="0">
                <a:solidFill>
                  <a:srgbClr val="7F787F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en-US" sz="900" dirty="0" smtClean="0">
                <a:solidFill>
                  <a:schemeClr val="tx2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trademarks.</a:t>
            </a:r>
            <a:r>
              <a:rPr lang="de-DE" sz="900" dirty="0" smtClean="0">
                <a:solidFill>
                  <a:srgbClr val="7F787F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The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7F787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material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7F787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in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7F787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this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7F787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presentation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7F787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is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7F787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provided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7F787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for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7F787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your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7F787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information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7F787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only,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7F787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and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7F787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/>
            </a:r>
            <a:b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is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7F787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not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7F787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permitted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7F787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to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7F787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be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7F787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further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7F787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distributed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7F787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without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7F787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the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7F787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express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7F787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written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7F787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permission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7F787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of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7F787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Munich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7F787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Reinsurance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7F787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America,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7F787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Inc.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7F787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</a:t>
            </a:r>
            <a:r>
              <a:rPr lang="en-US" sz="900" dirty="0" smtClean="0">
                <a:solidFill>
                  <a:schemeClr val="tx2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o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r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7F787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/>
            </a:r>
            <a:b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Munich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7F787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Re.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7F787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This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7F787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material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7F787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is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7F787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not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7F787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intended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7F787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to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7F787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be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7F787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legal,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7F787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underwriting,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7F787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financial,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7F787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or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7F787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any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7F787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other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7F787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type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7F787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of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7F787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professional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7F787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advice.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7F787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Examples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7F787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given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7F787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are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7F787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for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7F787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illustrative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7F787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purposes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7F787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only.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7F787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Each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7F787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reader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7F787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should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7F787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consult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7F787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an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7F787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attorney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7F787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and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7F787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other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7F787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appropriate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7F787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advisors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7F787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/>
            </a:r>
            <a:b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to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7F787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determine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7F787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the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7F787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applicability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7F787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of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7F787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any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7F787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particular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7F787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contract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7F787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language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7F787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to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7F787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the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7F787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reader's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7F787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specific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7F787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circumstances.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7F787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rgbClr val="7F787F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ight Triangle 3"/>
          <p:cNvSpPr/>
          <p:nvPr/>
        </p:nvSpPr>
        <p:spPr>
          <a:xfrm flipH="1">
            <a:off x="8686800" y="3733800"/>
            <a:ext cx="457200" cy="457200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360000" y="4435200"/>
            <a:ext cx="6318000" cy="864000"/>
          </a:xfrm>
        </p:spPr>
        <p:txBody>
          <a:bodyPr/>
          <a:lstStyle/>
          <a:p>
            <a:r>
              <a:rPr lang="en-US" dirty="0" smtClean="0"/>
              <a:t>APPENDIX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260987" y="288879"/>
            <a:ext cx="6837362" cy="812800"/>
          </a:xfrm>
          <a:noFill/>
        </p:spPr>
        <p:txBody>
          <a:bodyPr/>
          <a:lstStyle/>
          <a:p>
            <a:r>
              <a:rPr lang="en-US" dirty="0" smtClean="0"/>
              <a:t>Thunderstorm Peril Modeling </a:t>
            </a:r>
            <a:br>
              <a:rPr lang="en-US" dirty="0" smtClean="0"/>
            </a:br>
            <a:r>
              <a:rPr lang="en-US" dirty="0" smtClean="0"/>
              <a:t>Historical Data Problems: Underreporting</a:t>
            </a:r>
            <a:br>
              <a:rPr lang="en-US" dirty="0" smtClean="0"/>
            </a:br>
            <a:endParaRPr lang="en-US" dirty="0" smtClean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00251" y="1704553"/>
            <a:ext cx="8529849" cy="4704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Oval 5"/>
          <p:cNvSpPr/>
          <p:nvPr/>
        </p:nvSpPr>
        <p:spPr>
          <a:xfrm>
            <a:off x="2743200" y="2910638"/>
            <a:ext cx="1401023" cy="186607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83464" y="1289304"/>
            <a:ext cx="8531352" cy="356616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+mn-lt"/>
              </a:rPr>
              <a:t>Discontinuity due to introduction of NEXRAD Radar and better observing practices.</a:t>
            </a:r>
            <a:endParaRPr lang="en-US" sz="16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8" name="Rectangle 24"/>
          <p:cNvSpPr>
            <a:spLocks noChangeArrowheads="1"/>
          </p:cNvSpPr>
          <p:nvPr/>
        </p:nvSpPr>
        <p:spPr bwMode="auto">
          <a:xfrm>
            <a:off x="0" y="6581001"/>
            <a:ext cx="1443024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000" dirty="0">
                <a:solidFill>
                  <a:schemeClr val="accent4">
                    <a:lumMod val="75000"/>
                  </a:schemeClr>
                </a:solidFill>
                <a:latin typeface="+mn-lt"/>
              </a:rPr>
              <a:t>Source: </a:t>
            </a:r>
            <a:r>
              <a:rPr lang="en-US" sz="1000" dirty="0" smtClean="0">
                <a:solidFill>
                  <a:schemeClr val="accent4">
                    <a:lumMod val="75000"/>
                  </a:schemeClr>
                </a:solidFill>
                <a:latin typeface="+mn-lt"/>
              </a:rPr>
              <a:t>NOAA / SPC</a:t>
            </a:r>
            <a:endParaRPr lang="en-US" sz="1000" i="1" dirty="0">
              <a:solidFill>
                <a:schemeClr val="accent4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9" name="Slide Number Placeholder 5"/>
          <p:cNvSpPr txBox="1">
            <a:spLocks/>
          </p:cNvSpPr>
          <p:nvPr/>
        </p:nvSpPr>
        <p:spPr>
          <a:xfrm>
            <a:off x="8615159" y="6534000"/>
            <a:ext cx="442800" cy="27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00" b="1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94909C6-CC71-4962-A18E-AF0515723D95}" type="slidenum">
              <a:rPr kumimoji="0" lang="en-GB" sz="1000" b="1" i="0" u="none" strike="noStrike" kern="1200" cap="none" spc="0" normalizeH="0" baseline="0" noProof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GB" sz="1000" b="1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486400" y="5105400"/>
            <a:ext cx="3200400" cy="83099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Increase primarily consists of additional EF0 &amp; EF1 tornadoes being observed.</a:t>
            </a:r>
            <a:endParaRPr lang="en-US" sz="1600" dirty="0" err="1" smtClean="0"/>
          </a:p>
        </p:txBody>
      </p:sp>
    </p:spTree>
    <p:extLst>
      <p:ext uri="{BB962C8B-B14F-4D97-AF65-F5344CB8AC3E}">
        <p14:creationId xmlns:p14="http://schemas.microsoft.com/office/powerpoint/2010/main" val="33209679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Theme">
  <a:themeElements>
    <a:clrScheme name="Munich Re">
      <a:dk1>
        <a:sysClr val="windowText" lastClr="000000"/>
      </a:dk1>
      <a:lt1>
        <a:sysClr val="window" lastClr="FFFFFF"/>
      </a:lt1>
      <a:dk2>
        <a:srgbClr val="4D4E53"/>
      </a:dk2>
      <a:lt2>
        <a:srgbClr val="F7941D"/>
      </a:lt2>
      <a:accent1>
        <a:srgbClr val="34909C"/>
      </a:accent1>
      <a:accent2>
        <a:srgbClr val="8DC63F"/>
      </a:accent2>
      <a:accent3>
        <a:srgbClr val="B72126"/>
      </a:accent3>
      <a:accent4>
        <a:srgbClr val="B2C1CA"/>
      </a:accent4>
      <a:accent5>
        <a:srgbClr val="00589A"/>
      </a:accent5>
      <a:accent6>
        <a:srgbClr val="714A9C"/>
      </a:accent6>
      <a:hlink>
        <a:srgbClr val="0A509E"/>
      </a:hlink>
      <a:folHlink>
        <a:srgbClr val="7993A3"/>
      </a:folHlink>
    </a:clrScheme>
    <a:fontScheme name="Munich Re">
      <a:majorFont>
        <a:latin typeface="Arial"/>
        <a:ea typeface="Arial Unicode MS"/>
        <a:cs typeface="Arial"/>
      </a:majorFont>
      <a:minorFont>
        <a:latin typeface="Arial"/>
        <a:ea typeface="Arial Unicode MS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4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effectLst/>
      </a:spPr>
      <a:bodyPr wrap="none" rtlCol="0">
        <a:spAutoFit/>
      </a:bodyPr>
      <a:lstStyle>
        <a:defPPr>
          <a:defRPr sz="1600" dirty="0" err="1" smtClean="0">
            <a:solidFill>
              <a:schemeClr val="tx2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0</TotalTime>
  <Words>654</Words>
  <Application>Microsoft Office PowerPoint</Application>
  <PresentationFormat>On-screen Show (4:3)</PresentationFormat>
  <Paragraphs>85</Paragraphs>
  <Slides>14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 Unicode MS</vt:lpstr>
      <vt:lpstr>Arial</vt:lpstr>
      <vt:lpstr>Calibri</vt:lpstr>
      <vt:lpstr>Wingdings</vt:lpstr>
      <vt:lpstr>Default Theme</vt:lpstr>
      <vt:lpstr>severe convection &amp; climate: An insurance perspective </vt:lpstr>
      <vt:lpstr>Today’s Panel</vt:lpstr>
      <vt:lpstr>Insured Property Losses in the United States  Due to Convective Storms, 1980-2015</vt:lpstr>
      <vt:lpstr>Socioeconomic Factors Influencing  Convective Storm Losses</vt:lpstr>
      <vt:lpstr>Insurance &amp; Convective Storms Some Industry Perspectives  </vt:lpstr>
      <vt:lpstr>PowerPoint Presentation</vt:lpstr>
      <vt:lpstr>Catastrophe Modeling of Convective Storms Key Issues &amp; Gaps   </vt:lpstr>
      <vt:lpstr>APPENDIX</vt:lpstr>
      <vt:lpstr>Thunderstorm Peril Modeling  Historical Data Problems: Underreporting </vt:lpstr>
      <vt:lpstr>Thunderstorm Peril Modeling Historical Data Problems: Underreporting</vt:lpstr>
      <vt:lpstr>Thunderstorm Peril Modeling Historical Data Problems: Urban Bias, Time of Day, and Borders</vt:lpstr>
      <vt:lpstr>Thunderstorm Peril Modeling:  Subjective Nature of Defining an “Event”</vt:lpstr>
      <vt:lpstr>Thunderstorm Peril Modeling: Ensuring Adequate Event Set Coverage</vt:lpstr>
      <vt:lpstr>Annual Convective Storm Outbreak Severity: Maximum Loss Event vs. Average Event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2013-06-04T18:33:01Z</dcterms:created>
  <dcterms:modified xsi:type="dcterms:W3CDTF">2016-03-07T21:46:18Z</dcterms:modified>
</cp:coreProperties>
</file>