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28" r:id="rId2"/>
    <p:sldId id="355" r:id="rId3"/>
    <p:sldId id="330" r:id="rId4"/>
    <p:sldId id="331" r:id="rId5"/>
    <p:sldId id="332" r:id="rId6"/>
    <p:sldId id="333" r:id="rId7"/>
    <p:sldId id="334" r:id="rId8"/>
    <p:sldId id="344" r:id="rId9"/>
    <p:sldId id="345" r:id="rId10"/>
    <p:sldId id="342" r:id="rId11"/>
    <p:sldId id="353" r:id="rId12"/>
    <p:sldId id="356" r:id="rId13"/>
    <p:sldId id="343" r:id="rId14"/>
    <p:sldId id="347" r:id="rId15"/>
    <p:sldId id="349" r:id="rId16"/>
    <p:sldId id="35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00863D"/>
    <a:srgbClr val="005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0588" autoAdjust="0"/>
  </p:normalViewPr>
  <p:slideViewPr>
    <p:cSldViewPr>
      <p:cViewPr>
        <p:scale>
          <a:sx n="90" d="100"/>
          <a:sy n="90" d="100"/>
        </p:scale>
        <p:origin x="29" y="-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8A116-B59C-4EF1-8370-4D3E6E9BDBF2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D5210-1B9C-4F73-A1E3-33A4A4E0E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1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BDAB1B5-95F3-4061-942B-E2151CD1F88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DB4FB01-83F2-4463-8443-393F4368F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30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4FB01-83F2-4463-8443-393F4368FA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067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838200" y="6497638"/>
            <a:ext cx="297180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 i="1" dirty="0" smtClean="0">
                <a:solidFill>
                  <a:srgbClr val="000066"/>
                </a:solidFill>
              </a:rPr>
              <a:t>B.</a:t>
            </a:r>
            <a:r>
              <a:rPr lang="en-US" sz="1100" b="1" i="1" baseline="0" dirty="0" smtClean="0">
                <a:solidFill>
                  <a:srgbClr val="000066"/>
                </a:solidFill>
              </a:rPr>
              <a:t> Barrett       </a:t>
            </a:r>
            <a:r>
              <a:rPr lang="en-US" sz="1100" b="1" i="1" dirty="0" smtClean="0">
                <a:solidFill>
                  <a:srgbClr val="000066"/>
                </a:solidFill>
              </a:rPr>
              <a:t>Oceanography Department</a:t>
            </a:r>
            <a:endParaRPr lang="en-US" sz="1100" b="1" i="1" dirty="0">
              <a:solidFill>
                <a:srgbClr val="00006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Slide </a:t>
            </a:r>
            <a:fld id="{059C06B7-0C23-4BEE-9552-0585942E8A8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068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0795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00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95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WIFT_UNSA_CNMOC_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838200" y="6497638"/>
            <a:ext cx="297180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 i="1" dirty="0" smtClean="0">
                <a:solidFill>
                  <a:srgbClr val="000066"/>
                </a:solidFill>
              </a:rPr>
              <a:t>B.</a:t>
            </a:r>
            <a:r>
              <a:rPr lang="en-US" sz="1100" b="1" i="1" baseline="0" dirty="0" smtClean="0">
                <a:solidFill>
                  <a:srgbClr val="000066"/>
                </a:solidFill>
              </a:rPr>
              <a:t> Barrett       </a:t>
            </a:r>
            <a:r>
              <a:rPr lang="en-US" sz="1100" b="1" i="1" dirty="0" smtClean="0">
                <a:solidFill>
                  <a:srgbClr val="000066"/>
                </a:solidFill>
              </a:rPr>
              <a:t>Oceanography Department</a:t>
            </a:r>
            <a:endParaRPr lang="en-US" sz="1100" b="1" i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000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006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55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05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16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33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01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6770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6629400"/>
            <a:ext cx="8839200" cy="95250"/>
          </a:xfrm>
          <a:prstGeom prst="rect">
            <a:avLst/>
          </a:prstGeom>
          <a:solidFill>
            <a:srgbClr val="000066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47" name="Text Box 23"/>
          <p:cNvSpPr txBox="1">
            <a:spLocks noChangeArrowheads="1"/>
          </p:cNvSpPr>
          <p:nvPr/>
        </p:nvSpPr>
        <p:spPr bwMode="auto">
          <a:xfrm>
            <a:off x="809625" y="6540500"/>
            <a:ext cx="2106613" cy="212725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tIns="0" b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Naval Oceanography</a:t>
            </a: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6781800"/>
            <a:ext cx="9144000" cy="76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2700000" scaled="1"/>
          </a:gra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914400"/>
            <a:ext cx="9144000" cy="95250"/>
          </a:xfrm>
          <a:prstGeom prst="rect">
            <a:avLst/>
          </a:prstGeom>
          <a:solidFill>
            <a:srgbClr val="000066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1066800"/>
            <a:ext cx="9144000" cy="76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2700000" scaled="1"/>
          </a:gradFill>
          <a:ln w="190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6497638"/>
            <a:ext cx="2168525" cy="2603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 i="1" dirty="0" smtClean="0">
                <a:solidFill>
                  <a:srgbClr val="000066"/>
                </a:solidFill>
              </a:rPr>
              <a:t>Oceanography Department</a:t>
            </a:r>
            <a:endParaRPr lang="en-US" sz="1100" b="1" i="1" dirty="0">
              <a:solidFill>
                <a:srgbClr val="000066"/>
              </a:solidFill>
            </a:endParaRPr>
          </a:p>
        </p:txBody>
      </p:sp>
      <p:pic>
        <p:nvPicPr>
          <p:cNvPr id="1034" name="Picture 9" descr="BlueGoldSeal2x2.86.tif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6200" y="78109"/>
            <a:ext cx="527417" cy="743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TridentV2"/>
          <p:cNvPicPr>
            <a:picLocks noChangeAspect="1" noChangeArrowheads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8" r="16081"/>
          <a:stretch/>
        </p:blipFill>
        <p:spPr bwMode="auto">
          <a:xfrm>
            <a:off x="8382000" y="110912"/>
            <a:ext cx="714760" cy="67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97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cpc.ncep.noaa.gov/products/precip/CWlink/MJO/CLIVAR/clivar_wh.s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dirty="0" err="1"/>
              <a:t>Subseasonal</a:t>
            </a:r>
            <a:r>
              <a:rPr lang="en-US" sz="3200" dirty="0"/>
              <a:t> variability of severe storms in the US: What we know and don’t know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9516" y="2438400"/>
            <a:ext cx="7744968" cy="1524000"/>
          </a:xfrm>
        </p:spPr>
        <p:txBody>
          <a:bodyPr/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Bradford S. Barrett </a:t>
            </a: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Fulbright Scholar, Universidad Nacional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Autónoma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de México Oceanography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Department, U.S. Naval Academy</a:t>
            </a:r>
          </a:p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09 March 2016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144" y="4495800"/>
            <a:ext cx="883324" cy="8886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9154" y="5450427"/>
            <a:ext cx="1751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/>
                <a:cs typeface="Calibri"/>
              </a:rPr>
              <a:t>PLR-1203843 and AGS-1240143</a:t>
            </a:r>
            <a:endParaRPr lang="en-US" sz="1600" dirty="0"/>
          </a:p>
        </p:txBody>
      </p:sp>
      <p:pic>
        <p:nvPicPr>
          <p:cNvPr id="3074" name="Picture 2" descr="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061746"/>
            <a:ext cx="3513079" cy="233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14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200" dirty="0" smtClean="0"/>
              <a:t>MJO modulation of severe weather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930" y="1332954"/>
            <a:ext cx="3200400" cy="4525963"/>
          </a:xfrm>
        </p:spPr>
        <p:txBody>
          <a:bodyPr/>
          <a:lstStyle/>
          <a:p>
            <a:r>
              <a:rPr lang="en-US" sz="1800" dirty="0"/>
              <a:t>Wavy atmospheric response to tropical MJO convective anomalies</a:t>
            </a:r>
          </a:p>
          <a:p>
            <a:pPr lvl="1"/>
            <a:r>
              <a:rPr lang="en-US" sz="1600" dirty="0"/>
              <a:t>Response is global: waves extend everywhere</a:t>
            </a:r>
          </a:p>
          <a:p>
            <a:pPr lvl="1"/>
            <a:r>
              <a:rPr lang="en-US" sz="1600" dirty="0"/>
              <a:t>Time scale for response is shorter than entire oscillation</a:t>
            </a:r>
          </a:p>
          <a:p>
            <a:pPr lvl="2"/>
            <a:r>
              <a:rPr lang="en-US" sz="1400" dirty="0"/>
              <a:t>8 phases per 30-60 days gives 3-7 days per phase</a:t>
            </a:r>
          </a:p>
          <a:p>
            <a:pPr lvl="2"/>
            <a:r>
              <a:rPr lang="en-US" sz="1400" dirty="0"/>
              <a:t>Synoptic scale</a:t>
            </a:r>
          </a:p>
          <a:p>
            <a:r>
              <a:rPr lang="en-US" sz="1800" dirty="0"/>
              <a:t>Hence, other weather phenomena that respond to circulations on synoptic scale could be influenced by MJO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152" y="1828800"/>
            <a:ext cx="516265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69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dirty="0" smtClean="0"/>
              <a:t>MJO and U.S. tornado days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3124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Main points:</a:t>
            </a:r>
          </a:p>
          <a:p>
            <a:r>
              <a:rPr lang="en-US" sz="1800" dirty="0" smtClean="0"/>
              <a:t>April and May tornado-day frequency in the US varies by MJO phase</a:t>
            </a:r>
          </a:p>
          <a:p>
            <a:pPr lvl="1"/>
            <a:r>
              <a:rPr lang="en-US" sz="1400" dirty="0" smtClean="0"/>
              <a:t>Variability was supported by anomalies of CAPE and shear</a:t>
            </a:r>
          </a:p>
          <a:p>
            <a:r>
              <a:rPr lang="en-US" sz="1800" dirty="0" smtClean="0"/>
              <a:t>Variability is </a:t>
            </a:r>
            <a:r>
              <a:rPr lang="en-US" sz="1800" u="sng" dirty="0" smtClean="0"/>
              <a:t>not</a:t>
            </a:r>
            <a:r>
              <a:rPr lang="en-US" sz="1800" dirty="0" smtClean="0"/>
              <a:t> consistent from month to month</a:t>
            </a:r>
          </a:p>
          <a:p>
            <a:pPr lvl="1"/>
            <a:r>
              <a:rPr lang="en-US" sz="1400" dirty="0" smtClean="0"/>
              <a:t>Implies that either the MJO character is different between April and May, or the “</a:t>
            </a:r>
            <a:r>
              <a:rPr lang="en-US" sz="1400" dirty="0" err="1" smtClean="0"/>
              <a:t>recievership</a:t>
            </a:r>
            <a:r>
              <a:rPr lang="en-US" sz="1400" dirty="0" smtClean="0"/>
              <a:t>” of the atmosphere is different from April to May, or both</a:t>
            </a:r>
          </a:p>
          <a:p>
            <a:pPr lvl="1"/>
            <a:endParaRPr lang="en-US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073" y="2115034"/>
            <a:ext cx="4054029" cy="312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5800" y="1558294"/>
            <a:ext cx="4038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Tornado-</a:t>
            </a:r>
            <a:r>
              <a:rPr lang="es-MX" sz="1600" dirty="0" err="1" smtClean="0"/>
              <a:t>day</a:t>
            </a:r>
            <a:r>
              <a:rPr lang="es-MX" sz="1600" dirty="0" smtClean="0"/>
              <a:t> (EF-1+) </a:t>
            </a:r>
            <a:r>
              <a:rPr lang="es-MX" sz="1600" dirty="0" err="1" smtClean="0"/>
              <a:t>anomaly</a:t>
            </a:r>
            <a:r>
              <a:rPr lang="es-MX" sz="1600" dirty="0" smtClean="0"/>
              <a:t> </a:t>
            </a:r>
          </a:p>
          <a:p>
            <a:pPr algn="ctr"/>
            <a:r>
              <a:rPr lang="es-MX" sz="1400" dirty="0" smtClean="0"/>
              <a:t>(U.S. </a:t>
            </a:r>
            <a:r>
              <a:rPr lang="es-MX" sz="1400" dirty="0" err="1" smtClean="0"/>
              <a:t>between</a:t>
            </a:r>
            <a:r>
              <a:rPr lang="es-MX" sz="1400" dirty="0" smtClean="0"/>
              <a:t> Rocky </a:t>
            </a:r>
            <a:r>
              <a:rPr lang="es-MX" sz="1400" dirty="0" err="1" smtClean="0"/>
              <a:t>Mtns</a:t>
            </a:r>
            <a:r>
              <a:rPr lang="es-MX" sz="1400" dirty="0" smtClean="0"/>
              <a:t>. &amp; MS </a:t>
            </a:r>
            <a:r>
              <a:rPr lang="es-MX" sz="1400" dirty="0" err="1" smtClean="0"/>
              <a:t>river</a:t>
            </a:r>
            <a:r>
              <a:rPr lang="es-MX" sz="1400" dirty="0" smtClean="0"/>
              <a:t>)</a:t>
            </a:r>
            <a:endParaRPr lang="es-MX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876800" y="5240179"/>
            <a:ext cx="3276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00" dirty="0" err="1" smtClean="0"/>
              <a:t>Source</a:t>
            </a:r>
            <a:r>
              <a:rPr lang="es-MX" sz="1000" dirty="0" smtClean="0"/>
              <a:t>: Barrett and </a:t>
            </a:r>
            <a:r>
              <a:rPr lang="es-MX" sz="1000" dirty="0" err="1" smtClean="0"/>
              <a:t>Gensini</a:t>
            </a:r>
            <a:r>
              <a:rPr lang="es-MX" sz="1000" dirty="0" smtClean="0"/>
              <a:t> 2013 </a:t>
            </a:r>
            <a:r>
              <a:rPr lang="es-MX" sz="1000" i="1" dirty="0" smtClean="0"/>
              <a:t>GRL</a:t>
            </a:r>
            <a:endParaRPr lang="es-MX" sz="1000" i="1" dirty="0"/>
          </a:p>
        </p:txBody>
      </p:sp>
    </p:spTree>
    <p:extLst>
      <p:ext uri="{BB962C8B-B14F-4D97-AF65-F5344CB8AC3E}">
        <p14:creationId xmlns:p14="http://schemas.microsoft.com/office/powerpoint/2010/main" val="344285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dirty="0" smtClean="0"/>
              <a:t>MJO and hail: April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33878"/>
            <a:ext cx="1905000" cy="4816085"/>
          </a:xfrm>
        </p:spPr>
        <p:txBody>
          <a:bodyPr/>
          <a:lstStyle/>
          <a:p>
            <a:r>
              <a:rPr lang="en-US" sz="1600" dirty="0" smtClean="0"/>
              <a:t>Notice differences in hail-day anomalies between Phases 3 and 5:</a:t>
            </a:r>
          </a:p>
          <a:p>
            <a:pPr lvl="1"/>
            <a:r>
              <a:rPr lang="en-US" sz="1200" dirty="0" smtClean="0"/>
              <a:t>Below-normal hail anomalies in Phase 3</a:t>
            </a:r>
          </a:p>
          <a:p>
            <a:pPr lvl="1"/>
            <a:r>
              <a:rPr lang="en-US" sz="1200" dirty="0" smtClean="0"/>
              <a:t>Above-normal anomalies in Phase 5</a:t>
            </a:r>
          </a:p>
          <a:p>
            <a:r>
              <a:rPr lang="en-US" sz="1600" dirty="0" smtClean="0"/>
              <a:t>Hail anomalies generally supported by buoyancy (CAPE) and circulation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1233878"/>
            <a:ext cx="3581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April</a:t>
            </a:r>
            <a:r>
              <a:rPr lang="en-US" sz="1400" dirty="0" smtClean="0"/>
              <a:t> </a:t>
            </a:r>
            <a:r>
              <a:rPr lang="en-US" sz="1200" dirty="0" smtClean="0"/>
              <a:t>anomalies: hail-day (shaded red=positive, blue=negative); CAPE x Shear (contoured)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546443" y="1233878"/>
            <a:ext cx="35975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April</a:t>
            </a:r>
            <a:r>
              <a:rPr lang="en-US" sz="1400" dirty="0"/>
              <a:t> </a:t>
            </a:r>
            <a:r>
              <a:rPr lang="en-US" sz="1200" dirty="0" smtClean="0"/>
              <a:t>anomalies: hail-day (</a:t>
            </a:r>
            <a:r>
              <a:rPr lang="en-US" sz="1200" dirty="0"/>
              <a:t>shaded red=positive, blue=negative); </a:t>
            </a:r>
            <a:r>
              <a:rPr lang="en-US" sz="1200" dirty="0" smtClean="0"/>
              <a:t>500-hPa height (contoured</a:t>
            </a:r>
            <a:r>
              <a:rPr lang="en-US" sz="1200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2327" y="5605790"/>
            <a:ext cx="50754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Figures from Barrett and Henley (2015 </a:t>
            </a:r>
            <a:r>
              <a:rPr lang="en-US" sz="1100" i="1" dirty="0" smtClean="0"/>
              <a:t>Monthly Weather Review</a:t>
            </a:r>
            <a:r>
              <a:rPr lang="en-US" sz="1100" dirty="0" smtClean="0"/>
              <a:t>)</a:t>
            </a:r>
            <a:endParaRPr lang="es-MX" sz="11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91078"/>
            <a:ext cx="3565243" cy="3871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91078"/>
            <a:ext cx="3565242" cy="3871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981200" y="1233878"/>
            <a:ext cx="3581400" cy="43287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62600" y="1229833"/>
            <a:ext cx="3505200" cy="43287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48486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dirty="0" smtClean="0"/>
              <a:t>MJO and hail: May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9414"/>
            <a:ext cx="1981200" cy="4820550"/>
          </a:xfrm>
        </p:spPr>
        <p:txBody>
          <a:bodyPr/>
          <a:lstStyle/>
          <a:p>
            <a:r>
              <a:rPr lang="en-US" sz="1600" dirty="0" smtClean="0"/>
              <a:t>Notice differences in hail-day anomalies between Phases 3 and 4:</a:t>
            </a:r>
          </a:p>
          <a:p>
            <a:pPr lvl="1"/>
            <a:r>
              <a:rPr lang="en-US" sz="1200" dirty="0" smtClean="0"/>
              <a:t>Below-normal hail anomalies in Phase 3</a:t>
            </a:r>
          </a:p>
          <a:p>
            <a:pPr lvl="1"/>
            <a:r>
              <a:rPr lang="en-US" sz="1200" dirty="0" smtClean="0"/>
              <a:t>Above-normal anomalies in Phase 4</a:t>
            </a:r>
          </a:p>
          <a:p>
            <a:r>
              <a:rPr lang="en-US" sz="1600" dirty="0" smtClean="0"/>
              <a:t>Hail anomalies generally supported by buoyancy (CAPE) and circulation</a:t>
            </a:r>
            <a:endParaRPr lang="en-US" sz="16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91078"/>
            <a:ext cx="3565054" cy="3871522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91078"/>
            <a:ext cx="3565054" cy="387152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92327" y="5529590"/>
            <a:ext cx="50754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Figures from Barrett and Henley (2015 </a:t>
            </a:r>
            <a:r>
              <a:rPr lang="en-US" sz="1100" i="1" dirty="0" smtClean="0"/>
              <a:t>Monthly Weather Review</a:t>
            </a:r>
            <a:r>
              <a:rPr lang="en-US" sz="1100" dirty="0" smtClean="0"/>
              <a:t>)</a:t>
            </a:r>
            <a:endParaRPr lang="es-MX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999318" y="1229413"/>
            <a:ext cx="3581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May</a:t>
            </a:r>
            <a:r>
              <a:rPr lang="en-US" sz="1400" dirty="0" smtClean="0"/>
              <a:t> </a:t>
            </a:r>
            <a:r>
              <a:rPr lang="en-US" sz="1200" dirty="0" smtClean="0"/>
              <a:t>anomalies: hail-day (shaded red=positive, blue=negative); CAPE x Shear (contoured)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546254" y="1246743"/>
            <a:ext cx="35975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May</a:t>
            </a:r>
            <a:r>
              <a:rPr lang="en-US" sz="1400" dirty="0" smtClean="0"/>
              <a:t> </a:t>
            </a:r>
            <a:r>
              <a:rPr lang="en-US" sz="1200" dirty="0" smtClean="0"/>
              <a:t>anomalies: hail-day (</a:t>
            </a:r>
            <a:r>
              <a:rPr lang="en-US" sz="1200" dirty="0"/>
              <a:t>shaded red=positive, blue=negative); </a:t>
            </a:r>
            <a:r>
              <a:rPr lang="en-US" sz="1200" dirty="0" smtClean="0"/>
              <a:t>500-hPa height (contoured</a:t>
            </a:r>
            <a:r>
              <a:rPr lang="en-US" sz="1200" dirty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81200" y="1233878"/>
            <a:ext cx="3581400" cy="43287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62600" y="1229833"/>
            <a:ext cx="3505200" cy="43287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98680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200" dirty="0" smtClean="0"/>
              <a:t>Evolution of response to MJO</a:t>
            </a:r>
            <a:endParaRPr lang="es-MX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89437"/>
            <a:ext cx="7162800" cy="1782763"/>
          </a:xfrm>
        </p:spPr>
        <p:txBody>
          <a:bodyPr/>
          <a:lstStyle/>
          <a:p>
            <a:r>
              <a:rPr lang="en-US" sz="1800" dirty="0" smtClean="0"/>
              <a:t>Evolution of 200-hPa height </a:t>
            </a:r>
            <a:r>
              <a:rPr lang="en-US" sz="1800" dirty="0" smtClean="0"/>
              <a:t>anomalies </a:t>
            </a:r>
            <a:r>
              <a:rPr lang="en-US" sz="1800" smtClean="0"/>
              <a:t>(blue=trough), </a:t>
            </a:r>
            <a:r>
              <a:rPr lang="en-US" sz="1800" dirty="0" smtClean="0"/>
              <a:t>from 15 days to 00 days before MJO Phase 1 in April</a:t>
            </a:r>
          </a:p>
          <a:p>
            <a:pPr lvl="1"/>
            <a:r>
              <a:rPr lang="en-US" sz="1600" dirty="0" smtClean="0"/>
              <a:t>Trough/ridge pattern seen over North America at day 00 largely absent 9 days prior</a:t>
            </a:r>
          </a:p>
          <a:p>
            <a:pPr lvl="1"/>
            <a:r>
              <a:rPr lang="en-US" sz="1600" dirty="0" smtClean="0"/>
              <a:t>Height anomalies shift and deepen leading up to day 00</a:t>
            </a:r>
          </a:p>
          <a:p>
            <a:r>
              <a:rPr lang="en-US" sz="1800" dirty="0" smtClean="0"/>
              <a:t>Because MJO is cyclic, day -09 could correspond to day 00 of Phase 8 </a:t>
            </a:r>
            <a:endParaRPr lang="es-MX" sz="18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295400"/>
            <a:ext cx="5943600" cy="2806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38600" y="4102100"/>
            <a:ext cx="3429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Barrett and Henley (2015 </a:t>
            </a:r>
            <a:r>
              <a:rPr lang="en-US" sz="1100" i="1" dirty="0" smtClean="0"/>
              <a:t>Monthly Weather Review</a:t>
            </a:r>
            <a:r>
              <a:rPr lang="en-US" sz="1100" dirty="0" smtClean="0"/>
              <a:t>)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15612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dirty="0" smtClean="0"/>
              <a:t>Summary</a:t>
            </a:r>
            <a:endParaRPr lang="es-MX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s-MX" sz="2400" dirty="0"/>
              <a:t>In </a:t>
            </a:r>
            <a:r>
              <a:rPr lang="es-MX" sz="2400" dirty="0" err="1"/>
              <a:t>April</a:t>
            </a:r>
            <a:r>
              <a:rPr lang="es-MX" sz="2400" dirty="0"/>
              <a:t>, </a:t>
            </a:r>
            <a:r>
              <a:rPr lang="es-MX" sz="2400" dirty="0" err="1"/>
              <a:t>days</a:t>
            </a:r>
            <a:r>
              <a:rPr lang="es-MX" sz="2400" dirty="0"/>
              <a:t> in MJO </a:t>
            </a:r>
            <a:r>
              <a:rPr lang="es-MX" sz="2400" dirty="0" err="1"/>
              <a:t>phases</a:t>
            </a:r>
            <a:r>
              <a:rPr lang="es-MX" sz="2400" dirty="0"/>
              <a:t> 3 and 4 are </a:t>
            </a:r>
            <a:r>
              <a:rPr lang="es-MX" sz="2400" dirty="0" err="1"/>
              <a:t>associated</a:t>
            </a:r>
            <a:r>
              <a:rPr lang="es-MX" sz="2400" dirty="0"/>
              <a:t> </a:t>
            </a:r>
            <a:r>
              <a:rPr lang="es-MX" sz="2400" dirty="0" err="1"/>
              <a:t>with</a:t>
            </a:r>
            <a:r>
              <a:rPr lang="es-MX" sz="2400" dirty="0"/>
              <a:t> </a:t>
            </a:r>
            <a:r>
              <a:rPr lang="es-MX" sz="2400" dirty="0" err="1"/>
              <a:t>below</a:t>
            </a:r>
            <a:r>
              <a:rPr lang="es-MX" sz="2400" dirty="0"/>
              <a:t>-normal </a:t>
            </a:r>
            <a:r>
              <a:rPr lang="es-MX" sz="2400" dirty="0" err="1"/>
              <a:t>severe</a:t>
            </a:r>
            <a:r>
              <a:rPr lang="es-MX" sz="2400" dirty="0"/>
              <a:t> </a:t>
            </a:r>
            <a:r>
              <a:rPr lang="es-MX" sz="2400" dirty="0" err="1"/>
              <a:t>activity</a:t>
            </a:r>
            <a:r>
              <a:rPr lang="es-MX" sz="2400" dirty="0"/>
              <a:t>. </a:t>
            </a:r>
            <a:r>
              <a:rPr lang="es-MX" sz="2400" dirty="0" err="1"/>
              <a:t>Days</a:t>
            </a:r>
            <a:r>
              <a:rPr lang="es-MX" sz="2400" dirty="0"/>
              <a:t> in </a:t>
            </a:r>
            <a:r>
              <a:rPr lang="es-MX" sz="2400" dirty="0" err="1"/>
              <a:t>phases</a:t>
            </a:r>
            <a:r>
              <a:rPr lang="es-MX" sz="2400" dirty="0"/>
              <a:t> 8, 1, 2, and 6 </a:t>
            </a:r>
            <a:r>
              <a:rPr lang="es-MX" sz="2400" dirty="0" err="1"/>
              <a:t>with</a:t>
            </a:r>
            <a:r>
              <a:rPr lang="es-MX" sz="2400" dirty="0"/>
              <a:t> </a:t>
            </a:r>
            <a:r>
              <a:rPr lang="es-MX" sz="2400" dirty="0" err="1" smtClean="0"/>
              <a:t>above</a:t>
            </a:r>
            <a:r>
              <a:rPr lang="es-MX" sz="2400" dirty="0" smtClean="0"/>
              <a:t>-normal </a:t>
            </a:r>
            <a:r>
              <a:rPr lang="es-MX" sz="2400" dirty="0" err="1" smtClean="0"/>
              <a:t>activity</a:t>
            </a:r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In </a:t>
            </a:r>
            <a:r>
              <a:rPr lang="es-MX" sz="2400" dirty="0" err="1"/>
              <a:t>May</a:t>
            </a:r>
            <a:r>
              <a:rPr lang="es-MX" sz="2400" dirty="0"/>
              <a:t>, </a:t>
            </a:r>
            <a:r>
              <a:rPr lang="es-MX" sz="2400" dirty="0" err="1"/>
              <a:t>days</a:t>
            </a:r>
            <a:r>
              <a:rPr lang="es-MX" sz="2400" dirty="0"/>
              <a:t> in MJO </a:t>
            </a:r>
            <a:r>
              <a:rPr lang="es-MX" sz="2400" dirty="0" err="1"/>
              <a:t>phases</a:t>
            </a:r>
            <a:r>
              <a:rPr lang="es-MX" sz="2400" dirty="0"/>
              <a:t> 2 and 3 are </a:t>
            </a:r>
            <a:r>
              <a:rPr lang="es-MX" sz="2400" dirty="0" err="1"/>
              <a:t>associated</a:t>
            </a:r>
            <a:r>
              <a:rPr lang="es-MX" sz="2400" dirty="0"/>
              <a:t> </a:t>
            </a:r>
            <a:r>
              <a:rPr lang="es-MX" sz="2400" dirty="0" err="1"/>
              <a:t>with</a:t>
            </a:r>
            <a:r>
              <a:rPr lang="es-MX" sz="2400" dirty="0"/>
              <a:t> </a:t>
            </a:r>
            <a:r>
              <a:rPr lang="es-MX" sz="2400" dirty="0" err="1"/>
              <a:t>below</a:t>
            </a:r>
            <a:r>
              <a:rPr lang="es-MX" sz="2400" dirty="0"/>
              <a:t>-normal </a:t>
            </a:r>
            <a:r>
              <a:rPr lang="es-MX" sz="2400" dirty="0" err="1"/>
              <a:t>severe</a:t>
            </a:r>
            <a:r>
              <a:rPr lang="es-MX" sz="2400" dirty="0"/>
              <a:t> </a:t>
            </a:r>
            <a:r>
              <a:rPr lang="es-MX" sz="2400" dirty="0" err="1"/>
              <a:t>activity</a:t>
            </a:r>
            <a:r>
              <a:rPr lang="es-MX" sz="2400" dirty="0"/>
              <a:t>. </a:t>
            </a:r>
            <a:r>
              <a:rPr lang="es-MX" sz="2400" dirty="0" err="1"/>
              <a:t>Days</a:t>
            </a:r>
            <a:r>
              <a:rPr lang="es-MX" sz="2400" dirty="0"/>
              <a:t> in </a:t>
            </a:r>
            <a:r>
              <a:rPr lang="es-MX" sz="2400" dirty="0" err="1"/>
              <a:t>phases</a:t>
            </a:r>
            <a:r>
              <a:rPr lang="es-MX" sz="2400" dirty="0"/>
              <a:t> 4 and 5 are </a:t>
            </a:r>
            <a:r>
              <a:rPr lang="es-MX" sz="2400" dirty="0" err="1"/>
              <a:t>associated</a:t>
            </a:r>
            <a:r>
              <a:rPr lang="es-MX" sz="2400" dirty="0"/>
              <a:t> </a:t>
            </a:r>
            <a:r>
              <a:rPr lang="es-MX" sz="2400" dirty="0" err="1"/>
              <a:t>with</a:t>
            </a:r>
            <a:r>
              <a:rPr lang="es-MX" sz="2400" dirty="0"/>
              <a:t> </a:t>
            </a:r>
            <a:r>
              <a:rPr lang="es-MX" sz="2400" dirty="0" err="1"/>
              <a:t>above</a:t>
            </a:r>
            <a:r>
              <a:rPr lang="es-MX" sz="2400" dirty="0"/>
              <a:t>-normal </a:t>
            </a:r>
            <a:r>
              <a:rPr lang="es-MX" sz="2400" dirty="0" err="1"/>
              <a:t>activity</a:t>
            </a:r>
            <a:r>
              <a:rPr lang="es-MX" sz="2400" dirty="0"/>
              <a:t>. 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However, there is significant geographic variability across the U.S. (e.g., in May phase 4, above-normal activity only over Southern Plains and Southeast; below-normal over northern and central Plains)</a:t>
            </a:r>
          </a:p>
          <a:p>
            <a:endParaRPr lang="en-US" sz="2400" dirty="0"/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4742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Many questions remain!</a:t>
            </a:r>
          </a:p>
          <a:p>
            <a:pPr lvl="1"/>
            <a:r>
              <a:rPr lang="en-US" sz="1600" dirty="0" smtClean="0"/>
              <a:t>Lags? Barrett and </a:t>
            </a:r>
            <a:r>
              <a:rPr lang="en-US" sz="1600" dirty="0" err="1" smtClean="0"/>
              <a:t>Gensini</a:t>
            </a:r>
            <a:r>
              <a:rPr lang="en-US" sz="1600" dirty="0" smtClean="0"/>
              <a:t> (2013) and Barrett and Henley (2015) looked at instantaneous response. What about time lags?</a:t>
            </a:r>
          </a:p>
          <a:p>
            <a:pPr lvl="1"/>
            <a:r>
              <a:rPr lang="en-US" sz="1600" dirty="0" smtClean="0"/>
              <a:t>Does the extratropical response depend on MJO amplitude (e.g., does a MJO with RMM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of 1.1 behave differently from 2.7?)</a:t>
            </a:r>
          </a:p>
          <a:p>
            <a:pPr lvl="1"/>
            <a:r>
              <a:rPr lang="en-US" sz="1600" dirty="0" smtClean="0"/>
              <a:t>What relationship exists for winter months? Jan-Mar?</a:t>
            </a:r>
          </a:p>
          <a:p>
            <a:pPr lvl="1"/>
            <a:r>
              <a:rPr lang="en-US" sz="1600" dirty="0" smtClean="0"/>
              <a:t>Is there a better way of quantifying the MJO besides Wheeler Hendon 2004? </a:t>
            </a:r>
            <a:r>
              <a:rPr lang="en-US" sz="1600" dirty="0" err="1" smtClean="0"/>
              <a:t>Kiladis</a:t>
            </a:r>
            <a:r>
              <a:rPr lang="en-US" sz="1600" dirty="0" smtClean="0"/>
              <a:t> et al. 2014? </a:t>
            </a:r>
            <a:r>
              <a:rPr lang="en-US" sz="1600" dirty="0" err="1" smtClean="0"/>
              <a:t>Ventrice</a:t>
            </a:r>
            <a:r>
              <a:rPr lang="en-US" sz="1600" dirty="0" smtClean="0"/>
              <a:t> et al. 2013?</a:t>
            </a:r>
          </a:p>
          <a:p>
            <a:pPr lvl="1"/>
            <a:r>
              <a:rPr lang="en-US" sz="1600" dirty="0" smtClean="0"/>
              <a:t>Do other measures of severe weather also exhibit modulation by MJO phase? Lightning, heavy rain?</a:t>
            </a:r>
          </a:p>
          <a:p>
            <a:pPr lvl="1"/>
            <a:r>
              <a:rPr lang="en-US" sz="1600" dirty="0" smtClean="0"/>
              <a:t>“Receiver” state of the extratropical atmosphere? If the PNA is already positive, how does MJO convection in Indian Ocean (phases 2 and 3) in turn modulate the wave train? And, does this modulation vary seasonally?  </a:t>
            </a:r>
          </a:p>
        </p:txBody>
      </p:sp>
    </p:spTree>
    <p:extLst>
      <p:ext uri="{BB962C8B-B14F-4D97-AF65-F5344CB8AC3E}">
        <p14:creationId xmlns:p14="http://schemas.microsoft.com/office/powerpoint/2010/main" val="128658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s-MX" dirty="0" err="1" smtClean="0"/>
              <a:t>Outline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Quick </a:t>
            </a:r>
            <a:r>
              <a:rPr lang="es-MX" dirty="0" err="1" smtClean="0"/>
              <a:t>background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MJO</a:t>
            </a:r>
          </a:p>
          <a:p>
            <a:r>
              <a:rPr lang="es-MX" dirty="0" smtClean="0"/>
              <a:t>MJO </a:t>
            </a:r>
            <a:r>
              <a:rPr lang="es-MX" dirty="0" err="1" smtClean="0"/>
              <a:t>modulation</a:t>
            </a:r>
            <a:r>
              <a:rPr lang="es-MX" dirty="0" smtClean="0"/>
              <a:t> of </a:t>
            </a:r>
            <a:r>
              <a:rPr lang="es-MX" dirty="0" err="1" smtClean="0"/>
              <a:t>severe</a:t>
            </a:r>
            <a:r>
              <a:rPr lang="es-MX" dirty="0" smtClean="0"/>
              <a:t> </a:t>
            </a:r>
            <a:r>
              <a:rPr lang="es-MX" dirty="0" err="1" smtClean="0"/>
              <a:t>weather</a:t>
            </a:r>
            <a:endParaRPr lang="es-MX" dirty="0" smtClean="0"/>
          </a:p>
          <a:p>
            <a:pPr lvl="1"/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know</a:t>
            </a:r>
            <a:endParaRPr lang="es-MX" dirty="0" smtClean="0"/>
          </a:p>
          <a:p>
            <a:r>
              <a:rPr lang="es-MX" dirty="0" err="1" smtClean="0"/>
              <a:t>Complexity</a:t>
            </a:r>
            <a:r>
              <a:rPr lang="es-MX" dirty="0" smtClean="0"/>
              <a:t> of MJO </a:t>
            </a:r>
            <a:r>
              <a:rPr lang="es-MX" dirty="0" err="1" smtClean="0"/>
              <a:t>modulation</a:t>
            </a:r>
            <a:endParaRPr lang="es-MX" dirty="0" smtClean="0"/>
          </a:p>
          <a:p>
            <a:pPr lvl="1"/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know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2214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dirty="0" smtClean="0"/>
              <a:t>Background: what is the MJO?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sz="2000" dirty="0" smtClean="0"/>
              <a:t>MJO: a quasi-periodic oscillation of the near-equatorial troposphere</a:t>
            </a:r>
          </a:p>
          <a:p>
            <a:pPr lvl="1"/>
            <a:r>
              <a:rPr lang="en-US" sz="1600" dirty="0" smtClean="0"/>
              <a:t>Most noticeable in low-troposphere zonal winds globally, and convection in the Eastern Hemisphere</a:t>
            </a:r>
          </a:p>
          <a:p>
            <a:r>
              <a:rPr lang="en-US" sz="2000" dirty="0" smtClean="0"/>
              <a:t>On the </a:t>
            </a:r>
            <a:r>
              <a:rPr lang="en-US" sz="2000" dirty="0" err="1" smtClean="0"/>
              <a:t>intraseasonal</a:t>
            </a:r>
            <a:r>
              <a:rPr lang="en-US" sz="2000" dirty="0" smtClean="0"/>
              <a:t> time scale (40-50 days), the dominant oscillation is itself a superposition of smaller features</a:t>
            </a:r>
          </a:p>
          <a:p>
            <a:pPr lvl="1"/>
            <a:r>
              <a:rPr lang="en-US" sz="1600" dirty="0" smtClean="0"/>
              <a:t>But those smaller features tend to “bunch together” and persist, giving the oscillation its coherence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Discovered in late 1960s and early 1970s by Roland Madden and Paul Julian</a:t>
            </a:r>
          </a:p>
          <a:p>
            <a:pPr lvl="1"/>
            <a:r>
              <a:rPr lang="en-US" sz="1600" dirty="0" smtClean="0"/>
              <a:t>Noticed regular return periods (30 to 60 days) in daily surface pressure and upper-troposphere wind observations made in the tropics</a:t>
            </a:r>
            <a:endParaRPr lang="en-US" sz="16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429000"/>
            <a:ext cx="5620606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33600" y="4892351"/>
            <a:ext cx="419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Adapted from </a:t>
            </a:r>
            <a:r>
              <a:rPr lang="en-US" sz="1000" i="1" dirty="0" err="1"/>
              <a:t>Majda</a:t>
            </a:r>
            <a:r>
              <a:rPr lang="en-US" sz="1000" i="1" dirty="0"/>
              <a:t> and </a:t>
            </a:r>
            <a:r>
              <a:rPr lang="en-US" sz="1000" i="1" dirty="0" err="1"/>
              <a:t>Stechmann</a:t>
            </a:r>
            <a:r>
              <a:rPr lang="en-US" sz="1000" dirty="0"/>
              <a:t> [2011].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33600" y="41148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MJO active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41148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MJO active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44196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C00000"/>
                </a:solidFill>
              </a:rPr>
              <a:t>MJO inactive</a:t>
            </a:r>
            <a:endParaRPr lang="es-MX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5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dirty="0"/>
              <a:t>What is the MJO?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343400" cy="4525963"/>
          </a:xfrm>
        </p:spPr>
        <p:txBody>
          <a:bodyPr/>
          <a:lstStyle/>
          <a:p>
            <a:r>
              <a:rPr lang="en-US" sz="2400" dirty="0" smtClean="0"/>
              <a:t>Tropical atmospheric oscillation</a:t>
            </a:r>
          </a:p>
          <a:p>
            <a:pPr lvl="1"/>
            <a:r>
              <a:rPr lang="en-US" sz="1800" dirty="0" smtClean="0"/>
              <a:t>Period of 30-60 days</a:t>
            </a:r>
          </a:p>
          <a:p>
            <a:r>
              <a:rPr lang="en-US" sz="2400" dirty="0" smtClean="0"/>
              <a:t>Seen as anomalous cloud clusters 2000-10000 km in horizontal scale</a:t>
            </a:r>
          </a:p>
          <a:p>
            <a:pPr lvl="1"/>
            <a:r>
              <a:rPr lang="en-US" sz="1800" dirty="0" smtClean="0"/>
              <a:t>Clusters most vigorous in eastern hemisphere</a:t>
            </a:r>
          </a:p>
          <a:p>
            <a:pPr lvl="1"/>
            <a:r>
              <a:rPr lang="en-US" sz="1800" dirty="0" smtClean="0"/>
              <a:t>Accompanying pressure and circulation perturbations also move east, circumnavigate planet along the equator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143000"/>
            <a:ext cx="2286794" cy="5115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38800" y="6258041"/>
            <a:ext cx="335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Adapted from </a:t>
            </a:r>
            <a:r>
              <a:rPr lang="en-US" sz="1100" i="1" dirty="0"/>
              <a:t>Madden and Julian </a:t>
            </a:r>
            <a:r>
              <a:rPr lang="en-US" sz="1100" dirty="0"/>
              <a:t>[1972].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34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dirty="0" smtClean="0"/>
              <a:t>Global teleconnection to the MJO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800600" cy="4525963"/>
          </a:xfrm>
        </p:spPr>
        <p:txBody>
          <a:bodyPr/>
          <a:lstStyle/>
          <a:p>
            <a:r>
              <a:rPr lang="en-US" sz="2400" dirty="0" smtClean="0"/>
              <a:t>In mid-1980s, MJO’s impact globally was confirmed by numerical simulations</a:t>
            </a:r>
          </a:p>
          <a:p>
            <a:pPr lvl="1"/>
            <a:r>
              <a:rPr lang="en-US" sz="2000" dirty="0" smtClean="0"/>
              <a:t>A heat source over Indonesia (MJO-like) produces global response</a:t>
            </a:r>
          </a:p>
          <a:p>
            <a:pPr lvl="1"/>
            <a:r>
              <a:rPr lang="en-US" sz="2000" dirty="0" smtClean="0"/>
              <a:t>Get wavy atmospheric response everywhere in upper-troposphere!</a:t>
            </a:r>
          </a:p>
          <a:p>
            <a:pPr lvl="1"/>
            <a:r>
              <a:rPr lang="en-US" sz="2000" dirty="0" smtClean="0"/>
              <a:t>Longitudinal position, and intensity, of heat source can be categorized as phase (similar to Madden and Julian 1972)</a:t>
            </a:r>
            <a:endParaRPr lang="en-US" sz="20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4" t="9006" r="8054" b="60239"/>
          <a:stretch>
            <a:fillRect/>
          </a:stretch>
        </p:blipFill>
        <p:spPr bwMode="auto">
          <a:xfrm>
            <a:off x="5105400" y="2590800"/>
            <a:ext cx="3808413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6156251" y="3404998"/>
            <a:ext cx="440826" cy="276606"/>
          </a:xfrm>
          <a:prstGeom prst="ellips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05400" y="4502150"/>
            <a:ext cx="3733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Adapted from </a:t>
            </a:r>
            <a:r>
              <a:rPr lang="en-US" sz="1100" i="1" dirty="0" err="1"/>
              <a:t>Sardeshmukh</a:t>
            </a:r>
            <a:r>
              <a:rPr lang="en-US" sz="1100" i="1" dirty="0"/>
              <a:t> and Hoskins</a:t>
            </a:r>
            <a:r>
              <a:rPr lang="en-US" sz="1100" dirty="0"/>
              <a:t> [1988]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248400" y="2087266"/>
            <a:ext cx="1395652" cy="307777"/>
            <a:chOff x="5698624" y="1989667"/>
            <a:chExt cx="1395652" cy="307777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385152"/>
                </p:ext>
              </p:extLst>
            </p:nvPr>
          </p:nvGraphicFramePr>
          <p:xfrm>
            <a:off x="5698624" y="2015068"/>
            <a:ext cx="244976" cy="2653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9" name="Equation" r:id="rId4" imgW="152280" imgH="164880" progId="Equation.DSMT4">
                    <p:embed/>
                  </p:oleObj>
                </mc:Choice>
                <mc:Fallback>
                  <p:oleObj name="Equation" r:id="rId4" imgW="152280" imgH="1648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698624" y="2015068"/>
                          <a:ext cx="244976" cy="26539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5952070" y="1989667"/>
              <a:ext cx="11422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anomalies</a:t>
              </a:r>
              <a:endParaRPr lang="es-MX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988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315200" cy="1143000"/>
          </a:xfrm>
        </p:spPr>
        <p:txBody>
          <a:bodyPr/>
          <a:lstStyle/>
          <a:p>
            <a:r>
              <a:rPr lang="en-US" sz="3600" dirty="0" smtClean="0"/>
              <a:t>What is the “phase” of the MJO?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4876800" cy="4525963"/>
          </a:xfrm>
        </p:spPr>
        <p:txBody>
          <a:bodyPr/>
          <a:lstStyle/>
          <a:p>
            <a:r>
              <a:rPr lang="en-US" sz="2000" dirty="0" smtClean="0"/>
              <a:t>Decomposition of the variable MJO convection and/or circulation into two principal components that determine longitude and amplitude of the convective maximum</a:t>
            </a:r>
          </a:p>
          <a:p>
            <a:r>
              <a:rPr lang="en-US" sz="2000" dirty="0" smtClean="0"/>
              <a:t>MJO now has predictability, up to 1 month</a:t>
            </a:r>
          </a:p>
          <a:p>
            <a:pPr lvl="1"/>
            <a:r>
              <a:rPr lang="en-US" sz="1800" dirty="0" smtClean="0"/>
              <a:t>Lots of promise for medium-range weather (or short-range climate) prediction</a:t>
            </a:r>
          </a:p>
          <a:p>
            <a:r>
              <a:rPr lang="en-US" sz="2000" dirty="0" smtClean="0"/>
              <a:t>To take advantage of its predictability, need to understand how it affects weather around the world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867400" y="5453390"/>
            <a:ext cx="3200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www.cpc.ncep.noaa.gov/products/precip/CWlink/MJO/CLIVAR/clivar_wh.shtml</a:t>
            </a:r>
            <a:r>
              <a:rPr lang="en-US" sz="1100" dirty="0" smtClean="0"/>
              <a:t> </a:t>
            </a:r>
            <a:endParaRPr lang="en-US" sz="1100" dirty="0"/>
          </a:p>
        </p:txBody>
      </p:sp>
      <p:pic>
        <p:nvPicPr>
          <p:cNvPr id="3074" name="Picture 2" descr="http://www.cpc.ncep.noaa.gov/products/precip/CWlink/MJO/CLIVAR/ECMF_phase_MANOM_51m_smal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518" y="1550877"/>
            <a:ext cx="3914482" cy="391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9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26" r="14636"/>
          <a:stretch/>
        </p:blipFill>
        <p:spPr>
          <a:xfrm>
            <a:off x="5164080" y="2650068"/>
            <a:ext cx="3657600" cy="2988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dirty="0" smtClean="0"/>
              <a:t>Characteristics of the MJO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4343400" cy="4525963"/>
          </a:xfrm>
        </p:spPr>
        <p:txBody>
          <a:bodyPr/>
          <a:lstStyle/>
          <a:p>
            <a:r>
              <a:rPr lang="en-US" sz="2000" dirty="0" smtClean="0"/>
              <a:t>In the last 40 years:</a:t>
            </a:r>
          </a:p>
          <a:p>
            <a:pPr lvl="1"/>
            <a:r>
              <a:rPr lang="en-US" sz="1800" dirty="0" smtClean="0"/>
              <a:t>60% of days are “active” (&gt;1)</a:t>
            </a:r>
          </a:p>
          <a:p>
            <a:pPr lvl="1"/>
            <a:r>
              <a:rPr lang="en-US" sz="1800" dirty="0" smtClean="0"/>
              <a:t>30% of days are “very active” (&gt;1.5)</a:t>
            </a:r>
          </a:p>
          <a:p>
            <a:pPr lvl="1"/>
            <a:r>
              <a:rPr lang="en-US" sz="1800" dirty="0" smtClean="0"/>
              <a:t>5% of days are “extremely active” (&gt;2.5)</a:t>
            </a:r>
          </a:p>
          <a:p>
            <a:r>
              <a:rPr lang="en-US" sz="2000" dirty="0" smtClean="0"/>
              <a:t>Peak of MJO distribution occurs around amplitude of 1.0</a:t>
            </a:r>
          </a:p>
          <a:p>
            <a:pPr lvl="1"/>
            <a:r>
              <a:rPr lang="en-US" sz="1800" dirty="0" smtClean="0"/>
              <a:t>Long right tail of extreme amplitudes</a:t>
            </a:r>
          </a:p>
          <a:p>
            <a:r>
              <a:rPr lang="en-US" sz="2200" dirty="0" smtClean="0"/>
              <a:t>Fairly equal phase distribution</a:t>
            </a:r>
          </a:p>
          <a:p>
            <a:pPr lvl="1"/>
            <a:r>
              <a:rPr lang="en-US" sz="1800" dirty="0" smtClean="0"/>
              <a:t>Nearly all 8 active phases occur about 12.5% of the time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5164079" y="5636568"/>
            <a:ext cx="3657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err="1" smtClean="0"/>
              <a:t>LaFleur</a:t>
            </a:r>
            <a:r>
              <a:rPr lang="en-US" sz="900" dirty="0" smtClean="0"/>
              <a:t>, Barrett, and Henderson 2015 (</a:t>
            </a:r>
            <a:r>
              <a:rPr lang="en-US" sz="900" i="1" dirty="0" smtClean="0"/>
              <a:t>Journal of Climate</a:t>
            </a:r>
            <a:r>
              <a:rPr lang="en-US" sz="900" dirty="0" smtClean="0"/>
              <a:t>)</a:t>
            </a:r>
            <a:endParaRPr lang="en-US" sz="900" dirty="0"/>
          </a:p>
        </p:txBody>
      </p:sp>
      <p:sp>
        <p:nvSpPr>
          <p:cNvPr id="4" name="Rectangle 3"/>
          <p:cNvSpPr/>
          <p:nvPr/>
        </p:nvSpPr>
        <p:spPr>
          <a:xfrm>
            <a:off x="5638800" y="1613961"/>
            <a:ext cx="228600" cy="228600"/>
          </a:xfrm>
          <a:prstGeom prst="rect">
            <a:avLst/>
          </a:prstGeom>
          <a:solidFill>
            <a:srgbClr val="005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/>
          </a:p>
        </p:txBody>
      </p:sp>
      <p:sp>
        <p:nvSpPr>
          <p:cNvPr id="7" name="Rectangle 6"/>
          <p:cNvSpPr/>
          <p:nvPr/>
        </p:nvSpPr>
        <p:spPr>
          <a:xfrm>
            <a:off x="5638800" y="1876426"/>
            <a:ext cx="228600" cy="228600"/>
          </a:xfrm>
          <a:prstGeom prst="rect">
            <a:avLst/>
          </a:prstGeom>
          <a:solidFill>
            <a:srgbClr val="008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/>
          </a:p>
        </p:txBody>
      </p:sp>
      <p:sp>
        <p:nvSpPr>
          <p:cNvPr id="8" name="Rectangle 7"/>
          <p:cNvSpPr/>
          <p:nvPr/>
        </p:nvSpPr>
        <p:spPr>
          <a:xfrm>
            <a:off x="5638800" y="2147361"/>
            <a:ext cx="228600" cy="228600"/>
          </a:xfrm>
          <a:prstGeom prst="rect">
            <a:avLst/>
          </a:prstGeom>
          <a:solidFill>
            <a:srgbClr val="EE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/>
          </a:p>
        </p:txBody>
      </p:sp>
      <p:sp>
        <p:nvSpPr>
          <p:cNvPr id="9" name="Rectangle 8"/>
          <p:cNvSpPr/>
          <p:nvPr/>
        </p:nvSpPr>
        <p:spPr>
          <a:xfrm>
            <a:off x="5638800" y="2418293"/>
            <a:ext cx="228600" cy="228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/>
          </a:p>
        </p:txBody>
      </p:sp>
      <p:sp>
        <p:nvSpPr>
          <p:cNvPr id="6" name="TextBox 5"/>
          <p:cNvSpPr txBox="1"/>
          <p:nvPr/>
        </p:nvSpPr>
        <p:spPr>
          <a:xfrm>
            <a:off x="5833532" y="1580096"/>
            <a:ext cx="2091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Inactive (</a:t>
            </a:r>
            <a:r>
              <a:rPr lang="es-MX" sz="1400" b="1" dirty="0"/>
              <a:t>RMM</a:t>
            </a:r>
            <a:r>
              <a:rPr lang="es-MX" sz="1400" b="1" baseline="30000" dirty="0"/>
              <a:t>2</a:t>
            </a:r>
            <a:r>
              <a:rPr lang="es-MX" sz="1400" b="1" dirty="0"/>
              <a:t> </a:t>
            </a:r>
            <a:r>
              <a:rPr lang="es-MX" sz="1400" b="1" dirty="0" smtClean="0"/>
              <a:t>&lt; 1.0)</a:t>
            </a:r>
            <a:endParaRPr lang="es-MX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33532" y="1839584"/>
            <a:ext cx="2624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Active (1.0 &lt; </a:t>
            </a:r>
            <a:r>
              <a:rPr lang="es-MX" sz="1400" b="1" dirty="0"/>
              <a:t>RMM</a:t>
            </a:r>
            <a:r>
              <a:rPr lang="es-MX" sz="1400" b="1" baseline="30000" dirty="0"/>
              <a:t>2</a:t>
            </a:r>
            <a:r>
              <a:rPr lang="es-MX" sz="1400" b="1" dirty="0"/>
              <a:t> </a:t>
            </a:r>
            <a:r>
              <a:rPr lang="es-MX" sz="1400" b="1" dirty="0" smtClean="0"/>
              <a:t>&lt; 1.5 )</a:t>
            </a:r>
            <a:endParaRPr lang="es-MX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833532" y="2121963"/>
            <a:ext cx="3386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err="1" smtClean="0"/>
              <a:t>Very</a:t>
            </a:r>
            <a:r>
              <a:rPr lang="es-MX" sz="1400" b="1" dirty="0" smtClean="0"/>
              <a:t> active (1.5 &lt; </a:t>
            </a:r>
            <a:r>
              <a:rPr lang="es-MX" sz="1400" b="1" dirty="0"/>
              <a:t>RMM</a:t>
            </a:r>
            <a:r>
              <a:rPr lang="es-MX" sz="1400" b="1" baseline="30000" dirty="0"/>
              <a:t>2</a:t>
            </a:r>
            <a:r>
              <a:rPr lang="es-MX" sz="1400" b="1" dirty="0"/>
              <a:t> </a:t>
            </a:r>
            <a:r>
              <a:rPr lang="es-MX" sz="1400" b="1" dirty="0" smtClean="0"/>
              <a:t>&lt; 2.5 )</a:t>
            </a:r>
            <a:endParaRPr lang="es-MX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833532" y="2389918"/>
            <a:ext cx="3386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err="1" smtClean="0"/>
              <a:t>Extremely</a:t>
            </a:r>
            <a:r>
              <a:rPr lang="es-MX" sz="1400" b="1" dirty="0" smtClean="0"/>
              <a:t> active (RMM</a:t>
            </a:r>
            <a:r>
              <a:rPr lang="es-MX" sz="1400" b="1" baseline="30000" dirty="0" smtClean="0"/>
              <a:t>2</a:t>
            </a:r>
            <a:r>
              <a:rPr lang="es-MX" sz="1400" b="1" dirty="0" smtClean="0"/>
              <a:t> &gt; 2.5 )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284766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dirty="0"/>
              <a:t>Characteristics of </a:t>
            </a:r>
            <a:r>
              <a:rPr lang="en-US" sz="3600" dirty="0" smtClean="0"/>
              <a:t>the MJO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4953000" cy="4525963"/>
          </a:xfrm>
        </p:spPr>
        <p:txBody>
          <a:bodyPr/>
          <a:lstStyle/>
          <a:p>
            <a:r>
              <a:rPr lang="en-US" sz="2000" dirty="0"/>
              <a:t>P</a:t>
            </a:r>
            <a:r>
              <a:rPr lang="en-US" sz="2000" dirty="0" smtClean="0"/>
              <a:t>ronounced </a:t>
            </a:r>
            <a:r>
              <a:rPr lang="en-US" sz="2000" dirty="0"/>
              <a:t>seasonality in </a:t>
            </a:r>
            <a:r>
              <a:rPr lang="en-US" sz="2000" dirty="0" smtClean="0"/>
              <a:t>MJO activity</a:t>
            </a:r>
            <a:r>
              <a:rPr lang="en-US" sz="2000" dirty="0"/>
              <a:t>:</a:t>
            </a:r>
          </a:p>
          <a:p>
            <a:pPr lvl="1"/>
            <a:r>
              <a:rPr lang="en-US" sz="1600" dirty="0"/>
              <a:t>Most VA and EA days occur in DJF and MAM</a:t>
            </a:r>
          </a:p>
          <a:p>
            <a:pPr lvl="1"/>
            <a:r>
              <a:rPr lang="en-US" sz="1600" dirty="0"/>
              <a:t>Most IA days occur in JJA and </a:t>
            </a:r>
            <a:r>
              <a:rPr lang="en-US" sz="1600" dirty="0" smtClean="0"/>
              <a:t>SON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Within a season, certain phases occur more (or less) often:</a:t>
            </a:r>
          </a:p>
          <a:p>
            <a:pPr lvl="1"/>
            <a:r>
              <a:rPr lang="en-US" sz="1600" dirty="0" smtClean="0"/>
              <a:t>Phase 8 in JJA vs Phase 1 in JJA</a:t>
            </a:r>
          </a:p>
          <a:p>
            <a:pPr lvl="1"/>
            <a:r>
              <a:rPr lang="en-US" sz="1600" dirty="0" smtClean="0"/>
              <a:t>Phase 1 in JJA vs Phase 1 in DJF</a:t>
            </a:r>
          </a:p>
          <a:p>
            <a:endParaRPr lang="en-US" sz="2000" dirty="0"/>
          </a:p>
          <a:p>
            <a:r>
              <a:rPr lang="en-US" sz="2000" b="1" dirty="0" smtClean="0"/>
              <a:t>Questions: </a:t>
            </a:r>
          </a:p>
          <a:p>
            <a:pPr lvl="1"/>
            <a:r>
              <a:rPr lang="en-US" sz="1600" b="1" dirty="0" smtClean="0"/>
              <a:t>What does a more amplified MJO mean for the extratropical response?</a:t>
            </a:r>
          </a:p>
          <a:p>
            <a:pPr lvl="1"/>
            <a:r>
              <a:rPr lang="en-US" sz="1600" b="1" dirty="0" smtClean="0"/>
              <a:t>Does this response vary by season? By phase?</a:t>
            </a:r>
          </a:p>
          <a:p>
            <a:pPr lvl="1"/>
            <a:endParaRPr lang="en-US" sz="1800" dirty="0"/>
          </a:p>
        </p:txBody>
      </p:sp>
      <p:pic>
        <p:nvPicPr>
          <p:cNvPr id="4" name="Picture 3" descr="G:\USNA_desktop_research_etc_11Aug2014\LaFleur_research\fig3_v3.ti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57"/>
          <a:stretch/>
        </p:blipFill>
        <p:spPr bwMode="auto">
          <a:xfrm>
            <a:off x="5562600" y="1268846"/>
            <a:ext cx="3007066" cy="226060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562600" y="6477000"/>
            <a:ext cx="29875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err="1" smtClean="0"/>
              <a:t>LaFleur</a:t>
            </a:r>
            <a:r>
              <a:rPr lang="en-US" sz="800" dirty="0" smtClean="0"/>
              <a:t>, Barrett, and Henderson 2015 (</a:t>
            </a:r>
            <a:r>
              <a:rPr lang="en-US" sz="800" i="1" dirty="0" smtClean="0"/>
              <a:t>Journal of Climate</a:t>
            </a:r>
            <a:r>
              <a:rPr lang="en-US" sz="800" dirty="0" smtClean="0"/>
              <a:t>)</a:t>
            </a:r>
            <a:endParaRPr lang="en-US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5806972" y="1143000"/>
            <a:ext cx="2762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MJO amplitude anomalies</a:t>
            </a:r>
            <a:endParaRPr lang="es-MX" sz="1400" dirty="0"/>
          </a:p>
        </p:txBody>
      </p:sp>
      <p:sp>
        <p:nvSpPr>
          <p:cNvPr id="8" name="Rectangle 7"/>
          <p:cNvSpPr/>
          <p:nvPr/>
        </p:nvSpPr>
        <p:spPr>
          <a:xfrm>
            <a:off x="12649200" y="1241427"/>
            <a:ext cx="228600" cy="228600"/>
          </a:xfrm>
          <a:prstGeom prst="rect">
            <a:avLst/>
          </a:prstGeom>
          <a:solidFill>
            <a:srgbClr val="005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/>
          </a:p>
        </p:txBody>
      </p:sp>
      <p:sp>
        <p:nvSpPr>
          <p:cNvPr id="9" name="Rectangle 8"/>
          <p:cNvSpPr/>
          <p:nvPr/>
        </p:nvSpPr>
        <p:spPr>
          <a:xfrm>
            <a:off x="12649200" y="1503892"/>
            <a:ext cx="228600" cy="228600"/>
          </a:xfrm>
          <a:prstGeom prst="rect">
            <a:avLst/>
          </a:prstGeom>
          <a:solidFill>
            <a:srgbClr val="008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/>
          </a:p>
        </p:txBody>
      </p:sp>
      <p:sp>
        <p:nvSpPr>
          <p:cNvPr id="10" name="Rectangle 9"/>
          <p:cNvSpPr/>
          <p:nvPr/>
        </p:nvSpPr>
        <p:spPr>
          <a:xfrm>
            <a:off x="12649200" y="1774827"/>
            <a:ext cx="228600" cy="228600"/>
          </a:xfrm>
          <a:prstGeom prst="rect">
            <a:avLst/>
          </a:prstGeom>
          <a:solidFill>
            <a:srgbClr val="EE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/>
          </a:p>
        </p:txBody>
      </p:sp>
      <p:sp>
        <p:nvSpPr>
          <p:cNvPr id="11" name="Rectangle 10"/>
          <p:cNvSpPr/>
          <p:nvPr/>
        </p:nvSpPr>
        <p:spPr>
          <a:xfrm>
            <a:off x="12649200" y="2045759"/>
            <a:ext cx="228600" cy="228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/>
          </a:p>
        </p:txBody>
      </p:sp>
      <p:sp>
        <p:nvSpPr>
          <p:cNvPr id="12" name="TextBox 11"/>
          <p:cNvSpPr txBox="1"/>
          <p:nvPr/>
        </p:nvSpPr>
        <p:spPr>
          <a:xfrm>
            <a:off x="10591800" y="1207562"/>
            <a:ext cx="2091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b="1" dirty="0" smtClean="0"/>
              <a:t>Inactive (</a:t>
            </a:r>
            <a:r>
              <a:rPr lang="es-MX" sz="1400" b="1" dirty="0"/>
              <a:t>RMM</a:t>
            </a:r>
            <a:r>
              <a:rPr lang="es-MX" sz="1400" b="1" baseline="30000" dirty="0"/>
              <a:t>2</a:t>
            </a:r>
            <a:r>
              <a:rPr lang="es-MX" sz="1400" b="1" dirty="0"/>
              <a:t> </a:t>
            </a:r>
            <a:r>
              <a:rPr lang="es-MX" sz="1400" b="1" dirty="0" smtClean="0"/>
              <a:t>&lt; 1.0)</a:t>
            </a:r>
            <a:endParaRPr lang="es-MX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092268" y="146705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b="1" dirty="0" smtClean="0"/>
              <a:t>Active (1.0 &lt; </a:t>
            </a:r>
            <a:r>
              <a:rPr lang="es-MX" sz="1400" b="1" dirty="0"/>
              <a:t>RMM</a:t>
            </a:r>
            <a:r>
              <a:rPr lang="es-MX" sz="1400" b="1" baseline="30000" dirty="0"/>
              <a:t>2</a:t>
            </a:r>
            <a:r>
              <a:rPr lang="es-MX" sz="1400" b="1" dirty="0"/>
              <a:t> </a:t>
            </a:r>
            <a:r>
              <a:rPr lang="es-MX" sz="1400" b="1" dirty="0" smtClean="0"/>
              <a:t>&lt; 1.5 )</a:t>
            </a:r>
            <a:endParaRPr lang="es-MX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296400" y="1749429"/>
            <a:ext cx="3386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b="1" dirty="0" err="1" smtClean="0"/>
              <a:t>Very</a:t>
            </a:r>
            <a:r>
              <a:rPr lang="es-MX" sz="1400" b="1" dirty="0" smtClean="0"/>
              <a:t> active (1.5 &lt; </a:t>
            </a:r>
            <a:r>
              <a:rPr lang="es-MX" sz="1400" b="1" dirty="0"/>
              <a:t>RMM</a:t>
            </a:r>
            <a:r>
              <a:rPr lang="es-MX" sz="1400" b="1" baseline="30000" dirty="0"/>
              <a:t>2</a:t>
            </a:r>
            <a:r>
              <a:rPr lang="es-MX" sz="1400" b="1" dirty="0"/>
              <a:t> </a:t>
            </a:r>
            <a:r>
              <a:rPr lang="es-MX" sz="1400" b="1" dirty="0" smtClean="0"/>
              <a:t>&lt; 2.5 )</a:t>
            </a:r>
            <a:endParaRPr lang="es-MX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296400" y="2017384"/>
            <a:ext cx="3386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b="1" dirty="0" err="1" smtClean="0"/>
              <a:t>Extremely</a:t>
            </a:r>
            <a:r>
              <a:rPr lang="es-MX" sz="1400" b="1" dirty="0" smtClean="0"/>
              <a:t> active (RMM</a:t>
            </a:r>
            <a:r>
              <a:rPr lang="es-MX" sz="1400" b="1" baseline="30000" dirty="0" smtClean="0"/>
              <a:t>2</a:t>
            </a:r>
            <a:r>
              <a:rPr lang="es-MX" sz="1400" b="1" dirty="0" smtClean="0"/>
              <a:t> &gt; 2.5 )</a:t>
            </a:r>
            <a:endParaRPr lang="es-MX" sz="14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173" y="3477494"/>
            <a:ext cx="2023401" cy="667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 descr="G:\USNA_desktop_research_etc_11Aug2014\LaFleur_research\fig3_v3.ti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04"/>
          <a:stretch/>
        </p:blipFill>
        <p:spPr bwMode="auto">
          <a:xfrm>
            <a:off x="5562600" y="4101876"/>
            <a:ext cx="3007066" cy="24083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89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dirty="0"/>
              <a:t>Characteristics of </a:t>
            </a:r>
            <a:r>
              <a:rPr lang="en-US" sz="3600" dirty="0" smtClean="0"/>
              <a:t>the MJO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3886200" cy="4525963"/>
          </a:xfrm>
        </p:spPr>
        <p:txBody>
          <a:bodyPr/>
          <a:lstStyle/>
          <a:p>
            <a:r>
              <a:rPr lang="en-US" sz="2000" dirty="0" smtClean="0"/>
              <a:t>The greater the MJO amplitude, the larger the magnitude of </a:t>
            </a:r>
            <a:r>
              <a:rPr lang="en-US" sz="2000" dirty="0" err="1" smtClean="0"/>
              <a:t>streamfunction</a:t>
            </a:r>
            <a:r>
              <a:rPr lang="en-US" sz="2000" dirty="0" smtClean="0"/>
              <a:t> anomalies at 200 </a:t>
            </a:r>
            <a:r>
              <a:rPr lang="en-US" sz="2000" dirty="0" err="1" smtClean="0"/>
              <a:t>hPa</a:t>
            </a:r>
            <a:endParaRPr lang="en-US" sz="2000" dirty="0" smtClean="0"/>
          </a:p>
          <a:p>
            <a:pPr lvl="1"/>
            <a:r>
              <a:rPr lang="en-US" sz="1600" dirty="0" smtClean="0"/>
              <a:t>Because </a:t>
            </a:r>
            <a:r>
              <a:rPr lang="en-US" sz="1600" dirty="0" err="1" smtClean="0"/>
              <a:t>streamfunction</a:t>
            </a:r>
            <a:r>
              <a:rPr lang="en-US" sz="1600" dirty="0" smtClean="0"/>
              <a:t> is related to non-divergent wind field, larger correlations and larger correlation gradients imply stronger zonal winds</a:t>
            </a:r>
          </a:p>
          <a:p>
            <a:r>
              <a:rPr lang="en-US" sz="2000" dirty="0" smtClean="0"/>
              <a:t>Implications: </a:t>
            </a:r>
          </a:p>
          <a:p>
            <a:pPr lvl="1"/>
            <a:r>
              <a:rPr lang="en-US" sz="1600" dirty="0" smtClean="0"/>
              <a:t>Active MJO affects global circulation more than inactive MJO does</a:t>
            </a:r>
          </a:p>
          <a:p>
            <a:pPr lvl="1"/>
            <a:r>
              <a:rPr lang="en-US" sz="1600" dirty="0" smtClean="0"/>
              <a:t>Modulation of global circulation increases with amplitude of the MJO</a:t>
            </a:r>
            <a:endParaRPr lang="en-US" sz="16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205" y="1760672"/>
            <a:ext cx="3476995" cy="46401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267200" y="2249339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Inactive MJO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3228201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Active MJO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205177" y="4218801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Very active MJO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191000" y="5081573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Extremely active MJO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115318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Correlation coefficient between MJO amplitude and </a:t>
            </a:r>
            <a:r>
              <a:rPr lang="en-US" sz="1400" dirty="0" err="1" smtClean="0"/>
              <a:t>streamfunction</a:t>
            </a:r>
            <a:r>
              <a:rPr lang="en-US" sz="1400" dirty="0" smtClean="0"/>
              <a:t> anomaly</a:t>
            </a:r>
            <a:endParaRPr lang="es-MX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6261556"/>
            <a:ext cx="3657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err="1" smtClean="0"/>
              <a:t>LaFleur</a:t>
            </a:r>
            <a:r>
              <a:rPr lang="en-US" sz="800" dirty="0" smtClean="0"/>
              <a:t>, Barrett, and Henderson 2015 (</a:t>
            </a:r>
            <a:r>
              <a:rPr lang="en-US" sz="800" i="1" dirty="0" smtClean="0"/>
              <a:t>Journal of Climate</a:t>
            </a:r>
            <a:r>
              <a:rPr lang="en-US" sz="800" dirty="0" smtClean="0"/>
              <a:t>)</a:t>
            </a:r>
            <a:endParaRPr lang="en-US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16764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u="sng" dirty="0" err="1" smtClean="0"/>
              <a:t>Phase</a:t>
            </a:r>
            <a:r>
              <a:rPr lang="es-MX" sz="1200" u="sng" dirty="0" smtClean="0"/>
              <a:t> 2</a:t>
            </a:r>
            <a:endParaRPr lang="es-MX" sz="1200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7162800" y="16764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u="sng" dirty="0" err="1" smtClean="0"/>
              <a:t>Phase</a:t>
            </a:r>
            <a:r>
              <a:rPr lang="es-MX" sz="1200" u="sng" dirty="0" smtClean="0"/>
              <a:t> 6</a:t>
            </a:r>
            <a:endParaRPr lang="es-MX" sz="1200" u="sng" dirty="0"/>
          </a:p>
        </p:txBody>
      </p:sp>
    </p:spTree>
    <p:extLst>
      <p:ext uri="{BB962C8B-B14F-4D97-AF65-F5344CB8AC3E}">
        <p14:creationId xmlns:p14="http://schemas.microsoft.com/office/powerpoint/2010/main" val="1186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WIFT_USNA_CNMOC_final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10026</TotalTime>
  <Words>1339</Words>
  <Application>Microsoft Office PowerPoint</Application>
  <PresentationFormat>On-screen Show (4:3)</PresentationFormat>
  <Paragraphs>146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SWIFT_USNA_CNMOC_final</vt:lpstr>
      <vt:lpstr>Equation</vt:lpstr>
      <vt:lpstr>Subseasonal variability of severe storms in the US: What we know and don’t know</vt:lpstr>
      <vt:lpstr>Outline</vt:lpstr>
      <vt:lpstr>Background: what is the MJO?</vt:lpstr>
      <vt:lpstr>What is the MJO?</vt:lpstr>
      <vt:lpstr>Global teleconnection to the MJO</vt:lpstr>
      <vt:lpstr>What is the “phase” of the MJO?</vt:lpstr>
      <vt:lpstr>Characteristics of the MJO</vt:lpstr>
      <vt:lpstr>Characteristics of the MJO</vt:lpstr>
      <vt:lpstr>Characteristics of the MJO</vt:lpstr>
      <vt:lpstr>MJO modulation of severe weather</vt:lpstr>
      <vt:lpstr>MJO and U.S. tornado days</vt:lpstr>
      <vt:lpstr>MJO and hail: April</vt:lpstr>
      <vt:lpstr>MJO and hail: May</vt:lpstr>
      <vt:lpstr>Evolution of response to MJO</vt:lpstr>
      <vt:lpstr>Summary</vt:lpstr>
      <vt:lpstr>Future work</vt:lpstr>
    </vt:vector>
  </TitlesOfParts>
  <Company>USNA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 it rain tomorrow? A closer look into what controls the weather</dc:title>
  <dc:creator>Brad Barrett</dc:creator>
  <cp:lastModifiedBy>bsb</cp:lastModifiedBy>
  <cp:revision>213</cp:revision>
  <cp:lastPrinted>2014-01-31T21:09:06Z</cp:lastPrinted>
  <dcterms:created xsi:type="dcterms:W3CDTF">2012-10-09T13:43:45Z</dcterms:created>
  <dcterms:modified xsi:type="dcterms:W3CDTF">2016-03-08T16:11:54Z</dcterms:modified>
</cp:coreProperties>
</file>