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4"/>
    <p:sldMasterId id="2147483677" r:id="rId5"/>
    <p:sldMasterId id="2147483687" r:id="rId6"/>
    <p:sldMasterId id="2147483695" r:id="rId7"/>
    <p:sldMasterId id="2147483702" r:id="rId8"/>
  </p:sldMasterIdLst>
  <p:notesMasterIdLst>
    <p:notesMasterId r:id="rId34"/>
  </p:notesMasterIdLst>
  <p:handoutMasterIdLst>
    <p:handoutMasterId r:id="rId35"/>
  </p:handoutMasterIdLst>
  <p:sldIdLst>
    <p:sldId id="257" r:id="rId9"/>
    <p:sldId id="800" r:id="rId10"/>
    <p:sldId id="799" r:id="rId11"/>
    <p:sldId id="795" r:id="rId12"/>
    <p:sldId id="774" r:id="rId13"/>
    <p:sldId id="756" r:id="rId14"/>
    <p:sldId id="741" r:id="rId15"/>
    <p:sldId id="748" r:id="rId16"/>
    <p:sldId id="792" r:id="rId17"/>
    <p:sldId id="793" r:id="rId18"/>
    <p:sldId id="796" r:id="rId19"/>
    <p:sldId id="798" r:id="rId20"/>
    <p:sldId id="689" r:id="rId21"/>
    <p:sldId id="777" r:id="rId22"/>
    <p:sldId id="778" r:id="rId23"/>
    <p:sldId id="779" r:id="rId24"/>
    <p:sldId id="784" r:id="rId25"/>
    <p:sldId id="759" r:id="rId26"/>
    <p:sldId id="637" r:id="rId27"/>
    <p:sldId id="770" r:id="rId28"/>
    <p:sldId id="790" r:id="rId29"/>
    <p:sldId id="797" r:id="rId30"/>
    <p:sldId id="801" r:id="rId31"/>
    <p:sldId id="650" r:id="rId32"/>
    <p:sldId id="592" r:id="rId33"/>
  </p:sldIdLst>
  <p:sldSz cx="9906000" cy="6858000" type="A4"/>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108"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108"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108"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108"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108" charset="-128"/>
        <a:cs typeface="+mn-cs"/>
      </a:defRPr>
    </a:lvl5pPr>
    <a:lvl6pPr marL="2286000" algn="l" defTabSz="914400" rtl="0" eaLnBrk="1" latinLnBrk="0" hangingPunct="1">
      <a:defRPr sz="2400" kern="1200">
        <a:solidFill>
          <a:schemeClr val="tx1"/>
        </a:solidFill>
        <a:latin typeface="Arial" charset="0"/>
        <a:ea typeface="ＭＳ Ｐゴシック" pitchFamily="108" charset="-128"/>
        <a:cs typeface="+mn-cs"/>
      </a:defRPr>
    </a:lvl6pPr>
    <a:lvl7pPr marL="2743200" algn="l" defTabSz="914400" rtl="0" eaLnBrk="1" latinLnBrk="0" hangingPunct="1">
      <a:defRPr sz="2400" kern="1200">
        <a:solidFill>
          <a:schemeClr val="tx1"/>
        </a:solidFill>
        <a:latin typeface="Arial" charset="0"/>
        <a:ea typeface="ＭＳ Ｐゴシック" pitchFamily="108" charset="-128"/>
        <a:cs typeface="+mn-cs"/>
      </a:defRPr>
    </a:lvl7pPr>
    <a:lvl8pPr marL="3200400" algn="l" defTabSz="914400" rtl="0" eaLnBrk="1" latinLnBrk="0" hangingPunct="1">
      <a:defRPr sz="2400" kern="1200">
        <a:solidFill>
          <a:schemeClr val="tx1"/>
        </a:solidFill>
        <a:latin typeface="Arial" charset="0"/>
        <a:ea typeface="ＭＳ Ｐゴシック" pitchFamily="108" charset="-128"/>
        <a:cs typeface="+mn-cs"/>
      </a:defRPr>
    </a:lvl8pPr>
    <a:lvl9pPr marL="3657600" algn="l" defTabSz="914400" rtl="0" eaLnBrk="1" latinLnBrk="0" hangingPunct="1">
      <a:defRPr sz="2400" kern="1200">
        <a:solidFill>
          <a:schemeClr val="tx1"/>
        </a:solidFill>
        <a:latin typeface="Arial" charset="0"/>
        <a:ea typeface="ＭＳ Ｐゴシック" pitchFamily="108" charset="-128"/>
        <a:cs typeface="+mn-cs"/>
      </a:defRPr>
    </a:lvl9pPr>
  </p:defaultTextStyle>
  <p:extLst>
    <p:ext uri="{521415D9-36F7-43E2-AB2F-B90AF26B5E84}">
      <p14:sectionLst xmlns:p14="http://schemas.microsoft.com/office/powerpoint/2010/main">
        <p14:section name="Default Section" id="{FDE795C1-5DA6-414A-8EED-B112C118E5C8}">
          <p14:sldIdLst>
            <p14:sldId id="257"/>
            <p14:sldId id="800"/>
            <p14:sldId id="799"/>
            <p14:sldId id="795"/>
            <p14:sldId id="774"/>
            <p14:sldId id="756"/>
            <p14:sldId id="741"/>
            <p14:sldId id="748"/>
            <p14:sldId id="792"/>
            <p14:sldId id="793"/>
            <p14:sldId id="796"/>
            <p14:sldId id="798"/>
            <p14:sldId id="689"/>
            <p14:sldId id="777"/>
            <p14:sldId id="778"/>
            <p14:sldId id="779"/>
            <p14:sldId id="784"/>
            <p14:sldId id="759"/>
            <p14:sldId id="637"/>
            <p14:sldId id="770"/>
            <p14:sldId id="790"/>
            <p14:sldId id="797"/>
            <p14:sldId id="801"/>
            <p14:sldId id="650"/>
            <p14:sldId id="592"/>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chaela Hrabakova" initials="MH"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1B22"/>
    <a:srgbClr val="F9D3D3"/>
    <a:srgbClr val="FCEAEA"/>
    <a:srgbClr val="4A7EBB"/>
    <a:srgbClr val="FFE600"/>
    <a:srgbClr val="C9CAC8"/>
    <a:srgbClr val="5EB6E4"/>
    <a:srgbClr val="F0AB00"/>
    <a:srgbClr val="D3CD8B"/>
    <a:srgbClr val="0033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5" autoAdjust="0"/>
    <p:restoredTop sz="94660" autoAdjust="0"/>
  </p:normalViewPr>
  <p:slideViewPr>
    <p:cSldViewPr snapToGrid="0" showGuides="1">
      <p:cViewPr varScale="1">
        <p:scale>
          <a:sx n="75" d="100"/>
          <a:sy n="75" d="100"/>
        </p:scale>
        <p:origin x="-1194" y="-102"/>
      </p:cViewPr>
      <p:guideLst>
        <p:guide orient="horz" pos="2160"/>
        <p:guide orient="horz" pos="724"/>
        <p:guide pos="312"/>
        <p:guide pos="5931"/>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47" d="100"/>
          <a:sy n="47" d="100"/>
        </p:scale>
        <p:origin x="-2004" y="-114"/>
      </p:cViewPr>
      <p:guideLst>
        <p:guide orient="horz" pos="3024"/>
        <p:guide pos="230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a:defRPr sz="800">
                <a:solidFill>
                  <a:srgbClr val="313232"/>
                </a:solidFill>
              </a:defRPr>
            </a:lvl1pPr>
          </a:lstStyle>
          <a:p>
            <a:endParaRPr lang="en-US"/>
          </a:p>
        </p:txBody>
      </p:sp>
      <p:sp>
        <p:nvSpPr>
          <p:cNvPr id="34819" name="Rectangle 3"/>
          <p:cNvSpPr>
            <a:spLocks noGrp="1" noChangeArrowheads="1"/>
          </p:cNvSpPr>
          <p:nvPr>
            <p:ph type="dt" sz="quarter" idx="1"/>
          </p:nvPr>
        </p:nvSpPr>
        <p:spPr bwMode="auto">
          <a:xfrm>
            <a:off x="4145280" y="0"/>
            <a:ext cx="3169920" cy="480060"/>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algn="r">
              <a:defRPr sz="800">
                <a:solidFill>
                  <a:srgbClr val="313232"/>
                </a:solidFill>
              </a:defRPr>
            </a:lvl1pPr>
          </a:lstStyle>
          <a:p>
            <a:endParaRPr lang="en-US"/>
          </a:p>
        </p:txBody>
      </p:sp>
      <p:sp>
        <p:nvSpPr>
          <p:cNvPr id="34820" name="Rectangle 4"/>
          <p:cNvSpPr>
            <a:spLocks noGrp="1" noChangeArrowheads="1"/>
          </p:cNvSpPr>
          <p:nvPr>
            <p:ph type="ftr" sz="quarter" idx="2"/>
          </p:nvPr>
        </p:nvSpPr>
        <p:spPr bwMode="auto">
          <a:xfrm>
            <a:off x="0" y="9121140"/>
            <a:ext cx="3169920" cy="480060"/>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a:defRPr sz="800">
                <a:solidFill>
                  <a:srgbClr val="313232"/>
                </a:solidFill>
              </a:defRPr>
            </a:lvl1pPr>
          </a:lstStyle>
          <a:p>
            <a:endParaRPr lang="en-US"/>
          </a:p>
        </p:txBody>
      </p:sp>
    </p:spTree>
    <p:extLst>
      <p:ext uri="{BB962C8B-B14F-4D97-AF65-F5344CB8AC3E}">
        <p14:creationId xmlns:p14="http://schemas.microsoft.com/office/powerpoint/2010/main" val="2823699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69920" cy="480060"/>
          </a:xfrm>
          <a:prstGeom prst="rect">
            <a:avLst/>
          </a:prstGeom>
          <a:noFill/>
          <a:ln w="9525">
            <a:noFill/>
            <a:miter lim="800000"/>
            <a:headEnd/>
            <a:tailEnd/>
          </a:ln>
        </p:spPr>
        <p:txBody>
          <a:bodyPr vert="horz" wrap="square" lIns="94851" tIns="47425" rIns="94851" bIns="47425" numCol="1" anchor="t" anchorCtr="0" compatLnSpc="1">
            <a:prstTxWarp prst="textNoShape">
              <a:avLst/>
            </a:prstTxWarp>
          </a:bodyPr>
          <a:lstStyle>
            <a:lvl1pPr>
              <a:defRPr sz="800">
                <a:solidFill>
                  <a:srgbClr val="313232"/>
                </a:solidFill>
              </a:defRPr>
            </a:lvl1pPr>
          </a:lstStyle>
          <a:p>
            <a:endParaRPr lang="en-US"/>
          </a:p>
        </p:txBody>
      </p:sp>
      <p:sp>
        <p:nvSpPr>
          <p:cNvPr id="3075" name="Rectangle 3"/>
          <p:cNvSpPr>
            <a:spLocks noGrp="1" noChangeArrowheads="1"/>
          </p:cNvSpPr>
          <p:nvPr>
            <p:ph type="dt" idx="1"/>
          </p:nvPr>
        </p:nvSpPr>
        <p:spPr bwMode="auto">
          <a:xfrm>
            <a:off x="4145280" y="0"/>
            <a:ext cx="3169920" cy="480060"/>
          </a:xfrm>
          <a:prstGeom prst="rect">
            <a:avLst/>
          </a:prstGeom>
          <a:noFill/>
          <a:ln w="9525">
            <a:noFill/>
            <a:miter lim="800000"/>
            <a:headEnd/>
            <a:tailEnd/>
          </a:ln>
        </p:spPr>
        <p:txBody>
          <a:bodyPr vert="horz" wrap="square" lIns="94851" tIns="47425" rIns="94851" bIns="47425" numCol="1" anchor="t" anchorCtr="0" compatLnSpc="1">
            <a:prstTxWarp prst="textNoShape">
              <a:avLst/>
            </a:prstTxWarp>
          </a:bodyPr>
          <a:lstStyle>
            <a:lvl1pPr algn="r">
              <a:defRPr sz="800">
                <a:solidFill>
                  <a:srgbClr val="313232"/>
                </a:solidFill>
              </a:defRPr>
            </a:lvl1pPr>
          </a:lstStyle>
          <a:p>
            <a:endParaRPr lang="en-US"/>
          </a:p>
        </p:txBody>
      </p:sp>
      <p:sp>
        <p:nvSpPr>
          <p:cNvPr id="3076" name="Rectangle 4"/>
          <p:cNvSpPr>
            <a:spLocks noGrp="1" noRot="1" noChangeAspect="1" noChangeArrowheads="1" noTextEdit="1"/>
          </p:cNvSpPr>
          <p:nvPr>
            <p:ph type="sldImg" idx="2"/>
          </p:nvPr>
        </p:nvSpPr>
        <p:spPr bwMode="auto">
          <a:xfrm>
            <a:off x="1057275" y="719138"/>
            <a:ext cx="5200650" cy="360045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975361" y="4560570"/>
            <a:ext cx="5364480" cy="4320540"/>
          </a:xfrm>
          <a:prstGeom prst="rect">
            <a:avLst/>
          </a:prstGeom>
          <a:noFill/>
          <a:ln w="9525">
            <a:noFill/>
            <a:miter lim="800000"/>
            <a:headEnd/>
            <a:tailEnd/>
          </a:ln>
        </p:spPr>
        <p:txBody>
          <a:bodyPr vert="horz" wrap="square" lIns="94851" tIns="47425" rIns="94851" bIns="4742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9121140"/>
            <a:ext cx="3169920" cy="480060"/>
          </a:xfrm>
          <a:prstGeom prst="rect">
            <a:avLst/>
          </a:prstGeom>
          <a:noFill/>
          <a:ln w="9525">
            <a:noFill/>
            <a:miter lim="800000"/>
            <a:headEnd/>
            <a:tailEnd/>
          </a:ln>
        </p:spPr>
        <p:txBody>
          <a:bodyPr vert="horz" wrap="square" lIns="94851" tIns="47425" rIns="94851" bIns="47425" numCol="1" anchor="b" anchorCtr="0" compatLnSpc="1">
            <a:prstTxWarp prst="textNoShape">
              <a:avLst/>
            </a:prstTxWarp>
          </a:bodyPr>
          <a:lstStyle>
            <a:lvl1pPr>
              <a:defRPr sz="800">
                <a:solidFill>
                  <a:srgbClr val="313232"/>
                </a:solidFill>
              </a:defRPr>
            </a:lvl1pPr>
          </a:lstStyle>
          <a:p>
            <a:endParaRPr lang="en-US"/>
          </a:p>
        </p:txBody>
      </p:sp>
    </p:spTree>
    <p:extLst>
      <p:ext uri="{BB962C8B-B14F-4D97-AF65-F5344CB8AC3E}">
        <p14:creationId xmlns:p14="http://schemas.microsoft.com/office/powerpoint/2010/main" val="121975467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pitchFamily="108"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108"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108"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108"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10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719138"/>
            <a:ext cx="5200650" cy="3600450"/>
          </a:xfrm>
        </p:spPr>
      </p:sp>
      <p:sp>
        <p:nvSpPr>
          <p:cNvPr id="3" name="Notes Placeholder 2"/>
          <p:cNvSpPr>
            <a:spLocks noGrp="1"/>
          </p:cNvSpPr>
          <p:nvPr>
            <p:ph type="body" idx="1"/>
          </p:nvPr>
        </p:nvSpPr>
        <p:spPr/>
        <p:txBody>
          <a:bodyPr/>
          <a:lstStyle/>
          <a:p>
            <a:r>
              <a:rPr lang="en-US" dirty="0" smtClean="0"/>
              <a:t>One</a:t>
            </a:r>
            <a:r>
              <a:rPr lang="en-US" baseline="0" dirty="0" smtClean="0"/>
              <a:t> of the top problems our clients face is how can I grow profitably?  In particular for the property lines of business, the added dimension becomes how can I grow profitably while managing my volatility?  What bad risks should I avoid?  How can I identify the best </a:t>
            </a:r>
            <a:r>
              <a:rPr lang="en-US" u="none" baseline="0" dirty="0" smtClean="0"/>
              <a:t>risks to target?    </a:t>
            </a:r>
            <a:endParaRPr lang="en-US" dirty="0" smtClean="0"/>
          </a:p>
          <a:p>
            <a:endParaRPr lang="en-US" dirty="0" smtClean="0"/>
          </a:p>
          <a:p>
            <a:r>
              <a:rPr lang="en-US" dirty="0" smtClean="0"/>
              <a:t>Our</a:t>
            </a:r>
            <a:r>
              <a:rPr lang="en-US" baseline="0" dirty="0" smtClean="0"/>
              <a:t> approach to help clients comes from the point of view that insurers are in the risk business.  As such, there are no bad risks, only bad prices.  For example, when use our tools to profile client portfolios, we typically see that the clients’ worst priced 10% of the portfolio is costing them 500 – 800 bps in overall product ROE.  Our tools and services are designed to help clients identifying the best and worst segments of their portfolio, quantifying the cost of their catastrophe risk concentrations, so they can maximize their opportunities for profitable growth.  </a:t>
            </a:r>
          </a:p>
          <a:p>
            <a:endParaRPr lang="en-US" baseline="0" dirty="0" smtClean="0"/>
          </a:p>
          <a:p>
            <a:r>
              <a:rPr lang="en-US" baseline="0" dirty="0" smtClean="0"/>
              <a:t>In terms of helping our clients to drive profitable growth into their property book, our expertise is unmatched:</a:t>
            </a:r>
          </a:p>
          <a:p>
            <a:r>
              <a:rPr lang="en-US" baseline="0" dirty="0" smtClean="0"/>
              <a:t>   We are experts in the utilization of cat models, as we model 70% of the US HO market, over 55% of the total property market each year.  We have over 130 professionals laser focused on the modeling catastrophe risk.  We understand the nuances of model differences across the perils, their historical performance in actual events, where weaknesses exist and experience in enhancing the model output with experience reconciliations.  </a:t>
            </a:r>
          </a:p>
          <a:p>
            <a:r>
              <a:rPr lang="en-US" baseline="0" dirty="0" smtClean="0"/>
              <a:t>  </a:t>
            </a:r>
          </a:p>
          <a:p>
            <a:r>
              <a:rPr lang="en-US" baseline="0" dirty="0" smtClean="0"/>
              <a:t>We are experts in the quantifying of reinsurance cost drivers, as we work on transactions that cede over $9B of </a:t>
            </a:r>
            <a:r>
              <a:rPr lang="en-US" baseline="0" dirty="0" err="1" smtClean="0"/>
              <a:t>catatastrophe</a:t>
            </a:r>
            <a:r>
              <a:rPr lang="en-US" baseline="0" dirty="0" smtClean="0"/>
              <a:t> related premium into the reinsurance marketplace each year, providing us insights into how ceded AAL may vary by peril and region.</a:t>
            </a:r>
          </a:p>
          <a:p>
            <a:endParaRPr lang="en-US" baseline="0" dirty="0" smtClean="0"/>
          </a:p>
          <a:p>
            <a:r>
              <a:rPr lang="en-US" baseline="0" dirty="0" smtClean="0"/>
              <a:t>We are experts in the quantification of the retained profit loads necessary to support the business, recognizing the practical and operational constraints of what can be filed and approved with state regulators, built upon more than 100 engagements a year with clients.</a:t>
            </a:r>
          </a:p>
          <a:p>
            <a:endParaRPr lang="en-US" baseline="0" dirty="0" smtClean="0"/>
          </a:p>
        </p:txBody>
      </p:sp>
      <p:sp>
        <p:nvSpPr>
          <p:cNvPr id="4" name="Slide Number Placeholder 3"/>
          <p:cNvSpPr>
            <a:spLocks noGrp="1"/>
          </p:cNvSpPr>
          <p:nvPr>
            <p:ph type="sldNum" sz="quarter" idx="10"/>
          </p:nvPr>
        </p:nvSpPr>
        <p:spPr>
          <a:xfrm>
            <a:off x="4143587" y="9119474"/>
            <a:ext cx="3169920" cy="480060"/>
          </a:xfrm>
          <a:prstGeom prst="rect">
            <a:avLst/>
          </a:prstGeom>
        </p:spPr>
        <p:txBody>
          <a:bodyPr lIns="96661" tIns="48331" rIns="96661" bIns="48331"/>
          <a:lstStyle/>
          <a:p>
            <a:fld id="{D1C7FB31-0C7B-4DF9-A9BC-6BD9C278B254}" type="slidenum">
              <a:rPr lang="en-US" smtClean="0"/>
              <a:pPr/>
              <a:t>1</a:t>
            </a:fld>
            <a:endParaRPr lang="en-US" dirty="0"/>
          </a:p>
        </p:txBody>
      </p:sp>
    </p:spTree>
    <p:extLst>
      <p:ext uri="{BB962C8B-B14F-4D97-AF65-F5344CB8AC3E}">
        <p14:creationId xmlns:p14="http://schemas.microsoft.com/office/powerpoint/2010/main" val="4257581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D1C7FB31-0C7B-4DF9-A9BC-6BD9C278B254}" type="slidenum">
              <a:rPr lang="en-US" smtClean="0"/>
              <a:pPr/>
              <a:t>2</a:t>
            </a:fld>
            <a:endParaRPr lang="en-US"/>
          </a:p>
        </p:txBody>
      </p:sp>
    </p:spTree>
    <p:extLst>
      <p:ext uri="{BB962C8B-B14F-4D97-AF65-F5344CB8AC3E}">
        <p14:creationId xmlns:p14="http://schemas.microsoft.com/office/powerpoint/2010/main" val="3232367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719138"/>
            <a:ext cx="520065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4143375" y="9120189"/>
            <a:ext cx="3170238" cy="479425"/>
          </a:xfrm>
          <a:prstGeom prst="rect">
            <a:avLst/>
          </a:prstGeom>
        </p:spPr>
        <p:txBody>
          <a:bodyPr lIns="91427" tIns="45714" rIns="91427" bIns="45714"/>
          <a:lstStyle/>
          <a:p>
            <a:fld id="{D1C7FB31-0C7B-4DF9-A9BC-6BD9C278B254}"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719138"/>
            <a:ext cx="5200650" cy="3600450"/>
          </a:xfrm>
        </p:spPr>
      </p:sp>
      <p:sp>
        <p:nvSpPr>
          <p:cNvPr id="3" name="Notes Placeholder 2"/>
          <p:cNvSpPr>
            <a:spLocks noGrp="1"/>
          </p:cNvSpPr>
          <p:nvPr>
            <p:ph type="body" idx="1"/>
          </p:nvPr>
        </p:nvSpPr>
        <p:spPr/>
        <p:txBody>
          <a:bodyPr>
            <a:normAutofit/>
          </a:bodyPr>
          <a:lstStyle/>
          <a:p>
            <a:r>
              <a:rPr lang="en-US" dirty="0" smtClean="0"/>
              <a:t>Framed in this way:  after an event looking at exposures, Joplin vs. bigger cities.  What might have happened and are we too concentrated?</a:t>
            </a:r>
          </a:p>
          <a:p>
            <a:endParaRPr lang="en-US" dirty="0" smtClean="0"/>
          </a:p>
          <a:p>
            <a:r>
              <a:rPr lang="en-US" dirty="0" smtClean="0"/>
              <a:t>What do the vendor models offer?</a:t>
            </a:r>
            <a:endParaRPr lang="en-US" dirty="0"/>
          </a:p>
        </p:txBody>
      </p:sp>
      <p:sp>
        <p:nvSpPr>
          <p:cNvPr id="4" name="Slide Number Placeholder 3"/>
          <p:cNvSpPr>
            <a:spLocks noGrp="1"/>
          </p:cNvSpPr>
          <p:nvPr>
            <p:ph type="sldNum" sz="quarter" idx="10"/>
          </p:nvPr>
        </p:nvSpPr>
        <p:spPr>
          <a:xfrm>
            <a:off x="4143375" y="9120190"/>
            <a:ext cx="3170238" cy="479425"/>
          </a:xfrm>
          <a:prstGeom prst="rect">
            <a:avLst/>
          </a:prstGeom>
        </p:spPr>
        <p:txBody>
          <a:bodyPr lIns="91413" tIns="45708" rIns="91413" bIns="45708"/>
          <a:lstStyle/>
          <a:p>
            <a:fld id="{D1C7FB31-0C7B-4DF9-A9BC-6BD9C278B254}" type="slidenum">
              <a:rPr lang="en-US" smtClean="0"/>
              <a:pPr/>
              <a:t>13</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719138"/>
            <a:ext cx="5200650" cy="3600450"/>
          </a:xfrm>
        </p:spPr>
      </p:sp>
      <p:sp>
        <p:nvSpPr>
          <p:cNvPr id="3" name="Notes Placeholder 2"/>
          <p:cNvSpPr>
            <a:spLocks noGrp="1"/>
          </p:cNvSpPr>
          <p:nvPr>
            <p:ph type="body" idx="1"/>
          </p:nvPr>
        </p:nvSpPr>
        <p:spPr/>
        <p:txBody>
          <a:bodyPr>
            <a:normAutofit/>
          </a:bodyPr>
          <a:lstStyle/>
          <a:p>
            <a:r>
              <a:rPr lang="en-US" dirty="0" smtClean="0"/>
              <a:t>Framed in this way:  after an event looking at exposures, Joplin vs. bigger cities.  What might have happened and are we too concentrated?</a:t>
            </a:r>
          </a:p>
          <a:p>
            <a:endParaRPr lang="en-US" dirty="0" smtClean="0"/>
          </a:p>
          <a:p>
            <a:r>
              <a:rPr lang="en-US" dirty="0" smtClean="0"/>
              <a:t>What do the vendor models offer?</a:t>
            </a:r>
            <a:endParaRPr lang="en-US" dirty="0"/>
          </a:p>
        </p:txBody>
      </p:sp>
      <p:sp>
        <p:nvSpPr>
          <p:cNvPr id="4" name="Slide Number Placeholder 3"/>
          <p:cNvSpPr>
            <a:spLocks noGrp="1"/>
          </p:cNvSpPr>
          <p:nvPr>
            <p:ph type="sldNum" sz="quarter" idx="10"/>
          </p:nvPr>
        </p:nvSpPr>
        <p:spPr>
          <a:xfrm>
            <a:off x="4143375" y="9120190"/>
            <a:ext cx="3170238" cy="479425"/>
          </a:xfrm>
          <a:prstGeom prst="rect">
            <a:avLst/>
          </a:prstGeom>
        </p:spPr>
        <p:txBody>
          <a:bodyPr lIns="91413" tIns="45708" rIns="91413" bIns="45708"/>
          <a:lstStyle/>
          <a:p>
            <a:fld id="{D1C7FB31-0C7B-4DF9-A9BC-6BD9C278B254}" type="slidenum">
              <a:rPr lang="en-US" smtClean="0"/>
              <a:pPr/>
              <a:t>14</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719138"/>
            <a:ext cx="5200650" cy="3600450"/>
          </a:xfrm>
        </p:spPr>
      </p:sp>
      <p:sp>
        <p:nvSpPr>
          <p:cNvPr id="3" name="Notes Placeholder 2"/>
          <p:cNvSpPr>
            <a:spLocks noGrp="1"/>
          </p:cNvSpPr>
          <p:nvPr>
            <p:ph type="body" idx="1"/>
          </p:nvPr>
        </p:nvSpPr>
        <p:spPr/>
        <p:txBody>
          <a:bodyPr>
            <a:normAutofit/>
          </a:bodyPr>
          <a:lstStyle/>
          <a:p>
            <a:r>
              <a:rPr lang="en-US" dirty="0" smtClean="0"/>
              <a:t>Framed in this way:  after an event looking at exposures, Joplin vs. bigger cities.  What might have happened and are we too concentrated?</a:t>
            </a:r>
          </a:p>
          <a:p>
            <a:endParaRPr lang="en-US" dirty="0" smtClean="0"/>
          </a:p>
          <a:p>
            <a:r>
              <a:rPr lang="en-US" dirty="0" smtClean="0"/>
              <a:t>What do the vendor models offer?</a:t>
            </a:r>
            <a:endParaRPr lang="en-US" dirty="0"/>
          </a:p>
        </p:txBody>
      </p:sp>
      <p:sp>
        <p:nvSpPr>
          <p:cNvPr id="4" name="Slide Number Placeholder 3"/>
          <p:cNvSpPr>
            <a:spLocks noGrp="1"/>
          </p:cNvSpPr>
          <p:nvPr>
            <p:ph type="sldNum" sz="quarter" idx="10"/>
          </p:nvPr>
        </p:nvSpPr>
        <p:spPr>
          <a:xfrm>
            <a:off x="4143375" y="9120190"/>
            <a:ext cx="3170238" cy="479425"/>
          </a:xfrm>
          <a:prstGeom prst="rect">
            <a:avLst/>
          </a:prstGeom>
        </p:spPr>
        <p:txBody>
          <a:bodyPr lIns="91413" tIns="45708" rIns="91413" bIns="45708"/>
          <a:lstStyle/>
          <a:p>
            <a:fld id="{D1C7FB31-0C7B-4DF9-A9BC-6BD9C278B254}" type="slidenum">
              <a:rPr lang="en-US" smtClean="0"/>
              <a:pPr/>
              <a:t>15</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7275" y="719138"/>
            <a:ext cx="5200650" cy="3600450"/>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a:xfrm>
            <a:off x="4143587" y="9119473"/>
            <a:ext cx="3169920" cy="480060"/>
          </a:xfrm>
          <a:prstGeom prst="rect">
            <a:avLst/>
          </a:prstGeom>
        </p:spPr>
        <p:txBody>
          <a:bodyPr lIns="94851" tIns="47425" rIns="94851" bIns="47425"/>
          <a:lstStyle/>
          <a:p>
            <a:fld id="{D1C7FB31-0C7B-4DF9-A9BC-6BD9C278B254}" type="slidenum">
              <a:rPr lang="en-US" smtClean="0"/>
              <a:pPr/>
              <a:t>24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descr="aon_benfield_logo_white_large.png"/>
          <p:cNvPicPr>
            <a:picLocks noChangeAspect="1"/>
          </p:cNvPicPr>
          <p:nvPr userDrawn="1"/>
        </p:nvPicPr>
        <p:blipFill>
          <a:blip r:embed="rId2" cstate="print"/>
          <a:stretch>
            <a:fillRect/>
          </a:stretch>
        </p:blipFill>
        <p:spPr>
          <a:xfrm>
            <a:off x="393653" y="5977081"/>
            <a:ext cx="2267662" cy="785399"/>
          </a:xfrm>
          <a:prstGeom prst="rect">
            <a:avLst/>
          </a:prstGeom>
        </p:spPr>
      </p:pic>
      <p:sp>
        <p:nvSpPr>
          <p:cNvPr id="36" name="Rectangle 9"/>
          <p:cNvSpPr>
            <a:spLocks noGrp="1" noChangeArrowheads="1"/>
          </p:cNvSpPr>
          <p:nvPr>
            <p:ph type="ctrTitle" hasCustomPrompt="1"/>
          </p:nvPr>
        </p:nvSpPr>
        <p:spPr>
          <a:xfrm>
            <a:off x="457204" y="4123151"/>
            <a:ext cx="8968740" cy="822325"/>
          </a:xfrm>
          <a:prstGeom prst="rect">
            <a:avLst/>
          </a:prstGeom>
        </p:spPr>
        <p:txBody>
          <a:bodyPr lIns="0" tIns="0" rIns="0" bIns="0"/>
          <a:lstStyle>
            <a:lvl1pPr>
              <a:defRPr sz="2800" baseline="0">
                <a:solidFill>
                  <a:schemeClr val="tx1"/>
                </a:solidFill>
              </a:defRPr>
            </a:lvl1pPr>
          </a:lstStyle>
          <a:p>
            <a:r>
              <a:rPr lang="en-US" dirty="0" smtClean="0"/>
              <a:t>28 </a:t>
            </a:r>
            <a:r>
              <a:rPr lang="en-US" dirty="0" err="1" smtClean="0"/>
              <a:t>pt</a:t>
            </a:r>
            <a:r>
              <a:rPr lang="en-US" dirty="0" smtClean="0"/>
              <a:t> Arial Bold, 0.9 line spacing, max title is two lines. Title image is 3.75×9″ @300dpi.</a:t>
            </a:r>
            <a:endParaRPr lang="en-US" dirty="0"/>
          </a:p>
        </p:txBody>
      </p:sp>
      <p:sp>
        <p:nvSpPr>
          <p:cNvPr id="37" name="Subtitle 10"/>
          <p:cNvSpPr>
            <a:spLocks noGrp="1" noChangeArrowheads="1"/>
          </p:cNvSpPr>
          <p:nvPr>
            <p:ph type="subTitle" idx="1" hasCustomPrompt="1"/>
          </p:nvPr>
        </p:nvSpPr>
        <p:spPr>
          <a:xfrm>
            <a:off x="457204" y="5067300"/>
            <a:ext cx="8968740" cy="838200"/>
          </a:xfrm>
          <a:prstGeom prst="rect">
            <a:avLst/>
          </a:prstGeom>
        </p:spPr>
        <p:txBody>
          <a:bodyPr lIns="0" tIns="0" rIns="0" bIns="0"/>
          <a:lstStyle>
            <a:lvl1pPr marL="0" marR="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sz="1500" baseline="0"/>
            </a:lvl1pPr>
          </a:lstStyle>
          <a:p>
            <a:r>
              <a:rPr lang="en-US" dirty="0" smtClean="0"/>
              <a:t>15 </a:t>
            </a:r>
            <a:r>
              <a:rPr lang="en-US" dirty="0" err="1" smtClean="0"/>
              <a:t>pt</a:t>
            </a:r>
            <a:r>
              <a:rPr lang="en-US" dirty="0" smtClean="0"/>
              <a:t> Arial, </a:t>
            </a:r>
            <a:r>
              <a:rPr lang="ru-RU" dirty="0" smtClean="0"/>
              <a:t>0</a:t>
            </a:r>
            <a:r>
              <a:rPr lang="en-US" dirty="0" smtClean="0"/>
              <a:t>.9 line spacing, max subtitle is four lines.</a:t>
            </a:r>
          </a:p>
        </p:txBody>
      </p:sp>
      <p:pic>
        <p:nvPicPr>
          <p:cNvPr id="17" name="Picture 16" descr="Gold-Cover A4.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906000" cy="3230828"/>
          </a:xfrm>
          <a:prstGeom prst="rect">
            <a:avLst/>
          </a:prstGeom>
        </p:spPr>
      </p:pic>
      <p:pic>
        <p:nvPicPr>
          <p:cNvPr id="19" name="Picture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95300" y="304800"/>
            <a:ext cx="8915400" cy="5207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95300" y="1144588"/>
            <a:ext cx="8915400" cy="4951412"/>
          </a:xfrm>
        </p:spPr>
        <p:txBody>
          <a:bodyPr/>
          <a:lstStyle/>
          <a:p>
            <a:r>
              <a:rPr lang="en-US" smtClean="0"/>
              <a:t>Click icon to add table</a:t>
            </a:r>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95300" y="304800"/>
            <a:ext cx="8915400" cy="5207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495300" y="1144588"/>
            <a:ext cx="4375150" cy="4951412"/>
          </a:xfrm>
        </p:spPr>
        <p:txBody>
          <a:bodyPr/>
          <a:lstStyle/>
          <a:p>
            <a:r>
              <a:rPr lang="en-US" smtClean="0"/>
              <a:t>Click icon to add chart</a:t>
            </a:r>
            <a:endParaRPr lang="en-US"/>
          </a:p>
        </p:txBody>
      </p:sp>
      <p:sp>
        <p:nvSpPr>
          <p:cNvPr id="4" name="Text Placeholder 3"/>
          <p:cNvSpPr>
            <a:spLocks noGrp="1"/>
          </p:cNvSpPr>
          <p:nvPr>
            <p:ph type="body" sz="half" idx="2"/>
          </p:nvPr>
        </p:nvSpPr>
        <p:spPr>
          <a:xfrm>
            <a:off x="5035550" y="1144588"/>
            <a:ext cx="4375150" cy="4951412"/>
          </a:xfrm>
        </p:spPr>
        <p:txBody>
          <a:bodyPr/>
          <a:lstStyle>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95300" y="304800"/>
            <a:ext cx="8915400" cy="5207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95300" y="1144588"/>
            <a:ext cx="8915400" cy="4951412"/>
          </a:xfrm>
        </p:spPr>
        <p:txBody>
          <a:bodyPr/>
          <a:lstStyle/>
          <a:p>
            <a:r>
              <a:rPr lang="en-US" smtClean="0"/>
              <a:t>Click icon to add SmartArt graphic</a:t>
            </a:r>
            <a:endParaRPr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95300" y="304800"/>
            <a:ext cx="8915400" cy="5207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95300" y="1144588"/>
            <a:ext cx="8915400" cy="4951412"/>
          </a:xfrm>
        </p:spPr>
        <p:txBody>
          <a:bodyPr/>
          <a:lstStyle/>
          <a:p>
            <a:r>
              <a:rPr lang="en-US" smtClean="0"/>
              <a:t>Click icon to add chart</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Light Photo Cover">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95310" y="781069"/>
            <a:ext cx="8583481" cy="822325"/>
          </a:xfrm>
        </p:spPr>
        <p:txBody>
          <a:bodyPr anchor="t"/>
          <a:lstStyle>
            <a:lvl1pPr>
              <a:defRPr sz="3600" b="1">
                <a:solidFill>
                  <a:schemeClr val="tx1"/>
                </a:solidFill>
              </a:defRPr>
            </a:lvl1pPr>
          </a:lstStyle>
          <a:p>
            <a:r>
              <a:rPr lang="en-US" smtClean="0"/>
              <a:t>Click to edit Master title style</a:t>
            </a:r>
            <a:endParaRPr lang="en-US" dirty="0"/>
          </a:p>
        </p:txBody>
      </p:sp>
      <p:sp>
        <p:nvSpPr>
          <p:cNvPr id="4099" name="Rectangle 3"/>
          <p:cNvSpPr>
            <a:spLocks noGrp="1" noChangeArrowheads="1"/>
          </p:cNvSpPr>
          <p:nvPr>
            <p:ph type="subTitle" idx="1"/>
          </p:nvPr>
        </p:nvSpPr>
        <p:spPr>
          <a:xfrm>
            <a:off x="495310" y="3429000"/>
            <a:ext cx="8583481" cy="990600"/>
          </a:xfrm>
        </p:spPr>
        <p:txBody>
          <a:bodyPr/>
          <a:lstStyle>
            <a:lvl1pPr marL="0" indent="0">
              <a:buFont typeface="Wingdings" pitchFamily="2" charset="2"/>
              <a:buNone/>
              <a:defRPr sz="2800" b="0">
                <a:solidFill>
                  <a:schemeClr val="tx1"/>
                </a:solidFill>
              </a:defRPr>
            </a:lvl1pPr>
          </a:lstStyle>
          <a:p>
            <a:r>
              <a:rPr lang="en-US" smtClean="0"/>
              <a:t>Click to edit Master subtitle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Legal disclaim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95300" y="3429000"/>
            <a:ext cx="8915400" cy="2667000"/>
          </a:xfrm>
        </p:spPr>
        <p:txBody>
          <a:bodyPr/>
          <a:lstStyle>
            <a:lvl1pPr marL="0" indent="0">
              <a:buNone/>
              <a:defRPr sz="2000" b="0"/>
            </a:lvl1pPr>
            <a:lvl2pPr>
              <a:defRPr sz="20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Biographi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515628" y="1609345"/>
            <a:ext cx="3777017" cy="689719"/>
          </a:xfrm>
        </p:spPr>
        <p:txBody>
          <a:bodyPr anchor="b" anchorCtr="0"/>
          <a:lstStyle>
            <a:lvl1pPr>
              <a:buNone/>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Light Photo Section Break">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95310" y="781069"/>
            <a:ext cx="8583481" cy="822325"/>
          </a:xfrm>
        </p:spPr>
        <p:txBody>
          <a:bodyPr anchor="t"/>
          <a:lstStyle>
            <a:lvl1pPr>
              <a:defRPr sz="3600" b="1">
                <a:solidFill>
                  <a:schemeClr val="tx1"/>
                </a:solidFill>
              </a:defRPr>
            </a:lvl1pPr>
          </a:lstStyle>
          <a:p>
            <a:r>
              <a:rPr lang="en-US" smtClean="0"/>
              <a:t>Click to edit Master title style</a:t>
            </a:r>
            <a:endParaRPr lang="en-US" dirty="0"/>
          </a:p>
        </p:txBody>
      </p:sp>
      <p:sp>
        <p:nvSpPr>
          <p:cNvPr id="4099" name="Rectangle 3"/>
          <p:cNvSpPr>
            <a:spLocks noGrp="1" noChangeArrowheads="1"/>
          </p:cNvSpPr>
          <p:nvPr>
            <p:ph type="subTitle" idx="1"/>
          </p:nvPr>
        </p:nvSpPr>
        <p:spPr>
          <a:xfrm>
            <a:off x="495310" y="3801291"/>
            <a:ext cx="8583481" cy="990600"/>
          </a:xfrm>
        </p:spPr>
        <p:txBody>
          <a:bodyPr/>
          <a:lstStyle>
            <a:lvl1pPr marL="339725" indent="-339725">
              <a:buFont typeface="Wingdings" pitchFamily="2" charset="2"/>
              <a:buChar char="§"/>
              <a:defRPr sz="2800" b="0">
                <a:solidFill>
                  <a:schemeClr val="tx1"/>
                </a:solidFill>
              </a:defRPr>
            </a:lvl1pPr>
          </a:lstStyle>
          <a:p>
            <a:r>
              <a:rPr lang="en-US" smtClean="0"/>
              <a:t>Click to edit Master subtitle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No Photo Section Break">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95310" y="781069"/>
            <a:ext cx="8583481" cy="822325"/>
          </a:xfrm>
        </p:spPr>
        <p:txBody>
          <a:bodyPr anchor="t"/>
          <a:lstStyle>
            <a:lvl1pPr>
              <a:defRPr sz="3600" b="1">
                <a:solidFill>
                  <a:srgbClr val="E11B22"/>
                </a:solidFill>
              </a:defRPr>
            </a:lvl1pPr>
          </a:lstStyle>
          <a:p>
            <a:r>
              <a:rPr lang="en-US" smtClean="0"/>
              <a:t>Click to edit Master title style</a:t>
            </a:r>
            <a:endParaRPr lang="en-US" dirty="0"/>
          </a:p>
        </p:txBody>
      </p:sp>
      <p:sp>
        <p:nvSpPr>
          <p:cNvPr id="4099" name="Rectangle 3"/>
          <p:cNvSpPr>
            <a:spLocks noGrp="1" noChangeArrowheads="1"/>
          </p:cNvSpPr>
          <p:nvPr>
            <p:ph type="subTitle" idx="1"/>
          </p:nvPr>
        </p:nvSpPr>
        <p:spPr>
          <a:xfrm>
            <a:off x="495310" y="3801291"/>
            <a:ext cx="8583481" cy="990600"/>
          </a:xfrm>
        </p:spPr>
        <p:txBody>
          <a:bodyPr/>
          <a:lstStyle>
            <a:lvl1pPr marL="339725" indent="-339725">
              <a:buFont typeface="Wingdings" pitchFamily="2" charset="2"/>
              <a:buChar char="§"/>
              <a:defRPr sz="2800" b="0">
                <a:solidFill>
                  <a:schemeClr val="tx1"/>
                </a:solidFill>
              </a:defRPr>
            </a:lvl1pPr>
          </a:lstStyle>
          <a:p>
            <a:r>
              <a:rPr lang="en-US" smtClean="0"/>
              <a:t>Click to edit Master subtitle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Section Break">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95310" y="781069"/>
            <a:ext cx="8583481" cy="822325"/>
          </a:xfrm>
        </p:spPr>
        <p:txBody>
          <a:bodyPr anchor="t"/>
          <a:lstStyle>
            <a:lvl1pPr>
              <a:defRPr sz="3600" b="1">
                <a:solidFill>
                  <a:srgbClr val="E11B22"/>
                </a:solidFill>
              </a:defRPr>
            </a:lvl1pPr>
          </a:lstStyle>
          <a:p>
            <a:r>
              <a:rPr lang="en-US" smtClean="0"/>
              <a:t>Click to edit Master title style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Dark Photo Cover">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95310" y="781069"/>
            <a:ext cx="8583481" cy="822325"/>
          </a:xfrm>
        </p:spPr>
        <p:txBody>
          <a:bodyPr anchor="t"/>
          <a:lstStyle>
            <a:lvl1pPr>
              <a:defRPr sz="3600" b="1">
                <a:solidFill>
                  <a:schemeClr val="bg1"/>
                </a:solidFill>
              </a:defRPr>
            </a:lvl1pPr>
          </a:lstStyle>
          <a:p>
            <a:r>
              <a:rPr lang="en-US" smtClean="0"/>
              <a:t>Click to edit Master title style</a:t>
            </a:r>
            <a:endParaRPr lang="en-US" dirty="0"/>
          </a:p>
        </p:txBody>
      </p:sp>
      <p:sp>
        <p:nvSpPr>
          <p:cNvPr id="4099" name="Rectangle 3"/>
          <p:cNvSpPr>
            <a:spLocks noGrp="1" noChangeArrowheads="1"/>
          </p:cNvSpPr>
          <p:nvPr>
            <p:ph type="subTitle" idx="1"/>
          </p:nvPr>
        </p:nvSpPr>
        <p:spPr>
          <a:xfrm>
            <a:off x="495310" y="3429000"/>
            <a:ext cx="8583481" cy="990600"/>
          </a:xfrm>
        </p:spPr>
        <p:txBody>
          <a:bodyPr/>
          <a:lstStyle>
            <a:lvl1pPr marL="0" indent="0">
              <a:buFont typeface="Wingdings" pitchFamily="2" charset="2"/>
              <a:buNone/>
              <a:defRPr sz="2800" b="0">
                <a:solidFill>
                  <a:schemeClr val="bg1"/>
                </a:solidFill>
              </a:defRPr>
            </a:lvl1pPr>
          </a:lstStyle>
          <a:p>
            <a:r>
              <a:rPr lang="en-US" smtClean="0"/>
              <a:t>Click to edit Master subtitle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Dark Photo Section Break">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95310" y="781069"/>
            <a:ext cx="8583481" cy="822325"/>
          </a:xfrm>
        </p:spPr>
        <p:txBody>
          <a:bodyPr anchor="t"/>
          <a:lstStyle>
            <a:lvl1pPr>
              <a:defRPr sz="4400" b="1">
                <a:solidFill>
                  <a:schemeClr val="bg1"/>
                </a:solidFill>
              </a:defRPr>
            </a:lvl1pPr>
          </a:lstStyle>
          <a:p>
            <a:r>
              <a:rPr lang="en-US" smtClean="0"/>
              <a:t>Click to edit Master title style</a:t>
            </a:r>
            <a:endParaRPr lang="en-US" dirty="0"/>
          </a:p>
        </p:txBody>
      </p:sp>
      <p:sp>
        <p:nvSpPr>
          <p:cNvPr id="4099" name="Rectangle 3"/>
          <p:cNvSpPr>
            <a:spLocks noGrp="1" noChangeArrowheads="1"/>
          </p:cNvSpPr>
          <p:nvPr>
            <p:ph type="subTitle" idx="1"/>
          </p:nvPr>
        </p:nvSpPr>
        <p:spPr>
          <a:xfrm>
            <a:off x="495310" y="3801291"/>
            <a:ext cx="8583481" cy="990600"/>
          </a:xfrm>
        </p:spPr>
        <p:txBody>
          <a:bodyPr/>
          <a:lstStyle>
            <a:lvl1pPr marL="339725" indent="-339725">
              <a:buFont typeface="Wingdings" pitchFamily="2" charset="2"/>
              <a:buChar char="§"/>
              <a:defRPr sz="3200">
                <a:solidFill>
                  <a:schemeClr val="tx1"/>
                </a:solidFill>
              </a:defRPr>
            </a:lvl1pPr>
          </a:lstStyle>
          <a:p>
            <a:r>
              <a:rPr lang="en-US" smtClean="0"/>
              <a:t>Click to edit Master subtitle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UK Back Cover">
    <p:spTree>
      <p:nvGrpSpPr>
        <p:cNvPr id="1" name=""/>
        <p:cNvGrpSpPr/>
        <p:nvPr/>
      </p:nvGrpSpPr>
      <p:grpSpPr>
        <a:xfrm>
          <a:off x="0" y="0"/>
          <a:ext cx="0" cy="0"/>
          <a:chOff x="0" y="0"/>
          <a:chExt cx="0" cy="0"/>
        </a:xfrm>
      </p:grpSpPr>
      <p:sp>
        <p:nvSpPr>
          <p:cNvPr id="4098" name="Rectangle 2"/>
          <p:cNvSpPr>
            <a:spLocks noGrp="1" noChangeArrowheads="1"/>
          </p:cNvSpPr>
          <p:nvPr>
            <p:ph type="ctrTitle" hasCustomPrompt="1"/>
          </p:nvPr>
        </p:nvSpPr>
        <p:spPr>
          <a:xfrm>
            <a:off x="5070770" y="781056"/>
            <a:ext cx="4035727" cy="2377783"/>
          </a:xfrm>
        </p:spPr>
        <p:txBody>
          <a:bodyPr anchor="t"/>
          <a:lstStyle>
            <a:lvl1pPr>
              <a:defRPr sz="1400" b="1">
                <a:solidFill>
                  <a:schemeClr val="tx1"/>
                </a:solidFill>
              </a:defRPr>
            </a:lvl1pPr>
          </a:lstStyle>
          <a:p>
            <a:r>
              <a:rPr lang="en-GB" dirty="0" smtClean="0"/>
              <a:t>Aon Benfield</a:t>
            </a:r>
            <a:br>
              <a:rPr lang="en-GB" dirty="0" smtClean="0"/>
            </a:br>
            <a:r>
              <a:rPr lang="en-GB" dirty="0" smtClean="0"/>
              <a:t>55 Bishopsgate</a:t>
            </a:r>
            <a:br>
              <a:rPr lang="en-GB" dirty="0" smtClean="0"/>
            </a:br>
            <a:r>
              <a:rPr lang="en-GB" dirty="0" smtClean="0"/>
              <a:t>London EC2N 3BD</a:t>
            </a:r>
            <a:br>
              <a:rPr lang="en-GB" dirty="0" smtClean="0"/>
            </a:br>
            <a:r>
              <a:rPr lang="en-GB" dirty="0" smtClean="0"/>
              <a:t>United Kingdom</a:t>
            </a:r>
            <a:br>
              <a:rPr lang="en-GB" dirty="0" smtClean="0"/>
            </a:br>
            <a:r>
              <a:rPr lang="en-GB" dirty="0" smtClean="0"/>
              <a:t/>
            </a:r>
            <a:br>
              <a:rPr lang="en-GB" dirty="0" smtClean="0"/>
            </a:br>
            <a:r>
              <a:rPr lang="en-GB" dirty="0" err="1" smtClean="0"/>
              <a:t>tel</a:t>
            </a:r>
            <a:r>
              <a:rPr lang="en-GB" dirty="0" smtClean="0"/>
              <a:t>:	+44 (0) 20 7088 0044</a:t>
            </a:r>
            <a:br>
              <a:rPr lang="en-GB" dirty="0" smtClean="0"/>
            </a:br>
            <a:r>
              <a:rPr lang="en-GB" dirty="0" smtClean="0"/>
              <a:t/>
            </a:r>
            <a:br>
              <a:rPr lang="en-GB" dirty="0" smtClean="0"/>
            </a:br>
            <a:r>
              <a:rPr lang="en-GB" dirty="0" smtClean="0"/>
              <a:t>fax:	+44 (0) 20 7578 7001</a:t>
            </a:r>
            <a:br>
              <a:rPr lang="en-GB" dirty="0" smtClean="0"/>
            </a:br>
            <a:r>
              <a:rPr lang="en-GB" dirty="0" smtClean="0"/>
              <a:t/>
            </a:r>
            <a:br>
              <a:rPr lang="en-GB" dirty="0" smtClean="0"/>
            </a:br>
            <a:r>
              <a:rPr lang="en-GB" dirty="0" smtClean="0"/>
              <a:t>www.aonbenfield.com</a:t>
            </a:r>
            <a:br>
              <a:rPr lang="en-GB" dirty="0" smtClean="0"/>
            </a:br>
            <a:endParaRPr lang="en-US" dirty="0"/>
          </a:p>
        </p:txBody>
      </p:sp>
      <p:sp>
        <p:nvSpPr>
          <p:cNvPr id="4099" name="Rectangle 3"/>
          <p:cNvSpPr>
            <a:spLocks noGrp="1" noChangeArrowheads="1"/>
          </p:cNvSpPr>
          <p:nvPr>
            <p:ph type="subTitle" idx="1" hasCustomPrompt="1"/>
          </p:nvPr>
        </p:nvSpPr>
        <p:spPr>
          <a:xfrm>
            <a:off x="495303" y="4987671"/>
            <a:ext cx="4270663" cy="1219199"/>
          </a:xfrm>
        </p:spPr>
        <p:txBody>
          <a:bodyPr/>
          <a:lstStyle>
            <a:lvl1pPr marL="339725" indent="-339725" algn="r">
              <a:buFont typeface="Wingdings" pitchFamily="2" charset="2"/>
              <a:buNone/>
              <a:defRPr sz="1000" b="0" i="1">
                <a:solidFill>
                  <a:schemeClr val="tx1"/>
                </a:solidFill>
              </a:defRPr>
            </a:lvl1pPr>
          </a:lstStyle>
          <a:p>
            <a:r>
              <a:rPr lang="en-GB" dirty="0" smtClean="0"/>
              <a:t>Published by Aon Limited trading as Aon Benfield.</a:t>
            </a:r>
            <a:br>
              <a:rPr lang="en-GB" dirty="0" smtClean="0"/>
            </a:br>
            <a:r>
              <a:rPr lang="en-GB" dirty="0" smtClean="0"/>
              <a:t/>
            </a:r>
            <a:br>
              <a:rPr lang="en-GB" dirty="0" smtClean="0"/>
            </a:br>
            <a:r>
              <a:rPr lang="en-GB" dirty="0" smtClean="0"/>
              <a:t>Registered office: 8 Devonshire Square, London EC2M 4PL.</a:t>
            </a:r>
            <a:br>
              <a:rPr lang="en-GB" dirty="0" smtClean="0"/>
            </a:br>
            <a:r>
              <a:rPr lang="en-GB" dirty="0" smtClean="0"/>
              <a:t/>
            </a:r>
            <a:br>
              <a:rPr lang="en-GB" dirty="0" smtClean="0"/>
            </a:br>
            <a:r>
              <a:rPr lang="en-GB" dirty="0" smtClean="0"/>
              <a:t>Aon Limited is authorised and regulated by the Financial Services Authority in respect of insurance mediation activities only.</a:t>
            </a:r>
          </a:p>
        </p:txBody>
      </p:sp>
      <p:cxnSp>
        <p:nvCxnSpPr>
          <p:cNvPr id="6" name="Straight Connector 5"/>
          <p:cNvCxnSpPr/>
          <p:nvPr userDrawn="1"/>
        </p:nvCxnSpPr>
        <p:spPr bwMode="auto">
          <a:xfrm rot="5400000">
            <a:off x="2106843" y="3409156"/>
            <a:ext cx="567848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144588"/>
            <a:ext cx="8915400" cy="47228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277271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ubheader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600207"/>
            <a:ext cx="8915400" cy="427481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7"/>
          <p:cNvSpPr>
            <a:spLocks noGrp="1"/>
          </p:cNvSpPr>
          <p:nvPr>
            <p:ph sz="quarter" idx="13"/>
          </p:nvPr>
        </p:nvSpPr>
        <p:spPr>
          <a:xfrm>
            <a:off x="495300" y="1144588"/>
            <a:ext cx="8915400" cy="227012"/>
          </a:xfrm>
        </p:spPr>
        <p:txBody>
          <a:bodyPr/>
          <a:lstStyle>
            <a:lvl1pPr>
              <a:buNone/>
              <a:defRPr sz="1800" b="0"/>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54777441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144588"/>
            <a:ext cx="8915400" cy="47228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24976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144589"/>
            <a:ext cx="4375150" cy="472281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35550" y="1144590"/>
            <a:ext cx="4375150" cy="4722813"/>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946006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ubheaders and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495300" y="1143240"/>
            <a:ext cx="4376870"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1828803"/>
            <a:ext cx="4376870" cy="4038601"/>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32115" y="1143240"/>
            <a:ext cx="4378590"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1828801"/>
            <a:ext cx="4378590" cy="4038600"/>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059574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watermar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Box 3"/>
          <p:cNvSpPr txBox="1"/>
          <p:nvPr userDrawn="1"/>
        </p:nvSpPr>
        <p:spPr>
          <a:xfrm rot="20107531">
            <a:off x="586139" y="2532703"/>
            <a:ext cx="8724338" cy="2215991"/>
          </a:xfrm>
          <a:prstGeom prst="rect">
            <a:avLst/>
          </a:prstGeom>
          <a:noFill/>
        </p:spPr>
        <p:txBody>
          <a:bodyPr wrap="square" rtlCol="0">
            <a:spAutoFit/>
          </a:bodyPr>
          <a:lstStyle/>
          <a:p>
            <a:pPr algn="ctr"/>
            <a:r>
              <a:rPr lang="en-US" sz="13800" b="1" dirty="0" smtClean="0">
                <a:solidFill>
                  <a:srgbClr val="C9CAC8"/>
                </a:solidFill>
              </a:rPr>
              <a:t>DRAFT</a:t>
            </a:r>
            <a:endParaRPr lang="en-US" sz="13800" b="1" dirty="0">
              <a:solidFill>
                <a:srgbClr val="C9CAC8"/>
              </a:solidFill>
            </a:endParaRPr>
          </a:p>
        </p:txBody>
      </p:sp>
      <p:sp>
        <p:nvSpPr>
          <p:cNvPr id="5" name="Content Placeholder 2"/>
          <p:cNvSpPr>
            <a:spLocks noGrp="1"/>
          </p:cNvSpPr>
          <p:nvPr>
            <p:ph idx="1"/>
          </p:nvPr>
        </p:nvSpPr>
        <p:spPr>
          <a:xfrm>
            <a:off x="495300" y="1144589"/>
            <a:ext cx="8915400" cy="4722812"/>
          </a:xfrm>
        </p:spPr>
        <p:txBody>
          <a:bodyPr/>
          <a:lstStyle>
            <a:lvl2pPr marL="454025" indent="-219075">
              <a:defRPr/>
            </a:lvl2pPr>
            <a:lvl3pPr marL="692150" indent="-228600">
              <a:defRPr/>
            </a:lvl3pPr>
            <a:lvl4pPr marL="914400" indent="-225425">
              <a:defRPr/>
            </a:lvl4pPr>
            <a:lvl5pPr marL="1143000" indent="-231775">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216451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95309" y="781067"/>
            <a:ext cx="8583481" cy="822325"/>
          </a:xfrm>
        </p:spPr>
        <p:txBody>
          <a:bodyPr anchor="t"/>
          <a:lstStyle>
            <a:lvl1pPr>
              <a:defRPr sz="2500" b="1">
                <a:solidFill>
                  <a:schemeClr val="tx2"/>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495309" y="1830388"/>
            <a:ext cx="8583481" cy="990600"/>
          </a:xfrm>
        </p:spPr>
        <p:txBody>
          <a:bodyPr/>
          <a:lstStyle>
            <a:lvl1pPr marL="0" indent="0">
              <a:buFont typeface="Wingdings" pitchFamily="2" charset="2"/>
              <a:buNone/>
              <a:defRPr sz="1800">
                <a:solidFill>
                  <a:schemeClr val="tx1"/>
                </a:solidFill>
              </a:defRPr>
            </a:lvl1pPr>
          </a:lstStyle>
          <a:p>
            <a:r>
              <a:rPr lang="en-US" smtClean="0"/>
              <a:t>Click to edit Master subtitle style</a:t>
            </a:r>
            <a:endParaRPr lang="en-US"/>
          </a:p>
        </p:txBody>
      </p:sp>
      <p:pic>
        <p:nvPicPr>
          <p:cNvPr id="7" name="Picture 6" descr="aon_benfield_logo_no_clear_space_white.png"/>
          <p:cNvPicPr>
            <a:picLocks noChangeAspect="1"/>
          </p:cNvPicPr>
          <p:nvPr userDrawn="1"/>
        </p:nvPicPr>
        <p:blipFill>
          <a:blip r:embed="rId2" cstate="print"/>
          <a:stretch>
            <a:fillRect/>
          </a:stretch>
        </p:blipFill>
        <p:spPr>
          <a:xfrm>
            <a:off x="6438900" y="6034314"/>
            <a:ext cx="2971800" cy="595086"/>
          </a:xfrm>
          <a:prstGeom prst="rect">
            <a:avLst/>
          </a:prstGeom>
        </p:spPr>
      </p:pic>
      <p:pic>
        <p:nvPicPr>
          <p:cNvPr id="8" name="Picture 7" descr="aon_benfield_logo_no_clear_space_red_blue_CMYK.jpg"/>
          <p:cNvPicPr>
            <a:picLocks noChangeAspect="1"/>
          </p:cNvPicPr>
          <p:nvPr userDrawn="1"/>
        </p:nvPicPr>
        <p:blipFill>
          <a:blip r:embed="rId3" cstate="print"/>
          <a:stretch>
            <a:fillRect/>
          </a:stretch>
        </p:blipFill>
        <p:spPr>
          <a:xfrm>
            <a:off x="6438900" y="6030664"/>
            <a:ext cx="2971800" cy="598753"/>
          </a:xfrm>
          <a:prstGeom prst="rect">
            <a:avLst/>
          </a:prstGeom>
        </p:spPr>
      </p:pic>
    </p:spTree>
    <p:extLst>
      <p:ext uri="{BB962C8B-B14F-4D97-AF65-F5344CB8AC3E}">
        <p14:creationId xmlns:p14="http://schemas.microsoft.com/office/powerpoint/2010/main" val="1723726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lus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b="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4"/>
          <p:cNvSpPr>
            <a:spLocks noGrp="1"/>
          </p:cNvSpPr>
          <p:nvPr>
            <p:ph sz="quarter" idx="10"/>
          </p:nvPr>
        </p:nvSpPr>
        <p:spPr>
          <a:xfrm>
            <a:off x="495308" y="5694379"/>
            <a:ext cx="8920163" cy="401637"/>
          </a:xfrm>
        </p:spPr>
        <p:txBody>
          <a:bodyPr/>
          <a:lstStyle>
            <a:lvl1pPr>
              <a:buNone/>
              <a:defRPr>
                <a:solidFill>
                  <a:schemeClr val="accent3"/>
                </a:solidFill>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95300" y="6343650"/>
            <a:ext cx="5001154" cy="285750"/>
          </a:xfrm>
          <a:prstGeom prst="rect">
            <a:avLst/>
          </a:prstGeom>
        </p:spPr>
        <p:txBody>
          <a:bodyPr/>
          <a:lstStyle>
            <a:lvl1pPr>
              <a:defRPr/>
            </a:lvl1pPr>
          </a:lstStyle>
          <a:p>
            <a:r>
              <a:rPr lang="en-US" dirty="0" smtClean="0">
                <a:solidFill>
                  <a:srgbClr val="000000"/>
                </a:solidFill>
              </a:rPr>
              <a:t>Proprietary &amp; Confidential</a:t>
            </a:r>
            <a:endParaRPr lang="en-US" dirty="0">
              <a:solidFill>
                <a:srgbClr val="000000"/>
              </a:solidFill>
            </a:endParaRPr>
          </a:p>
        </p:txBody>
      </p:sp>
    </p:spTree>
    <p:extLst>
      <p:ext uri="{BB962C8B-B14F-4D97-AF65-F5344CB8AC3E}">
        <p14:creationId xmlns:p14="http://schemas.microsoft.com/office/powerpoint/2010/main" val="32385772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ubheader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600207"/>
            <a:ext cx="8915400" cy="427481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7"/>
          <p:cNvSpPr>
            <a:spLocks noGrp="1"/>
          </p:cNvSpPr>
          <p:nvPr>
            <p:ph sz="quarter" idx="13"/>
          </p:nvPr>
        </p:nvSpPr>
        <p:spPr>
          <a:xfrm>
            <a:off x="495300" y="1144588"/>
            <a:ext cx="8915400" cy="227012"/>
          </a:xfrm>
        </p:spPr>
        <p:txBody>
          <a:bodyPr/>
          <a:lstStyle>
            <a:lvl1pPr>
              <a:buNone/>
              <a:defRPr sz="1800" b="0"/>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767751503"/>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144588"/>
            <a:ext cx="8915400" cy="47228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2895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144589"/>
            <a:ext cx="4375150" cy="472281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35550" y="1144590"/>
            <a:ext cx="4375150" cy="4722813"/>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39417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ubheaders and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495300" y="1143236"/>
            <a:ext cx="4376870"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1828803"/>
            <a:ext cx="4376870" cy="4038601"/>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32115" y="1143236"/>
            <a:ext cx="4378590"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1828801"/>
            <a:ext cx="4378590" cy="4038600"/>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933630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watermar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Box 3"/>
          <p:cNvSpPr txBox="1"/>
          <p:nvPr userDrawn="1"/>
        </p:nvSpPr>
        <p:spPr>
          <a:xfrm rot="20107531">
            <a:off x="586139" y="2532703"/>
            <a:ext cx="8724338" cy="2215991"/>
          </a:xfrm>
          <a:prstGeom prst="rect">
            <a:avLst/>
          </a:prstGeom>
          <a:noFill/>
        </p:spPr>
        <p:txBody>
          <a:bodyPr wrap="square" rtlCol="0">
            <a:spAutoFit/>
          </a:bodyPr>
          <a:lstStyle/>
          <a:p>
            <a:pPr algn="ctr"/>
            <a:r>
              <a:rPr lang="en-US" sz="13800" b="1" dirty="0" smtClean="0">
                <a:solidFill>
                  <a:srgbClr val="C9CAC8"/>
                </a:solidFill>
              </a:rPr>
              <a:t>DRAFT</a:t>
            </a:r>
            <a:endParaRPr lang="en-US" sz="13800" b="1" dirty="0">
              <a:solidFill>
                <a:srgbClr val="C9CAC8"/>
              </a:solidFill>
            </a:endParaRPr>
          </a:p>
        </p:txBody>
      </p:sp>
      <p:sp>
        <p:nvSpPr>
          <p:cNvPr id="5" name="Content Placeholder 2"/>
          <p:cNvSpPr>
            <a:spLocks noGrp="1"/>
          </p:cNvSpPr>
          <p:nvPr>
            <p:ph idx="1"/>
          </p:nvPr>
        </p:nvSpPr>
        <p:spPr>
          <a:xfrm>
            <a:off x="495300" y="1144589"/>
            <a:ext cx="8915400" cy="4722812"/>
          </a:xfrm>
        </p:spPr>
        <p:txBody>
          <a:bodyPr/>
          <a:lstStyle>
            <a:lvl2pPr marL="454025" indent="-219075">
              <a:defRPr/>
            </a:lvl2pPr>
            <a:lvl3pPr marL="692150" indent="-228600">
              <a:defRPr/>
            </a:lvl3pPr>
            <a:lvl4pPr marL="914400" indent="-225425">
              <a:defRPr/>
            </a:lvl4pPr>
            <a:lvl5pPr marL="1143000" indent="-231775">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029206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6273731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495300" y="6343650"/>
            <a:ext cx="5001154" cy="285750"/>
          </a:xfrm>
          <a:prstGeom prst="rect">
            <a:avLst/>
          </a:prstGeom>
        </p:spPr>
        <p:txBody>
          <a:bodyPr/>
          <a:lstStyle>
            <a:lvl1pPr>
              <a:defRPr/>
            </a:lvl1pPr>
          </a:lstStyle>
          <a:p>
            <a:r>
              <a:rPr lang="en-US" dirty="0" smtClean="0">
                <a:solidFill>
                  <a:srgbClr val="000000"/>
                </a:solidFill>
              </a:rPr>
              <a:t>Proprietary &amp; Confidential</a:t>
            </a:r>
            <a:endParaRPr lang="en-US" dirty="0">
              <a:solidFill>
                <a:srgbClr val="000000"/>
              </a:solidFill>
            </a:endParaRPr>
          </a:p>
        </p:txBody>
      </p:sp>
    </p:spTree>
    <p:extLst>
      <p:ext uri="{BB962C8B-B14F-4D97-AF65-F5344CB8AC3E}">
        <p14:creationId xmlns:p14="http://schemas.microsoft.com/office/powerpoint/2010/main" val="34106457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header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600207"/>
            <a:ext cx="8915400" cy="427481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7"/>
          <p:cNvSpPr>
            <a:spLocks noGrp="1"/>
          </p:cNvSpPr>
          <p:nvPr>
            <p:ph sz="quarter" idx="13"/>
          </p:nvPr>
        </p:nvSpPr>
        <p:spPr>
          <a:xfrm>
            <a:off x="495300" y="1144588"/>
            <a:ext cx="8915400" cy="227012"/>
          </a:xfrm>
        </p:spPr>
        <p:txBody>
          <a:bodyPr/>
          <a:lstStyle>
            <a:lvl1pPr>
              <a:buNone/>
              <a:defRPr sz="1800" b="0"/>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1815678670"/>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144588"/>
            <a:ext cx="8915400" cy="47228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966350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RAFT Title and Content">
    <p:spTree>
      <p:nvGrpSpPr>
        <p:cNvPr id="1" name=""/>
        <p:cNvGrpSpPr/>
        <p:nvPr/>
      </p:nvGrpSpPr>
      <p:grpSpPr>
        <a:xfrm>
          <a:off x="0" y="0"/>
          <a:ext cx="0" cy="0"/>
          <a:chOff x="0" y="0"/>
          <a:chExt cx="0" cy="0"/>
        </a:xfrm>
      </p:grpSpPr>
      <p:sp>
        <p:nvSpPr>
          <p:cNvPr id="7" name="TextBox 6"/>
          <p:cNvSpPr txBox="1"/>
          <p:nvPr userDrawn="1"/>
        </p:nvSpPr>
        <p:spPr>
          <a:xfrm rot="20147015">
            <a:off x="1133917" y="2105561"/>
            <a:ext cx="8094856" cy="2646878"/>
          </a:xfrm>
          <a:prstGeom prst="rect">
            <a:avLst/>
          </a:prstGeom>
          <a:noFill/>
        </p:spPr>
        <p:txBody>
          <a:bodyPr wrap="square" rtlCol="0">
            <a:spAutoFit/>
          </a:bodyPr>
          <a:lstStyle/>
          <a:p>
            <a:r>
              <a:rPr lang="en-US" sz="16600" b="1" dirty="0" smtClean="0">
                <a:solidFill>
                  <a:srgbClr val="C9CAC8"/>
                </a:solidFill>
              </a:rPr>
              <a:t>DRAFT</a:t>
            </a:r>
            <a:endParaRPr lang="en-US" b="1" dirty="0">
              <a:solidFill>
                <a:srgbClr val="C9CAC8"/>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144589"/>
            <a:ext cx="4375150" cy="472281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35550" y="1144590"/>
            <a:ext cx="4375150" cy="4722813"/>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2151503"/>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ubheaders and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495300" y="1143230"/>
            <a:ext cx="4376870"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1828803"/>
            <a:ext cx="4376870" cy="4038601"/>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32114" y="1143230"/>
            <a:ext cx="4378590"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4" y="1828801"/>
            <a:ext cx="4378590" cy="4038600"/>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456965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watermar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Box 3"/>
          <p:cNvSpPr txBox="1"/>
          <p:nvPr userDrawn="1"/>
        </p:nvSpPr>
        <p:spPr>
          <a:xfrm rot="20107531">
            <a:off x="586139" y="2532703"/>
            <a:ext cx="8724338" cy="2215991"/>
          </a:xfrm>
          <a:prstGeom prst="rect">
            <a:avLst/>
          </a:prstGeom>
          <a:noFill/>
        </p:spPr>
        <p:txBody>
          <a:bodyPr wrap="square" rtlCol="0">
            <a:spAutoFit/>
          </a:bodyPr>
          <a:lstStyle/>
          <a:p>
            <a:pPr algn="ctr"/>
            <a:r>
              <a:rPr lang="en-US" sz="13800" b="1" dirty="0" smtClean="0">
                <a:solidFill>
                  <a:srgbClr val="C9CAC8"/>
                </a:solidFill>
              </a:rPr>
              <a:t>DRAFT</a:t>
            </a:r>
            <a:endParaRPr lang="en-US" sz="13800" b="1" dirty="0">
              <a:solidFill>
                <a:srgbClr val="C9CAC8"/>
              </a:solidFill>
            </a:endParaRPr>
          </a:p>
        </p:txBody>
      </p:sp>
      <p:sp>
        <p:nvSpPr>
          <p:cNvPr id="5" name="Content Placeholder 2"/>
          <p:cNvSpPr>
            <a:spLocks noGrp="1"/>
          </p:cNvSpPr>
          <p:nvPr>
            <p:ph idx="1"/>
          </p:nvPr>
        </p:nvSpPr>
        <p:spPr>
          <a:xfrm>
            <a:off x="495300" y="1144589"/>
            <a:ext cx="8915400" cy="4722812"/>
          </a:xfrm>
        </p:spPr>
        <p:txBody>
          <a:bodyPr/>
          <a:lstStyle>
            <a:lvl2pPr marL="454025" indent="-219075">
              <a:defRPr/>
            </a:lvl2pPr>
            <a:lvl3pPr marL="692150" indent="-228600">
              <a:defRPr/>
            </a:lvl3pPr>
            <a:lvl4pPr marL="914400" indent="-225425">
              <a:defRPr/>
            </a:lvl4pPr>
            <a:lvl5pPr marL="1143000" indent="-231775">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515374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495300" y="6343650"/>
            <a:ext cx="5001154" cy="285750"/>
          </a:xfrm>
          <a:prstGeom prst="rect">
            <a:avLst/>
          </a:prstGeom>
        </p:spPr>
        <p:txBody>
          <a:bodyPr/>
          <a:lstStyle>
            <a:lvl1pPr>
              <a:defRPr/>
            </a:lvl1pPr>
          </a:lstStyle>
          <a:p>
            <a:r>
              <a:rPr lang="en-US" dirty="0" smtClean="0">
                <a:solidFill>
                  <a:srgbClr val="000000"/>
                </a:solidFill>
              </a:rPr>
              <a:t>Proprietary &amp; Confidential</a:t>
            </a:r>
            <a:endParaRPr lang="en-US" dirty="0">
              <a:solidFill>
                <a:srgbClr val="000000"/>
              </a:solidFill>
            </a:endParaRPr>
          </a:p>
        </p:txBody>
      </p:sp>
    </p:spTree>
    <p:extLst>
      <p:ext uri="{BB962C8B-B14F-4D97-AF65-F5344CB8AC3E}">
        <p14:creationId xmlns:p14="http://schemas.microsoft.com/office/powerpoint/2010/main" val="21167265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ubheader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600201"/>
            <a:ext cx="8915400" cy="427481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7"/>
          <p:cNvSpPr>
            <a:spLocks noGrp="1"/>
          </p:cNvSpPr>
          <p:nvPr>
            <p:ph sz="quarter" idx="13"/>
          </p:nvPr>
        </p:nvSpPr>
        <p:spPr>
          <a:xfrm>
            <a:off x="495300" y="1144588"/>
            <a:ext cx="8915400" cy="227012"/>
          </a:xfrm>
        </p:spPr>
        <p:txBody>
          <a:bodyPr/>
          <a:lstStyle>
            <a:lvl1pPr>
              <a:buNone/>
              <a:defRPr sz="1800" b="0"/>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67866325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144588"/>
            <a:ext cx="8915400" cy="47228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4132582"/>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144589"/>
            <a:ext cx="4375150" cy="4722812"/>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35550" y="1144589"/>
            <a:ext cx="4375150" cy="4722813"/>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94579186"/>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ubheaders and 2-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495300" y="1143224"/>
            <a:ext cx="4376870"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1828801"/>
            <a:ext cx="4376870" cy="4038601"/>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32111" y="1143224"/>
            <a:ext cx="4378590" cy="444277"/>
          </a:xfrm>
        </p:spPr>
        <p:txBody>
          <a:bodyPr anchor="t"/>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1" y="1828801"/>
            <a:ext cx="4378590" cy="4038600"/>
          </a:xfrm>
        </p:spPr>
        <p:txBody>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139523"/>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watermar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Box 3"/>
          <p:cNvSpPr txBox="1"/>
          <p:nvPr userDrawn="1"/>
        </p:nvSpPr>
        <p:spPr>
          <a:xfrm rot="20107531">
            <a:off x="586138" y="2532699"/>
            <a:ext cx="8724338" cy="2215991"/>
          </a:xfrm>
          <a:prstGeom prst="rect">
            <a:avLst/>
          </a:prstGeom>
          <a:noFill/>
        </p:spPr>
        <p:txBody>
          <a:bodyPr wrap="square" rtlCol="0">
            <a:spAutoFit/>
          </a:bodyPr>
          <a:lstStyle/>
          <a:p>
            <a:pPr algn="ctr"/>
            <a:r>
              <a:rPr lang="en-US" sz="13800" b="1" dirty="0" smtClean="0">
                <a:solidFill>
                  <a:srgbClr val="C9CAC8"/>
                </a:solidFill>
              </a:rPr>
              <a:t>DRAFT</a:t>
            </a:r>
            <a:endParaRPr lang="en-US" sz="13800" b="1" dirty="0">
              <a:solidFill>
                <a:srgbClr val="C9CAC8"/>
              </a:solidFill>
            </a:endParaRPr>
          </a:p>
        </p:txBody>
      </p:sp>
      <p:sp>
        <p:nvSpPr>
          <p:cNvPr id="5" name="Content Placeholder 2"/>
          <p:cNvSpPr>
            <a:spLocks noGrp="1"/>
          </p:cNvSpPr>
          <p:nvPr>
            <p:ph idx="1"/>
          </p:nvPr>
        </p:nvSpPr>
        <p:spPr>
          <a:xfrm>
            <a:off x="495300" y="1144589"/>
            <a:ext cx="8915400" cy="4722812"/>
          </a:xfrm>
        </p:spPr>
        <p:txBody>
          <a:bodyPr/>
          <a:lstStyle>
            <a:lvl2pPr marL="454025" indent="-219075">
              <a:defRPr/>
            </a:lvl2pPr>
            <a:lvl3pPr marL="692150" indent="-228600">
              <a:defRPr/>
            </a:lvl3pPr>
            <a:lvl4pPr marL="914400" indent="-225425">
              <a:defRPr/>
            </a:lvl4pPr>
            <a:lvl5pPr marL="1143000" indent="-231775">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68085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95300" y="1972491"/>
            <a:ext cx="8915400" cy="41235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7"/>
          <p:cNvSpPr>
            <a:spLocks noGrp="1"/>
          </p:cNvSpPr>
          <p:nvPr>
            <p:ph sz="quarter" idx="13"/>
          </p:nvPr>
        </p:nvSpPr>
        <p:spPr>
          <a:xfrm>
            <a:off x="495300" y="1144588"/>
            <a:ext cx="8915400" cy="227012"/>
          </a:xfrm>
        </p:spPr>
        <p:txBody>
          <a:bodyPr/>
          <a:lstStyle>
            <a:lvl1pPr marL="0" indent="0">
              <a:buNone/>
              <a:defRPr sz="2400" b="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ubtitle and Content-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38914"/>
            <a:ext cx="8915400" cy="520700"/>
          </a:xfrm>
        </p:spPr>
        <p:txBody>
          <a:bodyPr/>
          <a:lstStyle/>
          <a:p>
            <a:r>
              <a:rPr lang="en-US" smtClean="0"/>
              <a:t>Click to edit Master title style</a:t>
            </a:r>
            <a:endParaRPr lang="en-US" dirty="0"/>
          </a:p>
        </p:txBody>
      </p:sp>
      <p:sp>
        <p:nvSpPr>
          <p:cNvPr id="8" name="Content Placeholder 7"/>
          <p:cNvSpPr>
            <a:spLocks noGrp="1"/>
          </p:cNvSpPr>
          <p:nvPr>
            <p:ph sz="quarter" idx="13"/>
          </p:nvPr>
        </p:nvSpPr>
        <p:spPr>
          <a:xfrm>
            <a:off x="495300" y="1144589"/>
            <a:ext cx="8915400" cy="4899373"/>
          </a:xfrm>
        </p:spPr>
        <p:txBody>
          <a:bodyPr/>
          <a:lstStyle>
            <a:lvl1pPr>
              <a:buFont typeface="Wingdings" pitchFamily="2" charset="2"/>
              <a:buChar char="§"/>
              <a:defRPr sz="2000" b="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14"/>
          </p:nvPr>
        </p:nvSpPr>
        <p:spPr>
          <a:xfrm>
            <a:off x="495308" y="605349"/>
            <a:ext cx="8920163" cy="357187"/>
          </a:xfrm>
        </p:spPr>
        <p:txBody>
          <a:bodyPr bIns="548640"/>
          <a:lstStyle>
            <a:lvl1pPr>
              <a:buNone/>
              <a:defRPr sz="2400">
                <a:solidFill>
                  <a:schemeClr val="tx2"/>
                </a:solidFill>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144588"/>
            <a:ext cx="4375150" cy="4951412"/>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35550" y="1144588"/>
            <a:ext cx="4375150" cy="4951412"/>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with Subheads">
    <p:spTree>
      <p:nvGrpSpPr>
        <p:cNvPr id="1" name=""/>
        <p:cNvGrpSpPr/>
        <p:nvPr/>
      </p:nvGrpSpPr>
      <p:grpSpPr>
        <a:xfrm>
          <a:off x="0" y="0"/>
          <a:ext cx="0" cy="0"/>
          <a:chOff x="0" y="0"/>
          <a:chExt cx="0" cy="0"/>
        </a:xfrm>
      </p:grpSpPr>
      <p:sp>
        <p:nvSpPr>
          <p:cNvPr id="2" name="Title 1"/>
          <p:cNvSpPr>
            <a:spLocks noGrp="1"/>
          </p:cNvSpPr>
          <p:nvPr>
            <p:ph type="title"/>
          </p:nvPr>
        </p:nvSpPr>
        <p:spPr>
          <a:xfrm>
            <a:off x="495300" y="326890"/>
            <a:ext cx="8915400" cy="506412"/>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143242"/>
            <a:ext cx="4376870" cy="444277"/>
          </a:xfrm>
        </p:spPr>
        <p:txBody>
          <a:bodyPr anchor="t"/>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1822174"/>
            <a:ext cx="4376870" cy="3951288"/>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32115" y="1143242"/>
            <a:ext cx="4378590" cy="444277"/>
          </a:xfrm>
        </p:spPr>
        <p:txBody>
          <a:bodyPr anchor="t"/>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1822174"/>
            <a:ext cx="4378590" cy="3951288"/>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40.xml"/><Relationship Id="rId7"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6.xml"/><Relationship Id="rId7" Type="http://schemas.openxmlformats.org/officeDocument/2006/relationships/image" Target="../media/image1.png"/><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theme" Target="../theme/theme5.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345141"/>
            <a:ext cx="8915400" cy="5207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endParaRPr lang="en-US" dirty="0" smtClean="0"/>
          </a:p>
        </p:txBody>
      </p:sp>
      <p:sp>
        <p:nvSpPr>
          <p:cNvPr id="1027" name="Rectangle 3"/>
          <p:cNvSpPr>
            <a:spLocks noGrp="1" noChangeArrowheads="1"/>
          </p:cNvSpPr>
          <p:nvPr>
            <p:ph type="body" idx="1"/>
          </p:nvPr>
        </p:nvSpPr>
        <p:spPr bwMode="auto">
          <a:xfrm>
            <a:off x="495300" y="1144588"/>
            <a:ext cx="8915400" cy="49514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34" name="Line 10"/>
          <p:cNvSpPr>
            <a:spLocks noChangeShapeType="1"/>
          </p:cNvSpPr>
          <p:nvPr/>
        </p:nvSpPr>
        <p:spPr bwMode="auto">
          <a:xfrm>
            <a:off x="495300" y="960120"/>
            <a:ext cx="8915400" cy="1588"/>
          </a:xfrm>
          <a:prstGeom prst="line">
            <a:avLst/>
          </a:prstGeom>
          <a:noFill/>
          <a:ln w="9525">
            <a:solidFill>
              <a:schemeClr val="bg2"/>
            </a:solidFill>
            <a:round/>
            <a:headEnd/>
            <a:tailEnd/>
          </a:ln>
        </p:spPr>
        <p:txBody>
          <a:bodyPr wrap="none" anchor="ctr"/>
          <a:lstStyle/>
          <a:p>
            <a:endParaRPr lang="en-US"/>
          </a:p>
        </p:txBody>
      </p:sp>
      <p:sp>
        <p:nvSpPr>
          <p:cNvPr id="8" name="Rectangle 6"/>
          <p:cNvSpPr txBox="1">
            <a:spLocks noChangeArrowheads="1"/>
          </p:cNvSpPr>
          <p:nvPr/>
        </p:nvSpPr>
        <p:spPr bwMode="auto">
          <a:xfrm>
            <a:off x="6770648" y="6327778"/>
            <a:ext cx="471527" cy="301622"/>
          </a:xfrm>
          <a:prstGeom prst="rect">
            <a:avLst/>
          </a:prstGeom>
          <a:noFill/>
          <a:ln w="9525">
            <a:noFill/>
            <a:miter lim="800000"/>
            <a:headEnd/>
            <a:tailEnd/>
          </a:ln>
        </p:spPr>
        <p:txBody>
          <a:bodyPr vert="horz" wrap="none" lIns="0" tIns="0" rIns="0" bIns="0" numCol="1" anchor="b" anchorCtr="0" compatLnSpc="1">
            <a:prstTxWarp prst="textNoShape">
              <a:avLst/>
            </a:prstTxWarp>
          </a:bodyPr>
          <a:lstStyle>
            <a:lvl1pPr algn="r">
              <a:defRPr sz="700">
                <a:solidFill>
                  <a:schemeClr val="bg2"/>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C0FA351-5A70-4EC9-BE2D-E8D941B01E50}" type="slidenum">
              <a:rPr kumimoji="0" lang="en-US" sz="1600" b="0" i="0" u="none" strike="noStrike" kern="1200" cap="none" spc="0" normalizeH="0" baseline="0" noProof="0" smtClean="0">
                <a:ln>
                  <a:noFill/>
                </a:ln>
                <a:solidFill>
                  <a:schemeClr val="bg2"/>
                </a:solidFill>
                <a:effectLst/>
                <a:uLnTx/>
                <a:uFillTx/>
                <a:latin typeface="Arial" charset="0"/>
                <a:ea typeface="ＭＳ Ｐゴシック" pitchFamily="108"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bg2"/>
              </a:solidFill>
              <a:effectLst/>
              <a:uLnTx/>
              <a:uFillTx/>
              <a:latin typeface="Arial" charset="0"/>
              <a:ea typeface="ＭＳ Ｐゴシック" pitchFamily="108" charset="-128"/>
              <a:cs typeface="+mn-cs"/>
            </a:endParaRPr>
          </a:p>
        </p:txBody>
      </p:sp>
      <p:sp>
        <p:nvSpPr>
          <p:cNvPr id="10" name="TextBox 9"/>
          <p:cNvSpPr txBox="1"/>
          <p:nvPr/>
        </p:nvSpPr>
        <p:spPr>
          <a:xfrm>
            <a:off x="1211580" y="6521678"/>
            <a:ext cx="5631180" cy="107722"/>
          </a:xfrm>
          <a:prstGeom prst="rect">
            <a:avLst/>
          </a:prstGeom>
          <a:noFill/>
        </p:spPr>
        <p:txBody>
          <a:bodyPr wrap="square" lIns="0" tIns="0" rIns="0" bIns="0" rtlCol="0" anchor="b" anchorCtr="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sz="700" b="0" dirty="0" smtClean="0">
                <a:solidFill>
                  <a:schemeClr val="bg2"/>
                </a:solidFill>
              </a:rPr>
              <a:t>Proprietary &amp; Confidential</a:t>
            </a:r>
          </a:p>
        </p:txBody>
      </p:sp>
      <p:pic>
        <p:nvPicPr>
          <p:cNvPr id="11" name="Picture 10"/>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68" r:id="rId2"/>
    <p:sldLayoutId id="2147483664" r:id="rId3"/>
    <p:sldLayoutId id="2147483673" r:id="rId4"/>
    <p:sldLayoutId id="2147483650" r:id="rId5"/>
    <p:sldLayoutId id="2147483665" r:id="rId6"/>
    <p:sldLayoutId id="2147483652" r:id="rId7"/>
    <p:sldLayoutId id="2147483653" r:id="rId8"/>
    <p:sldLayoutId id="2147483654" r:id="rId9"/>
    <p:sldLayoutId id="2147483655" r:id="rId10"/>
    <p:sldLayoutId id="2147483660" r:id="rId11"/>
    <p:sldLayoutId id="2147483661" r:id="rId12"/>
    <p:sldLayoutId id="2147483662" r:id="rId13"/>
    <p:sldLayoutId id="2147483663" r:id="rId14"/>
    <p:sldLayoutId id="2147483666" r:id="rId15"/>
    <p:sldLayoutId id="2147483671" r:id="rId16"/>
    <p:sldLayoutId id="2147483672" r:id="rId17"/>
    <p:sldLayoutId id="2147483667" r:id="rId18"/>
    <p:sldLayoutId id="2147483674" r:id="rId19"/>
    <p:sldLayoutId id="2147483669" r:id="rId20"/>
    <p:sldLayoutId id="2147483670" r:id="rId21"/>
    <p:sldLayoutId id="2147483675" r:id="rId22"/>
    <p:sldLayoutId id="2147483676" r:id="rId23"/>
  </p:sldLayoutIdLst>
  <p:timing>
    <p:tnLst>
      <p:par>
        <p:cTn id="1" dur="indefinite" restart="never" nodeType="tmRoot"/>
      </p:par>
    </p:tnLst>
  </p:timing>
  <p:hf hdr="0"/>
  <p:txStyles>
    <p:titleStyle>
      <a:lvl1pPr algn="l" rtl="0" eaLnBrk="1" fontAlgn="base" hangingPunct="1">
        <a:spcBef>
          <a:spcPct val="0"/>
        </a:spcBef>
        <a:spcAft>
          <a:spcPct val="0"/>
        </a:spcAft>
        <a:defRPr sz="3000" b="0">
          <a:solidFill>
            <a:srgbClr val="E11B22"/>
          </a:solidFill>
          <a:latin typeface="+mj-lt"/>
          <a:ea typeface="+mj-ea"/>
          <a:cs typeface="+mj-cs"/>
        </a:defRPr>
      </a:lvl1pPr>
      <a:lvl2pPr algn="l" rtl="0" eaLnBrk="1" fontAlgn="base" hangingPunct="1">
        <a:spcBef>
          <a:spcPct val="0"/>
        </a:spcBef>
        <a:spcAft>
          <a:spcPct val="0"/>
        </a:spcAft>
        <a:defRPr sz="2000">
          <a:solidFill>
            <a:srgbClr val="E11B22"/>
          </a:solidFill>
          <a:latin typeface="Arial" charset="0"/>
          <a:ea typeface="ＭＳ Ｐゴシック" pitchFamily="108" charset="-128"/>
        </a:defRPr>
      </a:lvl2pPr>
      <a:lvl3pPr algn="l" rtl="0" eaLnBrk="1" fontAlgn="base" hangingPunct="1">
        <a:spcBef>
          <a:spcPct val="0"/>
        </a:spcBef>
        <a:spcAft>
          <a:spcPct val="0"/>
        </a:spcAft>
        <a:defRPr sz="2000">
          <a:solidFill>
            <a:srgbClr val="E11B22"/>
          </a:solidFill>
          <a:latin typeface="Arial" charset="0"/>
          <a:ea typeface="ＭＳ Ｐゴシック" pitchFamily="108" charset="-128"/>
        </a:defRPr>
      </a:lvl3pPr>
      <a:lvl4pPr algn="l" rtl="0" eaLnBrk="1" fontAlgn="base" hangingPunct="1">
        <a:spcBef>
          <a:spcPct val="0"/>
        </a:spcBef>
        <a:spcAft>
          <a:spcPct val="0"/>
        </a:spcAft>
        <a:defRPr sz="2000">
          <a:solidFill>
            <a:srgbClr val="E11B22"/>
          </a:solidFill>
          <a:latin typeface="Arial" charset="0"/>
          <a:ea typeface="ＭＳ Ｐゴシック" pitchFamily="108" charset="-128"/>
        </a:defRPr>
      </a:lvl4pPr>
      <a:lvl5pPr algn="l" rtl="0" eaLnBrk="1" fontAlgn="base" hangingPunct="1">
        <a:spcBef>
          <a:spcPct val="0"/>
        </a:spcBef>
        <a:spcAft>
          <a:spcPct val="0"/>
        </a:spcAft>
        <a:defRPr sz="2000">
          <a:solidFill>
            <a:srgbClr val="E11B22"/>
          </a:solidFill>
          <a:latin typeface="Arial" charset="0"/>
          <a:ea typeface="ＭＳ Ｐゴシック" pitchFamily="108" charset="-128"/>
        </a:defRPr>
      </a:lvl5pPr>
      <a:lvl6pPr marL="457200" algn="l" rtl="0" eaLnBrk="1" fontAlgn="base" hangingPunct="1">
        <a:spcBef>
          <a:spcPct val="0"/>
        </a:spcBef>
        <a:spcAft>
          <a:spcPct val="0"/>
        </a:spcAft>
        <a:defRPr sz="2000">
          <a:solidFill>
            <a:srgbClr val="E11B22"/>
          </a:solidFill>
          <a:latin typeface="Arial" charset="0"/>
          <a:ea typeface="ＭＳ Ｐゴシック" pitchFamily="108" charset="-128"/>
        </a:defRPr>
      </a:lvl6pPr>
      <a:lvl7pPr marL="914400" algn="l" rtl="0" eaLnBrk="1" fontAlgn="base" hangingPunct="1">
        <a:spcBef>
          <a:spcPct val="0"/>
        </a:spcBef>
        <a:spcAft>
          <a:spcPct val="0"/>
        </a:spcAft>
        <a:defRPr sz="2000">
          <a:solidFill>
            <a:srgbClr val="E11B22"/>
          </a:solidFill>
          <a:latin typeface="Arial" charset="0"/>
          <a:ea typeface="ＭＳ Ｐゴシック" pitchFamily="108" charset="-128"/>
        </a:defRPr>
      </a:lvl7pPr>
      <a:lvl8pPr marL="1371600" algn="l" rtl="0" eaLnBrk="1" fontAlgn="base" hangingPunct="1">
        <a:spcBef>
          <a:spcPct val="0"/>
        </a:spcBef>
        <a:spcAft>
          <a:spcPct val="0"/>
        </a:spcAft>
        <a:defRPr sz="2000">
          <a:solidFill>
            <a:srgbClr val="E11B22"/>
          </a:solidFill>
          <a:latin typeface="Arial" charset="0"/>
          <a:ea typeface="ＭＳ Ｐゴシック" pitchFamily="108" charset="-128"/>
        </a:defRPr>
      </a:lvl8pPr>
      <a:lvl9pPr marL="1828800" algn="l" rtl="0" eaLnBrk="1" fontAlgn="base" hangingPunct="1">
        <a:spcBef>
          <a:spcPct val="0"/>
        </a:spcBef>
        <a:spcAft>
          <a:spcPct val="0"/>
        </a:spcAft>
        <a:defRPr sz="2000">
          <a:solidFill>
            <a:srgbClr val="E11B22"/>
          </a:solidFill>
          <a:latin typeface="Arial" charset="0"/>
          <a:ea typeface="ＭＳ Ｐゴシック" pitchFamily="108" charset="-128"/>
        </a:defRPr>
      </a:lvl9pPr>
    </p:titleStyle>
    <p:bodyStyle>
      <a:lvl1pPr marL="234950" indent="-234950" algn="l" rtl="0" eaLnBrk="1" fontAlgn="base" hangingPunct="1">
        <a:spcBef>
          <a:spcPct val="25000"/>
        </a:spcBef>
        <a:spcAft>
          <a:spcPct val="0"/>
        </a:spcAft>
        <a:buClr>
          <a:schemeClr val="tx1"/>
        </a:buClr>
        <a:buFont typeface="Wingdings" pitchFamily="2" charset="2"/>
        <a:buChar char="§"/>
        <a:defRPr sz="2000" b="0">
          <a:solidFill>
            <a:schemeClr val="tx1"/>
          </a:solidFill>
          <a:latin typeface="+mn-lt"/>
          <a:ea typeface="+mn-ea"/>
          <a:cs typeface="+mn-cs"/>
        </a:defRPr>
      </a:lvl1pPr>
      <a:lvl2pPr marL="506413" indent="-284163" algn="l" rtl="0" eaLnBrk="1" fontAlgn="base" hangingPunct="1">
        <a:spcBef>
          <a:spcPct val="25000"/>
        </a:spcBef>
        <a:spcAft>
          <a:spcPct val="0"/>
        </a:spcAft>
        <a:buClr>
          <a:schemeClr val="tx1"/>
        </a:buClr>
        <a:buChar char="–"/>
        <a:defRPr sz="1800">
          <a:solidFill>
            <a:schemeClr val="tx1"/>
          </a:solidFill>
          <a:latin typeface="+mn-lt"/>
          <a:ea typeface="+mn-ea"/>
        </a:defRPr>
      </a:lvl2pPr>
      <a:lvl3pPr marL="796925" indent="-287338" algn="l" rtl="0" eaLnBrk="1" fontAlgn="base" hangingPunct="1">
        <a:spcBef>
          <a:spcPct val="25000"/>
        </a:spcBef>
        <a:spcAft>
          <a:spcPct val="0"/>
        </a:spcAft>
        <a:buClr>
          <a:schemeClr val="tx1"/>
        </a:buClr>
        <a:buChar char="•"/>
        <a:defRPr sz="1600">
          <a:solidFill>
            <a:schemeClr val="tx1"/>
          </a:solidFill>
          <a:latin typeface="+mn-lt"/>
          <a:ea typeface="+mn-ea"/>
        </a:defRPr>
      </a:lvl3pPr>
      <a:lvl4pPr marL="1084263" indent="-287338" algn="l" rtl="0" eaLnBrk="1" fontAlgn="base" hangingPunct="1">
        <a:spcBef>
          <a:spcPct val="25000"/>
        </a:spcBef>
        <a:spcAft>
          <a:spcPct val="0"/>
        </a:spcAft>
        <a:buClr>
          <a:schemeClr val="tx1"/>
        </a:buClr>
        <a:buFont typeface="Wingdings" pitchFamily="2" charset="2"/>
        <a:buChar char="s"/>
        <a:defRPr sz="1600">
          <a:solidFill>
            <a:schemeClr val="tx1"/>
          </a:solidFill>
          <a:latin typeface="+mn-lt"/>
          <a:ea typeface="+mn-ea"/>
        </a:defRPr>
      </a:lvl4pPr>
      <a:lvl5pPr marL="1319213" indent="-234950" algn="l" rtl="0" eaLnBrk="1" fontAlgn="base" hangingPunct="1">
        <a:spcBef>
          <a:spcPct val="25000"/>
        </a:spcBef>
        <a:spcAft>
          <a:spcPct val="0"/>
        </a:spcAft>
        <a:buClr>
          <a:schemeClr val="tx1"/>
        </a:buClr>
        <a:buFont typeface="Arial" pitchFamily="34" charset="0"/>
        <a:buChar char="-"/>
        <a:defRPr sz="1600">
          <a:solidFill>
            <a:schemeClr val="tx1"/>
          </a:solidFill>
          <a:latin typeface="+mn-lt"/>
          <a:ea typeface="+mn-ea"/>
        </a:defRPr>
      </a:lvl5pPr>
      <a:lvl6pPr marL="2057400" indent="-231775" algn="l" rtl="0" eaLnBrk="1" fontAlgn="base" hangingPunct="1">
        <a:spcBef>
          <a:spcPct val="25000"/>
        </a:spcBef>
        <a:spcAft>
          <a:spcPct val="0"/>
        </a:spcAft>
        <a:buClr>
          <a:schemeClr val="tx1"/>
        </a:buClr>
        <a:buChar char="»"/>
        <a:defRPr sz="1400">
          <a:solidFill>
            <a:schemeClr val="tx1"/>
          </a:solidFill>
          <a:latin typeface="+mn-lt"/>
          <a:ea typeface="+mn-ea"/>
        </a:defRPr>
      </a:lvl6pPr>
      <a:lvl7pPr marL="2514600" indent="-231775" algn="l" rtl="0" eaLnBrk="1" fontAlgn="base" hangingPunct="1">
        <a:spcBef>
          <a:spcPct val="25000"/>
        </a:spcBef>
        <a:spcAft>
          <a:spcPct val="0"/>
        </a:spcAft>
        <a:buClr>
          <a:schemeClr val="tx1"/>
        </a:buClr>
        <a:buChar char="»"/>
        <a:defRPr sz="1400">
          <a:solidFill>
            <a:schemeClr val="tx1"/>
          </a:solidFill>
          <a:latin typeface="+mn-lt"/>
          <a:ea typeface="+mn-ea"/>
        </a:defRPr>
      </a:lvl7pPr>
      <a:lvl8pPr marL="2971800" indent="-231775" algn="l" rtl="0" eaLnBrk="1" fontAlgn="base" hangingPunct="1">
        <a:spcBef>
          <a:spcPct val="25000"/>
        </a:spcBef>
        <a:spcAft>
          <a:spcPct val="0"/>
        </a:spcAft>
        <a:buClr>
          <a:schemeClr val="tx1"/>
        </a:buClr>
        <a:buChar char="»"/>
        <a:defRPr sz="1400">
          <a:solidFill>
            <a:schemeClr val="tx1"/>
          </a:solidFill>
          <a:latin typeface="+mn-lt"/>
          <a:ea typeface="+mn-ea"/>
        </a:defRPr>
      </a:lvl8pPr>
      <a:lvl9pPr marL="3429000" indent="-231775" algn="l" rtl="0" eaLnBrk="1" fontAlgn="base" hangingPunct="1">
        <a:spcBef>
          <a:spcPct val="25000"/>
        </a:spcBef>
        <a:spcAft>
          <a:spcPct val="0"/>
        </a:spcAft>
        <a:buClr>
          <a:schemeClr val="tx1"/>
        </a:buClr>
        <a:buChar char="»"/>
        <a:defRPr sz="14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bwMode="auto">
          <a:xfrm>
            <a:off x="492721" y="223837"/>
            <a:ext cx="8915400" cy="5207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smtClean="0"/>
              <a:t>Click to edit Master title style</a:t>
            </a:r>
          </a:p>
        </p:txBody>
      </p:sp>
      <p:sp>
        <p:nvSpPr>
          <p:cNvPr id="11" name="Rectangle 3"/>
          <p:cNvSpPr>
            <a:spLocks noGrp="1" noChangeArrowheads="1"/>
          </p:cNvSpPr>
          <p:nvPr>
            <p:ph type="body" idx="1"/>
          </p:nvPr>
        </p:nvSpPr>
        <p:spPr bwMode="auto">
          <a:xfrm>
            <a:off x="495300" y="1144588"/>
            <a:ext cx="8915400" cy="47228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2" name="Line 10"/>
          <p:cNvSpPr>
            <a:spLocks noChangeShapeType="1"/>
          </p:cNvSpPr>
          <p:nvPr/>
        </p:nvSpPr>
        <p:spPr bwMode="auto">
          <a:xfrm>
            <a:off x="495300" y="914400"/>
            <a:ext cx="8915400" cy="1588"/>
          </a:xfrm>
          <a:prstGeom prst="line">
            <a:avLst/>
          </a:prstGeom>
          <a:ln w="9525">
            <a:round/>
            <a:headEnd/>
            <a:tailEnd/>
          </a:ln>
        </p:spPr>
        <p:style>
          <a:lnRef idx="3">
            <a:schemeClr val="dk1"/>
          </a:lnRef>
          <a:fillRef idx="0">
            <a:schemeClr val="dk1"/>
          </a:fillRef>
          <a:effectRef idx="2">
            <a:schemeClr val="dk1"/>
          </a:effectRef>
          <a:fontRef idx="minor">
            <a:schemeClr val="tx1"/>
          </a:fontRef>
        </p:style>
        <p:txBody>
          <a:bodyPr wrap="none" anchor="ctr"/>
          <a:lstStyle/>
          <a:p>
            <a:endParaRPr lang="en-US">
              <a:solidFill>
                <a:srgbClr val="000000"/>
              </a:solidFill>
            </a:endParaRPr>
          </a:p>
        </p:txBody>
      </p:sp>
      <p:sp>
        <p:nvSpPr>
          <p:cNvPr id="8" name="TextBox 7"/>
          <p:cNvSpPr txBox="1"/>
          <p:nvPr userDrawn="1"/>
        </p:nvSpPr>
        <p:spPr>
          <a:xfrm>
            <a:off x="1211580" y="6521678"/>
            <a:ext cx="5631180" cy="107722"/>
          </a:xfrm>
          <a:prstGeom prst="rect">
            <a:avLst/>
          </a:prstGeom>
          <a:noFill/>
        </p:spPr>
        <p:txBody>
          <a:bodyPr wrap="square" lIns="0" tIns="0" rIns="0" bIns="0" rtlCol="0" anchor="b" anchorCtr="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sz="700" b="0" dirty="0" smtClean="0">
                <a:solidFill>
                  <a:schemeClr val="bg2"/>
                </a:solidFill>
              </a:rPr>
              <a:t>Proprietary &amp; Confidential</a:t>
            </a:r>
          </a:p>
        </p:txBody>
      </p:sp>
      <p:sp>
        <p:nvSpPr>
          <p:cNvPr id="13" name="Rectangle 6"/>
          <p:cNvSpPr txBox="1">
            <a:spLocks noChangeArrowheads="1"/>
          </p:cNvSpPr>
          <p:nvPr userDrawn="1"/>
        </p:nvSpPr>
        <p:spPr bwMode="auto">
          <a:xfrm>
            <a:off x="6770648" y="6327778"/>
            <a:ext cx="471527" cy="301622"/>
          </a:xfrm>
          <a:prstGeom prst="rect">
            <a:avLst/>
          </a:prstGeom>
          <a:noFill/>
          <a:ln w="9525">
            <a:noFill/>
            <a:miter lim="800000"/>
            <a:headEnd/>
            <a:tailEnd/>
          </a:ln>
        </p:spPr>
        <p:txBody>
          <a:bodyPr vert="horz" wrap="none" lIns="0" tIns="0" rIns="0" bIns="0" numCol="1" anchor="b" anchorCtr="0" compatLnSpc="1">
            <a:prstTxWarp prst="textNoShape">
              <a:avLst/>
            </a:prstTxWarp>
          </a:bodyPr>
          <a:lstStyle>
            <a:lvl1pPr algn="r">
              <a:defRPr sz="700">
                <a:solidFill>
                  <a:schemeClr val="bg2"/>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C0FA351-5A70-4EC9-BE2D-E8D941B01E50}" type="slidenum">
              <a:rPr kumimoji="0" lang="en-US" sz="1600" b="0" i="0" u="none" strike="noStrike" kern="1200" cap="none" spc="0" normalizeH="0" baseline="0" noProof="0" smtClean="0">
                <a:ln>
                  <a:noFill/>
                </a:ln>
                <a:solidFill>
                  <a:schemeClr val="bg2"/>
                </a:solidFill>
                <a:effectLst/>
                <a:uLnTx/>
                <a:uFillTx/>
                <a:latin typeface="Arial" charset="0"/>
                <a:ea typeface="ＭＳ Ｐゴシック" pitchFamily="108"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bg2"/>
              </a:solidFill>
              <a:effectLst/>
              <a:uLnTx/>
              <a:uFillTx/>
              <a:latin typeface="Arial" charset="0"/>
              <a:ea typeface="ＭＳ Ｐゴシック" pitchFamily="108" charset="-128"/>
              <a:cs typeface="+mn-cs"/>
            </a:endParaRPr>
          </a:p>
        </p:txBody>
      </p:sp>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extLst>
      <p:ext uri="{BB962C8B-B14F-4D97-AF65-F5344CB8AC3E}">
        <p14:creationId xmlns:p14="http://schemas.microsoft.com/office/powerpoint/2010/main" val="178543899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5"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2000" kern="1200">
          <a:solidFill>
            <a:srgbClr val="DF2027"/>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690563"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914400" indent="-228600" algn="l" defTabSz="914400" rtl="0" eaLnBrk="1" latinLnBrk="0" hangingPunct="1">
        <a:lnSpc>
          <a:spcPct val="90000"/>
        </a:lnSpc>
        <a:spcBef>
          <a:spcPts val="500"/>
        </a:spcBef>
        <a:buSzPct val="70000"/>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1147763"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4080" userDrawn="1">
          <p15:clr>
            <a:srgbClr val="F26B43"/>
          </p15:clr>
        </p15:guide>
        <p15:guide id="2" orient="horz" pos="4192" userDrawn="1">
          <p15:clr>
            <a:srgbClr val="F26B43"/>
          </p15:clr>
        </p15:guide>
        <p15:guide id="3" pos="288" userDrawn="1">
          <p15:clr>
            <a:srgbClr val="F26B43"/>
          </p15:clr>
        </p15:guide>
        <p15:guide id="4" pos="5472" userDrawn="1">
          <p15:clr>
            <a:srgbClr val="F26B43"/>
          </p15:clr>
        </p15:guide>
        <p15:guide id="5" orient="horz" pos="576" userDrawn="1">
          <p15:clr>
            <a:srgbClr val="F26B43"/>
          </p15:clr>
        </p15:guide>
        <p15:guide id="7" orient="horz" pos="720" userDrawn="1">
          <p15:clr>
            <a:srgbClr val="F26B43"/>
          </p15:clr>
        </p15:guide>
        <p15:guide id="8" pos="4032" userDrawn="1">
          <p15:clr>
            <a:srgbClr val="F26B43"/>
          </p15:clr>
        </p15:guide>
        <p15:guide id="9" orient="horz" pos="432" userDrawn="1">
          <p15:clr>
            <a:srgbClr val="F26B43"/>
          </p15:clr>
        </p15:guide>
        <p15:guide id="10" orient="horz" pos="36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bwMode="auto">
          <a:xfrm>
            <a:off x="492721" y="223837"/>
            <a:ext cx="8915400" cy="5207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smtClean="0"/>
              <a:t>Click to edit Master title style</a:t>
            </a:r>
          </a:p>
        </p:txBody>
      </p:sp>
      <p:sp>
        <p:nvSpPr>
          <p:cNvPr id="11" name="Rectangle 3"/>
          <p:cNvSpPr>
            <a:spLocks noGrp="1" noChangeArrowheads="1"/>
          </p:cNvSpPr>
          <p:nvPr>
            <p:ph type="body" idx="1"/>
          </p:nvPr>
        </p:nvSpPr>
        <p:spPr bwMode="auto">
          <a:xfrm>
            <a:off x="495300" y="1144588"/>
            <a:ext cx="8915400" cy="47228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2" name="Line 10"/>
          <p:cNvSpPr>
            <a:spLocks noChangeShapeType="1"/>
          </p:cNvSpPr>
          <p:nvPr/>
        </p:nvSpPr>
        <p:spPr bwMode="auto">
          <a:xfrm>
            <a:off x="495300" y="914400"/>
            <a:ext cx="8915400" cy="1588"/>
          </a:xfrm>
          <a:prstGeom prst="line">
            <a:avLst/>
          </a:prstGeom>
          <a:ln w="9525">
            <a:round/>
            <a:headEnd/>
            <a:tailEnd/>
          </a:ln>
        </p:spPr>
        <p:style>
          <a:lnRef idx="3">
            <a:schemeClr val="dk1"/>
          </a:lnRef>
          <a:fillRef idx="0">
            <a:schemeClr val="dk1"/>
          </a:fillRef>
          <a:effectRef idx="2">
            <a:schemeClr val="dk1"/>
          </a:effectRef>
          <a:fontRef idx="minor">
            <a:schemeClr val="tx1"/>
          </a:fontRef>
        </p:style>
        <p:txBody>
          <a:bodyPr wrap="none" anchor="ctr"/>
          <a:lstStyle/>
          <a:p>
            <a:endParaRPr lang="en-US">
              <a:solidFill>
                <a:srgbClr val="000000"/>
              </a:solidFill>
            </a:endParaRPr>
          </a:p>
        </p:txBody>
      </p:sp>
      <p:sp>
        <p:nvSpPr>
          <p:cNvPr id="8" name="TextBox 7"/>
          <p:cNvSpPr txBox="1"/>
          <p:nvPr userDrawn="1"/>
        </p:nvSpPr>
        <p:spPr>
          <a:xfrm>
            <a:off x="1211580" y="6521678"/>
            <a:ext cx="5631180" cy="107722"/>
          </a:xfrm>
          <a:prstGeom prst="rect">
            <a:avLst/>
          </a:prstGeom>
          <a:noFill/>
        </p:spPr>
        <p:txBody>
          <a:bodyPr wrap="square" lIns="0" tIns="0" rIns="0" bIns="0" rtlCol="0" anchor="b" anchorCtr="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sz="700" b="0" dirty="0" smtClean="0">
                <a:solidFill>
                  <a:schemeClr val="bg2"/>
                </a:solidFill>
              </a:rPr>
              <a:t>Proprietary &amp; Confidential</a:t>
            </a:r>
          </a:p>
        </p:txBody>
      </p:sp>
      <p:sp>
        <p:nvSpPr>
          <p:cNvPr id="13" name="Rectangle 6"/>
          <p:cNvSpPr txBox="1">
            <a:spLocks noChangeArrowheads="1"/>
          </p:cNvSpPr>
          <p:nvPr userDrawn="1"/>
        </p:nvSpPr>
        <p:spPr bwMode="auto">
          <a:xfrm>
            <a:off x="6770648" y="6327778"/>
            <a:ext cx="471527" cy="301622"/>
          </a:xfrm>
          <a:prstGeom prst="rect">
            <a:avLst/>
          </a:prstGeom>
          <a:noFill/>
          <a:ln w="9525">
            <a:noFill/>
            <a:miter lim="800000"/>
            <a:headEnd/>
            <a:tailEnd/>
          </a:ln>
        </p:spPr>
        <p:txBody>
          <a:bodyPr vert="horz" wrap="none" lIns="0" tIns="0" rIns="0" bIns="0" numCol="1" anchor="b" anchorCtr="0" compatLnSpc="1">
            <a:prstTxWarp prst="textNoShape">
              <a:avLst/>
            </a:prstTxWarp>
          </a:bodyPr>
          <a:lstStyle>
            <a:lvl1pPr algn="r">
              <a:defRPr sz="700">
                <a:solidFill>
                  <a:schemeClr val="bg2"/>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C0FA351-5A70-4EC9-BE2D-E8D941B01E50}" type="slidenum">
              <a:rPr kumimoji="0" lang="en-US" sz="1600" b="0" i="0" u="none" strike="noStrike" kern="1200" cap="none" spc="0" normalizeH="0" baseline="0" noProof="0" smtClean="0">
                <a:ln>
                  <a:noFill/>
                </a:ln>
                <a:solidFill>
                  <a:schemeClr val="bg2"/>
                </a:solidFill>
                <a:effectLst/>
                <a:uLnTx/>
                <a:uFillTx/>
                <a:latin typeface="Arial" charset="0"/>
                <a:ea typeface="ＭＳ Ｐゴシック" pitchFamily="108"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bg2"/>
              </a:solidFill>
              <a:effectLst/>
              <a:uLnTx/>
              <a:uFillTx/>
              <a:latin typeface="Arial" charset="0"/>
              <a:ea typeface="ＭＳ Ｐゴシック" pitchFamily="108" charset="-128"/>
              <a:cs typeface="+mn-cs"/>
            </a:endParaRPr>
          </a:p>
        </p:txBody>
      </p:sp>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extLst>
      <p:ext uri="{BB962C8B-B14F-4D97-AF65-F5344CB8AC3E}">
        <p14:creationId xmlns:p14="http://schemas.microsoft.com/office/powerpoint/2010/main" val="301647675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2000" kern="1200">
          <a:solidFill>
            <a:srgbClr val="DF2027"/>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690563"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914400" indent="-228600" algn="l" defTabSz="914400" rtl="0" eaLnBrk="1" latinLnBrk="0" hangingPunct="1">
        <a:lnSpc>
          <a:spcPct val="90000"/>
        </a:lnSpc>
        <a:spcBef>
          <a:spcPts val="500"/>
        </a:spcBef>
        <a:buSzPct val="70000"/>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1147763"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4080" userDrawn="1">
          <p15:clr>
            <a:srgbClr val="F26B43"/>
          </p15:clr>
        </p15:guide>
        <p15:guide id="2" orient="horz" pos="4192" userDrawn="1">
          <p15:clr>
            <a:srgbClr val="F26B43"/>
          </p15:clr>
        </p15:guide>
        <p15:guide id="3" pos="288" userDrawn="1">
          <p15:clr>
            <a:srgbClr val="F26B43"/>
          </p15:clr>
        </p15:guide>
        <p15:guide id="4" pos="5472" userDrawn="1">
          <p15:clr>
            <a:srgbClr val="F26B43"/>
          </p15:clr>
        </p15:guide>
        <p15:guide id="5" orient="horz" pos="576" userDrawn="1">
          <p15:clr>
            <a:srgbClr val="F26B43"/>
          </p15:clr>
        </p15:guide>
        <p15:guide id="7" orient="horz" pos="720" userDrawn="1">
          <p15:clr>
            <a:srgbClr val="F26B43"/>
          </p15:clr>
        </p15:guide>
        <p15:guide id="8" pos="4032" userDrawn="1">
          <p15:clr>
            <a:srgbClr val="F26B43"/>
          </p15:clr>
        </p15:guide>
        <p15:guide id="9" orient="horz" pos="432" userDrawn="1">
          <p15:clr>
            <a:srgbClr val="F26B43"/>
          </p15:clr>
        </p15:guide>
        <p15:guide id="10" orient="horz" pos="369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bwMode="auto">
          <a:xfrm>
            <a:off x="492721" y="223837"/>
            <a:ext cx="8915400" cy="5207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smtClean="0"/>
              <a:t>Click to edit Master title style</a:t>
            </a:r>
          </a:p>
        </p:txBody>
      </p:sp>
      <p:sp>
        <p:nvSpPr>
          <p:cNvPr id="11" name="Rectangle 3"/>
          <p:cNvSpPr>
            <a:spLocks noGrp="1" noChangeArrowheads="1"/>
          </p:cNvSpPr>
          <p:nvPr>
            <p:ph type="body" idx="1"/>
          </p:nvPr>
        </p:nvSpPr>
        <p:spPr bwMode="auto">
          <a:xfrm>
            <a:off x="495300" y="1144588"/>
            <a:ext cx="8915400" cy="47228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2" name="Line 10"/>
          <p:cNvSpPr>
            <a:spLocks noChangeShapeType="1"/>
          </p:cNvSpPr>
          <p:nvPr/>
        </p:nvSpPr>
        <p:spPr bwMode="auto">
          <a:xfrm>
            <a:off x="495300" y="914400"/>
            <a:ext cx="8915400" cy="1588"/>
          </a:xfrm>
          <a:prstGeom prst="line">
            <a:avLst/>
          </a:prstGeom>
          <a:ln w="9525">
            <a:round/>
            <a:headEnd/>
            <a:tailEnd/>
          </a:ln>
        </p:spPr>
        <p:style>
          <a:lnRef idx="3">
            <a:schemeClr val="dk1"/>
          </a:lnRef>
          <a:fillRef idx="0">
            <a:schemeClr val="dk1"/>
          </a:fillRef>
          <a:effectRef idx="2">
            <a:schemeClr val="dk1"/>
          </a:effectRef>
          <a:fontRef idx="minor">
            <a:schemeClr val="tx1"/>
          </a:fontRef>
        </p:style>
        <p:txBody>
          <a:bodyPr wrap="none" anchor="ctr"/>
          <a:lstStyle/>
          <a:p>
            <a:endParaRPr lang="en-US">
              <a:solidFill>
                <a:srgbClr val="000000"/>
              </a:solidFill>
            </a:endParaRPr>
          </a:p>
        </p:txBody>
      </p:sp>
      <p:sp>
        <p:nvSpPr>
          <p:cNvPr id="8" name="TextBox 7"/>
          <p:cNvSpPr txBox="1"/>
          <p:nvPr userDrawn="1"/>
        </p:nvSpPr>
        <p:spPr>
          <a:xfrm>
            <a:off x="1211580" y="6521678"/>
            <a:ext cx="5631180" cy="107722"/>
          </a:xfrm>
          <a:prstGeom prst="rect">
            <a:avLst/>
          </a:prstGeom>
          <a:noFill/>
        </p:spPr>
        <p:txBody>
          <a:bodyPr wrap="square" lIns="0" tIns="0" rIns="0" bIns="0" rtlCol="0" anchor="b" anchorCtr="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sz="700" b="0" dirty="0" smtClean="0">
                <a:solidFill>
                  <a:schemeClr val="bg2"/>
                </a:solidFill>
              </a:rPr>
              <a:t>Proprietary &amp; Confidential</a:t>
            </a:r>
          </a:p>
        </p:txBody>
      </p:sp>
      <p:sp>
        <p:nvSpPr>
          <p:cNvPr id="13" name="Rectangle 6"/>
          <p:cNvSpPr txBox="1">
            <a:spLocks noChangeArrowheads="1"/>
          </p:cNvSpPr>
          <p:nvPr userDrawn="1"/>
        </p:nvSpPr>
        <p:spPr bwMode="auto">
          <a:xfrm>
            <a:off x="6770648" y="6327778"/>
            <a:ext cx="471527" cy="301622"/>
          </a:xfrm>
          <a:prstGeom prst="rect">
            <a:avLst/>
          </a:prstGeom>
          <a:noFill/>
          <a:ln w="9525">
            <a:noFill/>
            <a:miter lim="800000"/>
            <a:headEnd/>
            <a:tailEnd/>
          </a:ln>
        </p:spPr>
        <p:txBody>
          <a:bodyPr vert="horz" wrap="none" lIns="0" tIns="0" rIns="0" bIns="0" numCol="1" anchor="b" anchorCtr="0" compatLnSpc="1">
            <a:prstTxWarp prst="textNoShape">
              <a:avLst/>
            </a:prstTxWarp>
          </a:bodyPr>
          <a:lstStyle>
            <a:lvl1pPr algn="r">
              <a:defRPr sz="700">
                <a:solidFill>
                  <a:schemeClr val="bg2"/>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C0FA351-5A70-4EC9-BE2D-E8D941B01E50}" type="slidenum">
              <a:rPr kumimoji="0" lang="en-US" sz="1600" b="0" i="0" u="none" strike="noStrike" kern="1200" cap="none" spc="0" normalizeH="0" baseline="0" noProof="0" smtClean="0">
                <a:ln>
                  <a:noFill/>
                </a:ln>
                <a:solidFill>
                  <a:schemeClr val="bg2"/>
                </a:solidFill>
                <a:effectLst/>
                <a:uLnTx/>
                <a:uFillTx/>
                <a:latin typeface="Arial" charset="0"/>
                <a:ea typeface="ＭＳ Ｐゴシック" pitchFamily="108"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bg2"/>
              </a:solidFill>
              <a:effectLst/>
              <a:uLnTx/>
              <a:uFillTx/>
              <a:latin typeface="Arial" charset="0"/>
              <a:ea typeface="ＭＳ Ｐゴシック" pitchFamily="108" charset="-128"/>
              <a:cs typeface="+mn-cs"/>
            </a:endParaRPr>
          </a:p>
        </p:txBody>
      </p:sp>
      <p:pic>
        <p:nvPicPr>
          <p:cNvPr id="16" name="Picture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extLst>
      <p:ext uri="{BB962C8B-B14F-4D97-AF65-F5344CB8AC3E}">
        <p14:creationId xmlns:p14="http://schemas.microsoft.com/office/powerpoint/2010/main" val="329179883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2000" kern="1200">
          <a:solidFill>
            <a:srgbClr val="DF2027"/>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690563"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914400" indent="-228600" algn="l" defTabSz="914400" rtl="0" eaLnBrk="1" latinLnBrk="0" hangingPunct="1">
        <a:lnSpc>
          <a:spcPct val="90000"/>
        </a:lnSpc>
        <a:spcBef>
          <a:spcPts val="500"/>
        </a:spcBef>
        <a:buSzPct val="70000"/>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1147763"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4080" userDrawn="1">
          <p15:clr>
            <a:srgbClr val="F26B43"/>
          </p15:clr>
        </p15:guide>
        <p15:guide id="2" orient="horz" pos="4192" userDrawn="1">
          <p15:clr>
            <a:srgbClr val="F26B43"/>
          </p15:clr>
        </p15:guide>
        <p15:guide id="3" pos="288" userDrawn="1">
          <p15:clr>
            <a:srgbClr val="F26B43"/>
          </p15:clr>
        </p15:guide>
        <p15:guide id="4" pos="5472" userDrawn="1">
          <p15:clr>
            <a:srgbClr val="F26B43"/>
          </p15:clr>
        </p15:guide>
        <p15:guide id="5" orient="horz" pos="576" userDrawn="1">
          <p15:clr>
            <a:srgbClr val="F26B43"/>
          </p15:clr>
        </p15:guide>
        <p15:guide id="7" orient="horz" pos="720" userDrawn="1">
          <p15:clr>
            <a:srgbClr val="F26B43"/>
          </p15:clr>
        </p15:guide>
        <p15:guide id="8" pos="4032" userDrawn="1">
          <p15:clr>
            <a:srgbClr val="F26B43"/>
          </p15:clr>
        </p15:guide>
        <p15:guide id="9" orient="horz" pos="432" userDrawn="1">
          <p15:clr>
            <a:srgbClr val="F26B43"/>
          </p15:clr>
        </p15:guide>
        <p15:guide id="10" orient="horz" pos="369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bwMode="auto">
          <a:xfrm>
            <a:off x="492721" y="223837"/>
            <a:ext cx="8915400" cy="5207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smtClean="0"/>
              <a:t>Click to edit Master title style</a:t>
            </a:r>
          </a:p>
        </p:txBody>
      </p:sp>
      <p:sp>
        <p:nvSpPr>
          <p:cNvPr id="11" name="Rectangle 3"/>
          <p:cNvSpPr>
            <a:spLocks noGrp="1" noChangeArrowheads="1"/>
          </p:cNvSpPr>
          <p:nvPr>
            <p:ph type="body" idx="1"/>
          </p:nvPr>
        </p:nvSpPr>
        <p:spPr bwMode="auto">
          <a:xfrm>
            <a:off x="495300" y="1144588"/>
            <a:ext cx="8915400" cy="47228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2" name="Line 10"/>
          <p:cNvSpPr>
            <a:spLocks noChangeShapeType="1"/>
          </p:cNvSpPr>
          <p:nvPr/>
        </p:nvSpPr>
        <p:spPr bwMode="auto">
          <a:xfrm>
            <a:off x="495300" y="914400"/>
            <a:ext cx="8915400" cy="1588"/>
          </a:xfrm>
          <a:prstGeom prst="line">
            <a:avLst/>
          </a:prstGeom>
          <a:ln w="9525">
            <a:round/>
            <a:headEnd/>
            <a:tailEnd/>
          </a:ln>
        </p:spPr>
        <p:style>
          <a:lnRef idx="3">
            <a:schemeClr val="dk1"/>
          </a:lnRef>
          <a:fillRef idx="0">
            <a:schemeClr val="dk1"/>
          </a:fillRef>
          <a:effectRef idx="2">
            <a:schemeClr val="dk1"/>
          </a:effectRef>
          <a:fontRef idx="minor">
            <a:schemeClr val="tx1"/>
          </a:fontRef>
        </p:style>
        <p:txBody>
          <a:bodyPr wrap="none" anchor="ctr"/>
          <a:lstStyle/>
          <a:p>
            <a:endParaRPr lang="en-US">
              <a:solidFill>
                <a:srgbClr val="000000"/>
              </a:solidFill>
            </a:endParaRPr>
          </a:p>
        </p:txBody>
      </p:sp>
      <p:sp>
        <p:nvSpPr>
          <p:cNvPr id="8" name="TextBox 7"/>
          <p:cNvSpPr txBox="1"/>
          <p:nvPr userDrawn="1"/>
        </p:nvSpPr>
        <p:spPr>
          <a:xfrm>
            <a:off x="1211580" y="6521678"/>
            <a:ext cx="5631180" cy="107722"/>
          </a:xfrm>
          <a:prstGeom prst="rect">
            <a:avLst/>
          </a:prstGeom>
          <a:noFill/>
        </p:spPr>
        <p:txBody>
          <a:bodyPr wrap="square" lIns="0" tIns="0" rIns="0" bIns="0" rtlCol="0" anchor="b" anchorCtr="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sz="700" b="0" dirty="0" smtClean="0">
                <a:solidFill>
                  <a:schemeClr val="bg2"/>
                </a:solidFill>
              </a:rPr>
              <a:t>Proprietary &amp; Confidential</a:t>
            </a:r>
          </a:p>
        </p:txBody>
      </p:sp>
      <p:sp>
        <p:nvSpPr>
          <p:cNvPr id="13" name="Rectangle 6"/>
          <p:cNvSpPr txBox="1">
            <a:spLocks noChangeArrowheads="1"/>
          </p:cNvSpPr>
          <p:nvPr userDrawn="1"/>
        </p:nvSpPr>
        <p:spPr bwMode="auto">
          <a:xfrm>
            <a:off x="6770648" y="6327778"/>
            <a:ext cx="471527" cy="301622"/>
          </a:xfrm>
          <a:prstGeom prst="rect">
            <a:avLst/>
          </a:prstGeom>
          <a:noFill/>
          <a:ln w="9525">
            <a:noFill/>
            <a:miter lim="800000"/>
            <a:headEnd/>
            <a:tailEnd/>
          </a:ln>
        </p:spPr>
        <p:txBody>
          <a:bodyPr vert="horz" wrap="none" lIns="0" tIns="0" rIns="0" bIns="0" numCol="1" anchor="b" anchorCtr="0" compatLnSpc="1">
            <a:prstTxWarp prst="textNoShape">
              <a:avLst/>
            </a:prstTxWarp>
          </a:bodyPr>
          <a:lstStyle>
            <a:lvl1pPr algn="r">
              <a:defRPr sz="700">
                <a:solidFill>
                  <a:schemeClr val="bg2"/>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C0FA351-5A70-4EC9-BE2D-E8D941B01E50}" type="slidenum">
              <a:rPr kumimoji="0" lang="en-US" sz="1600" b="0" i="0" u="none" strike="noStrike" kern="1200" cap="none" spc="0" normalizeH="0" baseline="0" noProof="0" smtClean="0">
                <a:ln>
                  <a:noFill/>
                </a:ln>
                <a:solidFill>
                  <a:schemeClr val="bg2"/>
                </a:solidFill>
                <a:effectLst/>
                <a:uLnTx/>
                <a:uFillTx/>
                <a:latin typeface="Arial" charset="0"/>
                <a:ea typeface="ＭＳ Ｐゴシック" pitchFamily="108"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200" b="0" i="0" u="none" strike="noStrike" kern="1200" cap="none" spc="0" normalizeH="0" baseline="0" noProof="0" dirty="0">
              <a:ln>
                <a:noFill/>
              </a:ln>
              <a:solidFill>
                <a:schemeClr val="bg2"/>
              </a:solidFill>
              <a:effectLst/>
              <a:uLnTx/>
              <a:uFillTx/>
              <a:latin typeface="Arial" charset="0"/>
              <a:ea typeface="ＭＳ Ｐゴシック" pitchFamily="108" charset="-128"/>
              <a:cs typeface="+mn-cs"/>
            </a:endParaRPr>
          </a:p>
        </p:txBody>
      </p:sp>
      <p:pic>
        <p:nvPicPr>
          <p:cNvPr id="16" name="Picture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454586" y="6084716"/>
            <a:ext cx="956114" cy="604211"/>
          </a:xfrm>
          <a:prstGeom prst="rect">
            <a:avLst/>
          </a:prstGeom>
        </p:spPr>
      </p:pic>
    </p:spTree>
    <p:extLst>
      <p:ext uri="{BB962C8B-B14F-4D97-AF65-F5344CB8AC3E}">
        <p14:creationId xmlns:p14="http://schemas.microsoft.com/office/powerpoint/2010/main" val="289808875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2000" kern="1200">
          <a:solidFill>
            <a:srgbClr val="DF2027"/>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690563"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914400" indent="-228600" algn="l" defTabSz="914400" rtl="0" eaLnBrk="1" latinLnBrk="0" hangingPunct="1">
        <a:lnSpc>
          <a:spcPct val="90000"/>
        </a:lnSpc>
        <a:spcBef>
          <a:spcPts val="500"/>
        </a:spcBef>
        <a:buSzPct val="70000"/>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1147763"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4080" userDrawn="1">
          <p15:clr>
            <a:srgbClr val="F26B43"/>
          </p15:clr>
        </p15:guide>
        <p15:guide id="2" orient="horz" pos="4192" userDrawn="1">
          <p15:clr>
            <a:srgbClr val="F26B43"/>
          </p15:clr>
        </p15:guide>
        <p15:guide id="3" pos="288" userDrawn="1">
          <p15:clr>
            <a:srgbClr val="F26B43"/>
          </p15:clr>
        </p15:guide>
        <p15:guide id="4" pos="5472" userDrawn="1">
          <p15:clr>
            <a:srgbClr val="F26B43"/>
          </p15:clr>
        </p15:guide>
        <p15:guide id="5" orient="horz" pos="576" userDrawn="1">
          <p15:clr>
            <a:srgbClr val="F26B43"/>
          </p15:clr>
        </p15:guide>
        <p15:guide id="7" orient="horz" pos="720" userDrawn="1">
          <p15:clr>
            <a:srgbClr val="F26B43"/>
          </p15:clr>
        </p15:guide>
        <p15:guide id="8" pos="4032" userDrawn="1">
          <p15:clr>
            <a:srgbClr val="F26B43"/>
          </p15:clr>
        </p15:guide>
        <p15:guide id="9" orient="horz" pos="432" userDrawn="1">
          <p15:clr>
            <a:srgbClr val="F26B43"/>
          </p15:clr>
        </p15:guide>
        <p15:guide id="10" orient="horz" pos="369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3.xml"/><Relationship Id="rId4" Type="http://schemas.openxmlformats.org/officeDocument/2006/relationships/image" Target="../media/image46.jpe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mailto:steven.drews@aonbenfield.com" TargetMode="Externa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3.xml"/><Relationship Id="rId4" Type="http://schemas.openxmlformats.org/officeDocument/2006/relationships/image" Target="../media/image20.emf"/></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image" Target="../media/image26.png"/><Relationship Id="rId16" Type="http://schemas.openxmlformats.org/officeDocument/2006/relationships/image" Target="../media/image40.png"/><Relationship Id="rId1" Type="http://schemas.openxmlformats.org/officeDocument/2006/relationships/slideLayout" Target="../slideLayouts/slideLayout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4" y="4123151"/>
            <a:ext cx="8968740" cy="1299765"/>
          </a:xfrm>
        </p:spPr>
        <p:txBody>
          <a:bodyPr anchor="t" anchorCtr="0"/>
          <a:lstStyle/>
          <a:p>
            <a:r>
              <a:rPr lang="en-US" b="1" dirty="0">
                <a:solidFill>
                  <a:srgbClr val="E11B22"/>
                </a:solidFill>
                <a:cs typeface="Times New Roman" pitchFamily="18" charset="0"/>
              </a:rPr>
              <a:t>Weathering The Storm: Bringing Clarity To The Unknowns Of Severe Thunderstorm Modeling</a:t>
            </a:r>
            <a:r>
              <a:rPr lang="en-GB" dirty="0"/>
              <a:t/>
            </a:r>
            <a:br>
              <a:rPr lang="en-GB" dirty="0"/>
            </a:br>
            <a:endParaRPr lang="en-US" b="1" dirty="0">
              <a:solidFill>
                <a:srgbClr val="E11B22"/>
              </a:solidFill>
              <a:cs typeface="Times New Roman" pitchFamily="18" charset="0"/>
            </a:endParaRPr>
          </a:p>
        </p:txBody>
      </p:sp>
      <p:sp>
        <p:nvSpPr>
          <p:cNvPr id="6" name="Rectangle 12"/>
          <p:cNvSpPr>
            <a:spLocks noChangeArrowheads="1"/>
          </p:cNvSpPr>
          <p:nvPr/>
        </p:nvSpPr>
        <p:spPr bwMode="auto">
          <a:xfrm>
            <a:off x="457200" y="6084700"/>
            <a:ext cx="6767512" cy="620900"/>
          </a:xfrm>
          <a:prstGeom prst="rect">
            <a:avLst/>
          </a:prstGeom>
          <a:noFill/>
          <a:ln w="9525">
            <a:noFill/>
            <a:miter lim="800000"/>
            <a:headEnd/>
            <a:tailEnd/>
          </a:ln>
        </p:spPr>
        <p:txBody>
          <a:bodyPr lIns="0" tIns="0" rIns="0" bIns="0" anchor="b"/>
          <a:lstStyle/>
          <a:p>
            <a:pPr>
              <a:lnSpc>
                <a:spcPts val="1200"/>
              </a:lnSpc>
            </a:pPr>
            <a:endParaRPr lang="en-US" sz="1200" b="1" dirty="0" smtClean="0">
              <a:solidFill>
                <a:schemeClr val="tx1"/>
              </a:solidFill>
            </a:endParaRPr>
          </a:p>
        </p:txBody>
      </p:sp>
      <p:sp>
        <p:nvSpPr>
          <p:cNvPr id="5" name="Rectangle 12"/>
          <p:cNvSpPr>
            <a:spLocks noChangeArrowheads="1"/>
          </p:cNvSpPr>
          <p:nvPr/>
        </p:nvSpPr>
        <p:spPr bwMode="auto">
          <a:xfrm>
            <a:off x="469900" y="6211700"/>
            <a:ext cx="6767512" cy="620900"/>
          </a:xfrm>
          <a:prstGeom prst="rect">
            <a:avLst/>
          </a:prstGeom>
          <a:noFill/>
          <a:ln w="9525">
            <a:noFill/>
            <a:miter lim="800000"/>
            <a:headEnd/>
            <a:tailEnd/>
          </a:ln>
        </p:spPr>
        <p:txBody>
          <a:bodyPr lIns="0" tIns="0" rIns="0" bIns="0" anchor="b"/>
          <a:lstStyle/>
          <a:p>
            <a:pPr>
              <a:lnSpc>
                <a:spcPts val="1200"/>
              </a:lnSpc>
            </a:pPr>
            <a:r>
              <a:rPr lang="en-US" sz="1200" b="1" dirty="0">
                <a:solidFill>
                  <a:schemeClr val="tx1"/>
                </a:solidFill>
              </a:rPr>
              <a:t>Prepared </a:t>
            </a:r>
            <a:r>
              <a:rPr lang="en-US" sz="1200" b="1" dirty="0" smtClean="0">
                <a:solidFill>
                  <a:schemeClr val="tx1"/>
                </a:solidFill>
              </a:rPr>
              <a:t>by Impact Forecasting</a:t>
            </a:r>
          </a:p>
          <a:p>
            <a:pPr>
              <a:lnSpc>
                <a:spcPts val="1200"/>
              </a:lnSpc>
            </a:pPr>
            <a:endParaRPr lang="en-US" sz="1200" b="1" dirty="0" smtClean="0">
              <a:solidFill>
                <a:schemeClr val="tx1"/>
              </a:solidFill>
            </a:endParaRPr>
          </a:p>
        </p:txBody>
      </p:sp>
      <p:sp>
        <p:nvSpPr>
          <p:cNvPr id="7" name="Subtitle 10"/>
          <p:cNvSpPr>
            <a:spLocks noGrp="1" noChangeArrowheads="1"/>
          </p:cNvSpPr>
          <p:nvPr>
            <p:ph type="subTitle" idx="1"/>
          </p:nvPr>
        </p:nvSpPr>
        <p:spPr>
          <a:xfrm>
            <a:off x="457200" y="5867400"/>
            <a:ext cx="8229600" cy="368300"/>
          </a:xfrm>
          <a:prstGeom prst="rect">
            <a:avLst/>
          </a:prstGeom>
        </p:spPr>
        <p:txBody>
          <a:bodyPr lIns="0" tIns="0" rIns="0" bIns="0"/>
          <a:lstStyle>
            <a:lvl1pPr marL="0" marR="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sz="1500" baseline="0"/>
            </a:lvl1pPr>
          </a:lstStyle>
          <a:p>
            <a:endParaRPr lang="en-GB" dirty="0" smtClean="0"/>
          </a:p>
          <a:p>
            <a:r>
              <a:rPr lang="en-GB" dirty="0" smtClean="0"/>
              <a:t>March 2015</a:t>
            </a:r>
            <a:endParaRPr lang="en-GB" dirty="0"/>
          </a:p>
          <a:p>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345141"/>
            <a:ext cx="9258300" cy="520700"/>
          </a:xfrm>
        </p:spPr>
        <p:txBody>
          <a:bodyPr/>
          <a:lstStyle/>
          <a:p>
            <a:r>
              <a:rPr lang="en-US" dirty="0" smtClean="0"/>
              <a:t>Process of using cat models in insurance companies</a:t>
            </a:r>
            <a:endParaRPr lang="en-US" dirty="0"/>
          </a:p>
        </p:txBody>
      </p:sp>
      <p:sp>
        <p:nvSpPr>
          <p:cNvPr id="11" name="Content Placeholder 2"/>
          <p:cNvSpPr>
            <a:spLocks noGrp="1"/>
          </p:cNvSpPr>
          <p:nvPr>
            <p:ph idx="1"/>
          </p:nvPr>
        </p:nvSpPr>
        <p:spPr>
          <a:xfrm>
            <a:off x="524764" y="1042416"/>
            <a:ext cx="9114536" cy="5586984"/>
          </a:xfrm>
        </p:spPr>
        <p:txBody>
          <a:bodyPr/>
          <a:lstStyle/>
          <a:p>
            <a:r>
              <a:rPr lang="en-US" dirty="0" smtClean="0"/>
              <a:t>INPUT DATA: Gain an accurate understanding of their exposure portfolios</a:t>
            </a:r>
          </a:p>
          <a:p>
            <a:pPr lvl="1"/>
            <a:r>
              <a:rPr lang="en-US" dirty="0" smtClean="0"/>
              <a:t>exposure concentrations, predominant construction types, occupancies, etc.</a:t>
            </a:r>
          </a:p>
          <a:p>
            <a:endParaRPr lang="en-US" dirty="0"/>
          </a:p>
          <a:p>
            <a:r>
              <a:rPr lang="en-US" dirty="0" smtClean="0"/>
              <a:t>SCENARIO MODELING: Compare historical scenarios to actual claims using historical exposure portfolios to test the vulnerability and financial components of the models and gain an understanding of how models are handling different exposure characteristics and to gain confidence in a </a:t>
            </a:r>
            <a:r>
              <a:rPr lang="en-US" dirty="0"/>
              <a:t>model’s methodologies and tendencies</a:t>
            </a:r>
            <a:endParaRPr lang="en-US" dirty="0" smtClean="0"/>
          </a:p>
          <a:p>
            <a:pPr marL="0" indent="0">
              <a:buNone/>
            </a:pPr>
            <a:endParaRPr lang="en-US" dirty="0"/>
          </a:p>
          <a:p>
            <a:r>
              <a:rPr lang="en-US" dirty="0" smtClean="0"/>
              <a:t>STOCHASTIC MODELING: Apply the lessons learned from scenario modeling to stochastic modeling to more accurately determine AALs and PMLs</a:t>
            </a:r>
          </a:p>
          <a:p>
            <a:endParaRPr lang="en-US" dirty="0" smtClean="0"/>
          </a:p>
          <a:p>
            <a:endParaRPr lang="en-US" dirty="0"/>
          </a:p>
          <a:p>
            <a:r>
              <a:rPr lang="en-US" dirty="0" smtClean="0"/>
              <a:t>ACCURATE RISK PRICING: Use modeled results along with other insurance and exposure information to make informed decisions on premiums</a:t>
            </a:r>
          </a:p>
          <a:p>
            <a:endParaRPr lang="en-US" dirty="0"/>
          </a:p>
          <a:p>
            <a:endParaRPr lang="en-US" dirty="0" smtClean="0"/>
          </a:p>
        </p:txBody>
      </p:sp>
      <p:sp>
        <p:nvSpPr>
          <p:cNvPr id="2" name="TextBox 1"/>
          <p:cNvSpPr txBox="1"/>
          <p:nvPr/>
        </p:nvSpPr>
        <p:spPr>
          <a:xfrm>
            <a:off x="4953000" y="1623367"/>
            <a:ext cx="736600" cy="707886"/>
          </a:xfrm>
          <a:prstGeom prst="rect">
            <a:avLst/>
          </a:prstGeom>
          <a:noFill/>
        </p:spPr>
        <p:txBody>
          <a:bodyPr wrap="square" rtlCol="0">
            <a:spAutoFit/>
          </a:bodyPr>
          <a:lstStyle/>
          <a:p>
            <a:pPr algn="ctr"/>
            <a:r>
              <a:rPr lang="en-US" sz="4000" dirty="0" smtClean="0"/>
              <a:t>+</a:t>
            </a:r>
            <a:endParaRPr lang="en-US" sz="4000" dirty="0"/>
          </a:p>
        </p:txBody>
      </p:sp>
      <p:sp>
        <p:nvSpPr>
          <p:cNvPr id="13" name="TextBox 12"/>
          <p:cNvSpPr txBox="1"/>
          <p:nvPr/>
        </p:nvSpPr>
        <p:spPr>
          <a:xfrm>
            <a:off x="4953000" y="3439467"/>
            <a:ext cx="736600" cy="707886"/>
          </a:xfrm>
          <a:prstGeom prst="rect">
            <a:avLst/>
          </a:prstGeom>
          <a:noFill/>
        </p:spPr>
        <p:txBody>
          <a:bodyPr wrap="square" rtlCol="0">
            <a:spAutoFit/>
          </a:bodyPr>
          <a:lstStyle/>
          <a:p>
            <a:pPr algn="ctr"/>
            <a:r>
              <a:rPr lang="en-US" sz="4000" dirty="0" smtClean="0"/>
              <a:t>+</a:t>
            </a:r>
            <a:endParaRPr lang="en-US" sz="4000" dirty="0"/>
          </a:p>
        </p:txBody>
      </p:sp>
      <p:sp>
        <p:nvSpPr>
          <p:cNvPr id="14" name="TextBox 13"/>
          <p:cNvSpPr txBox="1"/>
          <p:nvPr/>
        </p:nvSpPr>
        <p:spPr>
          <a:xfrm>
            <a:off x="4953000" y="4811067"/>
            <a:ext cx="736600" cy="707886"/>
          </a:xfrm>
          <a:prstGeom prst="rect">
            <a:avLst/>
          </a:prstGeom>
          <a:noFill/>
        </p:spPr>
        <p:txBody>
          <a:bodyPr wrap="square" rtlCol="0">
            <a:spAutoFit/>
          </a:bodyPr>
          <a:lstStyle/>
          <a:p>
            <a:pPr algn="ctr"/>
            <a:r>
              <a:rPr lang="en-US" sz="4000" dirty="0" smtClean="0"/>
              <a:t>=</a:t>
            </a:r>
            <a:endParaRPr lang="en-US" sz="4000" dirty="0"/>
          </a:p>
        </p:txBody>
      </p:sp>
    </p:spTree>
    <p:extLst>
      <p:ext uri="{BB962C8B-B14F-4D97-AF65-F5344CB8AC3E}">
        <p14:creationId xmlns:p14="http://schemas.microsoft.com/office/powerpoint/2010/main" val="17583985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345141"/>
            <a:ext cx="9258300" cy="520700"/>
          </a:xfrm>
        </p:spPr>
        <p:txBody>
          <a:bodyPr/>
          <a:lstStyle/>
          <a:p>
            <a:r>
              <a:rPr lang="en-US" dirty="0" smtClean="0"/>
              <a:t>What’s the problem?</a:t>
            </a:r>
            <a:endParaRPr lang="en-US" dirty="0"/>
          </a:p>
        </p:txBody>
      </p:sp>
      <p:sp>
        <p:nvSpPr>
          <p:cNvPr id="11" name="Content Placeholder 2"/>
          <p:cNvSpPr>
            <a:spLocks noGrp="1"/>
          </p:cNvSpPr>
          <p:nvPr>
            <p:ph idx="1"/>
          </p:nvPr>
        </p:nvSpPr>
        <p:spPr>
          <a:xfrm>
            <a:off x="524764" y="1042416"/>
            <a:ext cx="9114536" cy="5586984"/>
          </a:xfrm>
        </p:spPr>
        <p:txBody>
          <a:bodyPr/>
          <a:lstStyle/>
          <a:p>
            <a:r>
              <a:rPr lang="en-US" dirty="0" smtClean="0"/>
              <a:t>Claims from the severe thunderstorm peril continue to increase due to increased urban sprawl, increased material costs, increased home sizes, and increased property values</a:t>
            </a:r>
          </a:p>
          <a:p>
            <a:endParaRPr lang="en-US" dirty="0"/>
          </a:p>
          <a:p>
            <a:r>
              <a:rPr lang="en-US" dirty="0" smtClean="0"/>
              <a:t>Insurance companies can no longer depend on using </a:t>
            </a:r>
            <a:r>
              <a:rPr lang="en-US" dirty="0"/>
              <a:t>actuarial </a:t>
            </a:r>
            <a:r>
              <a:rPr lang="en-US" dirty="0" smtClean="0"/>
              <a:t>methods or claims experience to price the peril risk</a:t>
            </a:r>
            <a:endParaRPr lang="en-US" dirty="0"/>
          </a:p>
          <a:p>
            <a:endParaRPr lang="en-US" dirty="0"/>
          </a:p>
          <a:p>
            <a:r>
              <a:rPr lang="en-US" dirty="0" smtClean="0"/>
              <a:t>Companies don’t trust </a:t>
            </a:r>
            <a:r>
              <a:rPr lang="en-US" dirty="0"/>
              <a:t>the catastrophe models since there’s no scenario models to isolate frequency and severity with, no convergence on losses between model releases, </a:t>
            </a:r>
            <a:r>
              <a:rPr lang="en-US" dirty="0" smtClean="0"/>
              <a:t>inaccuracies </a:t>
            </a:r>
            <a:r>
              <a:rPr lang="en-US" dirty="0"/>
              <a:t>in AAL </a:t>
            </a:r>
            <a:r>
              <a:rPr lang="en-US" dirty="0" smtClean="0"/>
              <a:t>results, and wide variability in PML results</a:t>
            </a:r>
          </a:p>
          <a:p>
            <a:endParaRPr lang="en-US" dirty="0"/>
          </a:p>
          <a:p>
            <a:r>
              <a:rPr lang="en-US" dirty="0" smtClean="0"/>
              <a:t>Insurance companies response to Aon Benfield and Impact Forecasting:</a:t>
            </a:r>
            <a:endParaRPr lang="en-US" dirty="0"/>
          </a:p>
          <a:p>
            <a:pPr marL="0" indent="0" algn="ctr">
              <a:spcBef>
                <a:spcPts val="0"/>
              </a:spcBef>
              <a:buNone/>
            </a:pPr>
            <a:r>
              <a:rPr lang="en-US" sz="5000" b="1" dirty="0"/>
              <a:t>HELP!!!!!!!!!</a:t>
            </a:r>
          </a:p>
          <a:p>
            <a:pPr marL="0" indent="0" algn="ctr">
              <a:buNone/>
            </a:pPr>
            <a:endParaRPr lang="en-US" dirty="0"/>
          </a:p>
          <a:p>
            <a:endParaRPr lang="en-US" dirty="0"/>
          </a:p>
          <a:p>
            <a:endParaRPr lang="en-US" dirty="0" smtClean="0"/>
          </a:p>
        </p:txBody>
      </p:sp>
    </p:spTree>
    <p:extLst>
      <p:ext uri="{BB962C8B-B14F-4D97-AF65-F5344CB8AC3E}">
        <p14:creationId xmlns:p14="http://schemas.microsoft.com/office/powerpoint/2010/main" val="3952314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345141"/>
            <a:ext cx="9410700" cy="520700"/>
          </a:xfrm>
        </p:spPr>
        <p:txBody>
          <a:bodyPr/>
          <a:lstStyle/>
          <a:p>
            <a:r>
              <a:rPr lang="en-US" spc="-30" dirty="0" smtClean="0"/>
              <a:t>Impact Forecasting’s path to our current model suite</a:t>
            </a:r>
            <a:endParaRPr lang="en-US" spc="-30" dirty="0"/>
          </a:p>
        </p:txBody>
      </p:sp>
      <p:sp>
        <p:nvSpPr>
          <p:cNvPr id="11" name="Content Placeholder 2"/>
          <p:cNvSpPr>
            <a:spLocks noGrp="1"/>
          </p:cNvSpPr>
          <p:nvPr>
            <p:ph idx="1"/>
          </p:nvPr>
        </p:nvSpPr>
        <p:spPr>
          <a:xfrm>
            <a:off x="524764" y="1042416"/>
            <a:ext cx="9216136" cy="5586984"/>
          </a:xfrm>
        </p:spPr>
        <p:txBody>
          <a:bodyPr/>
          <a:lstStyle/>
          <a:p>
            <a:r>
              <a:rPr lang="en-US" dirty="0" smtClean="0"/>
              <a:t>2009</a:t>
            </a:r>
          </a:p>
          <a:p>
            <a:pPr lvl="1"/>
            <a:r>
              <a:rPr lang="en-US" b="1" dirty="0" smtClean="0"/>
              <a:t>Request:</a:t>
            </a:r>
            <a:r>
              <a:rPr lang="en-US" dirty="0" smtClean="0"/>
              <a:t> Large Midwest insurance client wanting a better understanding of AALs and to better calibrate their exposure portfolio’s loss behavior</a:t>
            </a:r>
          </a:p>
          <a:p>
            <a:pPr lvl="1"/>
            <a:r>
              <a:rPr lang="en-US" b="1" dirty="0" smtClean="0"/>
              <a:t>Core Problem: </a:t>
            </a:r>
            <a:r>
              <a:rPr lang="en-US" dirty="0"/>
              <a:t>I</a:t>
            </a:r>
            <a:r>
              <a:rPr lang="en-US" dirty="0" smtClean="0"/>
              <a:t>solate model frequency/severity to focus on vulnerability</a:t>
            </a:r>
          </a:p>
          <a:p>
            <a:pPr lvl="1"/>
            <a:r>
              <a:rPr lang="en-US" b="1" dirty="0" smtClean="0"/>
              <a:t>Solution:</a:t>
            </a:r>
            <a:r>
              <a:rPr lang="en-US" dirty="0" smtClean="0"/>
              <a:t> Develop </a:t>
            </a:r>
            <a:r>
              <a:rPr lang="en-US" dirty="0" smtClean="0"/>
              <a:t>2006-2012 </a:t>
            </a:r>
            <a:r>
              <a:rPr lang="en-US" dirty="0" smtClean="0"/>
              <a:t>historical STS event sets to compare back to their daily/annual claims</a:t>
            </a:r>
            <a:endParaRPr lang="en-US" dirty="0"/>
          </a:p>
          <a:p>
            <a:endParaRPr lang="en-US" dirty="0" smtClean="0"/>
          </a:p>
          <a:p>
            <a:r>
              <a:rPr lang="en-US" dirty="0" smtClean="0"/>
              <a:t>2013</a:t>
            </a:r>
            <a:endParaRPr lang="en-US" dirty="0"/>
          </a:p>
          <a:p>
            <a:pPr lvl="1"/>
            <a:r>
              <a:rPr lang="en-US" b="1" dirty="0" smtClean="0"/>
              <a:t>Request:</a:t>
            </a:r>
            <a:r>
              <a:rPr lang="en-US" dirty="0" smtClean="0"/>
              <a:t> Another large </a:t>
            </a:r>
            <a:r>
              <a:rPr lang="en-US" dirty="0"/>
              <a:t>Midwest insurance client wanting a better understanding </a:t>
            </a:r>
            <a:r>
              <a:rPr lang="en-US" dirty="0" smtClean="0"/>
              <a:t>of AALs, wanting to </a:t>
            </a:r>
            <a:r>
              <a:rPr lang="en-US" dirty="0"/>
              <a:t>better calibrate their exposure portfolio’s loss </a:t>
            </a:r>
            <a:r>
              <a:rPr lang="en-US" dirty="0" smtClean="0"/>
              <a:t>behavior, to build in custom exposure characteristics and to start pricing ACV vs. RCV for roof coverage</a:t>
            </a:r>
            <a:endParaRPr lang="en-US" dirty="0"/>
          </a:p>
          <a:p>
            <a:pPr lvl="1"/>
            <a:r>
              <a:rPr lang="en-US" b="1" dirty="0"/>
              <a:t>Core Problem</a:t>
            </a:r>
            <a:r>
              <a:rPr lang="en-US" b="1" dirty="0" smtClean="0"/>
              <a:t>: </a:t>
            </a:r>
            <a:r>
              <a:rPr lang="en-US" dirty="0" smtClean="0"/>
              <a:t>Isolate </a:t>
            </a:r>
            <a:r>
              <a:rPr lang="en-US" dirty="0"/>
              <a:t>model frequency/severity to focus on </a:t>
            </a:r>
            <a:r>
              <a:rPr lang="en-US" dirty="0" smtClean="0"/>
              <a:t>vulnerability, bring specific unique exposure characteristics into the model that weren’t currently included</a:t>
            </a:r>
            <a:endParaRPr lang="en-US" dirty="0"/>
          </a:p>
          <a:p>
            <a:pPr lvl="1"/>
            <a:r>
              <a:rPr lang="en-US" b="1" dirty="0"/>
              <a:t>Solution: </a:t>
            </a:r>
            <a:r>
              <a:rPr lang="en-US" dirty="0" smtClean="0"/>
              <a:t>Develop </a:t>
            </a:r>
            <a:r>
              <a:rPr lang="en-US" dirty="0" smtClean="0"/>
              <a:t>additional 2003-2005 </a:t>
            </a:r>
            <a:r>
              <a:rPr lang="en-US" dirty="0"/>
              <a:t>historical event sets to compare back to their daily/annual </a:t>
            </a:r>
            <a:r>
              <a:rPr lang="en-US" dirty="0" smtClean="0"/>
              <a:t>claims, run “what-if” scenarios through historical event sets to see how underwriting rules changed losses</a:t>
            </a:r>
            <a:endParaRPr lang="en-US" dirty="0"/>
          </a:p>
          <a:p>
            <a:endParaRPr lang="en-US" dirty="0" smtClean="0"/>
          </a:p>
        </p:txBody>
      </p:sp>
    </p:spTree>
    <p:extLst>
      <p:ext uri="{BB962C8B-B14F-4D97-AF65-F5344CB8AC3E}">
        <p14:creationId xmlns:p14="http://schemas.microsoft.com/office/powerpoint/2010/main" val="14824604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STS RePlay model overview</a:t>
            </a:r>
            <a:endParaRPr lang="en-US" dirty="0"/>
          </a:p>
        </p:txBody>
      </p:sp>
      <p:sp>
        <p:nvSpPr>
          <p:cNvPr id="3" name="Content Placeholder 2"/>
          <p:cNvSpPr>
            <a:spLocks noGrp="1"/>
          </p:cNvSpPr>
          <p:nvPr>
            <p:ph idx="1"/>
          </p:nvPr>
        </p:nvSpPr>
        <p:spPr>
          <a:xfrm>
            <a:off x="524764" y="1055116"/>
            <a:ext cx="5775224" cy="4951412"/>
          </a:xfrm>
        </p:spPr>
        <p:txBody>
          <a:bodyPr/>
          <a:lstStyle/>
          <a:p>
            <a:r>
              <a:rPr lang="en-US" dirty="0" smtClean="0"/>
              <a:t>Historical </a:t>
            </a:r>
            <a:r>
              <a:rPr lang="en-US" dirty="0"/>
              <a:t>recast of the last </a:t>
            </a:r>
            <a:r>
              <a:rPr lang="en-US" dirty="0" smtClean="0"/>
              <a:t>12 </a:t>
            </a:r>
            <a:r>
              <a:rPr lang="en-US" dirty="0"/>
              <a:t>years of STS </a:t>
            </a:r>
            <a:r>
              <a:rPr lang="en-US" dirty="0" smtClean="0"/>
              <a:t>events (tornadoes, hail, convective winds)</a:t>
            </a:r>
          </a:p>
          <a:p>
            <a:pPr lvl="1"/>
            <a:r>
              <a:rPr lang="en-US" dirty="0" smtClean="0"/>
              <a:t>Event set is updated on an annual basis</a:t>
            </a:r>
          </a:p>
          <a:p>
            <a:pPr marL="0" indent="0">
              <a:buNone/>
            </a:pPr>
            <a:endParaRPr lang="en-US" dirty="0"/>
          </a:p>
          <a:p>
            <a:r>
              <a:rPr lang="en-US" dirty="0" smtClean="0"/>
              <a:t>Over 80,000 historical outbreaks comprised of nearly 7.5 million individual tornado, hail, and convective wind swaths</a:t>
            </a:r>
          </a:p>
          <a:p>
            <a:endParaRPr lang="en-US" dirty="0"/>
          </a:p>
          <a:p>
            <a:r>
              <a:rPr lang="en-US" dirty="0" smtClean="0"/>
              <a:t>Retains the historical characteristics of the occurrences when possible (intensity, size, directionality)</a:t>
            </a:r>
            <a:endParaRPr lang="en-US" dirty="0"/>
          </a:p>
          <a:p>
            <a:endParaRPr lang="en-US" dirty="0"/>
          </a:p>
          <a:p>
            <a:r>
              <a:rPr lang="en-US" dirty="0" smtClean="0"/>
              <a:t>Vulnerability module for residential, commercial and industrial risks including dealer open lots</a:t>
            </a:r>
            <a:endParaRPr lang="en-US" dirty="0"/>
          </a:p>
          <a:p>
            <a:endParaRPr lang="en-US" dirty="0"/>
          </a:p>
        </p:txBody>
      </p:sp>
      <p:pic>
        <p:nvPicPr>
          <p:cNvPr id="5" name="Picture 32" descr="C:\Documents and Settings\sdrews.AONUS1\Desktop\Pics_for_Federated\burst2.jpg"/>
          <p:cNvPicPr>
            <a:picLocks noChangeAspect="1" noChangeArrowheads="1"/>
          </p:cNvPicPr>
          <p:nvPr/>
        </p:nvPicPr>
        <p:blipFill>
          <a:blip r:embed="rId2" cstate="print"/>
          <a:srcRect b="10211"/>
          <a:stretch>
            <a:fillRect/>
          </a:stretch>
        </p:blipFill>
        <p:spPr bwMode="auto">
          <a:xfrm>
            <a:off x="6273800" y="1066803"/>
            <a:ext cx="3136900" cy="1643063"/>
          </a:xfrm>
          <a:prstGeom prst="rect">
            <a:avLst/>
          </a:prstGeom>
          <a:noFill/>
          <a:ln w="9525">
            <a:noFill/>
            <a:miter lim="800000"/>
            <a:headEnd/>
            <a:tailEnd/>
          </a:ln>
        </p:spPr>
      </p:pic>
      <p:pic>
        <p:nvPicPr>
          <p:cNvPr id="6" name="Picture 33" descr="C:\Documents and Settings\sdrews.AONUS1\Desktop\Pics_for_Federated\Hail.jpg"/>
          <p:cNvPicPr>
            <a:picLocks noChangeAspect="1" noChangeArrowheads="1"/>
          </p:cNvPicPr>
          <p:nvPr/>
        </p:nvPicPr>
        <p:blipFill>
          <a:blip r:embed="rId3" cstate="print"/>
          <a:srcRect b="11502"/>
          <a:stretch>
            <a:fillRect/>
          </a:stretch>
        </p:blipFill>
        <p:spPr bwMode="auto">
          <a:xfrm>
            <a:off x="6270532" y="2747424"/>
            <a:ext cx="3138619" cy="1758950"/>
          </a:xfrm>
          <a:prstGeom prst="rect">
            <a:avLst/>
          </a:prstGeom>
          <a:noFill/>
          <a:ln w="9525">
            <a:noFill/>
            <a:miter lim="800000"/>
            <a:headEnd/>
            <a:tailEnd/>
          </a:ln>
        </p:spPr>
      </p:pic>
      <p:pic>
        <p:nvPicPr>
          <p:cNvPr id="7" name="Picture 34" descr="C:\Documents and Settings\sdrews.AONUS1\Desktop\Pics_for_Federated\tornado.jpg"/>
          <p:cNvPicPr>
            <a:picLocks noChangeAspect="1" noChangeArrowheads="1"/>
          </p:cNvPicPr>
          <p:nvPr/>
        </p:nvPicPr>
        <p:blipFill>
          <a:blip r:embed="rId4" cstate="print"/>
          <a:srcRect b="19193"/>
          <a:stretch>
            <a:fillRect/>
          </a:stretch>
        </p:blipFill>
        <p:spPr bwMode="auto">
          <a:xfrm>
            <a:off x="6270685" y="4526263"/>
            <a:ext cx="3138620" cy="1524000"/>
          </a:xfrm>
          <a:prstGeom prst="rect">
            <a:avLst/>
          </a:prstGeom>
          <a:noFill/>
          <a:ln w="9525">
            <a:noFill/>
            <a:miter lim="800000"/>
            <a:headEnd/>
            <a:tailEnd/>
          </a:ln>
        </p:spPr>
      </p:pic>
    </p:spTree>
    <p:extLst>
      <p:ext uri="{BB962C8B-B14F-4D97-AF65-F5344CB8AC3E}">
        <p14:creationId xmlns:p14="http://schemas.microsoft.com/office/powerpoint/2010/main" val="16255756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considerations for wind and hail perils</a:t>
            </a:r>
            <a:endParaRPr lang="en-US" dirty="0"/>
          </a:p>
        </p:txBody>
      </p:sp>
      <p:sp>
        <p:nvSpPr>
          <p:cNvPr id="3" name="Content Placeholder 1"/>
          <p:cNvSpPr>
            <a:spLocks noGrp="1"/>
          </p:cNvSpPr>
          <p:nvPr>
            <p:ph idx="1"/>
          </p:nvPr>
        </p:nvSpPr>
        <p:spPr>
          <a:xfrm>
            <a:off x="515113" y="1042416"/>
            <a:ext cx="4260087" cy="5014976"/>
          </a:xfrm>
        </p:spPr>
        <p:txBody>
          <a:bodyPr/>
          <a:lstStyle/>
          <a:p>
            <a:pPr marL="237744" indent="-237744">
              <a:spcBef>
                <a:spcPts val="30"/>
              </a:spcBef>
              <a:buFont typeface="Wingdings" panose="05000000000000000000" pitchFamily="2" charset="2"/>
              <a:buChar char="§"/>
            </a:pPr>
            <a:r>
              <a:rPr lang="en-US" dirty="0"/>
              <a:t>Limited to point estimates</a:t>
            </a:r>
          </a:p>
          <a:p>
            <a:pPr lvl="1"/>
            <a:r>
              <a:rPr lang="en-US" sz="1800" dirty="0"/>
              <a:t>No end coordinate </a:t>
            </a:r>
            <a:r>
              <a:rPr lang="en-US" sz="1800" dirty="0" smtClean="0"/>
              <a:t>in SPC data</a:t>
            </a:r>
            <a:endParaRPr lang="en-US" sz="1800" dirty="0"/>
          </a:p>
          <a:p>
            <a:pPr lvl="1"/>
            <a:r>
              <a:rPr lang="en-US" sz="1800" dirty="0"/>
              <a:t>No data on swath shape (length, </a:t>
            </a:r>
            <a:r>
              <a:rPr lang="en-US" sz="1800" dirty="0" smtClean="0"/>
              <a:t>width</a:t>
            </a:r>
            <a:r>
              <a:rPr lang="en-US" sz="1800" dirty="0"/>
              <a:t>)</a:t>
            </a:r>
          </a:p>
          <a:p>
            <a:pPr lvl="1"/>
            <a:r>
              <a:rPr lang="en-US" sz="1800" dirty="0"/>
              <a:t>SOLUTION: </a:t>
            </a:r>
            <a:r>
              <a:rPr lang="en-US" sz="1800" dirty="0" smtClean="0"/>
              <a:t>Utilize current in-place </a:t>
            </a:r>
            <a:r>
              <a:rPr lang="en-US" sz="1800" dirty="0"/>
              <a:t>Impact Forecasting research on characterization of </a:t>
            </a:r>
            <a:r>
              <a:rPr lang="en-US" sz="1800" dirty="0" smtClean="0"/>
              <a:t>hail/wind swaths</a:t>
            </a:r>
          </a:p>
          <a:p>
            <a:pPr lvl="1"/>
            <a:endParaRPr lang="en-US" dirty="0"/>
          </a:p>
          <a:p>
            <a:pPr marL="237744" indent="-237744">
              <a:spcBef>
                <a:spcPts val="30"/>
              </a:spcBef>
              <a:buFont typeface="Wingdings" panose="05000000000000000000" pitchFamily="2" charset="2"/>
              <a:buChar char="§"/>
            </a:pPr>
            <a:r>
              <a:rPr lang="en-US" dirty="0"/>
              <a:t>Multiple reports could </a:t>
            </a:r>
            <a:r>
              <a:rPr lang="en-US" dirty="0" smtClean="0"/>
              <a:t>represent portions of same event swath</a:t>
            </a:r>
            <a:endParaRPr lang="en-US" dirty="0"/>
          </a:p>
          <a:p>
            <a:pPr lvl="1"/>
            <a:r>
              <a:rPr lang="en-US" sz="1800" dirty="0"/>
              <a:t>Overlapping swaths over-count losses</a:t>
            </a:r>
          </a:p>
          <a:p>
            <a:pPr lvl="1"/>
            <a:r>
              <a:rPr lang="en-US" sz="1800" dirty="0"/>
              <a:t>SOLUTION: Bin events by </a:t>
            </a:r>
            <a:r>
              <a:rPr lang="en-US" sz="1800" dirty="0" smtClean="0"/>
              <a:t>temporal and </a:t>
            </a:r>
            <a:r>
              <a:rPr lang="en-US" sz="1800" dirty="0"/>
              <a:t>spatial proximity </a:t>
            </a:r>
            <a:r>
              <a:rPr lang="en-US" sz="1800" dirty="0" smtClean="0"/>
              <a:t>and treat similar reports as duplicates of the previous reports</a:t>
            </a:r>
            <a:endParaRPr lang="en-US" sz="1800" dirty="0"/>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131" t="22678" r="38435" b="21837"/>
          <a:stretch/>
        </p:blipFill>
        <p:spPr bwMode="auto">
          <a:xfrm>
            <a:off x="4875475" y="1046332"/>
            <a:ext cx="2669241" cy="2540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 name="Group 11"/>
          <p:cNvGrpSpPr/>
          <p:nvPr/>
        </p:nvGrpSpPr>
        <p:grpSpPr>
          <a:xfrm>
            <a:off x="6055721" y="3407341"/>
            <a:ext cx="3647082" cy="2802958"/>
            <a:chOff x="5320262" y="3369241"/>
            <a:chExt cx="3366537" cy="2802958"/>
          </a:xfrm>
        </p:grpSpPr>
        <p:sp>
          <p:nvSpPr>
            <p:cNvPr id="8" name="Bent Arrow 7"/>
            <p:cNvSpPr/>
            <p:nvPr/>
          </p:nvSpPr>
          <p:spPr bwMode="auto">
            <a:xfrm flipV="1">
              <a:off x="5320262" y="3585239"/>
              <a:ext cx="843831" cy="1539055"/>
            </a:xfrm>
            <a:prstGeom prst="bentArrow">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a typeface="ＭＳ Ｐゴシック" pitchFamily="-112" charset="-128"/>
              </a:endParaRPr>
            </a:p>
          </p:txBody>
        </p:sp>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131" t="22678" r="38435" b="21837"/>
            <a:stretch/>
          </p:blipFill>
          <p:spPr bwMode="auto">
            <a:xfrm>
              <a:off x="6301106" y="3565076"/>
              <a:ext cx="2385693" cy="245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10"/>
            <p:cNvSpPr/>
            <p:nvPr/>
          </p:nvSpPr>
          <p:spPr bwMode="auto">
            <a:xfrm rot="2279864">
              <a:off x="6733347" y="3369241"/>
              <a:ext cx="1602037" cy="2802958"/>
            </a:xfrm>
            <a:prstGeom prst="ellipse">
              <a:avLst/>
            </a:prstGeom>
            <a:solidFill>
              <a:schemeClr val="accent1">
                <a:alpha val="48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a typeface="ＭＳ Ｐゴシック" pitchFamily="-112" charset="-128"/>
              </a:endParaRPr>
            </a:p>
          </p:txBody>
        </p:sp>
        <p:sp>
          <p:nvSpPr>
            <p:cNvPr id="6" name="TextBox 5"/>
            <p:cNvSpPr txBox="1"/>
            <p:nvPr/>
          </p:nvSpPr>
          <p:spPr>
            <a:xfrm>
              <a:off x="6593999" y="5774964"/>
              <a:ext cx="1813666" cy="246221"/>
            </a:xfrm>
            <a:prstGeom prst="rect">
              <a:avLst/>
            </a:prstGeom>
            <a:noFill/>
          </p:spPr>
          <p:txBody>
            <a:bodyPr wrap="square" rtlCol="0">
              <a:spAutoFit/>
            </a:bodyPr>
            <a:lstStyle/>
            <a:p>
              <a:pPr algn="ctr"/>
              <a:r>
                <a:rPr lang="en-US" sz="1000" b="1" dirty="0" smtClean="0"/>
                <a:t>Single Hail Swath</a:t>
              </a:r>
              <a:endParaRPr lang="en-US" sz="1000" b="1" dirty="0"/>
            </a:p>
          </p:txBody>
        </p:sp>
      </p:grpSp>
      <p:sp>
        <p:nvSpPr>
          <p:cNvPr id="7" name="TextBox 6"/>
          <p:cNvSpPr txBox="1"/>
          <p:nvPr/>
        </p:nvSpPr>
        <p:spPr>
          <a:xfrm>
            <a:off x="5160585" y="972497"/>
            <a:ext cx="1964805" cy="246221"/>
          </a:xfrm>
          <a:prstGeom prst="rect">
            <a:avLst/>
          </a:prstGeom>
          <a:noFill/>
        </p:spPr>
        <p:txBody>
          <a:bodyPr wrap="square" rtlCol="0">
            <a:spAutoFit/>
          </a:bodyPr>
          <a:lstStyle/>
          <a:p>
            <a:pPr algn="ctr"/>
            <a:r>
              <a:rPr lang="en-US" sz="1000" b="1" dirty="0" smtClean="0"/>
              <a:t>Multiple Hail Reports</a:t>
            </a:r>
            <a:endParaRPr lang="en-US" sz="1000" b="1" dirty="0"/>
          </a:p>
        </p:txBody>
      </p:sp>
    </p:spTree>
    <p:extLst>
      <p:ext uri="{BB962C8B-B14F-4D97-AF65-F5344CB8AC3E}">
        <p14:creationId xmlns:p14="http://schemas.microsoft.com/office/powerpoint/2010/main" val="852030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a:t>
            </a:r>
            <a:r>
              <a:rPr lang="en-US" dirty="0" smtClean="0"/>
              <a:t>considerations for EF3+ tornadoes</a:t>
            </a:r>
            <a:endParaRPr lang="en-US" dirty="0"/>
          </a:p>
        </p:txBody>
      </p:sp>
      <p:sp>
        <p:nvSpPr>
          <p:cNvPr id="3" name="Content Placeholder 1"/>
          <p:cNvSpPr>
            <a:spLocks noGrp="1"/>
          </p:cNvSpPr>
          <p:nvPr>
            <p:ph idx="1"/>
          </p:nvPr>
        </p:nvSpPr>
        <p:spPr>
          <a:xfrm>
            <a:off x="515118" y="1042924"/>
            <a:ext cx="5314190" cy="4953182"/>
          </a:xfrm>
        </p:spPr>
        <p:txBody>
          <a:bodyPr/>
          <a:lstStyle/>
          <a:p>
            <a:pPr marL="237744" indent="-237744">
              <a:spcBef>
                <a:spcPts val="30"/>
              </a:spcBef>
              <a:buFont typeface="Wingdings" panose="05000000000000000000" pitchFamily="2" charset="2"/>
              <a:buChar char="§"/>
            </a:pPr>
            <a:r>
              <a:rPr lang="en-US" dirty="0" smtClean="0"/>
              <a:t>Strong to violent tornadoes </a:t>
            </a:r>
            <a:r>
              <a:rPr lang="en-US" dirty="0"/>
              <a:t>(EF3+) </a:t>
            </a:r>
            <a:r>
              <a:rPr lang="en-US" dirty="0" smtClean="0"/>
              <a:t>are often long-lived </a:t>
            </a:r>
            <a:r>
              <a:rPr lang="en-US" dirty="0"/>
              <a:t>with complex track shape and varying intensity</a:t>
            </a:r>
          </a:p>
          <a:p>
            <a:pPr marL="237744" lvl="1" indent="-237744">
              <a:spcBef>
                <a:spcPts val="30"/>
              </a:spcBef>
            </a:pPr>
            <a:endParaRPr lang="en-US" sz="1800" dirty="0"/>
          </a:p>
          <a:p>
            <a:pPr marL="237744" indent="-237744">
              <a:spcBef>
                <a:spcPts val="30"/>
              </a:spcBef>
              <a:buFont typeface="Wingdings" panose="05000000000000000000" pitchFamily="2" charset="2"/>
              <a:buChar char="§"/>
            </a:pPr>
            <a:r>
              <a:rPr lang="en-US" dirty="0"/>
              <a:t>SPC LSR data characterizes start and end coordinates and single intensity rating</a:t>
            </a:r>
          </a:p>
          <a:p>
            <a:pPr lvl="1"/>
            <a:r>
              <a:rPr lang="en-US" sz="1800" dirty="0" smtClean="0"/>
              <a:t>All EF3+ events in 2003-2014 data set, but majority didn’t have detailed info</a:t>
            </a:r>
          </a:p>
          <a:p>
            <a:pPr lvl="1"/>
            <a:endParaRPr lang="en-US" dirty="0" smtClean="0"/>
          </a:p>
          <a:p>
            <a:pPr marL="237744" indent="-237744">
              <a:spcBef>
                <a:spcPts val="30"/>
              </a:spcBef>
              <a:buFont typeface="Wingdings" panose="05000000000000000000" pitchFamily="2" charset="2"/>
              <a:buChar char="§"/>
            </a:pPr>
            <a:r>
              <a:rPr lang="en-US" dirty="0" smtClean="0"/>
              <a:t>Some </a:t>
            </a:r>
            <a:r>
              <a:rPr lang="en-US" dirty="0"/>
              <a:t>tornado tracks with EF3+ intensity contained detailed information</a:t>
            </a:r>
          </a:p>
          <a:p>
            <a:pPr lvl="1"/>
            <a:r>
              <a:rPr lang="en-US" sz="1800" dirty="0"/>
              <a:t>Average of 4 additional segments for each modified single tornado track</a:t>
            </a:r>
          </a:p>
          <a:p>
            <a:pPr lvl="1"/>
            <a:r>
              <a:rPr lang="en-US" sz="1800" dirty="0"/>
              <a:t>Ad hoc research for event shape and intensity (NWS-sourced official track data)</a:t>
            </a:r>
          </a:p>
          <a:p>
            <a:pPr lvl="1"/>
            <a:r>
              <a:rPr lang="en-US" sz="1800" dirty="0"/>
              <a:t>Re-parameterized events as necessary for proper representation </a:t>
            </a:r>
            <a:r>
              <a:rPr lang="en-US" sz="1800" dirty="0" smtClean="0"/>
              <a:t>within the </a:t>
            </a:r>
            <a:r>
              <a:rPr lang="en-US" sz="1800" dirty="0"/>
              <a:t>event </a:t>
            </a:r>
            <a:r>
              <a:rPr lang="en-US" sz="1800" dirty="0" smtClean="0"/>
              <a:t>set</a:t>
            </a:r>
            <a:endParaRPr lang="en-US" sz="1800" dirty="0"/>
          </a:p>
        </p:txBody>
      </p:sp>
      <p:pic>
        <p:nvPicPr>
          <p:cNvPr id="4" name="Picture 1"/>
          <p:cNvPicPr>
            <a:picLocks noChangeAspect="1" noChangeArrowheads="1"/>
          </p:cNvPicPr>
          <p:nvPr/>
        </p:nvPicPr>
        <p:blipFill>
          <a:blip r:embed="rId3">
            <a:extLst>
              <a:ext uri="{28A0092B-C50C-407E-A947-70E740481C1C}">
                <a14:useLocalDpi xmlns:a14="http://schemas.microsoft.com/office/drawing/2010/main" val="0"/>
              </a:ext>
            </a:extLst>
          </a:blip>
          <a:srcRect l="17148" t="34375" r="39426" b="35374"/>
          <a:stretch>
            <a:fillRect/>
          </a:stretch>
        </p:blipFill>
        <p:spPr bwMode="auto">
          <a:xfrm>
            <a:off x="5829308" y="1089143"/>
            <a:ext cx="3953561" cy="160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p:cNvGrpSpPr>
            <a:grpSpLocks noChangeAspect="1"/>
          </p:cNvGrpSpPr>
          <p:nvPr/>
        </p:nvGrpSpPr>
        <p:grpSpPr bwMode="auto">
          <a:xfrm>
            <a:off x="5829308" y="2743863"/>
            <a:ext cx="3953561" cy="1602860"/>
            <a:chOff x="1439" y="8046"/>
            <a:chExt cx="9360" cy="3649"/>
          </a:xfrm>
        </p:grpSpPr>
        <p:pic>
          <p:nvPicPr>
            <p:cNvPr id="6" name="Picture 1"/>
            <p:cNvPicPr>
              <a:picLocks noChangeAspect="1" noChangeArrowheads="1"/>
            </p:cNvPicPr>
            <p:nvPr/>
          </p:nvPicPr>
          <p:blipFill>
            <a:blip r:embed="rId3">
              <a:extLst>
                <a:ext uri="{28A0092B-C50C-407E-A947-70E740481C1C}">
                  <a14:useLocalDpi xmlns:a14="http://schemas.microsoft.com/office/drawing/2010/main" val="0"/>
                </a:ext>
              </a:extLst>
            </a:blip>
            <a:srcRect l="17148" t="34375" r="39426" b="35374"/>
            <a:stretch>
              <a:fillRect/>
            </a:stretch>
          </p:blipFill>
          <p:spPr bwMode="auto">
            <a:xfrm>
              <a:off x="1439" y="8046"/>
              <a:ext cx="9360" cy="3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5"/>
            <p:cNvSpPr>
              <a:spLocks noChangeAspect="1" noChangeShapeType="1"/>
            </p:cNvSpPr>
            <p:nvPr/>
          </p:nvSpPr>
          <p:spPr bwMode="auto">
            <a:xfrm>
              <a:off x="1946" y="9416"/>
              <a:ext cx="8552" cy="1975"/>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5829308" y="4398248"/>
            <a:ext cx="3953561" cy="1604306"/>
            <a:chOff x="4575565" y="4474448"/>
            <a:chExt cx="4114800" cy="1604306"/>
          </a:xfrm>
        </p:grpSpPr>
        <p:pic>
          <p:nvPicPr>
            <p:cNvPr id="9" name="Picture 1"/>
            <p:cNvPicPr>
              <a:picLocks noChangeAspect="1" noChangeArrowheads="1"/>
            </p:cNvPicPr>
            <p:nvPr/>
          </p:nvPicPr>
          <p:blipFill>
            <a:blip r:embed="rId3">
              <a:extLst>
                <a:ext uri="{28A0092B-C50C-407E-A947-70E740481C1C}">
                  <a14:useLocalDpi xmlns:a14="http://schemas.microsoft.com/office/drawing/2010/main" val="0"/>
                </a:ext>
              </a:extLst>
            </a:blip>
            <a:srcRect l="17148" t="34375" r="39426" b="35374"/>
            <a:stretch>
              <a:fillRect/>
            </a:stretch>
          </p:blipFill>
          <p:spPr bwMode="auto">
            <a:xfrm>
              <a:off x="4575565" y="4474448"/>
              <a:ext cx="4114800" cy="1604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p:nvPr/>
          </p:nvGrpSpPr>
          <p:grpSpPr>
            <a:xfrm>
              <a:off x="4811638" y="4859587"/>
              <a:ext cx="3740765" cy="1083833"/>
              <a:chOff x="4811638" y="4859587"/>
              <a:chExt cx="3740765" cy="1083833"/>
            </a:xfrm>
          </p:grpSpPr>
          <p:sp>
            <p:nvSpPr>
              <p:cNvPr id="11"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27157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45141"/>
            <a:ext cx="9194800" cy="520700"/>
          </a:xfrm>
        </p:spPr>
        <p:txBody>
          <a:bodyPr/>
          <a:lstStyle/>
          <a:p>
            <a:r>
              <a:rPr lang="en-US" dirty="0" smtClean="0"/>
              <a:t>Position uncertainty is handled directly in the event set</a:t>
            </a:r>
            <a:endParaRPr lang="en-US" dirty="0"/>
          </a:p>
        </p:txBody>
      </p:sp>
      <p:sp>
        <p:nvSpPr>
          <p:cNvPr id="3" name="Content Placeholder 1"/>
          <p:cNvSpPr>
            <a:spLocks noGrp="1"/>
          </p:cNvSpPr>
          <p:nvPr>
            <p:ph idx="1"/>
          </p:nvPr>
        </p:nvSpPr>
        <p:spPr>
          <a:xfrm>
            <a:off x="515115" y="1042924"/>
            <a:ext cx="9162285" cy="3135376"/>
          </a:xfrm>
        </p:spPr>
        <p:txBody>
          <a:bodyPr/>
          <a:lstStyle/>
          <a:p>
            <a:pPr marL="237744" indent="-237744">
              <a:buFont typeface="Wingdings" panose="05000000000000000000" pitchFamily="2" charset="2"/>
              <a:buChar char="§"/>
            </a:pPr>
            <a:r>
              <a:rPr lang="en-US" dirty="0" smtClean="0"/>
              <a:t>Tolerance in location accuracy: adds local uncertainty </a:t>
            </a:r>
            <a:r>
              <a:rPr lang="en-US" dirty="0"/>
              <a:t>in LSR event </a:t>
            </a:r>
            <a:r>
              <a:rPr lang="en-US" dirty="0" smtClean="0"/>
              <a:t>placement</a:t>
            </a:r>
          </a:p>
          <a:p>
            <a:pPr lvl="1"/>
            <a:r>
              <a:rPr lang="en-US" sz="1800" dirty="0" smtClean="0"/>
              <a:t>Street-level address not available </a:t>
            </a:r>
            <a:r>
              <a:rPr lang="en-US" sz="1800" dirty="0"/>
              <a:t>(</a:t>
            </a:r>
            <a:r>
              <a:rPr lang="en-US" sz="1800" dirty="0" smtClean="0"/>
              <a:t>cross-street assignments most likely)</a:t>
            </a:r>
            <a:endParaRPr lang="en-US" sz="1800" dirty="0"/>
          </a:p>
          <a:p>
            <a:pPr lvl="1"/>
            <a:r>
              <a:rPr lang="en-US" sz="1800" dirty="0"/>
              <a:t>SOLUTION: Sample every LSR </a:t>
            </a:r>
            <a:r>
              <a:rPr lang="en-US" sz="1800" dirty="0" smtClean="0"/>
              <a:t>a number of times</a:t>
            </a:r>
            <a:r>
              <a:rPr lang="en-US" sz="1800" dirty="0"/>
              <a:t>, adding position uncertainty</a:t>
            </a:r>
          </a:p>
          <a:p>
            <a:pPr lvl="2"/>
            <a:r>
              <a:rPr lang="en-US" dirty="0" smtClean="0"/>
              <a:t>Less </a:t>
            </a:r>
            <a:r>
              <a:rPr lang="en-US" dirty="0"/>
              <a:t>position uncertainty for tornadoes (more accurate reporting)</a:t>
            </a:r>
          </a:p>
          <a:p>
            <a:pPr lvl="2"/>
            <a:r>
              <a:rPr lang="en-US" dirty="0" smtClean="0"/>
              <a:t>More </a:t>
            </a:r>
            <a:r>
              <a:rPr lang="en-US" dirty="0"/>
              <a:t>position uncertainty for hail and wind</a:t>
            </a:r>
          </a:p>
          <a:p>
            <a:pPr lvl="2"/>
            <a:r>
              <a:rPr lang="en-US" dirty="0" smtClean="0"/>
              <a:t>Nearly 7.5 </a:t>
            </a:r>
            <a:r>
              <a:rPr lang="en-US" dirty="0"/>
              <a:t>million </a:t>
            </a:r>
            <a:r>
              <a:rPr lang="en-US" dirty="0" smtClean="0"/>
              <a:t>events generated </a:t>
            </a:r>
            <a:r>
              <a:rPr lang="en-US" dirty="0"/>
              <a:t>in ELEMENTS from </a:t>
            </a:r>
            <a:r>
              <a:rPr lang="en-US" dirty="0" smtClean="0"/>
              <a:t>nearly 300,000 LSRs</a:t>
            </a:r>
          </a:p>
        </p:txBody>
      </p:sp>
      <p:pic>
        <p:nvPicPr>
          <p:cNvPr id="5" name="Picture 1"/>
          <p:cNvPicPr>
            <a:picLocks noChangeAspect="1" noChangeArrowheads="1"/>
          </p:cNvPicPr>
          <p:nvPr/>
        </p:nvPicPr>
        <p:blipFill>
          <a:blip r:embed="rId3">
            <a:extLst>
              <a:ext uri="{28A0092B-C50C-407E-A947-70E740481C1C}">
                <a14:useLocalDpi xmlns:a14="http://schemas.microsoft.com/office/drawing/2010/main" val="0"/>
              </a:ext>
            </a:extLst>
          </a:blip>
          <a:srcRect l="17148" t="34375" r="39426" b="35374"/>
          <a:stretch>
            <a:fillRect/>
          </a:stretch>
        </p:blipFill>
        <p:spPr bwMode="auto">
          <a:xfrm>
            <a:off x="654434" y="3073416"/>
            <a:ext cx="8524585" cy="295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1107381" y="3475095"/>
            <a:ext cx="7842573" cy="2470783"/>
            <a:chOff x="993170" y="3249693"/>
            <a:chExt cx="7239298" cy="2676358"/>
          </a:xfrm>
        </p:grpSpPr>
        <p:grpSp>
          <p:nvGrpSpPr>
            <p:cNvPr id="7" name="Group 6"/>
            <p:cNvGrpSpPr/>
            <p:nvPr/>
          </p:nvGrpSpPr>
          <p:grpSpPr>
            <a:xfrm>
              <a:off x="1026514" y="3597373"/>
              <a:ext cx="7153570" cy="2161990"/>
              <a:chOff x="4811638" y="4859587"/>
              <a:chExt cx="3740765" cy="1083833"/>
            </a:xfrm>
          </p:grpSpPr>
          <p:sp>
            <p:nvSpPr>
              <p:cNvPr id="58"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1021746" y="3649757"/>
              <a:ext cx="7153570" cy="2161990"/>
              <a:chOff x="4811638" y="4859587"/>
              <a:chExt cx="3740765" cy="1083833"/>
            </a:xfrm>
          </p:grpSpPr>
          <p:sp>
            <p:nvSpPr>
              <p:cNvPr id="54"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1036034" y="3706909"/>
              <a:ext cx="7153570" cy="2161990"/>
              <a:chOff x="4811638" y="4859587"/>
              <a:chExt cx="3740765" cy="1083833"/>
            </a:xfrm>
          </p:grpSpPr>
          <p:sp>
            <p:nvSpPr>
              <p:cNvPr id="50"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p:cNvGrpSpPr/>
            <p:nvPr/>
          </p:nvGrpSpPr>
          <p:grpSpPr>
            <a:xfrm>
              <a:off x="1078898" y="3764061"/>
              <a:ext cx="7153570" cy="2161990"/>
              <a:chOff x="4811638" y="4859587"/>
              <a:chExt cx="3740765" cy="1083833"/>
            </a:xfrm>
          </p:grpSpPr>
          <p:sp>
            <p:nvSpPr>
              <p:cNvPr id="46"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993170" y="3764061"/>
              <a:ext cx="7153570" cy="2161990"/>
              <a:chOff x="4811638" y="4859587"/>
              <a:chExt cx="3740765" cy="1083833"/>
            </a:xfrm>
          </p:grpSpPr>
          <p:sp>
            <p:nvSpPr>
              <p:cNvPr id="42"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11"/>
            <p:cNvGrpSpPr/>
            <p:nvPr/>
          </p:nvGrpSpPr>
          <p:grpSpPr>
            <a:xfrm>
              <a:off x="1036034" y="3521165"/>
              <a:ext cx="7153570" cy="2161990"/>
              <a:chOff x="4811638" y="4859587"/>
              <a:chExt cx="3740765" cy="1083833"/>
            </a:xfrm>
          </p:grpSpPr>
          <p:sp>
            <p:nvSpPr>
              <p:cNvPr id="38"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12"/>
            <p:cNvGrpSpPr/>
            <p:nvPr/>
          </p:nvGrpSpPr>
          <p:grpSpPr>
            <a:xfrm>
              <a:off x="1050322" y="3464013"/>
              <a:ext cx="7153570" cy="2161990"/>
              <a:chOff x="4811638" y="4859587"/>
              <a:chExt cx="3740765" cy="1083833"/>
            </a:xfrm>
          </p:grpSpPr>
          <p:sp>
            <p:nvSpPr>
              <p:cNvPr id="34"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 name="Group 13"/>
            <p:cNvGrpSpPr/>
            <p:nvPr/>
          </p:nvGrpSpPr>
          <p:grpSpPr>
            <a:xfrm>
              <a:off x="1036034" y="3406861"/>
              <a:ext cx="7153570" cy="2161990"/>
              <a:chOff x="4811638" y="4859587"/>
              <a:chExt cx="3740765" cy="1083833"/>
            </a:xfrm>
          </p:grpSpPr>
          <p:sp>
            <p:nvSpPr>
              <p:cNvPr id="30"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1050322" y="3349709"/>
              <a:ext cx="7153570" cy="2161990"/>
              <a:chOff x="4811638" y="4859587"/>
              <a:chExt cx="3740765" cy="1083833"/>
            </a:xfrm>
          </p:grpSpPr>
          <p:sp>
            <p:nvSpPr>
              <p:cNvPr id="26"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6" name="Group 15"/>
            <p:cNvGrpSpPr/>
            <p:nvPr/>
          </p:nvGrpSpPr>
          <p:grpSpPr>
            <a:xfrm>
              <a:off x="1064610" y="3306845"/>
              <a:ext cx="7153570" cy="2161990"/>
              <a:chOff x="4811638" y="4859587"/>
              <a:chExt cx="3740765" cy="1083833"/>
            </a:xfrm>
          </p:grpSpPr>
          <p:sp>
            <p:nvSpPr>
              <p:cNvPr id="22"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16"/>
            <p:cNvGrpSpPr/>
            <p:nvPr/>
          </p:nvGrpSpPr>
          <p:grpSpPr>
            <a:xfrm>
              <a:off x="1064610" y="3249693"/>
              <a:ext cx="7153570" cy="2161990"/>
              <a:chOff x="4811638" y="4859587"/>
              <a:chExt cx="3740765" cy="1083833"/>
            </a:xfrm>
          </p:grpSpPr>
          <p:sp>
            <p:nvSpPr>
              <p:cNvPr id="18" name="AutoShape 6"/>
              <p:cNvSpPr>
                <a:spLocks noChangeAspect="1" noChangeShapeType="1"/>
              </p:cNvSpPr>
              <p:nvPr/>
            </p:nvSpPr>
            <p:spPr bwMode="auto">
              <a:xfrm flipV="1">
                <a:off x="4811638" y="4859587"/>
                <a:ext cx="1283237" cy="212794"/>
              </a:xfrm>
              <a:prstGeom prst="straightConnector1">
                <a:avLst/>
              </a:pr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AutoShape 7"/>
              <p:cNvSpPr>
                <a:spLocks noChangeAspect="1" noChangeShapeType="1"/>
              </p:cNvSpPr>
              <p:nvPr/>
            </p:nvSpPr>
            <p:spPr bwMode="auto">
              <a:xfrm>
                <a:off x="6094874" y="4863874"/>
                <a:ext cx="927377" cy="3344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AutoShape 7"/>
              <p:cNvSpPr>
                <a:spLocks noChangeAspect="1" noChangeShapeType="1"/>
              </p:cNvSpPr>
              <p:nvPr/>
            </p:nvSpPr>
            <p:spPr bwMode="auto">
              <a:xfrm>
                <a:off x="7027614" y="5199201"/>
                <a:ext cx="593846" cy="21417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Lst>
                <a:ahLst/>
                <a:cxnLst>
                  <a:cxn ang="0">
                    <a:pos x="connsiteX0" y="connsiteY0"/>
                  </a:cxn>
                  <a:cxn ang="0">
                    <a:pos x="connsiteX1" y="connsiteY1"/>
                  </a:cxn>
                </a:cxnLst>
                <a:rect l="l" t="t" r="r" b="b"/>
                <a:pathLst>
                  <a:path w="927377" h="334464" fill="none">
                    <a:moveTo>
                      <a:pt x="0" y="0"/>
                    </a:moveTo>
                    <a:cubicBezTo>
                      <a:pt x="311242" y="139005"/>
                      <a:pt x="616135" y="233559"/>
                      <a:pt x="927377" y="3344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AutoShape 7"/>
              <p:cNvSpPr>
                <a:spLocks noChangeAspect="1" noChangeShapeType="1"/>
              </p:cNvSpPr>
              <p:nvPr/>
            </p:nvSpPr>
            <p:spPr bwMode="auto">
              <a:xfrm>
                <a:off x="7615501" y="5418456"/>
                <a:ext cx="936902" cy="524964"/>
              </a:xfrm>
              <a:custGeom>
                <a:avLst/>
                <a:gdLst>
                  <a:gd name="connsiteX0" fmla="*/ 0 w 933727"/>
                  <a:gd name="connsiteY0" fmla="*/ 0 h 417014"/>
                  <a:gd name="connsiteX1" fmla="*/ 933727 w 933727"/>
                  <a:gd name="connsiteY1" fmla="*/ 417014 h 417014"/>
                  <a:gd name="connsiteX0" fmla="*/ 0 w 927377"/>
                  <a:gd name="connsiteY0" fmla="*/ 0 h 334464"/>
                  <a:gd name="connsiteX1" fmla="*/ 927377 w 927377"/>
                  <a:gd name="connsiteY1" fmla="*/ 334464 h 334464"/>
                  <a:gd name="connsiteX0" fmla="*/ 0 w 927377"/>
                  <a:gd name="connsiteY0" fmla="*/ 0 h 334464"/>
                  <a:gd name="connsiteX1" fmla="*/ 927377 w 927377"/>
                  <a:gd name="connsiteY1" fmla="*/ 334464 h 334464"/>
                  <a:gd name="connsiteX0" fmla="*/ 0 w 936902"/>
                  <a:gd name="connsiteY0" fmla="*/ 0 h 524964"/>
                  <a:gd name="connsiteX1" fmla="*/ 936902 w 936902"/>
                  <a:gd name="connsiteY1" fmla="*/ 524964 h 524964"/>
                  <a:gd name="connsiteX0" fmla="*/ 0 w 936902"/>
                  <a:gd name="connsiteY0" fmla="*/ 0 h 524964"/>
                  <a:gd name="connsiteX1" fmla="*/ 936902 w 936902"/>
                  <a:gd name="connsiteY1" fmla="*/ 524964 h 524964"/>
                </a:gdLst>
                <a:ahLst/>
                <a:cxnLst>
                  <a:cxn ang="0">
                    <a:pos x="connsiteX0" y="connsiteY0"/>
                  </a:cxn>
                  <a:cxn ang="0">
                    <a:pos x="connsiteX1" y="connsiteY1"/>
                  </a:cxn>
                </a:cxnLst>
                <a:rect l="l" t="t" r="r" b="b"/>
                <a:pathLst>
                  <a:path w="936902" h="524964" fill="none">
                    <a:moveTo>
                      <a:pt x="0" y="0"/>
                    </a:moveTo>
                    <a:cubicBezTo>
                      <a:pt x="311242" y="139005"/>
                      <a:pt x="679635" y="363734"/>
                      <a:pt x="936902" y="524964"/>
                    </a:cubicBezTo>
                  </a:path>
                </a:pathLst>
              </a:custGeom>
              <a:noFill/>
              <a:ln w="38100">
                <a:solidFill>
                  <a:srgbClr val="FF0000"/>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475703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45141"/>
            <a:ext cx="8978900" cy="520700"/>
          </a:xfrm>
        </p:spPr>
        <p:txBody>
          <a:bodyPr/>
          <a:lstStyle/>
          <a:p>
            <a:r>
              <a:rPr lang="en-US" dirty="0" smtClean="0"/>
              <a:t>STS RePlay event losses vs. PCS (RES/COM only)</a:t>
            </a:r>
            <a:endParaRPr lang="en-US" dirty="0"/>
          </a:p>
        </p:txBody>
      </p:sp>
      <p:sp>
        <p:nvSpPr>
          <p:cNvPr id="5" name="Content Placeholder 2"/>
          <p:cNvSpPr>
            <a:spLocks noGrp="1"/>
          </p:cNvSpPr>
          <p:nvPr>
            <p:ph idx="1"/>
          </p:nvPr>
        </p:nvSpPr>
        <p:spPr>
          <a:xfrm>
            <a:off x="495300" y="2654300"/>
            <a:ext cx="8978900" cy="3187127"/>
          </a:xfrm>
        </p:spPr>
        <p:txBody>
          <a:bodyPr/>
          <a:lstStyle/>
          <a:p>
            <a:r>
              <a:rPr lang="en-US" dirty="0" smtClean="0"/>
              <a:t>2003 – </a:t>
            </a:r>
            <a:r>
              <a:rPr lang="en-US" dirty="0"/>
              <a:t>88 (428 tornado reports, 2,083 hail reports, 1,066 wind </a:t>
            </a:r>
            <a:r>
              <a:rPr lang="en-US" dirty="0" smtClean="0"/>
              <a:t>reports)</a:t>
            </a:r>
          </a:p>
          <a:p>
            <a:pPr lvl="1"/>
            <a:r>
              <a:rPr lang="en-US" dirty="0" smtClean="0"/>
              <a:t>May 2 to May 11, </a:t>
            </a:r>
            <a:r>
              <a:rPr lang="en-US" dirty="0"/>
              <a:t>2003 </a:t>
            </a:r>
            <a:endParaRPr lang="en-US" dirty="0" smtClean="0"/>
          </a:p>
          <a:p>
            <a:pPr lvl="1"/>
            <a:r>
              <a:rPr lang="en-US" dirty="0" smtClean="0"/>
              <a:t>AL, AR, CO, GA, IL, IN, IA, KS, KY, MS, MO, NE, NC, OH, OK, SC, SD, TN</a:t>
            </a:r>
          </a:p>
          <a:p>
            <a:endParaRPr lang="en-US" dirty="0" smtClean="0"/>
          </a:p>
          <a:p>
            <a:r>
              <a:rPr lang="en-US" dirty="0" smtClean="0"/>
              <a:t>2008 – </a:t>
            </a:r>
            <a:r>
              <a:rPr lang="en-US" dirty="0"/>
              <a:t>42 (182 tornado reports, 759 hail reports, 382 wind </a:t>
            </a:r>
            <a:r>
              <a:rPr lang="en-US" dirty="0" smtClean="0"/>
              <a:t>reports)</a:t>
            </a:r>
          </a:p>
          <a:p>
            <a:pPr lvl="1"/>
            <a:r>
              <a:rPr lang="en-US" dirty="0" smtClean="0"/>
              <a:t>May 22 to May </a:t>
            </a:r>
            <a:r>
              <a:rPr lang="en-US" dirty="0"/>
              <a:t>26, </a:t>
            </a:r>
            <a:r>
              <a:rPr lang="en-US" dirty="0" smtClean="0"/>
              <a:t>2008</a:t>
            </a:r>
          </a:p>
          <a:p>
            <a:pPr lvl="1"/>
            <a:r>
              <a:rPr lang="en-US" dirty="0" smtClean="0"/>
              <a:t>CO, IA, KS, MN, NE, OK, WY</a:t>
            </a:r>
          </a:p>
          <a:p>
            <a:endParaRPr lang="en-US" dirty="0"/>
          </a:p>
          <a:p>
            <a:r>
              <a:rPr lang="en-US" dirty="0"/>
              <a:t>2011 – 46 (550 tornado reports, 1,088 hail reports, 1,375 wind </a:t>
            </a:r>
            <a:r>
              <a:rPr lang="en-US" dirty="0" smtClean="0"/>
              <a:t>reports)</a:t>
            </a:r>
          </a:p>
          <a:p>
            <a:pPr lvl="1"/>
            <a:r>
              <a:rPr lang="en-US" dirty="0" smtClean="0"/>
              <a:t>April 22 to April </a:t>
            </a:r>
            <a:r>
              <a:rPr lang="en-US" dirty="0"/>
              <a:t>28, </a:t>
            </a:r>
            <a:r>
              <a:rPr lang="en-US" dirty="0" smtClean="0"/>
              <a:t>2011</a:t>
            </a:r>
          </a:p>
          <a:p>
            <a:pPr lvl="1"/>
            <a:r>
              <a:rPr lang="en-US" dirty="0" smtClean="0"/>
              <a:t>AL, AR, GA, IL, KY, LA, MS, MO, OH, OK, TN, TX, VA</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675" y="1030288"/>
            <a:ext cx="9039226" cy="1579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46979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STS Stochastic model </a:t>
            </a:r>
            <a:r>
              <a:rPr lang="en-US" dirty="0"/>
              <a:t>o</a:t>
            </a:r>
            <a:r>
              <a:rPr lang="en-US" dirty="0" smtClean="0"/>
              <a:t>verview</a:t>
            </a:r>
            <a:endParaRPr lang="en-US" dirty="0"/>
          </a:p>
        </p:txBody>
      </p:sp>
      <p:sp>
        <p:nvSpPr>
          <p:cNvPr id="3" name="Content Placeholder 2"/>
          <p:cNvSpPr>
            <a:spLocks noGrp="1"/>
          </p:cNvSpPr>
          <p:nvPr>
            <p:ph idx="1"/>
          </p:nvPr>
        </p:nvSpPr>
        <p:spPr>
          <a:xfrm>
            <a:off x="495300" y="1042416"/>
            <a:ext cx="9182100" cy="4951412"/>
          </a:xfrm>
        </p:spPr>
        <p:txBody>
          <a:bodyPr/>
          <a:lstStyle/>
          <a:p>
            <a:r>
              <a:rPr lang="en-US" dirty="0" smtClean="0"/>
              <a:t>Robust probabilistic model simulating up to 35,000 years of events</a:t>
            </a:r>
          </a:p>
          <a:p>
            <a:endParaRPr lang="en-US" dirty="0" smtClean="0"/>
          </a:p>
          <a:p>
            <a:r>
              <a:rPr lang="en-US" dirty="0" smtClean="0"/>
              <a:t>Leverages historical SPC </a:t>
            </a:r>
            <a:r>
              <a:rPr lang="en-US" dirty="0"/>
              <a:t>data from </a:t>
            </a:r>
            <a:r>
              <a:rPr lang="en-US" dirty="0" smtClean="0"/>
              <a:t>1950-2012</a:t>
            </a:r>
          </a:p>
          <a:p>
            <a:pPr lvl="1"/>
            <a:r>
              <a:rPr lang="en-US" dirty="0" smtClean="0"/>
              <a:t>Hail and convective wind frequencies are weighted towards the 2003-2012 period (more accurate reporting period)</a:t>
            </a:r>
          </a:p>
          <a:p>
            <a:pPr lvl="1"/>
            <a:endParaRPr lang="en-US" dirty="0" smtClean="0"/>
          </a:p>
          <a:p>
            <a:r>
              <a:rPr lang="en-US" dirty="0" smtClean="0"/>
              <a:t>Stochastic event </a:t>
            </a:r>
            <a:r>
              <a:rPr lang="en-US" dirty="0"/>
              <a:t>set contains over </a:t>
            </a:r>
            <a:r>
              <a:rPr lang="en-US" dirty="0" smtClean="0"/>
              <a:t>1.7M outbreaks</a:t>
            </a:r>
          </a:p>
          <a:p>
            <a:pPr lvl="1"/>
            <a:r>
              <a:rPr lang="en-US" dirty="0" smtClean="0"/>
              <a:t>Includes over 266 million individual severe </a:t>
            </a:r>
            <a:r>
              <a:rPr lang="en-US" dirty="0"/>
              <a:t>weather </a:t>
            </a:r>
            <a:r>
              <a:rPr lang="en-US" dirty="0" smtClean="0"/>
              <a:t>occurrences</a:t>
            </a:r>
          </a:p>
          <a:p>
            <a:pPr lvl="1"/>
            <a:r>
              <a:rPr lang="en-US" dirty="0"/>
              <a:t>Combined outbreaks by historical date (generally 1 to 4 </a:t>
            </a:r>
            <a:r>
              <a:rPr lang="en-US" dirty="0" smtClean="0"/>
              <a:t>days – PCS event definitions)</a:t>
            </a:r>
          </a:p>
          <a:p>
            <a:pPr lvl="1"/>
            <a:endParaRPr lang="en-US" dirty="0"/>
          </a:p>
          <a:p>
            <a:r>
              <a:rPr lang="en-US" dirty="0" smtClean="0"/>
              <a:t>Includes ALL events, not just events that meet a hazard or loss threshold </a:t>
            </a:r>
          </a:p>
          <a:p>
            <a:pPr lvl="1"/>
            <a:r>
              <a:rPr lang="en-US" dirty="0" smtClean="0"/>
              <a:t>Important to companies that may have localized exposure concentrations</a:t>
            </a:r>
          </a:p>
          <a:p>
            <a:pPr lvl="1"/>
            <a:endParaRPr lang="en-US" dirty="0" smtClean="0"/>
          </a:p>
          <a:p>
            <a:r>
              <a:rPr lang="en-US" dirty="0" smtClean="0"/>
              <a:t>Uses the same hazard and loss methods as well as the same vulnerability functions as STS RePlay for modeling consistency</a:t>
            </a:r>
            <a:endParaRPr lang="en-US" dirty="0"/>
          </a:p>
          <a:p>
            <a:endParaRPr lang="en-US" dirty="0"/>
          </a:p>
        </p:txBody>
      </p:sp>
    </p:spTree>
    <p:extLst>
      <p:ext uri="{BB962C8B-B14F-4D97-AF65-F5344CB8AC3E}">
        <p14:creationId xmlns:p14="http://schemas.microsoft.com/office/powerpoint/2010/main" val="34213138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026"/>
          <p:cNvSpPr>
            <a:spLocks noGrp="1" noChangeArrowheads="1"/>
          </p:cNvSpPr>
          <p:nvPr>
            <p:ph type="title"/>
          </p:nvPr>
        </p:nvSpPr>
        <p:spPr/>
        <p:txBody>
          <a:bodyPr/>
          <a:lstStyle/>
          <a:p>
            <a:r>
              <a:rPr lang="en-US" dirty="0" smtClean="0"/>
              <a:t>STS Stochastic model development</a:t>
            </a:r>
            <a:endParaRPr lang="en-US" dirty="0"/>
          </a:p>
        </p:txBody>
      </p:sp>
      <p:sp>
        <p:nvSpPr>
          <p:cNvPr id="77827" name="Rectangle 1027"/>
          <p:cNvSpPr>
            <a:spLocks noGrp="1" noChangeArrowheads="1"/>
          </p:cNvSpPr>
          <p:nvPr>
            <p:ph idx="1"/>
          </p:nvPr>
        </p:nvSpPr>
        <p:spPr>
          <a:xfrm>
            <a:off x="495300" y="1045406"/>
            <a:ext cx="8915400" cy="4466409"/>
          </a:xfrm>
        </p:spPr>
        <p:txBody>
          <a:bodyPr/>
          <a:lstStyle/>
          <a:p>
            <a:r>
              <a:rPr lang="en-US" dirty="0" smtClean="0"/>
              <a:t>Event frequencies are based on the time series of </a:t>
            </a:r>
            <a:r>
              <a:rPr lang="en-US" dirty="0"/>
              <a:t>observed historical severe weather </a:t>
            </a:r>
            <a:r>
              <a:rPr lang="en-US" dirty="0" smtClean="0"/>
              <a:t>events recorded in the Storm Prediction Center database</a:t>
            </a:r>
          </a:p>
          <a:p>
            <a:pPr lvl="1"/>
            <a:r>
              <a:rPr lang="en-US" dirty="0" smtClean="0"/>
              <a:t>Duplicate report filtering is performed to minimize over-counting of hazard and loss</a:t>
            </a:r>
          </a:p>
          <a:p>
            <a:pPr lvl="1"/>
            <a:endParaRPr lang="en-US" dirty="0" smtClean="0"/>
          </a:p>
          <a:p>
            <a:r>
              <a:rPr lang="en-US" dirty="0" smtClean="0"/>
              <a:t>To account for the under-reporting of tornado and hail events (especially low intensity events such as F0, F1, and F2 tornadoes and H0, H1 and H2 hail) in the earlier historical years, linear regressions are performed to de-trend the annual number of single tracks per outbreak and the number of outbreaks per year</a:t>
            </a:r>
          </a:p>
          <a:p>
            <a:pPr lvl="1"/>
            <a:r>
              <a:rPr lang="en-US" dirty="0" smtClean="0"/>
              <a:t>This way, most of the later years’ bias will be removed while the short term trends in the original data is maintained</a:t>
            </a:r>
          </a:p>
        </p:txBody>
      </p:sp>
    </p:spTree>
    <p:extLst>
      <p:ext uri="{BB962C8B-B14F-4D97-AF65-F5344CB8AC3E}">
        <p14:creationId xmlns:p14="http://schemas.microsoft.com/office/powerpoint/2010/main" val="2218095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95299" y="355600"/>
            <a:ext cx="9023429" cy="520700"/>
          </a:xfrm>
        </p:spPr>
        <p:txBody>
          <a:bodyPr/>
          <a:lstStyle/>
          <a:p>
            <a:r>
              <a:rPr lang="en-US" dirty="0"/>
              <a:t>Aon Benfield: </a:t>
            </a:r>
            <a:r>
              <a:rPr lang="en-US" dirty="0" smtClean="0"/>
              <a:t/>
            </a:r>
            <a:br>
              <a:rPr lang="en-US" dirty="0" smtClean="0"/>
            </a:br>
            <a:r>
              <a:rPr lang="en-US" dirty="0" smtClean="0"/>
              <a:t>The </a:t>
            </a:r>
            <a:r>
              <a:rPr lang="en-US" dirty="0"/>
              <a:t>world’s leading reinsurance intermediary</a:t>
            </a:r>
          </a:p>
        </p:txBody>
      </p:sp>
      <p:sp>
        <p:nvSpPr>
          <p:cNvPr id="40" name="Rectangle 39"/>
          <p:cNvSpPr/>
          <p:nvPr/>
        </p:nvSpPr>
        <p:spPr>
          <a:xfrm>
            <a:off x="7796389" y="4456757"/>
            <a:ext cx="1868840" cy="1446550"/>
          </a:xfrm>
          <a:prstGeom prst="rect">
            <a:avLst/>
          </a:prstGeom>
        </p:spPr>
        <p:txBody>
          <a:bodyPr wrap="square">
            <a:spAutoFit/>
          </a:bodyPr>
          <a:lstStyle/>
          <a:p>
            <a:pPr eaLnBrk="1" fontAlgn="auto" hangingPunct="1">
              <a:spcBef>
                <a:spcPts val="0"/>
              </a:spcBef>
              <a:spcAft>
                <a:spcPts val="0"/>
              </a:spcAft>
              <a:defRPr/>
            </a:pPr>
            <a:r>
              <a:rPr lang="en-US" sz="1200" kern="0" dirty="0" smtClean="0">
                <a:solidFill>
                  <a:srgbClr val="4D4F53"/>
                </a:solidFill>
              </a:rPr>
              <a:t>Experts in utilizing catastrophe models, annually analyzing </a:t>
            </a:r>
            <a:endParaRPr lang="en-US" sz="1200" b="1" kern="0" dirty="0" smtClean="0">
              <a:solidFill>
                <a:srgbClr val="000000"/>
              </a:solidFill>
            </a:endParaRPr>
          </a:p>
          <a:p>
            <a:pPr eaLnBrk="1" fontAlgn="auto" hangingPunct="1">
              <a:spcBef>
                <a:spcPts val="0"/>
              </a:spcBef>
              <a:spcAft>
                <a:spcPts val="0"/>
              </a:spcAft>
              <a:defRPr/>
            </a:pPr>
            <a:r>
              <a:rPr lang="en-US" sz="2800" b="1" kern="0" dirty="0" smtClean="0">
                <a:solidFill>
                  <a:srgbClr val="000000"/>
                </a:solidFill>
              </a:rPr>
              <a:t>70% </a:t>
            </a:r>
            <a:endParaRPr lang="en-US" b="1" kern="0" dirty="0" smtClean="0">
              <a:solidFill>
                <a:srgbClr val="000000"/>
              </a:solidFill>
            </a:endParaRPr>
          </a:p>
          <a:p>
            <a:pPr eaLnBrk="1" fontAlgn="auto" hangingPunct="1">
              <a:spcBef>
                <a:spcPts val="0"/>
              </a:spcBef>
              <a:spcAft>
                <a:spcPts val="0"/>
              </a:spcAft>
              <a:defRPr/>
            </a:pPr>
            <a:r>
              <a:rPr lang="en-US" sz="1200" kern="0" dirty="0" smtClean="0">
                <a:solidFill>
                  <a:srgbClr val="4D4F53"/>
                </a:solidFill>
              </a:rPr>
              <a:t>of the </a:t>
            </a:r>
            <a:br>
              <a:rPr lang="en-US" sz="1200" kern="0" dirty="0" smtClean="0">
                <a:solidFill>
                  <a:srgbClr val="4D4F53"/>
                </a:solidFill>
              </a:rPr>
            </a:br>
            <a:r>
              <a:rPr lang="en-US" sz="1200" b="1" kern="0" dirty="0" smtClean="0">
                <a:solidFill>
                  <a:srgbClr val="000000"/>
                </a:solidFill>
              </a:rPr>
              <a:t>Homeowners market</a:t>
            </a:r>
            <a:endParaRPr lang="en-US" sz="3200" b="1" kern="0" dirty="0" smtClean="0">
              <a:solidFill>
                <a:srgbClr val="000000"/>
              </a:solidFill>
            </a:endParaRPr>
          </a:p>
        </p:txBody>
      </p:sp>
      <p:cxnSp>
        <p:nvCxnSpPr>
          <p:cNvPr id="41" name="Straight Connector 40"/>
          <p:cNvCxnSpPr/>
          <p:nvPr/>
        </p:nvCxnSpPr>
        <p:spPr>
          <a:xfrm>
            <a:off x="5617988" y="1219200"/>
            <a:ext cx="0" cy="4813300"/>
          </a:xfrm>
          <a:prstGeom prst="line">
            <a:avLst/>
          </a:prstGeom>
          <a:noFill/>
          <a:ln w="12700" cap="flat" cmpd="sng" algn="ctr">
            <a:solidFill>
              <a:srgbClr val="DFDFDE"/>
            </a:solidFill>
            <a:prstDash val="solid"/>
            <a:miter lim="800000"/>
          </a:ln>
          <a:effectLst/>
        </p:spPr>
      </p:cxnSp>
      <p:cxnSp>
        <p:nvCxnSpPr>
          <p:cNvPr id="18" name="Straight Connector 17"/>
          <p:cNvCxnSpPr/>
          <p:nvPr/>
        </p:nvCxnSpPr>
        <p:spPr>
          <a:xfrm>
            <a:off x="5870223" y="3157093"/>
            <a:ext cx="3509901" cy="0"/>
          </a:xfrm>
          <a:prstGeom prst="line">
            <a:avLst/>
          </a:prstGeom>
          <a:noFill/>
          <a:ln w="12700" cap="flat" cmpd="sng" algn="ctr">
            <a:solidFill>
              <a:srgbClr val="C9CAC8">
                <a:lumMod val="60000"/>
                <a:lumOff val="40000"/>
              </a:srgbClr>
            </a:solidFill>
            <a:prstDash val="solid"/>
            <a:miter lim="800000"/>
          </a:ln>
          <a:effectLst/>
        </p:spPr>
      </p:cxnSp>
      <p:sp>
        <p:nvSpPr>
          <p:cNvPr id="19" name="Rectangle 18"/>
          <p:cNvSpPr/>
          <p:nvPr/>
        </p:nvSpPr>
        <p:spPr>
          <a:xfrm>
            <a:off x="5789969" y="1198549"/>
            <a:ext cx="2889246" cy="1813317"/>
          </a:xfrm>
          <a:prstGeom prst="rect">
            <a:avLst/>
          </a:prstGeom>
        </p:spPr>
        <p:txBody>
          <a:bodyPr wrap="square">
            <a:spAutoFit/>
          </a:bodyPr>
          <a:lstStyle/>
          <a:p>
            <a:pPr eaLnBrk="1" fontAlgn="auto" hangingPunct="1">
              <a:spcBef>
                <a:spcPts val="0"/>
              </a:spcBef>
              <a:spcAft>
                <a:spcPts val="0"/>
              </a:spcAft>
              <a:defRPr/>
            </a:pPr>
            <a:r>
              <a:rPr lang="en-US" sz="1200" kern="0" dirty="0" smtClean="0">
                <a:solidFill>
                  <a:srgbClr val="4D4F53"/>
                </a:solidFill>
              </a:rPr>
              <a:t>The worst priced</a:t>
            </a:r>
          </a:p>
          <a:p>
            <a:pPr eaLnBrk="1" fontAlgn="auto" hangingPunct="1">
              <a:lnSpc>
                <a:spcPts val="5260"/>
              </a:lnSpc>
              <a:spcBef>
                <a:spcPts val="0"/>
              </a:spcBef>
              <a:spcAft>
                <a:spcPts val="0"/>
              </a:spcAft>
              <a:defRPr/>
            </a:pPr>
            <a:r>
              <a:rPr lang="en-US" sz="4800" b="1" kern="0" dirty="0" smtClean="0">
                <a:solidFill>
                  <a:srgbClr val="000000"/>
                </a:solidFill>
              </a:rPr>
              <a:t>10%</a:t>
            </a:r>
          </a:p>
          <a:p>
            <a:pPr eaLnBrk="1" fontAlgn="auto" hangingPunct="1">
              <a:spcBef>
                <a:spcPts val="0"/>
              </a:spcBef>
              <a:spcAft>
                <a:spcPts val="0"/>
              </a:spcAft>
              <a:defRPr/>
            </a:pPr>
            <a:r>
              <a:rPr lang="en-US" sz="1200" kern="0" dirty="0" smtClean="0">
                <a:solidFill>
                  <a:srgbClr val="4D4F53"/>
                </a:solidFill>
              </a:rPr>
              <a:t>of the portfolio erodes </a:t>
            </a:r>
            <a:br>
              <a:rPr lang="en-US" sz="1200" kern="0" dirty="0" smtClean="0">
                <a:solidFill>
                  <a:srgbClr val="4D4F53"/>
                </a:solidFill>
              </a:rPr>
            </a:br>
            <a:r>
              <a:rPr lang="en-US" sz="1200" kern="0" dirty="0" smtClean="0">
                <a:solidFill>
                  <a:srgbClr val="4D4F53"/>
                </a:solidFill>
              </a:rPr>
              <a:t>the overall ROE by</a:t>
            </a:r>
          </a:p>
          <a:p>
            <a:pPr eaLnBrk="1" fontAlgn="auto" hangingPunct="1">
              <a:spcBef>
                <a:spcPts val="0"/>
              </a:spcBef>
              <a:spcAft>
                <a:spcPts val="0"/>
              </a:spcAft>
              <a:defRPr/>
            </a:pPr>
            <a:r>
              <a:rPr lang="en-US" sz="3200" b="1" kern="0" dirty="0" smtClean="0">
                <a:solidFill>
                  <a:srgbClr val="000000"/>
                </a:solidFill>
              </a:rPr>
              <a:t>500-800 bps</a:t>
            </a:r>
          </a:p>
        </p:txBody>
      </p:sp>
      <p:cxnSp>
        <p:nvCxnSpPr>
          <p:cNvPr id="20" name="Straight Connector 19"/>
          <p:cNvCxnSpPr/>
          <p:nvPr/>
        </p:nvCxnSpPr>
        <p:spPr>
          <a:xfrm>
            <a:off x="493006" y="4216933"/>
            <a:ext cx="4861279" cy="0"/>
          </a:xfrm>
          <a:prstGeom prst="line">
            <a:avLst/>
          </a:prstGeom>
          <a:noFill/>
          <a:ln w="12700" cap="flat" cmpd="sng" algn="ctr">
            <a:solidFill>
              <a:srgbClr val="C9CAC8">
                <a:lumMod val="60000"/>
                <a:lumOff val="40000"/>
              </a:srgbClr>
            </a:solidFill>
            <a:prstDash val="solid"/>
            <a:miter lim="800000"/>
          </a:ln>
          <a:effectLst/>
        </p:spPr>
      </p:cxnSp>
      <p:sp>
        <p:nvSpPr>
          <p:cNvPr id="24" name="Rectangle 23"/>
          <p:cNvSpPr/>
          <p:nvPr/>
        </p:nvSpPr>
        <p:spPr>
          <a:xfrm>
            <a:off x="398962" y="2507392"/>
            <a:ext cx="2356026" cy="1415772"/>
          </a:xfrm>
          <a:prstGeom prst="rect">
            <a:avLst/>
          </a:prstGeom>
        </p:spPr>
        <p:txBody>
          <a:bodyPr wrap="square">
            <a:spAutoFit/>
          </a:bodyPr>
          <a:lstStyle/>
          <a:p>
            <a:pPr eaLnBrk="1" fontAlgn="auto" hangingPunct="1">
              <a:spcBef>
                <a:spcPts val="0"/>
              </a:spcBef>
              <a:spcAft>
                <a:spcPts val="0"/>
              </a:spcAft>
              <a:defRPr/>
            </a:pPr>
            <a:r>
              <a:rPr lang="en-US" sz="1200" kern="0" dirty="0" smtClean="0">
                <a:solidFill>
                  <a:srgbClr val="4D4F53"/>
                </a:solidFill>
              </a:rPr>
              <a:t>Tools and services</a:t>
            </a:r>
            <a:br>
              <a:rPr lang="en-US" sz="1200" kern="0" dirty="0" smtClean="0">
                <a:solidFill>
                  <a:srgbClr val="4D4F53"/>
                </a:solidFill>
              </a:rPr>
            </a:br>
            <a:r>
              <a:rPr lang="en-US" sz="1200" kern="0" dirty="0" smtClean="0">
                <a:solidFill>
                  <a:srgbClr val="4D4F53"/>
                </a:solidFill>
              </a:rPr>
              <a:t>designed to help clients</a:t>
            </a:r>
            <a:endParaRPr lang="en-US" sz="1200" b="1" kern="0" dirty="0" smtClean="0">
              <a:solidFill>
                <a:srgbClr val="000000"/>
              </a:solidFill>
            </a:endParaRPr>
          </a:p>
          <a:p>
            <a:pPr eaLnBrk="1" fontAlgn="auto" hangingPunct="1">
              <a:spcBef>
                <a:spcPts val="0"/>
              </a:spcBef>
              <a:spcAft>
                <a:spcPts val="0"/>
              </a:spcAft>
              <a:defRPr/>
            </a:pPr>
            <a:r>
              <a:rPr lang="en-US" sz="3200" b="1" kern="0" dirty="0">
                <a:solidFill>
                  <a:srgbClr val="000000"/>
                </a:solidFill>
              </a:rPr>
              <a:t>m</a:t>
            </a:r>
            <a:r>
              <a:rPr lang="en-US" sz="3200" b="1" kern="0" dirty="0" smtClean="0">
                <a:solidFill>
                  <a:srgbClr val="000000"/>
                </a:solidFill>
              </a:rPr>
              <a:t>aximize</a:t>
            </a:r>
            <a:endParaRPr lang="en-US" sz="2800" b="1" kern="0" dirty="0" smtClean="0">
              <a:solidFill>
                <a:srgbClr val="000000"/>
              </a:solidFill>
            </a:endParaRPr>
          </a:p>
          <a:p>
            <a:pPr eaLnBrk="1" fontAlgn="auto" hangingPunct="1">
              <a:spcBef>
                <a:spcPts val="0"/>
              </a:spcBef>
              <a:spcAft>
                <a:spcPts val="0"/>
              </a:spcAft>
              <a:defRPr/>
            </a:pPr>
            <a:r>
              <a:rPr lang="en-US" sz="1200" kern="0" dirty="0">
                <a:solidFill>
                  <a:srgbClr val="4D4F53"/>
                </a:solidFill>
              </a:rPr>
              <a:t>t</a:t>
            </a:r>
            <a:r>
              <a:rPr lang="en-US" sz="1200" kern="0" dirty="0" smtClean="0">
                <a:solidFill>
                  <a:srgbClr val="4D4F53"/>
                </a:solidFill>
              </a:rPr>
              <a:t>he opportunities for </a:t>
            </a:r>
            <a:br>
              <a:rPr lang="en-US" sz="1200" kern="0" dirty="0" smtClean="0">
                <a:solidFill>
                  <a:srgbClr val="4D4F53"/>
                </a:solidFill>
              </a:rPr>
            </a:br>
            <a:r>
              <a:rPr lang="en-US" sz="1800" b="1" kern="0" dirty="0" smtClean="0">
                <a:solidFill>
                  <a:srgbClr val="000000"/>
                </a:solidFill>
              </a:rPr>
              <a:t>Profitable Growth</a:t>
            </a:r>
          </a:p>
        </p:txBody>
      </p:sp>
      <p:sp>
        <p:nvSpPr>
          <p:cNvPr id="25" name="Rectangle 24"/>
          <p:cNvSpPr/>
          <p:nvPr/>
        </p:nvSpPr>
        <p:spPr>
          <a:xfrm>
            <a:off x="5755570" y="3300368"/>
            <a:ext cx="1972026" cy="1384995"/>
          </a:xfrm>
          <a:prstGeom prst="rect">
            <a:avLst/>
          </a:prstGeom>
        </p:spPr>
        <p:txBody>
          <a:bodyPr wrap="square">
            <a:spAutoFit/>
          </a:bodyPr>
          <a:lstStyle/>
          <a:p>
            <a:pPr eaLnBrk="1" fontAlgn="auto" hangingPunct="1">
              <a:spcBef>
                <a:spcPts val="0"/>
              </a:spcBef>
              <a:spcAft>
                <a:spcPts val="0"/>
              </a:spcAft>
              <a:defRPr/>
            </a:pPr>
            <a:r>
              <a:rPr lang="en-US" sz="1200" kern="0" dirty="0" smtClean="0">
                <a:solidFill>
                  <a:srgbClr val="4D4F53"/>
                </a:solidFill>
              </a:rPr>
              <a:t>Experts in quantifying reinsurance cost drivers, with more than</a:t>
            </a:r>
          </a:p>
          <a:p>
            <a:pPr eaLnBrk="1" fontAlgn="auto" hangingPunct="1">
              <a:spcBef>
                <a:spcPts val="0"/>
              </a:spcBef>
              <a:spcAft>
                <a:spcPts val="0"/>
              </a:spcAft>
              <a:defRPr/>
            </a:pPr>
            <a:r>
              <a:rPr lang="en-US" sz="1200" kern="0" dirty="0" smtClean="0">
                <a:solidFill>
                  <a:srgbClr val="000000"/>
                </a:solidFill>
              </a:rPr>
              <a:t> </a:t>
            </a:r>
            <a:r>
              <a:rPr lang="en-US" b="1" kern="0" dirty="0" smtClean="0">
                <a:solidFill>
                  <a:srgbClr val="000000"/>
                </a:solidFill>
              </a:rPr>
              <a:t>$9B</a:t>
            </a:r>
            <a:r>
              <a:rPr lang="en-US" sz="1200" kern="0" dirty="0" smtClean="0">
                <a:solidFill>
                  <a:srgbClr val="000000"/>
                </a:solidFill>
              </a:rPr>
              <a:t> </a:t>
            </a:r>
          </a:p>
          <a:p>
            <a:pPr eaLnBrk="1" fontAlgn="auto" hangingPunct="1">
              <a:spcBef>
                <a:spcPts val="0"/>
              </a:spcBef>
              <a:spcAft>
                <a:spcPts val="0"/>
              </a:spcAft>
              <a:defRPr/>
            </a:pPr>
            <a:r>
              <a:rPr lang="en-US" sz="1200" b="1" kern="0" dirty="0" smtClean="0">
                <a:solidFill>
                  <a:srgbClr val="000000"/>
                </a:solidFill>
              </a:rPr>
              <a:t>of annual ceded catastrophe premium</a:t>
            </a:r>
            <a:endParaRPr lang="en-US" sz="3200" b="1" kern="0" dirty="0" smtClean="0">
              <a:solidFill>
                <a:srgbClr val="000000"/>
              </a:solidFill>
            </a:endParaRPr>
          </a:p>
        </p:txBody>
      </p:sp>
      <p:sp>
        <p:nvSpPr>
          <p:cNvPr id="26" name="Rectangle 25"/>
          <p:cNvSpPr/>
          <p:nvPr/>
        </p:nvSpPr>
        <p:spPr>
          <a:xfrm>
            <a:off x="2052286" y="4361414"/>
            <a:ext cx="3382252" cy="1556836"/>
          </a:xfrm>
          <a:prstGeom prst="rect">
            <a:avLst/>
          </a:prstGeom>
        </p:spPr>
        <p:txBody>
          <a:bodyPr wrap="square">
            <a:spAutoFit/>
          </a:bodyPr>
          <a:lstStyle/>
          <a:p>
            <a:pPr eaLnBrk="1" fontAlgn="auto" hangingPunct="1">
              <a:spcBef>
                <a:spcPts val="0"/>
              </a:spcBef>
              <a:spcAft>
                <a:spcPts val="1200"/>
              </a:spcAft>
              <a:defRPr/>
            </a:pPr>
            <a:r>
              <a:rPr lang="en-US" sz="1200" kern="0" dirty="0" smtClean="0">
                <a:solidFill>
                  <a:srgbClr val="4D4F53"/>
                </a:solidFill>
              </a:rPr>
              <a:t>Experts in retained profit loads including what can practically be implemented, based upon over </a:t>
            </a:r>
            <a:endParaRPr lang="en-US" sz="1200" b="1" kern="0" dirty="0" smtClean="0">
              <a:solidFill>
                <a:srgbClr val="000000"/>
              </a:solidFill>
            </a:endParaRPr>
          </a:p>
          <a:p>
            <a:pPr eaLnBrk="1" fontAlgn="auto" hangingPunct="1">
              <a:lnSpc>
                <a:spcPts val="2420"/>
              </a:lnSpc>
              <a:spcBef>
                <a:spcPts val="0"/>
              </a:spcBef>
              <a:spcAft>
                <a:spcPts val="600"/>
              </a:spcAft>
              <a:defRPr/>
            </a:pPr>
            <a:r>
              <a:rPr lang="en-US" sz="2800" b="1" kern="0" dirty="0" smtClean="0">
                <a:solidFill>
                  <a:srgbClr val="000000"/>
                </a:solidFill>
              </a:rPr>
              <a:t>100</a:t>
            </a:r>
            <a:r>
              <a:rPr lang="en-US" sz="3200" b="1" kern="0" dirty="0">
                <a:solidFill>
                  <a:srgbClr val="000000"/>
                </a:solidFill>
              </a:rPr>
              <a:t> </a:t>
            </a:r>
            <a:r>
              <a:rPr lang="en-US" b="1" kern="0" dirty="0" smtClean="0">
                <a:solidFill>
                  <a:srgbClr val="000000"/>
                </a:solidFill>
              </a:rPr>
              <a:t>engagements</a:t>
            </a:r>
            <a:endParaRPr lang="en-US" sz="2800" b="1" kern="0" dirty="0" smtClean="0">
              <a:solidFill>
                <a:srgbClr val="000000"/>
              </a:solidFill>
            </a:endParaRPr>
          </a:p>
          <a:p>
            <a:pPr eaLnBrk="1" fontAlgn="auto" hangingPunct="1">
              <a:spcBef>
                <a:spcPts val="0"/>
              </a:spcBef>
              <a:spcAft>
                <a:spcPts val="0"/>
              </a:spcAft>
              <a:defRPr/>
            </a:pPr>
            <a:r>
              <a:rPr lang="en-US" sz="1200" kern="0" dirty="0" smtClean="0">
                <a:solidFill>
                  <a:srgbClr val="4D4F53"/>
                </a:solidFill>
              </a:rPr>
              <a:t>per year </a:t>
            </a:r>
            <a:r>
              <a:rPr lang="en-US" sz="1200" kern="0" dirty="0">
                <a:solidFill>
                  <a:srgbClr val="4D4F53"/>
                </a:solidFill>
              </a:rPr>
              <a:t>i</a:t>
            </a:r>
            <a:r>
              <a:rPr lang="en-US" sz="1200" kern="0" dirty="0" smtClean="0">
                <a:solidFill>
                  <a:srgbClr val="4D4F53"/>
                </a:solidFill>
              </a:rPr>
              <a:t>n </a:t>
            </a:r>
            <a:br>
              <a:rPr lang="en-US" sz="1200" kern="0" dirty="0" smtClean="0">
                <a:solidFill>
                  <a:srgbClr val="4D4F53"/>
                </a:solidFill>
              </a:rPr>
            </a:br>
            <a:r>
              <a:rPr lang="en-US" sz="1200" b="1" kern="0" dirty="0" smtClean="0">
                <a:solidFill>
                  <a:srgbClr val="000000"/>
                </a:solidFill>
              </a:rPr>
              <a:t>catastrophe ratemaking filing support</a:t>
            </a:r>
            <a:endParaRPr lang="en-US" sz="3200" b="1" kern="0" dirty="0" smtClean="0">
              <a:solidFill>
                <a:srgbClr val="000000"/>
              </a:solidFill>
            </a:endParaRPr>
          </a:p>
        </p:txBody>
      </p:sp>
      <p:sp>
        <p:nvSpPr>
          <p:cNvPr id="28" name="Rectangle 27"/>
          <p:cNvSpPr/>
          <p:nvPr/>
        </p:nvSpPr>
        <p:spPr>
          <a:xfrm>
            <a:off x="384177" y="1027427"/>
            <a:ext cx="5176483" cy="1077218"/>
          </a:xfrm>
          <a:prstGeom prst="rect">
            <a:avLst/>
          </a:prstGeom>
        </p:spPr>
        <p:txBody>
          <a:bodyPr wrap="square">
            <a:spAutoFit/>
          </a:bodyPr>
          <a:lstStyle/>
          <a:p>
            <a:pPr eaLnBrk="1" fontAlgn="auto" hangingPunct="1">
              <a:spcBef>
                <a:spcPts val="0"/>
              </a:spcBef>
              <a:spcAft>
                <a:spcPts val="0"/>
              </a:spcAft>
              <a:defRPr/>
            </a:pPr>
            <a:r>
              <a:rPr lang="en-US" sz="3200" b="1" kern="0" dirty="0" smtClean="0">
                <a:solidFill>
                  <a:srgbClr val="000000"/>
                </a:solidFill>
              </a:rPr>
              <a:t>No bad risks, </a:t>
            </a:r>
            <a:br>
              <a:rPr lang="en-US" sz="3200" b="1" kern="0" dirty="0" smtClean="0">
                <a:solidFill>
                  <a:srgbClr val="000000"/>
                </a:solidFill>
              </a:rPr>
            </a:br>
            <a:r>
              <a:rPr lang="en-US" sz="3200" b="1" kern="0" dirty="0" smtClean="0">
                <a:solidFill>
                  <a:srgbClr val="000000"/>
                </a:solidFill>
              </a:rPr>
              <a:t>only bad prices</a:t>
            </a:r>
            <a:endParaRPr lang="en-US" sz="3600" b="1" kern="0" dirty="0" smtClean="0">
              <a:solidFill>
                <a:srgbClr val="000000"/>
              </a:solidFill>
            </a:endParaRPr>
          </a:p>
        </p:txBody>
      </p:sp>
      <p:cxnSp>
        <p:nvCxnSpPr>
          <p:cNvPr id="33" name="Straight Connector 32"/>
          <p:cNvCxnSpPr/>
          <p:nvPr/>
        </p:nvCxnSpPr>
        <p:spPr>
          <a:xfrm>
            <a:off x="7727598" y="3365501"/>
            <a:ext cx="0" cy="2677583"/>
          </a:xfrm>
          <a:prstGeom prst="line">
            <a:avLst/>
          </a:prstGeom>
          <a:noFill/>
          <a:ln w="12700" cap="flat" cmpd="sng" algn="ctr">
            <a:solidFill>
              <a:srgbClr val="DFDFDE"/>
            </a:solidFill>
            <a:prstDash val="solid"/>
            <a:miter lim="800000"/>
          </a:ln>
          <a:effectLst/>
        </p:spPr>
      </p:cxnSp>
      <p:pic>
        <p:nvPicPr>
          <p:cNvPr id="38" name="Picture 37"/>
          <p:cNvPicPr>
            <a:picLocks noChangeAspect="1"/>
          </p:cNvPicPr>
          <p:nvPr/>
        </p:nvPicPr>
        <p:blipFill>
          <a:blip r:embed="rId3" cstate="print"/>
          <a:stretch>
            <a:fillRect/>
          </a:stretch>
        </p:blipFill>
        <p:spPr>
          <a:xfrm>
            <a:off x="6251391" y="4809637"/>
            <a:ext cx="881785" cy="1069770"/>
          </a:xfrm>
          <a:prstGeom prst="rect">
            <a:avLst/>
          </a:prstGeom>
        </p:spPr>
      </p:pic>
      <p:pic>
        <p:nvPicPr>
          <p:cNvPr id="39" name="Picture 38"/>
          <p:cNvPicPr>
            <a:picLocks noChangeAspect="1"/>
          </p:cNvPicPr>
          <p:nvPr/>
        </p:nvPicPr>
        <p:blipFill>
          <a:blip r:embed="rId4" cstate="print"/>
          <a:stretch>
            <a:fillRect/>
          </a:stretch>
        </p:blipFill>
        <p:spPr>
          <a:xfrm>
            <a:off x="546998" y="4534395"/>
            <a:ext cx="1171544" cy="1265497"/>
          </a:xfrm>
          <a:prstGeom prst="rect">
            <a:avLst/>
          </a:prstGeom>
        </p:spPr>
      </p:pic>
      <p:pic>
        <p:nvPicPr>
          <p:cNvPr id="2" name="Picture 1"/>
          <p:cNvPicPr>
            <a:picLocks noChangeAspect="1"/>
          </p:cNvPicPr>
          <p:nvPr/>
        </p:nvPicPr>
        <p:blipFill>
          <a:blip r:embed="rId5" cstate="print"/>
          <a:stretch>
            <a:fillRect/>
          </a:stretch>
        </p:blipFill>
        <p:spPr>
          <a:xfrm>
            <a:off x="8037387" y="3376289"/>
            <a:ext cx="1054357" cy="973253"/>
          </a:xfrm>
          <a:prstGeom prst="rect">
            <a:avLst/>
          </a:prstGeom>
        </p:spPr>
      </p:pic>
      <p:pic>
        <p:nvPicPr>
          <p:cNvPr id="7" name="Picture 6"/>
          <p:cNvPicPr>
            <a:picLocks noChangeAspect="1"/>
          </p:cNvPicPr>
          <p:nvPr/>
        </p:nvPicPr>
        <p:blipFill>
          <a:blip r:embed="rId6" cstate="print"/>
          <a:stretch>
            <a:fillRect/>
          </a:stretch>
        </p:blipFill>
        <p:spPr>
          <a:xfrm>
            <a:off x="2585986" y="2152183"/>
            <a:ext cx="2878685" cy="1784817"/>
          </a:xfrm>
          <a:prstGeom prst="rect">
            <a:avLst/>
          </a:prstGeom>
        </p:spPr>
      </p:pic>
      <p:pic>
        <p:nvPicPr>
          <p:cNvPr id="11" name="Picture 10"/>
          <p:cNvPicPr>
            <a:picLocks noChangeAspect="1"/>
          </p:cNvPicPr>
          <p:nvPr/>
        </p:nvPicPr>
        <p:blipFill>
          <a:blip r:embed="rId7" cstate="print"/>
          <a:stretch>
            <a:fillRect/>
          </a:stretch>
        </p:blipFill>
        <p:spPr>
          <a:xfrm flipH="1">
            <a:off x="7797939" y="1246044"/>
            <a:ext cx="1439871" cy="1552824"/>
          </a:xfrm>
          <a:prstGeom prst="rect">
            <a:avLst/>
          </a:prstGeom>
        </p:spPr>
      </p:pic>
    </p:spTree>
    <p:extLst>
      <p:ext uri="{BB962C8B-B14F-4D97-AF65-F5344CB8AC3E}">
        <p14:creationId xmlns:p14="http://schemas.microsoft.com/office/powerpoint/2010/main" val="12444643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026"/>
          <p:cNvSpPr>
            <a:spLocks noGrp="1" noChangeArrowheads="1"/>
          </p:cNvSpPr>
          <p:nvPr>
            <p:ph type="title"/>
          </p:nvPr>
        </p:nvSpPr>
        <p:spPr/>
        <p:txBody>
          <a:bodyPr/>
          <a:lstStyle/>
          <a:p>
            <a:r>
              <a:rPr lang="en-US" dirty="0" smtClean="0"/>
              <a:t>Spatial reassignment addresses location uncertainty</a:t>
            </a:r>
            <a:endParaRPr lang="en-US" dirty="0"/>
          </a:p>
        </p:txBody>
      </p:sp>
      <p:sp>
        <p:nvSpPr>
          <p:cNvPr id="77827" name="Rectangle 1027"/>
          <p:cNvSpPr>
            <a:spLocks noGrp="1" noChangeArrowheads="1"/>
          </p:cNvSpPr>
          <p:nvPr>
            <p:ph idx="1"/>
          </p:nvPr>
        </p:nvSpPr>
        <p:spPr>
          <a:xfrm>
            <a:off x="495308" y="1045390"/>
            <a:ext cx="6184892" cy="5317309"/>
          </a:xfrm>
        </p:spPr>
        <p:txBody>
          <a:bodyPr/>
          <a:lstStyle/>
          <a:p>
            <a:r>
              <a:rPr lang="en-US" dirty="0" smtClean="0"/>
              <a:t>Incorporates </a:t>
            </a:r>
            <a:r>
              <a:rPr lang="en-US" dirty="0"/>
              <a:t>latitude &amp; longitude coordinates from historical STS peril </a:t>
            </a:r>
            <a:r>
              <a:rPr lang="en-US" dirty="0" smtClean="0"/>
              <a:t>originations and </a:t>
            </a:r>
            <a:r>
              <a:rPr lang="en-US" dirty="0"/>
              <a:t>samples the probable spatial coordinates within a given </a:t>
            </a:r>
            <a:r>
              <a:rPr lang="en-US" dirty="0" smtClean="0"/>
              <a:t>region</a:t>
            </a:r>
          </a:p>
          <a:p>
            <a:endParaRPr lang="en-US" dirty="0" smtClean="0"/>
          </a:p>
          <a:p>
            <a:r>
              <a:rPr lang="en-US" dirty="0" smtClean="0"/>
              <a:t>Causes </a:t>
            </a:r>
            <a:r>
              <a:rPr lang="en-US" dirty="0"/>
              <a:t>the perturbation of stochastic samples uniformly in a radial fashion within a given </a:t>
            </a:r>
            <a:r>
              <a:rPr lang="en-US" dirty="0" smtClean="0"/>
              <a:t>distance</a:t>
            </a:r>
          </a:p>
          <a:p>
            <a:endParaRPr lang="en-US" dirty="0" smtClean="0"/>
          </a:p>
          <a:p>
            <a:r>
              <a:rPr lang="en-US" dirty="0"/>
              <a:t>A</a:t>
            </a:r>
            <a:r>
              <a:rPr lang="en-US" dirty="0" smtClean="0"/>
              <a:t>llocation </a:t>
            </a:r>
            <a:r>
              <a:rPr lang="en-US" dirty="0"/>
              <a:t>process incorporates </a:t>
            </a:r>
            <a:r>
              <a:rPr lang="en-US" dirty="0" smtClean="0"/>
              <a:t>equally-sized </a:t>
            </a:r>
            <a:r>
              <a:rPr lang="en-US" dirty="0"/>
              <a:t>sampling regions within the radial to assure a </a:t>
            </a:r>
            <a:r>
              <a:rPr lang="en-US" dirty="0" smtClean="0"/>
              <a:t>consistently-stratified </a:t>
            </a:r>
            <a:r>
              <a:rPr lang="en-US" dirty="0"/>
              <a:t>spatial </a:t>
            </a:r>
            <a:r>
              <a:rPr lang="en-US" dirty="0" smtClean="0"/>
              <a:t>set</a:t>
            </a:r>
          </a:p>
          <a:p>
            <a:endParaRPr lang="en-US" dirty="0" smtClean="0"/>
          </a:p>
          <a:p>
            <a:r>
              <a:rPr lang="en-US" dirty="0" smtClean="0"/>
              <a:t>Severe </a:t>
            </a:r>
            <a:r>
              <a:rPr lang="en-US" dirty="0"/>
              <a:t>thunderstorm peril elements within the outbreak were usually sampled up to a </a:t>
            </a:r>
            <a:r>
              <a:rPr lang="en-US" dirty="0" smtClean="0"/>
              <a:t>predetermined realistic radius limit</a:t>
            </a:r>
            <a:endParaRPr lang="en-US" dirty="0"/>
          </a:p>
          <a:p>
            <a:pPr lvl="1"/>
            <a:endParaRPr lang="en-US" dirty="0" smtClean="0"/>
          </a:p>
          <a:p>
            <a:pPr lvl="1"/>
            <a:endParaRPr lang="en-US" dirty="0" smtClean="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9739" r="18286" b="12419"/>
          <a:stretch/>
        </p:blipFill>
        <p:spPr>
          <a:xfrm>
            <a:off x="6671396" y="1904048"/>
            <a:ext cx="2950124" cy="2985452"/>
          </a:xfrm>
          <a:prstGeom prst="rect">
            <a:avLst/>
          </a:prstGeom>
        </p:spPr>
      </p:pic>
    </p:spTree>
    <p:extLst>
      <p:ext uri="{BB962C8B-B14F-4D97-AF65-F5344CB8AC3E}">
        <p14:creationId xmlns:p14="http://schemas.microsoft.com/office/powerpoint/2010/main" val="1652166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299" y="345141"/>
            <a:ext cx="9232901" cy="520700"/>
          </a:xfrm>
        </p:spPr>
        <p:txBody>
          <a:bodyPr/>
          <a:lstStyle/>
          <a:p>
            <a:r>
              <a:rPr lang="en-GB" spc="-30" dirty="0" smtClean="0"/>
              <a:t>PCS AAL vs. IF STS Stochastic model loss (using IED)</a:t>
            </a:r>
            <a:endParaRPr lang="en-GB" spc="-30" dirty="0"/>
          </a:p>
        </p:txBody>
      </p:sp>
      <p:sp>
        <p:nvSpPr>
          <p:cNvPr id="3" name="Content Placeholder 2"/>
          <p:cNvSpPr>
            <a:spLocks noGrp="1"/>
          </p:cNvSpPr>
          <p:nvPr>
            <p:ph idx="1"/>
          </p:nvPr>
        </p:nvSpPr>
        <p:spPr>
          <a:xfrm>
            <a:off x="512063" y="1042416"/>
            <a:ext cx="8915400" cy="4951412"/>
          </a:xfrm>
        </p:spPr>
        <p:txBody>
          <a:bodyPr/>
          <a:lstStyle/>
          <a:p>
            <a:r>
              <a:rPr lang="en-US" dirty="0" smtClean="0"/>
              <a:t>PCS AAL (2003-2014), all losses adjusted to 2014 USD</a:t>
            </a:r>
          </a:p>
          <a:p>
            <a:endParaRPr lang="en-US" dirty="0"/>
          </a:p>
          <a:p>
            <a:r>
              <a:rPr lang="en-US" dirty="0" smtClean="0"/>
              <a:t>IF model loss using IF’s 2014 Industry Exposure Database (IED)</a:t>
            </a:r>
          </a:p>
          <a:p>
            <a:endParaRPr lang="en-US" dirty="0"/>
          </a:p>
          <a:p>
            <a:r>
              <a:rPr lang="en-US" dirty="0" smtClean="0"/>
              <a:t>PCS AAL</a:t>
            </a:r>
            <a:r>
              <a:rPr lang="en-US" dirty="0"/>
              <a:t>:  $</a:t>
            </a:r>
            <a:r>
              <a:rPr lang="en-US" dirty="0" smtClean="0"/>
              <a:t>10.5 billion</a:t>
            </a:r>
            <a:endParaRPr lang="en-US" dirty="0"/>
          </a:p>
          <a:p>
            <a:endParaRPr lang="en-US" dirty="0" smtClean="0"/>
          </a:p>
          <a:p>
            <a:r>
              <a:rPr lang="en-US" dirty="0" smtClean="0"/>
              <a:t>IF </a:t>
            </a:r>
            <a:r>
              <a:rPr lang="en-US" dirty="0"/>
              <a:t>STS Stochastic model AAL:  $</a:t>
            </a:r>
            <a:r>
              <a:rPr lang="en-US" dirty="0" smtClean="0"/>
              <a:t>12.1 billion</a:t>
            </a:r>
            <a:endParaRPr lang="en-US" dirty="0"/>
          </a:p>
          <a:p>
            <a:endParaRPr lang="en-US" dirty="0" smtClean="0"/>
          </a:p>
          <a:p>
            <a:r>
              <a:rPr lang="en-US" dirty="0" smtClean="0"/>
              <a:t>Difference (IF vs. PCS): +15.4%</a:t>
            </a:r>
          </a:p>
          <a:p>
            <a:endParaRPr lang="en-US" dirty="0"/>
          </a:p>
          <a:p>
            <a:r>
              <a:rPr lang="en-US" b="1" dirty="0" smtClean="0"/>
              <a:t>NOTE: PCS events do NOT include events that fall below their $25 million catastrophe number designation threshold, but IF keeps ALL events because they can add </a:t>
            </a:r>
            <a:r>
              <a:rPr lang="en-US" b="1" dirty="0" smtClean="0"/>
              <a:t>10-20</a:t>
            </a:r>
            <a:r>
              <a:rPr lang="en-US" b="1" dirty="0" smtClean="0"/>
              <a:t>% to overall losses!</a:t>
            </a:r>
            <a:endParaRPr lang="en-US" b="1" dirty="0"/>
          </a:p>
          <a:p>
            <a:endParaRPr lang="en-US" dirty="0" smtClean="0"/>
          </a:p>
          <a:p>
            <a:endParaRPr lang="en-US" dirty="0"/>
          </a:p>
        </p:txBody>
      </p:sp>
    </p:spTree>
    <p:extLst>
      <p:ext uri="{BB962C8B-B14F-4D97-AF65-F5344CB8AC3E}">
        <p14:creationId xmlns:p14="http://schemas.microsoft.com/office/powerpoint/2010/main" val="26110612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www.cocorahs.org/media/images/stone6_71020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1400" y="5315389"/>
            <a:ext cx="1752601" cy="1315799"/>
          </a:xfrm>
          <a:prstGeom prst="rect">
            <a:avLst/>
          </a:prstGeom>
          <a:noFill/>
          <a:ln w="25400">
            <a:solidFill>
              <a:srgbClr val="E11B22"/>
            </a:solidFill>
          </a:ln>
          <a:extLst>
            <a:ext uri="{909E8E84-426E-40DD-AFC4-6F175D3DCCD1}">
              <a14:hiddenFill xmlns:a14="http://schemas.microsoft.com/office/drawing/2010/main">
                <a:solidFill>
                  <a:srgbClr val="FFFFFF"/>
                </a:solidFill>
              </a14:hiddenFill>
            </a:ext>
          </a:extLst>
        </p:spPr>
      </p:pic>
      <p:pic>
        <p:nvPicPr>
          <p:cNvPr id="1028" name="Picture 4" descr="http://media.propertycasualty360.com/propertycasualty360/article/2014/10/02/shutterstock81366340---tornad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6" y="4236975"/>
            <a:ext cx="1777424" cy="1189097"/>
          </a:xfrm>
          <a:prstGeom prst="rect">
            <a:avLst/>
          </a:prstGeom>
          <a:noFill/>
          <a:ln w="25400">
            <a:solidFill>
              <a:schemeClr val="dk2">
                <a:shade val="80000"/>
                <a:hueOff val="0"/>
                <a:satOff val="0"/>
                <a:lumOff val="0"/>
              </a:schemeClr>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smtClean="0"/>
              <a:t>Vulnerability is fully transparent and customizable</a:t>
            </a:r>
            <a:endParaRPr lang="en-GB" dirty="0"/>
          </a:p>
        </p:txBody>
      </p:sp>
      <p:sp>
        <p:nvSpPr>
          <p:cNvPr id="7" name="Content Placeholder 2"/>
          <p:cNvSpPr>
            <a:spLocks noGrp="1"/>
          </p:cNvSpPr>
          <p:nvPr>
            <p:ph idx="1"/>
          </p:nvPr>
        </p:nvSpPr>
        <p:spPr>
          <a:xfrm>
            <a:off x="524764" y="1042418"/>
            <a:ext cx="9139936" cy="3072382"/>
          </a:xfrm>
        </p:spPr>
        <p:txBody>
          <a:bodyPr/>
          <a:lstStyle/>
          <a:p>
            <a:r>
              <a:rPr lang="en-US" dirty="0" smtClean="0"/>
              <a:t>STS vulnerability suite considers statistical variation in wind speed and hail size as well as construction, occupancy, building age, and wind zone classes</a:t>
            </a:r>
          </a:p>
          <a:p>
            <a:pPr lvl="1"/>
            <a:endParaRPr lang="en-US" dirty="0" smtClean="0"/>
          </a:p>
          <a:p>
            <a:r>
              <a:rPr lang="en-US" dirty="0"/>
              <a:t>Clients can compare their own historical loss ratios directly with IF’s vulnerability </a:t>
            </a:r>
            <a:r>
              <a:rPr lang="en-US" dirty="0" smtClean="0"/>
              <a:t>curves and make adjustments easily directly within the ELEMENTS catastrophe modeling software</a:t>
            </a:r>
          </a:p>
          <a:p>
            <a:endParaRPr lang="en-US" dirty="0" smtClean="0"/>
          </a:p>
          <a:p>
            <a:r>
              <a:rPr lang="en-US" dirty="0" smtClean="0"/>
              <a:t>Additional </a:t>
            </a:r>
            <a:r>
              <a:rPr lang="en-US" dirty="0"/>
              <a:t>exposure characteristics can be easily added through ELEMENTS </a:t>
            </a:r>
            <a:r>
              <a:rPr lang="en-US" dirty="0" smtClean="0"/>
              <a:t>functionality</a:t>
            </a:r>
          </a:p>
          <a:p>
            <a:endParaRPr lang="en-US" dirty="0"/>
          </a:p>
          <a:p>
            <a:endParaRPr lang="en-US" dirty="0"/>
          </a:p>
          <a:p>
            <a:endParaRPr lang="en-US" dirty="0"/>
          </a:p>
          <a:p>
            <a:pPr marL="222250" lvl="1" indent="0">
              <a:buNone/>
            </a:pPr>
            <a:endParaRPr lang="en-US" dirty="0"/>
          </a:p>
        </p:txBody>
      </p:sp>
      <p:sp>
        <p:nvSpPr>
          <p:cNvPr id="9" name="Freeform 8"/>
          <p:cNvSpPr/>
          <p:nvPr/>
        </p:nvSpPr>
        <p:spPr>
          <a:xfrm>
            <a:off x="3259140" y="6202282"/>
            <a:ext cx="760127" cy="574764"/>
          </a:xfrm>
          <a:custGeom>
            <a:avLst/>
            <a:gdLst>
              <a:gd name="connsiteX0" fmla="*/ 0 w 1114914"/>
              <a:gd name="connsiteY0" fmla="*/ 0 h 1114914"/>
              <a:gd name="connsiteX1" fmla="*/ 1114914 w 1114914"/>
              <a:gd name="connsiteY1" fmla="*/ 0 h 1114914"/>
              <a:gd name="connsiteX2" fmla="*/ 1114914 w 1114914"/>
              <a:gd name="connsiteY2" fmla="*/ 1114914 h 1114914"/>
              <a:gd name="connsiteX3" fmla="*/ 0 w 1114914"/>
              <a:gd name="connsiteY3" fmla="*/ 1114914 h 1114914"/>
              <a:gd name="connsiteX4" fmla="*/ 0 w 1114914"/>
              <a:gd name="connsiteY4" fmla="*/ 0 h 1114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914" h="1114914">
                <a:moveTo>
                  <a:pt x="0" y="0"/>
                </a:moveTo>
                <a:lnTo>
                  <a:pt x="1114914" y="0"/>
                </a:lnTo>
                <a:lnTo>
                  <a:pt x="1114914" y="1114914"/>
                </a:lnTo>
                <a:lnTo>
                  <a:pt x="0" y="1114914"/>
                </a:lnTo>
                <a:lnTo>
                  <a:pt x="0" y="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1200" b="1" kern="1200" dirty="0" smtClean="0"/>
              <a:t>Hail   Size</a:t>
            </a:r>
            <a:endParaRPr lang="en-US" sz="1200" b="1" kern="1200" dirty="0"/>
          </a:p>
        </p:txBody>
      </p:sp>
      <p:pic>
        <p:nvPicPr>
          <p:cNvPr id="12" name="Picture 2"/>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4100" y="4425179"/>
            <a:ext cx="2336711" cy="1606455"/>
          </a:xfrm>
          <a:prstGeom prst="round2DiagRect">
            <a:avLst>
              <a:gd name="adj1" fmla="val 16667"/>
              <a:gd name="adj2" fmla="val 12867"/>
            </a:avLst>
          </a:prstGeom>
          <a:ln w="101600" cap="sq">
            <a:solidFill>
              <a:srgbClr val="FFFFFF"/>
            </a:solidFill>
            <a:miter lim="800000"/>
          </a:ln>
          <a:effectLst>
            <a:outerShdw blurRad="254000" algn="tl" rotWithShape="0">
              <a:srgbClr val="000000">
                <a:alpha val="43000"/>
              </a:srgbClr>
            </a:outerShdw>
          </a:effectLst>
          <a:extLst/>
        </p:spPr>
      </p:pic>
      <p:sp>
        <p:nvSpPr>
          <p:cNvPr id="13" name="Right Arrow 12"/>
          <p:cNvSpPr/>
          <p:nvPr/>
        </p:nvSpPr>
        <p:spPr bwMode="auto">
          <a:xfrm>
            <a:off x="7374444" y="5028584"/>
            <a:ext cx="416116" cy="376806"/>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8" name="Right Arrow 17"/>
          <p:cNvSpPr/>
          <p:nvPr/>
        </p:nvSpPr>
        <p:spPr bwMode="auto">
          <a:xfrm>
            <a:off x="4272705" y="5040003"/>
            <a:ext cx="416116" cy="376806"/>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pic>
        <p:nvPicPr>
          <p:cNvPr id="1026" name="Picture 2" descr="https://upload.wikimedia.org/wikipedia/commons/1/15/FEMA_-_30070_-_Greensburg_High_School_tornado_damage_in_Kansa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59577" y="4534760"/>
            <a:ext cx="1933390" cy="1289101"/>
          </a:xfrm>
          <a:prstGeom prst="rect">
            <a:avLst/>
          </a:prstGeom>
          <a:noFill/>
          <a:ln w="25400">
            <a:solidFill>
              <a:schemeClr val="dk2">
                <a:shade val="80000"/>
                <a:hueOff val="0"/>
                <a:satOff val="0"/>
                <a:lumOff val="0"/>
              </a:schemeClr>
            </a:solidFill>
          </a:ln>
          <a:extLst>
            <a:ext uri="{909E8E84-426E-40DD-AFC4-6F175D3DCCD1}">
              <a14:hiddenFill xmlns:a14="http://schemas.microsoft.com/office/drawing/2010/main">
                <a:solidFill>
                  <a:srgbClr val="FFFFFF"/>
                </a:solidFill>
              </a14:hiddenFill>
            </a:ext>
          </a:extLst>
        </p:spPr>
      </p:pic>
      <p:sp>
        <p:nvSpPr>
          <p:cNvPr id="16" name="Freeform 15"/>
          <p:cNvSpPr/>
          <p:nvPr/>
        </p:nvSpPr>
        <p:spPr>
          <a:xfrm>
            <a:off x="7884977" y="5369077"/>
            <a:ext cx="715624" cy="622951"/>
          </a:xfrm>
          <a:custGeom>
            <a:avLst/>
            <a:gdLst>
              <a:gd name="connsiteX0" fmla="*/ 0 w 1082877"/>
              <a:gd name="connsiteY0" fmla="*/ 0 h 1082877"/>
              <a:gd name="connsiteX1" fmla="*/ 1082877 w 1082877"/>
              <a:gd name="connsiteY1" fmla="*/ 0 h 1082877"/>
              <a:gd name="connsiteX2" fmla="*/ 1082877 w 1082877"/>
              <a:gd name="connsiteY2" fmla="*/ 1082877 h 1082877"/>
              <a:gd name="connsiteX3" fmla="*/ 0 w 1082877"/>
              <a:gd name="connsiteY3" fmla="*/ 1082877 h 1082877"/>
              <a:gd name="connsiteX4" fmla="*/ 0 w 1082877"/>
              <a:gd name="connsiteY4" fmla="*/ 0 h 1082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877" h="1082877">
                <a:moveTo>
                  <a:pt x="0" y="0"/>
                </a:moveTo>
                <a:lnTo>
                  <a:pt x="1082877" y="0"/>
                </a:lnTo>
                <a:lnTo>
                  <a:pt x="1082877" y="1082877"/>
                </a:lnTo>
                <a:lnTo>
                  <a:pt x="0" y="1082877"/>
                </a:lnTo>
                <a:lnTo>
                  <a:pt x="0" y="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1400" b="1" kern="1200" dirty="0" smtClean="0"/>
              <a:t>Loss $</a:t>
            </a:r>
            <a:endParaRPr lang="en-US" sz="1200" b="1" kern="1200" dirty="0"/>
          </a:p>
        </p:txBody>
      </p:sp>
      <p:sp>
        <p:nvSpPr>
          <p:cNvPr id="19" name="Freeform 18"/>
          <p:cNvSpPr/>
          <p:nvPr/>
        </p:nvSpPr>
        <p:spPr>
          <a:xfrm>
            <a:off x="458786" y="5041808"/>
            <a:ext cx="682627" cy="574764"/>
          </a:xfrm>
          <a:custGeom>
            <a:avLst/>
            <a:gdLst>
              <a:gd name="connsiteX0" fmla="*/ 0 w 1114914"/>
              <a:gd name="connsiteY0" fmla="*/ 0 h 1114914"/>
              <a:gd name="connsiteX1" fmla="*/ 1114914 w 1114914"/>
              <a:gd name="connsiteY1" fmla="*/ 0 h 1114914"/>
              <a:gd name="connsiteX2" fmla="*/ 1114914 w 1114914"/>
              <a:gd name="connsiteY2" fmla="*/ 1114914 h 1114914"/>
              <a:gd name="connsiteX3" fmla="*/ 0 w 1114914"/>
              <a:gd name="connsiteY3" fmla="*/ 1114914 h 1114914"/>
              <a:gd name="connsiteX4" fmla="*/ 0 w 1114914"/>
              <a:gd name="connsiteY4" fmla="*/ 0 h 1114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914" h="1114914">
                <a:moveTo>
                  <a:pt x="0" y="0"/>
                </a:moveTo>
                <a:lnTo>
                  <a:pt x="1114914" y="0"/>
                </a:lnTo>
                <a:lnTo>
                  <a:pt x="1114914" y="1114914"/>
                </a:lnTo>
                <a:lnTo>
                  <a:pt x="0" y="1114914"/>
                </a:lnTo>
                <a:lnTo>
                  <a:pt x="0" y="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1200" b="1" kern="1200" dirty="0" smtClean="0"/>
              <a:t>EF-Scale</a:t>
            </a:r>
            <a:endParaRPr lang="en-US" sz="1200" b="1" kern="1200" dirty="0"/>
          </a:p>
        </p:txBody>
      </p:sp>
      <p:pic>
        <p:nvPicPr>
          <p:cNvPr id="1030" name="Picture 6" descr="http://3.bp.blogspot.com/-H79ogrYJI4I/Udjrf90_OXI/AAAAAAAAgBc/_s-NNgDUpJA/s1600/Screen+Shot+2013-07-06+at+11.15.11+PM.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80770" y="3758409"/>
            <a:ext cx="1807539" cy="1372391"/>
          </a:xfrm>
          <a:prstGeom prst="rect">
            <a:avLst/>
          </a:prstGeom>
          <a:noFill/>
          <a:ln w="25400">
            <a:solidFill>
              <a:srgbClr val="E11B22"/>
            </a:solidFill>
          </a:ln>
          <a:extLst>
            <a:ext uri="{909E8E84-426E-40DD-AFC4-6F175D3DCCD1}">
              <a14:hiddenFill xmlns:a14="http://schemas.microsoft.com/office/drawing/2010/main">
                <a:solidFill>
                  <a:srgbClr val="FFFFFF"/>
                </a:solidFill>
              </a14:hiddenFill>
            </a:ext>
          </a:extLst>
        </p:spPr>
      </p:pic>
      <p:sp>
        <p:nvSpPr>
          <p:cNvPr id="11" name="Freeform 10"/>
          <p:cNvSpPr/>
          <p:nvPr/>
        </p:nvSpPr>
        <p:spPr>
          <a:xfrm>
            <a:off x="3467582" y="4695035"/>
            <a:ext cx="682627" cy="574764"/>
          </a:xfrm>
          <a:custGeom>
            <a:avLst/>
            <a:gdLst>
              <a:gd name="connsiteX0" fmla="*/ 0 w 1114914"/>
              <a:gd name="connsiteY0" fmla="*/ 0 h 1114914"/>
              <a:gd name="connsiteX1" fmla="*/ 1114914 w 1114914"/>
              <a:gd name="connsiteY1" fmla="*/ 0 h 1114914"/>
              <a:gd name="connsiteX2" fmla="*/ 1114914 w 1114914"/>
              <a:gd name="connsiteY2" fmla="*/ 1114914 h 1114914"/>
              <a:gd name="connsiteX3" fmla="*/ 0 w 1114914"/>
              <a:gd name="connsiteY3" fmla="*/ 1114914 h 1114914"/>
              <a:gd name="connsiteX4" fmla="*/ 0 w 1114914"/>
              <a:gd name="connsiteY4" fmla="*/ 0 h 1114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914" h="1114914">
                <a:moveTo>
                  <a:pt x="0" y="0"/>
                </a:moveTo>
                <a:lnTo>
                  <a:pt x="1114914" y="0"/>
                </a:lnTo>
                <a:lnTo>
                  <a:pt x="1114914" y="1114914"/>
                </a:lnTo>
                <a:lnTo>
                  <a:pt x="0" y="1114914"/>
                </a:lnTo>
                <a:lnTo>
                  <a:pt x="0" y="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1200" b="1" kern="1200" dirty="0" smtClean="0"/>
              <a:t>Wind Speed</a:t>
            </a:r>
            <a:endParaRPr lang="en-US" sz="1200" b="1" kern="1200" dirty="0"/>
          </a:p>
        </p:txBody>
      </p:sp>
    </p:spTree>
    <p:extLst>
      <p:ext uri="{BB962C8B-B14F-4D97-AF65-F5344CB8AC3E}">
        <p14:creationId xmlns:p14="http://schemas.microsoft.com/office/powerpoint/2010/main" val="34605886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a:t>
            </a:r>
            <a:endParaRPr lang="en-GB" dirty="0"/>
          </a:p>
        </p:txBody>
      </p:sp>
      <p:sp>
        <p:nvSpPr>
          <p:cNvPr id="7" name="Content Placeholder 2"/>
          <p:cNvSpPr>
            <a:spLocks noGrp="1"/>
          </p:cNvSpPr>
          <p:nvPr>
            <p:ph idx="1"/>
          </p:nvPr>
        </p:nvSpPr>
        <p:spPr>
          <a:xfrm>
            <a:off x="524764" y="1042418"/>
            <a:ext cx="9139936" cy="4977382"/>
          </a:xfrm>
        </p:spPr>
        <p:txBody>
          <a:bodyPr/>
          <a:lstStyle/>
          <a:p>
            <a:r>
              <a:rPr lang="en-US" dirty="0" smtClean="0"/>
              <a:t>No matter the methodology being taken by catastrophe modeling companies, insurance companies still are having issues with modeling the severe thunderstorm peril</a:t>
            </a:r>
          </a:p>
          <a:p>
            <a:pPr lvl="1"/>
            <a:r>
              <a:rPr lang="en-US" dirty="0" smtClean="0"/>
              <a:t>Hazard variabilities and issues</a:t>
            </a:r>
          </a:p>
          <a:p>
            <a:pPr lvl="1"/>
            <a:r>
              <a:rPr lang="en-US" dirty="0" smtClean="0"/>
              <a:t>Vulnerability variabilities and issues</a:t>
            </a:r>
          </a:p>
          <a:p>
            <a:pPr lvl="1"/>
            <a:r>
              <a:rPr lang="en-US" dirty="0" smtClean="0"/>
              <a:t>Claims resolution and exact causes</a:t>
            </a:r>
          </a:p>
          <a:p>
            <a:pPr lvl="1"/>
            <a:endParaRPr lang="en-US" dirty="0" smtClean="0"/>
          </a:p>
          <a:p>
            <a:r>
              <a:rPr lang="en-US" dirty="0" smtClean="0"/>
              <a:t>Impact Forecasting went back to the basics with this peril and developed the STS RePlay historical model that retains the majority of the actual event characteristics, bringing in higher resolution event data into the modeling space</a:t>
            </a:r>
            <a:endParaRPr lang="en-US" dirty="0"/>
          </a:p>
          <a:p>
            <a:pPr lvl="1"/>
            <a:r>
              <a:rPr lang="en-US" dirty="0" smtClean="0"/>
              <a:t>Higher resolution event data allows for more accuracy in both the RePlay and stochastic modeling environments</a:t>
            </a:r>
          </a:p>
          <a:p>
            <a:pPr lvl="1"/>
            <a:r>
              <a:rPr lang="en-US" dirty="0" smtClean="0"/>
              <a:t>The inclusion of all events, full Monte Carlo sampling, and full transparency on all model data and assumptions helps insurance companies get a handle on their own view of risk, allowing for more accurate regional or state pricing</a:t>
            </a:r>
          </a:p>
          <a:p>
            <a:pPr lvl="1"/>
            <a:endParaRPr lang="en-US" dirty="0" smtClean="0"/>
          </a:p>
          <a:p>
            <a:endParaRPr lang="en-US" dirty="0"/>
          </a:p>
          <a:p>
            <a:endParaRPr lang="en-US" dirty="0"/>
          </a:p>
          <a:p>
            <a:endParaRPr lang="en-US" dirty="0"/>
          </a:p>
          <a:p>
            <a:pPr marL="222250" lvl="1" indent="0">
              <a:buNone/>
            </a:pPr>
            <a:endParaRPr lang="en-US" dirty="0"/>
          </a:p>
        </p:txBody>
      </p:sp>
    </p:spTree>
    <p:extLst>
      <p:ext uri="{BB962C8B-B14F-4D97-AF65-F5344CB8AC3E}">
        <p14:creationId xmlns:p14="http://schemas.microsoft.com/office/powerpoint/2010/main" val="13553829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Contacts </a:t>
            </a:r>
            <a:endParaRPr lang="en-GB" dirty="0"/>
          </a:p>
        </p:txBody>
      </p:sp>
      <p:sp>
        <p:nvSpPr>
          <p:cNvPr id="4" name="Content Placeholder 2"/>
          <p:cNvSpPr>
            <a:spLocks noGrp="1"/>
          </p:cNvSpPr>
          <p:nvPr>
            <p:ph idx="4294967295"/>
          </p:nvPr>
        </p:nvSpPr>
        <p:spPr>
          <a:xfrm>
            <a:off x="495305" y="1055688"/>
            <a:ext cx="4275057" cy="4951412"/>
          </a:xfrm>
        </p:spPr>
        <p:txBody>
          <a:bodyPr/>
          <a:lstStyle/>
          <a:p>
            <a:pPr>
              <a:buNone/>
            </a:pPr>
            <a:r>
              <a:rPr lang="en-US" sz="1800" b="1" dirty="0" smtClean="0"/>
              <a:t>Steve Drews</a:t>
            </a:r>
          </a:p>
          <a:p>
            <a:pPr>
              <a:buNone/>
            </a:pPr>
            <a:r>
              <a:rPr lang="pt-BR" sz="1600" dirty="0" smtClean="0"/>
              <a:t>Director</a:t>
            </a:r>
          </a:p>
          <a:p>
            <a:pPr>
              <a:buNone/>
            </a:pPr>
            <a:r>
              <a:rPr lang="en-US" sz="1600" dirty="0" smtClean="0"/>
              <a:t>Impact Forecasting</a:t>
            </a:r>
            <a:endParaRPr lang="en-GB" sz="1600" dirty="0" smtClean="0"/>
          </a:p>
          <a:p>
            <a:pPr>
              <a:buNone/>
            </a:pPr>
            <a:r>
              <a:rPr lang="en-US" sz="1600" dirty="0" smtClean="0"/>
              <a:t>1 (312) 381-5888</a:t>
            </a:r>
            <a:endParaRPr lang="en-GB" sz="1600" dirty="0" smtClean="0"/>
          </a:p>
          <a:p>
            <a:pPr>
              <a:buNone/>
            </a:pPr>
            <a:r>
              <a:rPr lang="pt-BR" sz="1600" dirty="0">
                <a:hlinkClick r:id="rId2"/>
              </a:rPr>
              <a:t>s</a:t>
            </a:r>
            <a:r>
              <a:rPr lang="pt-BR" sz="1600" dirty="0" smtClean="0">
                <a:hlinkClick r:id="rId2"/>
              </a:rPr>
              <a:t>teven.drews@aonbenfield.com</a:t>
            </a:r>
            <a:endParaRPr lang="pt-BR" sz="1600" dirty="0" smtClean="0"/>
          </a:p>
          <a:p>
            <a:pPr>
              <a:buNone/>
            </a:pPr>
            <a:endParaRPr lang="pt-BR" sz="1800" dirty="0"/>
          </a:p>
          <a:p>
            <a:pPr>
              <a:buNone/>
            </a:pPr>
            <a:endParaRPr lang="en-GB" sz="1800" dirty="0" smtClean="0"/>
          </a:p>
        </p:txBody>
      </p:sp>
    </p:spTree>
    <p:extLst>
      <p:ext uri="{BB962C8B-B14F-4D97-AF65-F5344CB8AC3E}">
        <p14:creationId xmlns:p14="http://schemas.microsoft.com/office/powerpoint/2010/main" val="25135718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en-US" dirty="0" smtClean="0"/>
              <a:t>Disclaimer</a:t>
            </a:r>
            <a:endParaRPr lang="en-US" dirty="0"/>
          </a:p>
        </p:txBody>
      </p:sp>
      <p:sp>
        <p:nvSpPr>
          <p:cNvPr id="126979" name="Rectangle 3"/>
          <p:cNvSpPr>
            <a:spLocks noGrp="1" noChangeArrowheads="1"/>
          </p:cNvSpPr>
          <p:nvPr>
            <p:ph idx="1"/>
          </p:nvPr>
        </p:nvSpPr>
        <p:spPr>
          <a:xfrm>
            <a:off x="495300" y="1129560"/>
            <a:ext cx="8915400" cy="4966447"/>
          </a:xfrm>
        </p:spPr>
        <p:txBody>
          <a:bodyPr/>
          <a:lstStyle/>
          <a:p>
            <a:r>
              <a:rPr lang="en-GB" sz="800" b="1" dirty="0" smtClean="0"/>
              <a:t>Legal Disclaimer</a:t>
            </a:r>
          </a:p>
          <a:p>
            <a:r>
              <a:rPr lang="en-GB" altLang="en-US" sz="800" dirty="0"/>
              <a:t>© Aon UK Limited trading as Aon Benfield (for itself and on behalf of each subsidiary company of Aon Plc) (“Aon Benfield”) reserves all rights to the content of this report or document (“Report”). This Report is for distribution to Aon Benfield and   the organisation to which it was originally delivered by Aon Benfield only (the “Recipient”). Copies may be made by that organisation for its own internal purposes but this Report may not be distributed in whole or in part to any third party without both (i) the prior written consent of Aon Benfield and (ii) the third party having first signed a “recipient of report” letter in a form acceptable to Aon Benfield. This Report is provided as a courtesy to the recipient and for general information and marketing purposes only.  The Report should not be construed as giving opinions, assessment of risks or advice of any kind (including but not limited to actuarial, re/insurance, tax, regulatory or legal advice).   The content of this Report is made available without warranty of any kind and without any other assurance whatsoever as to its completeness or accuracy.  </a:t>
            </a:r>
          </a:p>
          <a:p>
            <a:r>
              <a:rPr lang="en-GB" altLang="en-US" sz="800" dirty="0"/>
              <a:t>Aon Benfield does not accept any liability to any Recipient or third party as a result of any reliance placed by such party on this Report. Any decision to rely on the contents of this Report is entirely the responsibility of the Recipient. The Recipient acknowledges that this Report does not replace the need for the Recipient to undertake its own assessment or seek independent and/or specialist risk assessment and/or other relevant advice.  </a:t>
            </a:r>
          </a:p>
          <a:p>
            <a:r>
              <a:rPr lang="en-GB" altLang="en-US" sz="800" dirty="0"/>
              <a:t>The contents of this Report are based on publically available information and/or third party sources (the “Data”) in respect of which Aon Benfield has no control and such information has not been verified by Aon Benfield.  This Data may have been subjected to mathematical and/or empirical analysis and modelling in producing the Report. The Recipient acknowledges that any form of mathematical and/or empirical analysis and modelling (including that used in the preparation of this Report) may produce results which differ from actual events or losses. </a:t>
            </a:r>
          </a:p>
          <a:p>
            <a:endParaRPr lang="en-GB" sz="800" dirty="0" smtClean="0"/>
          </a:p>
          <a:p>
            <a:r>
              <a:rPr lang="en-GB" sz="800" b="1" dirty="0" smtClean="0"/>
              <a:t>Limitations of Catastrophe Models</a:t>
            </a:r>
          </a:p>
          <a:p>
            <a:r>
              <a:rPr lang="en-GB" sz="800" dirty="0" smtClean="0"/>
              <a:t>This report includes information that is output from catastrophe models of Impact Forecasting, LLC (IF).  The information from the models is provided by Aon Benfield Services, Inc. (Aon Benfield) under the terms of its license agreements with IF. The results in this report from IF are the products of the exposures modelled, the financial assumptions made concerning deductibles and limits, and the risk models that project the pounds of damage that may be caused by defined catastrophe perils.  Aon Benfield recommends that the results from these models in this report not be relied upon in isolation when making decisions that may affect the underwriting appetite, rate adequacy or solvency of the company. The IF models are based on scientific data, mathematical and empirical models, and the experience of engineering, geological and meteorological experts.  Calibration of the models using actual loss experience is based on very sparse data, and material inaccuracies in these models are possible.  The loss probabilities generated by the models are not predictive of future hurricanes, other windstorms, or earthquakes or other natural catastrophes, but provide estimates of the magnitude of losses that may occur in the event of such natural catastrophes.  Aon Benfield makes no warranty about the accuracy of the IF models and has made no attempt to independently verify them.  Aon Benfield will not be liable for any special, indirect or consequential damages, including, without limitation, losses or damages arising from or related to any use of or decisions based upon data developed using the models of IF.</a:t>
            </a:r>
          </a:p>
          <a:p>
            <a:endParaRPr lang="en-GB" sz="800" dirty="0" smtClean="0"/>
          </a:p>
          <a:p>
            <a:r>
              <a:rPr lang="en-GB" sz="800" b="1" dirty="0" smtClean="0"/>
              <a:t>Additional Limitations of Impact Forecasting, LLC</a:t>
            </a:r>
          </a:p>
          <a:p>
            <a:r>
              <a:rPr lang="en-GB" sz="800" dirty="0" smtClean="0"/>
              <a:t>The results listed in this report are based on engineering / scientific analysis and data, information provided by the client, and mathematical and empirical models.  The accuracy of the results depends on the uncertainty associated with each of these areas. In particular, as with any model, actual losses may differ from the results of simulations. It is only possible to provide plausible results based on complete and accurate information provided by the client and other reputable data sources.  Furthermore, this information may only be used for the business application specified by Impact Forecasting, LLC and for no other purpose.  It may not be used to support development of or calibration of a product or service offering that competes with Impact Forecasting, LLC.  The  information in this report may not be used as a part of or as a source for any insurance rate filing documentation.</a:t>
            </a:r>
          </a:p>
          <a:p>
            <a:r>
              <a:rPr lang="en-GB" sz="800" dirty="0" smtClean="0"/>
              <a:t>THIS INFORMATION IS PROVIDED “AS IS” AND IMPACT FORECASTING, LLC HAS NOT MADE AND DOES NOT MAKE ANY WARRANTY OF ANY KIND WHATSOEVER, EXPRESS OR IMPLIED, WITH RESPECT TO THIS REPORT; AND ALL WARRANTIES INCLUDING WARRANTIES OF MERCHANTABILITY AND FITNESS FOR A PARTICULAR PURPOSE ARE HEREBY DISCLAIMED BY IMPACT FORECASTING, LLC.  IMPACT FORECASTING, LLC WILL NOT BE LIABLE TO ANYONE WITH RESPECT TO ANY DAMAGES, LOSS OR CLAIM WHATSOEVER, NO MATTER HOW OCCASIONED, IN CONNECTION WITH THE PREPARATION OR USE OF THIS REPORT.</a:t>
            </a:r>
          </a:p>
        </p:txBody>
      </p:sp>
    </p:spTree>
    <p:extLst>
      <p:ext uri="{BB962C8B-B14F-4D97-AF65-F5344CB8AC3E}">
        <p14:creationId xmlns:p14="http://schemas.microsoft.com/office/powerpoint/2010/main" val="3135311388"/>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US" dirty="0"/>
              <a:t>Impact </a:t>
            </a:r>
            <a:r>
              <a:rPr lang="en-US" dirty="0" smtClean="0"/>
              <a:t>Forecasting: </a:t>
            </a:r>
            <a:br>
              <a:rPr lang="en-US" dirty="0" smtClean="0"/>
            </a:br>
            <a:r>
              <a:rPr lang="en-US" dirty="0" smtClean="0"/>
              <a:t>Aon Benfield’s cat </a:t>
            </a:r>
            <a:r>
              <a:rPr lang="en-US" dirty="0"/>
              <a:t>model </a:t>
            </a:r>
            <a:r>
              <a:rPr lang="en-US" dirty="0" smtClean="0"/>
              <a:t>development center</a:t>
            </a:r>
            <a:endParaRPr lang="en-US" sz="1600" dirty="0"/>
          </a:p>
        </p:txBody>
      </p:sp>
      <p:cxnSp>
        <p:nvCxnSpPr>
          <p:cNvPr id="24" name="Straight Connector 23"/>
          <p:cNvCxnSpPr/>
          <p:nvPr/>
        </p:nvCxnSpPr>
        <p:spPr>
          <a:xfrm>
            <a:off x="4416421" y="2640387"/>
            <a:ext cx="4861279" cy="0"/>
          </a:xfrm>
          <a:prstGeom prst="line">
            <a:avLst/>
          </a:prstGeom>
          <a:noFill/>
          <a:ln w="12700" cap="flat" cmpd="sng" algn="ctr">
            <a:solidFill>
              <a:srgbClr val="C9CAC8">
                <a:lumMod val="60000"/>
                <a:lumOff val="40000"/>
              </a:srgbClr>
            </a:solidFill>
            <a:prstDash val="solid"/>
            <a:miter lim="800000"/>
          </a:ln>
          <a:effectLst/>
        </p:spPr>
      </p:cxnSp>
      <p:sp>
        <p:nvSpPr>
          <p:cNvPr id="25" name="Rectangle 24"/>
          <p:cNvSpPr/>
          <p:nvPr/>
        </p:nvSpPr>
        <p:spPr>
          <a:xfrm>
            <a:off x="4337959" y="1340768"/>
            <a:ext cx="2314243" cy="1159292"/>
          </a:xfrm>
          <a:prstGeom prst="rect">
            <a:avLst/>
          </a:prstGeom>
        </p:spPr>
        <p:txBody>
          <a:bodyPr wrap="square">
            <a:spAutoFit/>
          </a:bodyPr>
          <a:lstStyle/>
          <a:p>
            <a:pPr marL="0" marR="0" lvl="0" indent="0" defTabSz="914400" eaLnBrk="1" fontAlgn="auto" latinLnBrk="0" hangingPunct="1">
              <a:lnSpc>
                <a:spcPts val="2420"/>
              </a:lnSpc>
              <a:spcBef>
                <a:spcPts val="0"/>
              </a:spcBef>
              <a:spcAft>
                <a:spcPts val="600"/>
              </a:spcAft>
              <a:buClrTx/>
              <a:buSzTx/>
              <a:buFontTx/>
              <a:buNone/>
              <a:tabLst/>
              <a:defRPr/>
            </a:pPr>
            <a:r>
              <a:rPr lang="en-US" sz="2800" b="1" kern="0" dirty="0" smtClean="0">
                <a:solidFill>
                  <a:srgbClr val="000000"/>
                </a:solidFill>
              </a:rPr>
              <a:t>Risk </a:t>
            </a:r>
            <a:br>
              <a:rPr lang="en-US" sz="2800" b="1" kern="0" dirty="0" smtClean="0">
                <a:solidFill>
                  <a:srgbClr val="000000"/>
                </a:solidFill>
              </a:rPr>
            </a:br>
            <a:r>
              <a:rPr lang="en-US" sz="2800" b="1" kern="0" dirty="0" smtClean="0">
                <a:solidFill>
                  <a:srgbClr val="000000"/>
                </a:solidFill>
              </a:rPr>
              <a:t>rating</a:t>
            </a:r>
            <a:endParaRPr kumimoji="0" lang="en-US" sz="2800" b="1" i="0" u="none" strike="noStrike" kern="0" cap="none" spc="0" normalizeH="0" baseline="0" noProof="0" dirty="0" smtClean="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lang="en-US" sz="1200" kern="0" dirty="0" smtClean="0">
                <a:solidFill>
                  <a:srgbClr val="4D4F53"/>
                </a:solidFill>
              </a:rPr>
              <a:t>information to enhance </a:t>
            </a:r>
            <a:br>
              <a:rPr lang="en-US" sz="1200" kern="0" dirty="0" smtClean="0">
                <a:solidFill>
                  <a:srgbClr val="4D4F53"/>
                </a:solidFill>
              </a:rPr>
            </a:br>
            <a:r>
              <a:rPr lang="en-US" sz="1200" kern="0" dirty="0" smtClean="0">
                <a:solidFill>
                  <a:srgbClr val="4D4F53"/>
                </a:solidFill>
              </a:rPr>
              <a:t>primary underwriting</a:t>
            </a:r>
            <a:endParaRPr kumimoji="0" lang="en-US" sz="3200" b="1" i="0" u="none" strike="noStrike" kern="0" cap="none" spc="0" normalizeH="0" baseline="0" noProof="0" dirty="0" smtClean="0">
              <a:ln>
                <a:noFill/>
              </a:ln>
              <a:solidFill>
                <a:srgbClr val="000000"/>
              </a:solidFill>
              <a:effectLst/>
              <a:uLnTx/>
              <a:uFillTx/>
            </a:endParaRPr>
          </a:p>
        </p:txBody>
      </p:sp>
      <p:sp>
        <p:nvSpPr>
          <p:cNvPr id="26" name="Rectangle 25"/>
          <p:cNvSpPr/>
          <p:nvPr/>
        </p:nvSpPr>
        <p:spPr>
          <a:xfrm>
            <a:off x="6976708" y="3457364"/>
            <a:ext cx="2314243" cy="664284"/>
          </a:xfrm>
          <a:prstGeom prst="rect">
            <a:avLst/>
          </a:prstGeom>
        </p:spPr>
        <p:txBody>
          <a:bodyPr wrap="square">
            <a:spAutoFit/>
          </a:bodyPr>
          <a:lstStyle/>
          <a:p>
            <a:pPr marL="0" marR="0" lvl="0" indent="0" defTabSz="914400" eaLnBrk="1" fontAlgn="auto" latinLnBrk="0" hangingPunct="1">
              <a:lnSpc>
                <a:spcPts val="2420"/>
              </a:lnSpc>
              <a:spcBef>
                <a:spcPts val="0"/>
              </a:spcBef>
              <a:spcAft>
                <a:spcPts val="600"/>
              </a:spcAft>
              <a:buClrTx/>
              <a:buSzTx/>
              <a:buFontTx/>
              <a:buNone/>
              <a:tabLst/>
              <a:defRPr/>
            </a:pPr>
            <a:r>
              <a:rPr lang="en-US" sz="2800" b="1" kern="0" dirty="0" smtClean="0">
                <a:solidFill>
                  <a:srgbClr val="000000"/>
                </a:solidFill>
              </a:rPr>
              <a:t>Breadth</a:t>
            </a:r>
            <a:endParaRPr kumimoji="0" lang="en-US" sz="2800" b="1" i="0" u="none" strike="noStrike" kern="0" cap="none" spc="0" normalizeH="0" baseline="0" noProof="0" dirty="0" smtClean="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lang="en-US" sz="1200" kern="0" dirty="0" smtClean="0">
                <a:solidFill>
                  <a:srgbClr val="4D4F53"/>
                </a:solidFill>
              </a:rPr>
              <a:t>of model coverage</a:t>
            </a:r>
            <a:endParaRPr kumimoji="0" lang="en-US" sz="3200" b="1" i="0" u="none" strike="noStrike" kern="0" cap="none" spc="0" normalizeH="0" baseline="0" noProof="0" dirty="0" smtClean="0">
              <a:ln>
                <a:noFill/>
              </a:ln>
              <a:solidFill>
                <a:srgbClr val="000000"/>
              </a:solidFill>
              <a:effectLst/>
              <a:uLnTx/>
              <a:uFillTx/>
            </a:endParaRPr>
          </a:p>
        </p:txBody>
      </p:sp>
      <p:sp>
        <p:nvSpPr>
          <p:cNvPr id="27" name="Rectangle 26"/>
          <p:cNvSpPr/>
          <p:nvPr/>
        </p:nvSpPr>
        <p:spPr>
          <a:xfrm>
            <a:off x="6551581" y="1414375"/>
            <a:ext cx="2314243" cy="1051570"/>
          </a:xfrm>
          <a:prstGeom prst="rect">
            <a:avLst/>
          </a:prstGeom>
        </p:spPr>
        <p:txBody>
          <a:bodyPr wrap="square">
            <a:spAutoFit/>
          </a:bodyPr>
          <a:lstStyle/>
          <a:p>
            <a:pPr eaLnBrk="1" fontAlgn="auto" hangingPunct="1">
              <a:lnSpc>
                <a:spcPts val="2420"/>
              </a:lnSpc>
              <a:spcBef>
                <a:spcPts val="0"/>
              </a:spcBef>
              <a:spcAft>
                <a:spcPts val="600"/>
              </a:spcAft>
              <a:defRPr/>
            </a:pPr>
            <a:r>
              <a:rPr lang="en-US" sz="1200" kern="0" dirty="0" smtClean="0">
                <a:solidFill>
                  <a:srgbClr val="4D4F53"/>
                </a:solidFill>
              </a:rPr>
              <a:t>Transparent</a:t>
            </a:r>
          </a:p>
          <a:p>
            <a:pPr marL="0" marR="0" lvl="0" indent="0" defTabSz="914400" eaLnBrk="1" fontAlgn="auto" latinLnBrk="0" hangingPunct="1">
              <a:lnSpc>
                <a:spcPts val="2420"/>
              </a:lnSpc>
              <a:spcBef>
                <a:spcPts val="0"/>
              </a:spcBef>
              <a:spcAft>
                <a:spcPts val="600"/>
              </a:spcAft>
              <a:buClrTx/>
              <a:buSzTx/>
              <a:buFontTx/>
              <a:buNone/>
              <a:tabLst/>
              <a:defRPr/>
            </a:pPr>
            <a:r>
              <a:rPr lang="en-US" sz="2800" b="1" kern="0" dirty="0" smtClean="0">
                <a:solidFill>
                  <a:srgbClr val="000000"/>
                </a:solidFill>
              </a:rPr>
              <a:t>ELEMENTS</a:t>
            </a:r>
            <a:endParaRPr kumimoji="0" lang="en-US" sz="2800" b="1" i="0" u="none" strike="noStrike" kern="0" cap="none" spc="0" normalizeH="0" baseline="0" noProof="0" dirty="0" smtClean="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lang="en-US" sz="1200" kern="0" dirty="0" smtClean="0">
                <a:solidFill>
                  <a:srgbClr val="4D4F53"/>
                </a:solidFill>
              </a:rPr>
              <a:t>loss calculation platform</a:t>
            </a:r>
            <a:endParaRPr kumimoji="0" lang="en-US" sz="3200" b="1" i="0" u="none" strike="noStrike" kern="0" cap="none" spc="0" normalizeH="0" baseline="0" noProof="0" dirty="0" smtClean="0">
              <a:ln>
                <a:noFill/>
              </a:ln>
              <a:solidFill>
                <a:srgbClr val="000000"/>
              </a:solidFill>
              <a:effectLst/>
              <a:uLnTx/>
              <a:uFillTx/>
            </a:endParaRPr>
          </a:p>
        </p:txBody>
      </p:sp>
      <p:sp>
        <p:nvSpPr>
          <p:cNvPr id="28" name="Rectangle 27"/>
          <p:cNvSpPr/>
          <p:nvPr/>
        </p:nvSpPr>
        <p:spPr>
          <a:xfrm>
            <a:off x="4468105" y="4559149"/>
            <a:ext cx="4364813" cy="422765"/>
          </a:xfrm>
          <a:prstGeom prst="rect">
            <a:avLst/>
          </a:prstGeom>
        </p:spPr>
        <p:txBody>
          <a:bodyPr wrap="square">
            <a:spAutoFit/>
          </a:bodyPr>
          <a:lstStyle/>
          <a:p>
            <a:pPr eaLnBrk="1" fontAlgn="auto" hangingPunct="1">
              <a:lnSpc>
                <a:spcPts val="2420"/>
              </a:lnSpc>
              <a:spcBef>
                <a:spcPts val="0"/>
              </a:spcBef>
              <a:spcAft>
                <a:spcPts val="600"/>
              </a:spcAft>
              <a:defRPr/>
            </a:pPr>
            <a:r>
              <a:rPr lang="en-US" sz="1200" kern="0" dirty="0" smtClean="0">
                <a:solidFill>
                  <a:srgbClr val="4D4F53"/>
                </a:solidFill>
              </a:rPr>
              <a:t>Customizable </a:t>
            </a:r>
            <a:r>
              <a:rPr lang="en-US" sz="2800" b="1" kern="0" dirty="0" smtClean="0">
                <a:solidFill>
                  <a:srgbClr val="000000"/>
                </a:solidFill>
              </a:rPr>
              <a:t>models</a:t>
            </a:r>
            <a:endParaRPr kumimoji="0" lang="en-US" sz="2800" b="1" i="0" u="none" strike="noStrike" kern="0" cap="none" spc="0" normalizeH="0" baseline="0" noProof="0" dirty="0" smtClean="0">
              <a:ln>
                <a:noFill/>
              </a:ln>
              <a:solidFill>
                <a:srgbClr val="000000"/>
              </a:solidFill>
              <a:effectLst/>
              <a:uLnTx/>
              <a:uFillTx/>
            </a:endParaRPr>
          </a:p>
        </p:txBody>
      </p:sp>
      <p:sp>
        <p:nvSpPr>
          <p:cNvPr id="29" name="Rectangle 28"/>
          <p:cNvSpPr/>
          <p:nvPr/>
        </p:nvSpPr>
        <p:spPr>
          <a:xfrm>
            <a:off x="4337960" y="2751382"/>
            <a:ext cx="2321426" cy="1507678"/>
          </a:xfrm>
          <a:prstGeom prst="rect">
            <a:avLst/>
          </a:prstGeom>
        </p:spPr>
        <p:txBody>
          <a:bodyPr wrap="square">
            <a:spAutoFit/>
          </a:bodyPr>
          <a:lstStyle/>
          <a:p>
            <a:pPr marL="0" marR="0" lvl="0" indent="0" defTabSz="914400" eaLnBrk="1" fontAlgn="auto" latinLnBrk="0" hangingPunct="1">
              <a:lnSpc>
                <a:spcPts val="2420"/>
              </a:lnSpc>
              <a:spcBef>
                <a:spcPts val="0"/>
              </a:spcBef>
              <a:spcAft>
                <a:spcPts val="600"/>
              </a:spcAft>
              <a:buClrTx/>
              <a:buSzTx/>
              <a:buFontTx/>
              <a:buNone/>
              <a:tabLst/>
              <a:defRPr/>
            </a:pPr>
            <a:r>
              <a:rPr lang="en-US" sz="2800" b="1" kern="0" dirty="0" smtClean="0">
                <a:solidFill>
                  <a:srgbClr val="000000"/>
                </a:solidFill>
              </a:rPr>
              <a:t>Catastrophe </a:t>
            </a:r>
            <a:br>
              <a:rPr lang="en-US" sz="2800" b="1" kern="0" dirty="0" smtClean="0">
                <a:solidFill>
                  <a:srgbClr val="000000"/>
                </a:solidFill>
              </a:rPr>
            </a:br>
            <a:r>
              <a:rPr lang="en-US" sz="2800" b="1" kern="0" dirty="0" smtClean="0">
                <a:solidFill>
                  <a:srgbClr val="000000"/>
                </a:solidFill>
              </a:rPr>
              <a:t>analysis</a:t>
            </a:r>
          </a:p>
          <a:p>
            <a:pPr marL="0" marR="0" lvl="0" indent="0" defTabSz="914400" eaLnBrk="1" fontAlgn="auto" latinLnBrk="0" hangingPunct="1">
              <a:lnSpc>
                <a:spcPts val="2420"/>
              </a:lnSpc>
              <a:spcBef>
                <a:spcPts val="0"/>
              </a:spcBef>
              <a:spcAft>
                <a:spcPts val="600"/>
              </a:spcAft>
              <a:buClrTx/>
              <a:buSzTx/>
              <a:buFontTx/>
              <a:buNone/>
              <a:tabLst/>
              <a:defRPr/>
            </a:pPr>
            <a:r>
              <a:rPr lang="en-US" sz="1200" kern="0" dirty="0">
                <a:solidFill>
                  <a:srgbClr val="4D4F53"/>
                </a:solidFill>
              </a:rPr>
              <a:t>a</a:t>
            </a:r>
            <a:r>
              <a:rPr lang="en-US" sz="1200" kern="0" dirty="0" smtClean="0">
                <a:solidFill>
                  <a:srgbClr val="4D4F53"/>
                </a:solidFill>
              </a:rPr>
              <a:t>nd</a:t>
            </a:r>
          </a:p>
          <a:p>
            <a:pPr marL="0" marR="0" lvl="0" indent="0" defTabSz="914400" eaLnBrk="1" fontAlgn="auto" latinLnBrk="0" hangingPunct="1">
              <a:lnSpc>
                <a:spcPts val="2420"/>
              </a:lnSpc>
              <a:spcBef>
                <a:spcPts val="0"/>
              </a:spcBef>
              <a:spcAft>
                <a:spcPts val="600"/>
              </a:spcAft>
              <a:buClrTx/>
              <a:buSzTx/>
              <a:buFontTx/>
              <a:buNone/>
              <a:tabLst/>
              <a:defRPr/>
            </a:pPr>
            <a:r>
              <a:rPr kumimoji="0" lang="en-US" sz="2800" b="1" i="0" u="none" strike="noStrike" kern="0" cap="none" spc="0" normalizeH="0" baseline="0" noProof="0" dirty="0" smtClean="0">
                <a:ln>
                  <a:noFill/>
                </a:ln>
                <a:effectLst/>
                <a:uLnTx/>
                <a:uFillTx/>
              </a:rPr>
              <a:t>reporting</a:t>
            </a:r>
            <a:endParaRPr kumimoji="0" lang="en-US" sz="3200" b="1" i="0" u="none" strike="noStrike" kern="0" cap="none" spc="0" normalizeH="0" baseline="0" noProof="0" dirty="0" smtClean="0">
              <a:ln>
                <a:noFill/>
              </a:ln>
              <a:effectLst/>
              <a:uLnTx/>
              <a:uFillTx/>
            </a:endParaRPr>
          </a:p>
        </p:txBody>
      </p:sp>
      <p:sp>
        <p:nvSpPr>
          <p:cNvPr id="30" name="Rectangle 29"/>
          <p:cNvSpPr/>
          <p:nvPr/>
        </p:nvSpPr>
        <p:spPr>
          <a:xfrm>
            <a:off x="4337959" y="5228063"/>
            <a:ext cx="2314243" cy="832108"/>
          </a:xfrm>
          <a:prstGeom prst="rect">
            <a:avLst/>
          </a:prstGeom>
        </p:spPr>
        <p:txBody>
          <a:bodyPr wrap="square">
            <a:spAutoFit/>
          </a:bodyPr>
          <a:lstStyle/>
          <a:p>
            <a:pPr eaLnBrk="1" fontAlgn="auto" hangingPunct="1">
              <a:lnSpc>
                <a:spcPct val="90000"/>
              </a:lnSpc>
              <a:spcBef>
                <a:spcPts val="0"/>
              </a:spcBef>
              <a:spcAft>
                <a:spcPts val="600"/>
              </a:spcAft>
              <a:defRPr/>
            </a:pPr>
            <a:r>
              <a:rPr lang="en-US" sz="1200" kern="0" dirty="0" smtClean="0">
                <a:solidFill>
                  <a:srgbClr val="4D4F53"/>
                </a:solidFill>
              </a:rPr>
              <a:t>Natural disaster </a:t>
            </a:r>
            <a:br>
              <a:rPr lang="en-US" sz="1200" kern="0" dirty="0" smtClean="0">
                <a:solidFill>
                  <a:srgbClr val="4D4F53"/>
                </a:solidFill>
              </a:rPr>
            </a:br>
            <a:r>
              <a:rPr lang="en-US" sz="1200" kern="0" dirty="0" smtClean="0">
                <a:solidFill>
                  <a:srgbClr val="4D4F53"/>
                </a:solidFill>
              </a:rPr>
              <a:t>insured losses:</a:t>
            </a:r>
          </a:p>
          <a:p>
            <a:pPr marL="0" marR="0" lvl="0" indent="0" defTabSz="914400" eaLnBrk="1" fontAlgn="auto" latinLnBrk="0" hangingPunct="1">
              <a:lnSpc>
                <a:spcPts val="2420"/>
              </a:lnSpc>
              <a:spcBef>
                <a:spcPts val="0"/>
              </a:spcBef>
              <a:spcAft>
                <a:spcPts val="600"/>
              </a:spcAft>
              <a:buClrTx/>
              <a:buSzTx/>
              <a:buFontTx/>
              <a:buNone/>
              <a:tabLst/>
              <a:defRPr/>
            </a:pPr>
            <a:r>
              <a:rPr lang="en-US" sz="2800" b="1" kern="0" dirty="0" smtClean="0">
                <a:solidFill>
                  <a:srgbClr val="000000"/>
                </a:solidFill>
              </a:rPr>
              <a:t>USD 900B</a:t>
            </a:r>
            <a:endParaRPr kumimoji="0" lang="en-US" sz="3200" b="1" i="0" u="none" strike="noStrike" kern="0" cap="none" spc="0" normalizeH="0" baseline="0" noProof="0" dirty="0" smtClean="0">
              <a:ln>
                <a:noFill/>
              </a:ln>
              <a:solidFill>
                <a:srgbClr val="000000"/>
              </a:solidFill>
              <a:effectLst/>
              <a:uLnTx/>
              <a:uFillTx/>
            </a:endParaRPr>
          </a:p>
        </p:txBody>
      </p:sp>
      <p:sp>
        <p:nvSpPr>
          <p:cNvPr id="31" name="Rectangle 30"/>
          <p:cNvSpPr/>
          <p:nvPr/>
        </p:nvSpPr>
        <p:spPr>
          <a:xfrm>
            <a:off x="7328067" y="5228064"/>
            <a:ext cx="2628619" cy="832108"/>
          </a:xfrm>
          <a:prstGeom prst="rect">
            <a:avLst/>
          </a:prstGeom>
        </p:spPr>
        <p:txBody>
          <a:bodyPr wrap="square">
            <a:spAutoFit/>
          </a:bodyPr>
          <a:lstStyle/>
          <a:p>
            <a:pPr eaLnBrk="1" fontAlgn="auto" hangingPunct="1">
              <a:lnSpc>
                <a:spcPct val="90000"/>
              </a:lnSpc>
              <a:spcBef>
                <a:spcPts val="0"/>
              </a:spcBef>
              <a:spcAft>
                <a:spcPts val="600"/>
              </a:spcAft>
              <a:defRPr/>
            </a:pPr>
            <a:r>
              <a:rPr lang="en-US" sz="1200" kern="0" dirty="0" smtClean="0">
                <a:solidFill>
                  <a:srgbClr val="4D4F53"/>
                </a:solidFill>
              </a:rPr>
              <a:t>Natural disaster </a:t>
            </a:r>
            <a:br>
              <a:rPr lang="en-US" sz="1200" kern="0" dirty="0" smtClean="0">
                <a:solidFill>
                  <a:srgbClr val="4D4F53"/>
                </a:solidFill>
              </a:rPr>
            </a:br>
            <a:r>
              <a:rPr lang="en-US" sz="1200" kern="0" dirty="0" smtClean="0">
                <a:solidFill>
                  <a:srgbClr val="4D4F53"/>
                </a:solidFill>
              </a:rPr>
              <a:t>economic losses:</a:t>
            </a:r>
          </a:p>
          <a:p>
            <a:pPr marL="0" marR="0" lvl="0" indent="0" defTabSz="914400" eaLnBrk="1" fontAlgn="auto" latinLnBrk="0" hangingPunct="1">
              <a:lnSpc>
                <a:spcPts val="2420"/>
              </a:lnSpc>
              <a:spcBef>
                <a:spcPts val="0"/>
              </a:spcBef>
              <a:spcAft>
                <a:spcPts val="600"/>
              </a:spcAft>
              <a:buClrTx/>
              <a:buSzTx/>
              <a:buFontTx/>
              <a:buNone/>
              <a:tabLst/>
              <a:defRPr/>
            </a:pPr>
            <a:r>
              <a:rPr lang="en-US" sz="2800" b="1" kern="0" dirty="0" smtClean="0">
                <a:solidFill>
                  <a:srgbClr val="000000"/>
                </a:solidFill>
              </a:rPr>
              <a:t>USD 3.4T</a:t>
            </a:r>
            <a:endParaRPr kumimoji="0" lang="en-US" sz="3200" b="1" i="0" u="none" strike="noStrike" kern="0" cap="none" spc="0" normalizeH="0" baseline="0" noProof="0" dirty="0" smtClean="0">
              <a:ln>
                <a:noFill/>
              </a:ln>
              <a:solidFill>
                <a:srgbClr val="000000"/>
              </a:solidFill>
              <a:effectLst/>
              <a:uLnTx/>
              <a:uFillTx/>
            </a:endParaRPr>
          </a:p>
        </p:txBody>
      </p:sp>
      <p:cxnSp>
        <p:nvCxnSpPr>
          <p:cNvPr id="32" name="Straight Connector 31"/>
          <p:cNvCxnSpPr/>
          <p:nvPr/>
        </p:nvCxnSpPr>
        <p:spPr>
          <a:xfrm>
            <a:off x="4466721" y="5183012"/>
            <a:ext cx="4861279" cy="0"/>
          </a:xfrm>
          <a:prstGeom prst="line">
            <a:avLst/>
          </a:prstGeom>
          <a:noFill/>
          <a:ln w="12700" cap="flat" cmpd="sng" algn="ctr">
            <a:solidFill>
              <a:srgbClr val="C9CAC8">
                <a:lumMod val="60000"/>
                <a:lumOff val="40000"/>
              </a:srgbClr>
            </a:solidFill>
            <a:prstDash val="solid"/>
            <a:miter lim="800000"/>
          </a:ln>
          <a:effectLst/>
        </p:spPr>
      </p:cxnSp>
      <p:cxnSp>
        <p:nvCxnSpPr>
          <p:cNvPr id="33" name="Straight Connector 32"/>
          <p:cNvCxnSpPr/>
          <p:nvPr/>
        </p:nvCxnSpPr>
        <p:spPr>
          <a:xfrm>
            <a:off x="6456663" y="1345866"/>
            <a:ext cx="5310" cy="1207172"/>
          </a:xfrm>
          <a:prstGeom prst="line">
            <a:avLst/>
          </a:prstGeom>
          <a:noFill/>
          <a:ln w="12700" cap="flat" cmpd="sng" algn="ctr">
            <a:solidFill>
              <a:srgbClr val="C9CAC8">
                <a:lumMod val="60000"/>
                <a:lumOff val="40000"/>
              </a:srgbClr>
            </a:solidFill>
            <a:prstDash val="solid"/>
            <a:miter lim="800000"/>
          </a:ln>
          <a:effectLst/>
        </p:spPr>
      </p:cxnSp>
      <p:cxnSp>
        <p:nvCxnSpPr>
          <p:cNvPr id="34" name="Straight Connector 33"/>
          <p:cNvCxnSpPr/>
          <p:nvPr/>
        </p:nvCxnSpPr>
        <p:spPr>
          <a:xfrm>
            <a:off x="7270877" y="5318500"/>
            <a:ext cx="0" cy="691257"/>
          </a:xfrm>
          <a:prstGeom prst="line">
            <a:avLst/>
          </a:prstGeom>
          <a:noFill/>
          <a:ln w="12700" cap="flat" cmpd="sng" algn="ctr">
            <a:solidFill>
              <a:srgbClr val="C9CAC8">
                <a:lumMod val="60000"/>
                <a:lumOff val="40000"/>
              </a:srgbClr>
            </a:solidFill>
            <a:prstDash val="solid"/>
            <a:miter lim="800000"/>
          </a:ln>
          <a:effectLst/>
        </p:spPr>
      </p:cxnSp>
      <p:grpSp>
        <p:nvGrpSpPr>
          <p:cNvPr id="4" name="Group 3"/>
          <p:cNvGrpSpPr/>
          <p:nvPr/>
        </p:nvGrpSpPr>
        <p:grpSpPr>
          <a:xfrm>
            <a:off x="442727" y="1126532"/>
            <a:ext cx="1525897" cy="1554864"/>
            <a:chOff x="452976" y="1173875"/>
            <a:chExt cx="1525897" cy="1554864"/>
          </a:xfrm>
        </p:grpSpPr>
        <p:sp>
          <p:nvSpPr>
            <p:cNvPr id="37" name="Freeform 36"/>
            <p:cNvSpPr/>
            <p:nvPr/>
          </p:nvSpPr>
          <p:spPr>
            <a:xfrm>
              <a:off x="554991" y="1173875"/>
              <a:ext cx="1321869" cy="1554864"/>
            </a:xfrm>
            <a:custGeom>
              <a:avLst/>
              <a:gdLst>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6865 w 1029730"/>
                <a:gd name="connsiteY5" fmla="*/ 295189 h 1201351"/>
                <a:gd name="connsiteX6" fmla="*/ 508000 w 1029730"/>
                <a:gd name="connsiteY6" fmla="*/ 0 h 1201351"/>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18007 w 1029730"/>
                <a:gd name="connsiteY2" fmla="*/ 901304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18007"/>
                <a:gd name="connsiteY0" fmla="*/ 0 h 1201351"/>
                <a:gd name="connsiteX1" fmla="*/ 1018007 w 1018007"/>
                <a:gd name="connsiteY1" fmla="*/ 307862 h 1201351"/>
                <a:gd name="connsiteX2" fmla="*/ 1018007 w 1018007"/>
                <a:gd name="connsiteY2" fmla="*/ 901304 h 1201351"/>
                <a:gd name="connsiteX3" fmla="*/ 521730 w 1018007"/>
                <a:gd name="connsiteY3" fmla="*/ 1201351 h 1201351"/>
                <a:gd name="connsiteX4" fmla="*/ 0 w 1018007"/>
                <a:gd name="connsiteY4" fmla="*/ 906162 h 1201351"/>
                <a:gd name="connsiteX5" fmla="*/ 2958 w 1018007"/>
                <a:gd name="connsiteY5" fmla="*/ 299097 h 1201351"/>
                <a:gd name="connsiteX6" fmla="*/ 508000 w 1018007"/>
                <a:gd name="connsiteY6" fmla="*/ 0 h 1201351"/>
                <a:gd name="connsiteX0" fmla="*/ 508000 w 1018007"/>
                <a:gd name="connsiteY0" fmla="*/ 0 h 1197444"/>
                <a:gd name="connsiteX1" fmla="*/ 1018007 w 1018007"/>
                <a:gd name="connsiteY1" fmla="*/ 307862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898346 h 1197444"/>
                <a:gd name="connsiteX5" fmla="*/ 2958 w 1018007"/>
                <a:gd name="connsiteY5" fmla="*/ 299097 h 1197444"/>
                <a:gd name="connsiteX6" fmla="*/ 508000 w 1018007"/>
                <a:gd name="connsiteY6" fmla="*/ 0 h 119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007" h="1197444">
                  <a:moveTo>
                    <a:pt x="508000" y="0"/>
                  </a:moveTo>
                  <a:lnTo>
                    <a:pt x="1018007" y="303955"/>
                  </a:lnTo>
                  <a:lnTo>
                    <a:pt x="1018007" y="901304"/>
                  </a:lnTo>
                  <a:lnTo>
                    <a:pt x="510007" y="1197444"/>
                  </a:lnTo>
                  <a:lnTo>
                    <a:pt x="0" y="898346"/>
                  </a:lnTo>
                  <a:cubicBezTo>
                    <a:pt x="2288" y="694688"/>
                    <a:pt x="670" y="502755"/>
                    <a:pt x="2958" y="299097"/>
                  </a:cubicBezTo>
                  <a:lnTo>
                    <a:pt x="508000" y="0"/>
                  </a:lnTo>
                  <a:close/>
                </a:path>
              </a:pathLst>
            </a:custGeom>
            <a:solidFill>
              <a:schemeClr val="accent1"/>
            </a:solidFill>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a typeface="ＭＳ Ｐゴシック" pitchFamily="108" charset="-128"/>
              </a:endParaRPr>
            </a:p>
          </p:txBody>
        </p:sp>
        <p:sp>
          <p:nvSpPr>
            <p:cNvPr id="38" name="TextBox 37"/>
            <p:cNvSpPr txBox="1"/>
            <p:nvPr/>
          </p:nvSpPr>
          <p:spPr>
            <a:xfrm>
              <a:off x="626683" y="1521441"/>
              <a:ext cx="1199329" cy="584776"/>
            </a:xfrm>
            <a:prstGeom prst="rect">
              <a:avLst/>
            </a:prstGeom>
            <a:noFill/>
          </p:spPr>
          <p:txBody>
            <a:bodyPr wrap="square" rtlCol="0">
              <a:spAutoFit/>
            </a:bodyPr>
            <a:lstStyle/>
            <a:p>
              <a:pPr algn="ctr"/>
              <a:r>
                <a:rPr lang="en-US" sz="3200" b="1" dirty="0" smtClean="0">
                  <a:solidFill>
                    <a:srgbClr val="000000"/>
                  </a:solidFill>
                </a:rPr>
                <a:t>85+</a:t>
              </a:r>
              <a:endParaRPr lang="en-US" sz="3200" b="1" dirty="0">
                <a:solidFill>
                  <a:srgbClr val="000000"/>
                </a:solidFill>
              </a:endParaRPr>
            </a:p>
          </p:txBody>
        </p:sp>
        <p:sp>
          <p:nvSpPr>
            <p:cNvPr id="39" name="TextBox 38"/>
            <p:cNvSpPr txBox="1"/>
            <p:nvPr/>
          </p:nvSpPr>
          <p:spPr>
            <a:xfrm>
              <a:off x="452976" y="2054453"/>
              <a:ext cx="1525897" cy="235962"/>
            </a:xfrm>
            <a:prstGeom prst="rect">
              <a:avLst/>
            </a:prstGeom>
            <a:noFill/>
          </p:spPr>
          <p:txBody>
            <a:bodyPr wrap="square" rtlCol="0">
              <a:spAutoFit/>
            </a:bodyPr>
            <a:lstStyle/>
            <a:p>
              <a:pPr algn="ctr"/>
              <a:r>
                <a:rPr lang="en-US" sz="1400" baseline="30000" dirty="0" smtClean="0">
                  <a:solidFill>
                    <a:srgbClr val="000000"/>
                  </a:solidFill>
                </a:rPr>
                <a:t>modeling experts</a:t>
              </a:r>
              <a:endParaRPr lang="en-US" sz="1400" baseline="30000" dirty="0">
                <a:solidFill>
                  <a:srgbClr val="000000"/>
                </a:solidFill>
              </a:endParaRPr>
            </a:p>
          </p:txBody>
        </p:sp>
      </p:grpSp>
      <p:grpSp>
        <p:nvGrpSpPr>
          <p:cNvPr id="2" name="Group 1"/>
          <p:cNvGrpSpPr/>
          <p:nvPr/>
        </p:nvGrpSpPr>
        <p:grpSpPr>
          <a:xfrm>
            <a:off x="1909905" y="1128723"/>
            <a:ext cx="1387179" cy="1554864"/>
            <a:chOff x="2243445" y="1186449"/>
            <a:chExt cx="1387179" cy="1554864"/>
          </a:xfrm>
        </p:grpSpPr>
        <p:sp>
          <p:nvSpPr>
            <p:cNvPr id="42" name="Freeform 41"/>
            <p:cNvSpPr/>
            <p:nvPr/>
          </p:nvSpPr>
          <p:spPr>
            <a:xfrm>
              <a:off x="2265197" y="1186449"/>
              <a:ext cx="1321869" cy="1554864"/>
            </a:xfrm>
            <a:custGeom>
              <a:avLst/>
              <a:gdLst>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6865 w 1029730"/>
                <a:gd name="connsiteY5" fmla="*/ 295189 h 1201351"/>
                <a:gd name="connsiteX6" fmla="*/ 508000 w 1029730"/>
                <a:gd name="connsiteY6" fmla="*/ 0 h 1201351"/>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18007 w 1029730"/>
                <a:gd name="connsiteY2" fmla="*/ 901304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18007"/>
                <a:gd name="connsiteY0" fmla="*/ 0 h 1201351"/>
                <a:gd name="connsiteX1" fmla="*/ 1018007 w 1018007"/>
                <a:gd name="connsiteY1" fmla="*/ 307862 h 1201351"/>
                <a:gd name="connsiteX2" fmla="*/ 1018007 w 1018007"/>
                <a:gd name="connsiteY2" fmla="*/ 901304 h 1201351"/>
                <a:gd name="connsiteX3" fmla="*/ 521730 w 1018007"/>
                <a:gd name="connsiteY3" fmla="*/ 1201351 h 1201351"/>
                <a:gd name="connsiteX4" fmla="*/ 0 w 1018007"/>
                <a:gd name="connsiteY4" fmla="*/ 906162 h 1201351"/>
                <a:gd name="connsiteX5" fmla="*/ 2958 w 1018007"/>
                <a:gd name="connsiteY5" fmla="*/ 299097 h 1201351"/>
                <a:gd name="connsiteX6" fmla="*/ 508000 w 1018007"/>
                <a:gd name="connsiteY6" fmla="*/ 0 h 1201351"/>
                <a:gd name="connsiteX0" fmla="*/ 508000 w 1018007"/>
                <a:gd name="connsiteY0" fmla="*/ 0 h 1197444"/>
                <a:gd name="connsiteX1" fmla="*/ 1018007 w 1018007"/>
                <a:gd name="connsiteY1" fmla="*/ 307862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898346 h 1197444"/>
                <a:gd name="connsiteX5" fmla="*/ 2958 w 1018007"/>
                <a:gd name="connsiteY5" fmla="*/ 299097 h 1197444"/>
                <a:gd name="connsiteX6" fmla="*/ 508000 w 1018007"/>
                <a:gd name="connsiteY6" fmla="*/ 0 h 119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007" h="1197444">
                  <a:moveTo>
                    <a:pt x="508000" y="0"/>
                  </a:moveTo>
                  <a:lnTo>
                    <a:pt x="1018007" y="303955"/>
                  </a:lnTo>
                  <a:lnTo>
                    <a:pt x="1018007" y="901304"/>
                  </a:lnTo>
                  <a:lnTo>
                    <a:pt x="510007" y="1197444"/>
                  </a:lnTo>
                  <a:lnTo>
                    <a:pt x="0" y="898346"/>
                  </a:lnTo>
                  <a:cubicBezTo>
                    <a:pt x="2288" y="694688"/>
                    <a:pt x="670" y="502755"/>
                    <a:pt x="2958" y="299097"/>
                  </a:cubicBezTo>
                  <a:lnTo>
                    <a:pt x="508000" y="0"/>
                  </a:lnTo>
                  <a:close/>
                </a:path>
              </a:pathLst>
            </a:custGeom>
            <a:solidFill>
              <a:schemeClr val="accent1"/>
            </a:solidFill>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a typeface="ＭＳ Ｐゴシック" pitchFamily="108" charset="-128"/>
              </a:endParaRPr>
            </a:p>
          </p:txBody>
        </p:sp>
        <p:sp>
          <p:nvSpPr>
            <p:cNvPr id="43" name="TextBox 42"/>
            <p:cNvSpPr txBox="1"/>
            <p:nvPr/>
          </p:nvSpPr>
          <p:spPr>
            <a:xfrm>
              <a:off x="2337370" y="1449560"/>
              <a:ext cx="1199329" cy="584776"/>
            </a:xfrm>
            <a:prstGeom prst="rect">
              <a:avLst/>
            </a:prstGeom>
            <a:noFill/>
          </p:spPr>
          <p:txBody>
            <a:bodyPr wrap="square" rtlCol="0">
              <a:spAutoFit/>
            </a:bodyPr>
            <a:lstStyle/>
            <a:p>
              <a:pPr algn="ctr"/>
              <a:r>
                <a:rPr lang="en-US" sz="3200" b="1" dirty="0" smtClean="0">
                  <a:solidFill>
                    <a:srgbClr val="000000"/>
                  </a:solidFill>
                </a:rPr>
                <a:t>100+</a:t>
              </a:r>
              <a:endParaRPr lang="en-US" sz="3200" b="1" dirty="0">
                <a:solidFill>
                  <a:srgbClr val="000000"/>
                </a:solidFill>
              </a:endParaRPr>
            </a:p>
          </p:txBody>
        </p:sp>
        <p:sp>
          <p:nvSpPr>
            <p:cNvPr id="44" name="TextBox 43"/>
            <p:cNvSpPr txBox="1"/>
            <p:nvPr/>
          </p:nvSpPr>
          <p:spPr>
            <a:xfrm>
              <a:off x="2243445" y="1910321"/>
              <a:ext cx="1387179" cy="523220"/>
            </a:xfrm>
            <a:prstGeom prst="rect">
              <a:avLst/>
            </a:prstGeom>
            <a:noFill/>
          </p:spPr>
          <p:txBody>
            <a:bodyPr wrap="square" rtlCol="0">
              <a:spAutoFit/>
            </a:bodyPr>
            <a:lstStyle/>
            <a:p>
              <a:pPr algn="ctr"/>
              <a:r>
                <a:rPr lang="en-US" sz="1400" dirty="0" smtClean="0">
                  <a:solidFill>
                    <a:srgbClr val="000000"/>
                  </a:solidFill>
                </a:rPr>
                <a:t>catastrophe models</a:t>
              </a:r>
              <a:endParaRPr lang="en-US" sz="1400" dirty="0">
                <a:solidFill>
                  <a:srgbClr val="000000"/>
                </a:solidFill>
              </a:endParaRPr>
            </a:p>
          </p:txBody>
        </p:sp>
      </p:grpSp>
      <p:grpSp>
        <p:nvGrpSpPr>
          <p:cNvPr id="6" name="Group 5"/>
          <p:cNvGrpSpPr/>
          <p:nvPr/>
        </p:nvGrpSpPr>
        <p:grpSpPr>
          <a:xfrm>
            <a:off x="2609057" y="2366296"/>
            <a:ext cx="1387179" cy="1554864"/>
            <a:chOff x="2243445" y="2921771"/>
            <a:chExt cx="1387179" cy="1554864"/>
          </a:xfrm>
        </p:grpSpPr>
        <p:sp>
          <p:nvSpPr>
            <p:cNvPr id="52" name="Freeform 51"/>
            <p:cNvSpPr/>
            <p:nvPr/>
          </p:nvSpPr>
          <p:spPr>
            <a:xfrm>
              <a:off x="2265197" y="2921771"/>
              <a:ext cx="1321869" cy="1554864"/>
            </a:xfrm>
            <a:custGeom>
              <a:avLst/>
              <a:gdLst>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6865 w 1029730"/>
                <a:gd name="connsiteY5" fmla="*/ 295189 h 1201351"/>
                <a:gd name="connsiteX6" fmla="*/ 508000 w 1029730"/>
                <a:gd name="connsiteY6" fmla="*/ 0 h 1201351"/>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18007 w 1029730"/>
                <a:gd name="connsiteY2" fmla="*/ 901304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18007"/>
                <a:gd name="connsiteY0" fmla="*/ 0 h 1201351"/>
                <a:gd name="connsiteX1" fmla="*/ 1018007 w 1018007"/>
                <a:gd name="connsiteY1" fmla="*/ 307862 h 1201351"/>
                <a:gd name="connsiteX2" fmla="*/ 1018007 w 1018007"/>
                <a:gd name="connsiteY2" fmla="*/ 901304 h 1201351"/>
                <a:gd name="connsiteX3" fmla="*/ 521730 w 1018007"/>
                <a:gd name="connsiteY3" fmla="*/ 1201351 h 1201351"/>
                <a:gd name="connsiteX4" fmla="*/ 0 w 1018007"/>
                <a:gd name="connsiteY4" fmla="*/ 906162 h 1201351"/>
                <a:gd name="connsiteX5" fmla="*/ 2958 w 1018007"/>
                <a:gd name="connsiteY5" fmla="*/ 299097 h 1201351"/>
                <a:gd name="connsiteX6" fmla="*/ 508000 w 1018007"/>
                <a:gd name="connsiteY6" fmla="*/ 0 h 1201351"/>
                <a:gd name="connsiteX0" fmla="*/ 508000 w 1018007"/>
                <a:gd name="connsiteY0" fmla="*/ 0 h 1197444"/>
                <a:gd name="connsiteX1" fmla="*/ 1018007 w 1018007"/>
                <a:gd name="connsiteY1" fmla="*/ 307862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898346 h 1197444"/>
                <a:gd name="connsiteX5" fmla="*/ 2958 w 1018007"/>
                <a:gd name="connsiteY5" fmla="*/ 299097 h 1197444"/>
                <a:gd name="connsiteX6" fmla="*/ 508000 w 1018007"/>
                <a:gd name="connsiteY6" fmla="*/ 0 h 119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007" h="1197444">
                  <a:moveTo>
                    <a:pt x="508000" y="0"/>
                  </a:moveTo>
                  <a:lnTo>
                    <a:pt x="1018007" y="303955"/>
                  </a:lnTo>
                  <a:lnTo>
                    <a:pt x="1018007" y="901304"/>
                  </a:lnTo>
                  <a:lnTo>
                    <a:pt x="510007" y="1197444"/>
                  </a:lnTo>
                  <a:lnTo>
                    <a:pt x="0" y="898346"/>
                  </a:lnTo>
                  <a:cubicBezTo>
                    <a:pt x="2288" y="694688"/>
                    <a:pt x="670" y="502755"/>
                    <a:pt x="2958" y="299097"/>
                  </a:cubicBezTo>
                  <a:lnTo>
                    <a:pt x="508000" y="0"/>
                  </a:lnTo>
                  <a:close/>
                </a:path>
              </a:pathLst>
            </a:custGeom>
            <a:solidFill>
              <a:schemeClr val="accent1"/>
            </a:solidFill>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a typeface="ＭＳ Ｐゴシック" pitchFamily="108" charset="-128"/>
              </a:endParaRPr>
            </a:p>
          </p:txBody>
        </p:sp>
        <p:sp>
          <p:nvSpPr>
            <p:cNvPr id="53" name="TextBox 52"/>
            <p:cNvSpPr txBox="1"/>
            <p:nvPr/>
          </p:nvSpPr>
          <p:spPr>
            <a:xfrm>
              <a:off x="2337370" y="3247757"/>
              <a:ext cx="1199329" cy="633096"/>
            </a:xfrm>
            <a:prstGeom prst="rect">
              <a:avLst/>
            </a:prstGeom>
            <a:noFill/>
          </p:spPr>
          <p:txBody>
            <a:bodyPr wrap="square" rtlCol="0">
              <a:spAutoFit/>
            </a:bodyPr>
            <a:lstStyle/>
            <a:p>
              <a:pPr algn="ctr"/>
              <a:r>
                <a:rPr lang="en-US" sz="2800" b="1" dirty="0" smtClean="0">
                  <a:solidFill>
                    <a:srgbClr val="000000"/>
                  </a:solidFill>
                </a:rPr>
                <a:t>50+</a:t>
              </a:r>
              <a:endParaRPr lang="en-US" sz="2800" b="1" dirty="0">
                <a:solidFill>
                  <a:srgbClr val="000000"/>
                </a:solidFill>
              </a:endParaRPr>
            </a:p>
          </p:txBody>
        </p:sp>
        <p:sp>
          <p:nvSpPr>
            <p:cNvPr id="54" name="TextBox 53"/>
            <p:cNvSpPr txBox="1"/>
            <p:nvPr/>
          </p:nvSpPr>
          <p:spPr>
            <a:xfrm>
              <a:off x="2243445" y="3727908"/>
              <a:ext cx="1387179" cy="307777"/>
            </a:xfrm>
            <a:prstGeom prst="rect">
              <a:avLst/>
            </a:prstGeom>
            <a:noFill/>
          </p:spPr>
          <p:txBody>
            <a:bodyPr wrap="square" rtlCol="0">
              <a:spAutoFit/>
            </a:bodyPr>
            <a:lstStyle/>
            <a:p>
              <a:pPr algn="ctr"/>
              <a:r>
                <a:rPr lang="en-US" sz="1400" dirty="0" smtClean="0">
                  <a:solidFill>
                    <a:srgbClr val="000000"/>
                  </a:solidFill>
                </a:rPr>
                <a:t>countries</a:t>
              </a:r>
              <a:endParaRPr lang="en-US" sz="1200" dirty="0">
                <a:solidFill>
                  <a:srgbClr val="000000"/>
                </a:solidFill>
              </a:endParaRPr>
            </a:p>
          </p:txBody>
        </p:sp>
      </p:grpSp>
      <p:grpSp>
        <p:nvGrpSpPr>
          <p:cNvPr id="5" name="Group 4"/>
          <p:cNvGrpSpPr/>
          <p:nvPr/>
        </p:nvGrpSpPr>
        <p:grpSpPr>
          <a:xfrm>
            <a:off x="1206989" y="2351191"/>
            <a:ext cx="1387179" cy="1554864"/>
            <a:chOff x="520664" y="2909197"/>
            <a:chExt cx="1387179" cy="1554864"/>
          </a:xfrm>
        </p:grpSpPr>
        <p:sp>
          <p:nvSpPr>
            <p:cNvPr id="47" name="Freeform 46"/>
            <p:cNvSpPr/>
            <p:nvPr/>
          </p:nvSpPr>
          <p:spPr>
            <a:xfrm>
              <a:off x="554991" y="2909197"/>
              <a:ext cx="1321869" cy="1554864"/>
            </a:xfrm>
            <a:custGeom>
              <a:avLst/>
              <a:gdLst>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6865 w 1029730"/>
                <a:gd name="connsiteY5" fmla="*/ 295189 h 1201351"/>
                <a:gd name="connsiteX6" fmla="*/ 508000 w 1029730"/>
                <a:gd name="connsiteY6" fmla="*/ 0 h 1201351"/>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18007 w 1029730"/>
                <a:gd name="connsiteY2" fmla="*/ 901304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18007"/>
                <a:gd name="connsiteY0" fmla="*/ 0 h 1201351"/>
                <a:gd name="connsiteX1" fmla="*/ 1018007 w 1018007"/>
                <a:gd name="connsiteY1" fmla="*/ 307862 h 1201351"/>
                <a:gd name="connsiteX2" fmla="*/ 1018007 w 1018007"/>
                <a:gd name="connsiteY2" fmla="*/ 901304 h 1201351"/>
                <a:gd name="connsiteX3" fmla="*/ 521730 w 1018007"/>
                <a:gd name="connsiteY3" fmla="*/ 1201351 h 1201351"/>
                <a:gd name="connsiteX4" fmla="*/ 0 w 1018007"/>
                <a:gd name="connsiteY4" fmla="*/ 906162 h 1201351"/>
                <a:gd name="connsiteX5" fmla="*/ 2958 w 1018007"/>
                <a:gd name="connsiteY5" fmla="*/ 299097 h 1201351"/>
                <a:gd name="connsiteX6" fmla="*/ 508000 w 1018007"/>
                <a:gd name="connsiteY6" fmla="*/ 0 h 1201351"/>
                <a:gd name="connsiteX0" fmla="*/ 508000 w 1018007"/>
                <a:gd name="connsiteY0" fmla="*/ 0 h 1197444"/>
                <a:gd name="connsiteX1" fmla="*/ 1018007 w 1018007"/>
                <a:gd name="connsiteY1" fmla="*/ 307862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898346 h 1197444"/>
                <a:gd name="connsiteX5" fmla="*/ 2958 w 1018007"/>
                <a:gd name="connsiteY5" fmla="*/ 299097 h 1197444"/>
                <a:gd name="connsiteX6" fmla="*/ 508000 w 1018007"/>
                <a:gd name="connsiteY6" fmla="*/ 0 h 119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007" h="1197444">
                  <a:moveTo>
                    <a:pt x="508000" y="0"/>
                  </a:moveTo>
                  <a:lnTo>
                    <a:pt x="1018007" y="303955"/>
                  </a:lnTo>
                  <a:lnTo>
                    <a:pt x="1018007" y="901304"/>
                  </a:lnTo>
                  <a:lnTo>
                    <a:pt x="510007" y="1197444"/>
                  </a:lnTo>
                  <a:lnTo>
                    <a:pt x="0" y="898346"/>
                  </a:lnTo>
                  <a:cubicBezTo>
                    <a:pt x="2288" y="694688"/>
                    <a:pt x="670" y="502755"/>
                    <a:pt x="2958" y="299097"/>
                  </a:cubicBezTo>
                  <a:lnTo>
                    <a:pt x="508000" y="0"/>
                  </a:lnTo>
                  <a:close/>
                </a:path>
              </a:pathLst>
            </a:custGeom>
            <a:solidFill>
              <a:schemeClr val="accent1"/>
            </a:solidFill>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a typeface="ＭＳ Ｐゴシック" pitchFamily="108" charset="-128"/>
              </a:endParaRPr>
            </a:p>
          </p:txBody>
        </p:sp>
        <p:sp>
          <p:nvSpPr>
            <p:cNvPr id="55" name="TextBox 54"/>
            <p:cNvSpPr txBox="1"/>
            <p:nvPr/>
          </p:nvSpPr>
          <p:spPr>
            <a:xfrm>
              <a:off x="614589" y="3260337"/>
              <a:ext cx="1199329" cy="633096"/>
            </a:xfrm>
            <a:prstGeom prst="rect">
              <a:avLst/>
            </a:prstGeom>
            <a:noFill/>
          </p:spPr>
          <p:txBody>
            <a:bodyPr wrap="square" rtlCol="0">
              <a:spAutoFit/>
            </a:bodyPr>
            <a:lstStyle/>
            <a:p>
              <a:pPr algn="ctr"/>
              <a:r>
                <a:rPr lang="en-US" sz="2800" b="1" dirty="0" smtClean="0">
                  <a:solidFill>
                    <a:srgbClr val="000000"/>
                  </a:solidFill>
                </a:rPr>
                <a:t>12</a:t>
              </a:r>
              <a:endParaRPr lang="en-US" sz="2800" b="1" dirty="0">
                <a:solidFill>
                  <a:srgbClr val="000000"/>
                </a:solidFill>
              </a:endParaRPr>
            </a:p>
          </p:txBody>
        </p:sp>
        <p:sp>
          <p:nvSpPr>
            <p:cNvPr id="56" name="TextBox 55"/>
            <p:cNvSpPr txBox="1"/>
            <p:nvPr/>
          </p:nvSpPr>
          <p:spPr>
            <a:xfrm>
              <a:off x="520664" y="3740488"/>
              <a:ext cx="1387179" cy="307777"/>
            </a:xfrm>
            <a:prstGeom prst="rect">
              <a:avLst/>
            </a:prstGeom>
            <a:noFill/>
          </p:spPr>
          <p:txBody>
            <a:bodyPr wrap="square" rtlCol="0">
              <a:spAutoFit/>
            </a:bodyPr>
            <a:lstStyle/>
            <a:p>
              <a:pPr algn="ctr"/>
              <a:r>
                <a:rPr lang="en-US" sz="1400" dirty="0" smtClean="0">
                  <a:solidFill>
                    <a:srgbClr val="000000"/>
                  </a:solidFill>
                </a:rPr>
                <a:t>perils</a:t>
              </a:r>
              <a:endParaRPr lang="en-US" sz="1200" dirty="0">
                <a:solidFill>
                  <a:srgbClr val="000000"/>
                </a:solidFill>
              </a:endParaRPr>
            </a:p>
          </p:txBody>
        </p:sp>
      </p:grpSp>
      <p:grpSp>
        <p:nvGrpSpPr>
          <p:cNvPr id="7" name="Group 6"/>
          <p:cNvGrpSpPr/>
          <p:nvPr/>
        </p:nvGrpSpPr>
        <p:grpSpPr>
          <a:xfrm>
            <a:off x="1118762" y="4800730"/>
            <a:ext cx="1596307" cy="1554864"/>
            <a:chOff x="2151456" y="4531350"/>
            <a:chExt cx="1596307" cy="1554864"/>
          </a:xfrm>
        </p:grpSpPr>
        <p:sp>
          <p:nvSpPr>
            <p:cNvPr id="58" name="Freeform 57"/>
            <p:cNvSpPr/>
            <p:nvPr/>
          </p:nvSpPr>
          <p:spPr>
            <a:xfrm>
              <a:off x="2277772" y="4531350"/>
              <a:ext cx="1321869" cy="1554864"/>
            </a:xfrm>
            <a:custGeom>
              <a:avLst/>
              <a:gdLst>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6865 w 1029730"/>
                <a:gd name="connsiteY5" fmla="*/ 295189 h 1201351"/>
                <a:gd name="connsiteX6" fmla="*/ 508000 w 1029730"/>
                <a:gd name="connsiteY6" fmla="*/ 0 h 1201351"/>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18007 w 1029730"/>
                <a:gd name="connsiteY2" fmla="*/ 901304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18007"/>
                <a:gd name="connsiteY0" fmla="*/ 0 h 1201351"/>
                <a:gd name="connsiteX1" fmla="*/ 1018007 w 1018007"/>
                <a:gd name="connsiteY1" fmla="*/ 307862 h 1201351"/>
                <a:gd name="connsiteX2" fmla="*/ 1018007 w 1018007"/>
                <a:gd name="connsiteY2" fmla="*/ 901304 h 1201351"/>
                <a:gd name="connsiteX3" fmla="*/ 521730 w 1018007"/>
                <a:gd name="connsiteY3" fmla="*/ 1201351 h 1201351"/>
                <a:gd name="connsiteX4" fmla="*/ 0 w 1018007"/>
                <a:gd name="connsiteY4" fmla="*/ 906162 h 1201351"/>
                <a:gd name="connsiteX5" fmla="*/ 2958 w 1018007"/>
                <a:gd name="connsiteY5" fmla="*/ 299097 h 1201351"/>
                <a:gd name="connsiteX6" fmla="*/ 508000 w 1018007"/>
                <a:gd name="connsiteY6" fmla="*/ 0 h 1201351"/>
                <a:gd name="connsiteX0" fmla="*/ 508000 w 1018007"/>
                <a:gd name="connsiteY0" fmla="*/ 0 h 1197444"/>
                <a:gd name="connsiteX1" fmla="*/ 1018007 w 1018007"/>
                <a:gd name="connsiteY1" fmla="*/ 307862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898346 h 1197444"/>
                <a:gd name="connsiteX5" fmla="*/ 2958 w 1018007"/>
                <a:gd name="connsiteY5" fmla="*/ 299097 h 1197444"/>
                <a:gd name="connsiteX6" fmla="*/ 508000 w 1018007"/>
                <a:gd name="connsiteY6" fmla="*/ 0 h 119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007" h="1197444">
                  <a:moveTo>
                    <a:pt x="508000" y="0"/>
                  </a:moveTo>
                  <a:lnTo>
                    <a:pt x="1018007" y="303955"/>
                  </a:lnTo>
                  <a:lnTo>
                    <a:pt x="1018007" y="901304"/>
                  </a:lnTo>
                  <a:lnTo>
                    <a:pt x="510007" y="1197444"/>
                  </a:lnTo>
                  <a:lnTo>
                    <a:pt x="0" y="898346"/>
                  </a:lnTo>
                  <a:cubicBezTo>
                    <a:pt x="2288" y="694688"/>
                    <a:pt x="670" y="502755"/>
                    <a:pt x="2958" y="299097"/>
                  </a:cubicBezTo>
                  <a:lnTo>
                    <a:pt x="508000" y="0"/>
                  </a:lnTo>
                  <a:close/>
                </a:path>
              </a:pathLst>
            </a:custGeom>
            <a:solidFill>
              <a:schemeClr val="accent1"/>
            </a:solidFill>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a typeface="ＭＳ Ｐゴシック" pitchFamily="108" charset="-128"/>
              </a:endParaRPr>
            </a:p>
          </p:txBody>
        </p:sp>
        <p:sp>
          <p:nvSpPr>
            <p:cNvPr id="59" name="TextBox 58"/>
            <p:cNvSpPr txBox="1"/>
            <p:nvPr/>
          </p:nvSpPr>
          <p:spPr>
            <a:xfrm>
              <a:off x="2151456" y="4800924"/>
              <a:ext cx="1596307" cy="558615"/>
            </a:xfrm>
            <a:prstGeom prst="rect">
              <a:avLst/>
            </a:prstGeom>
            <a:noFill/>
          </p:spPr>
          <p:txBody>
            <a:bodyPr wrap="square" rtlCol="0">
              <a:spAutoFit/>
            </a:bodyPr>
            <a:lstStyle/>
            <a:p>
              <a:pPr algn="ctr"/>
              <a:r>
                <a:rPr lang="en-US" b="1" dirty="0" smtClean="0">
                  <a:solidFill>
                    <a:srgbClr val="000000"/>
                  </a:solidFill>
                </a:rPr>
                <a:t>6,000+</a:t>
              </a:r>
              <a:endParaRPr lang="en-US" b="1" dirty="0">
                <a:solidFill>
                  <a:srgbClr val="000000"/>
                </a:solidFill>
              </a:endParaRPr>
            </a:p>
          </p:txBody>
        </p:sp>
        <p:sp>
          <p:nvSpPr>
            <p:cNvPr id="60" name="TextBox 59"/>
            <p:cNvSpPr txBox="1"/>
            <p:nvPr/>
          </p:nvSpPr>
          <p:spPr>
            <a:xfrm>
              <a:off x="2256020" y="5200075"/>
              <a:ext cx="1387179" cy="614475"/>
            </a:xfrm>
            <a:prstGeom prst="rect">
              <a:avLst/>
            </a:prstGeom>
            <a:noFill/>
          </p:spPr>
          <p:txBody>
            <a:bodyPr wrap="square" rtlCol="0">
              <a:spAutoFit/>
            </a:bodyPr>
            <a:lstStyle/>
            <a:p>
              <a:pPr algn="ctr"/>
              <a:r>
                <a:rPr lang="en-US" sz="900" dirty="0" smtClean="0">
                  <a:solidFill>
                    <a:srgbClr val="000000"/>
                  </a:solidFill>
                </a:rPr>
                <a:t>Events in the catastrophe insights database</a:t>
              </a:r>
              <a:endParaRPr lang="en-US" sz="900" dirty="0">
                <a:solidFill>
                  <a:srgbClr val="000000"/>
                </a:solidFill>
              </a:endParaRPr>
            </a:p>
          </p:txBody>
        </p:sp>
      </p:grpSp>
      <p:grpSp>
        <p:nvGrpSpPr>
          <p:cNvPr id="8" name="Group 7"/>
          <p:cNvGrpSpPr/>
          <p:nvPr/>
        </p:nvGrpSpPr>
        <p:grpSpPr>
          <a:xfrm>
            <a:off x="524883" y="3586826"/>
            <a:ext cx="1387179" cy="1554864"/>
            <a:chOff x="533239" y="4518776"/>
            <a:chExt cx="1387179" cy="1554864"/>
          </a:xfrm>
        </p:grpSpPr>
        <p:sp>
          <p:nvSpPr>
            <p:cNvPr id="57" name="Freeform 56"/>
            <p:cNvSpPr/>
            <p:nvPr/>
          </p:nvSpPr>
          <p:spPr>
            <a:xfrm>
              <a:off x="567566" y="4518776"/>
              <a:ext cx="1321869" cy="1554864"/>
            </a:xfrm>
            <a:custGeom>
              <a:avLst/>
              <a:gdLst>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6865 w 1029730"/>
                <a:gd name="connsiteY5" fmla="*/ 295189 h 1201351"/>
                <a:gd name="connsiteX6" fmla="*/ 508000 w 1029730"/>
                <a:gd name="connsiteY6" fmla="*/ 0 h 1201351"/>
                <a:gd name="connsiteX0" fmla="*/ 508000 w 1029730"/>
                <a:gd name="connsiteY0" fmla="*/ 0 h 1201351"/>
                <a:gd name="connsiteX1" fmla="*/ 1029730 w 1029730"/>
                <a:gd name="connsiteY1" fmla="*/ 28832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29730 w 1029730"/>
                <a:gd name="connsiteY2" fmla="*/ 913027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29730"/>
                <a:gd name="connsiteY0" fmla="*/ 0 h 1201351"/>
                <a:gd name="connsiteX1" fmla="*/ 1029730 w 1029730"/>
                <a:gd name="connsiteY1" fmla="*/ 303954 h 1201351"/>
                <a:gd name="connsiteX2" fmla="*/ 1018007 w 1029730"/>
                <a:gd name="connsiteY2" fmla="*/ 901304 h 1201351"/>
                <a:gd name="connsiteX3" fmla="*/ 521730 w 1029730"/>
                <a:gd name="connsiteY3" fmla="*/ 1201351 h 1201351"/>
                <a:gd name="connsiteX4" fmla="*/ 0 w 1029730"/>
                <a:gd name="connsiteY4" fmla="*/ 906162 h 1201351"/>
                <a:gd name="connsiteX5" fmla="*/ 2958 w 1029730"/>
                <a:gd name="connsiteY5" fmla="*/ 299097 h 1201351"/>
                <a:gd name="connsiteX6" fmla="*/ 508000 w 1029730"/>
                <a:gd name="connsiteY6" fmla="*/ 0 h 1201351"/>
                <a:gd name="connsiteX0" fmla="*/ 508000 w 1018007"/>
                <a:gd name="connsiteY0" fmla="*/ 0 h 1201351"/>
                <a:gd name="connsiteX1" fmla="*/ 1018007 w 1018007"/>
                <a:gd name="connsiteY1" fmla="*/ 307862 h 1201351"/>
                <a:gd name="connsiteX2" fmla="*/ 1018007 w 1018007"/>
                <a:gd name="connsiteY2" fmla="*/ 901304 h 1201351"/>
                <a:gd name="connsiteX3" fmla="*/ 521730 w 1018007"/>
                <a:gd name="connsiteY3" fmla="*/ 1201351 h 1201351"/>
                <a:gd name="connsiteX4" fmla="*/ 0 w 1018007"/>
                <a:gd name="connsiteY4" fmla="*/ 906162 h 1201351"/>
                <a:gd name="connsiteX5" fmla="*/ 2958 w 1018007"/>
                <a:gd name="connsiteY5" fmla="*/ 299097 h 1201351"/>
                <a:gd name="connsiteX6" fmla="*/ 508000 w 1018007"/>
                <a:gd name="connsiteY6" fmla="*/ 0 h 1201351"/>
                <a:gd name="connsiteX0" fmla="*/ 508000 w 1018007"/>
                <a:gd name="connsiteY0" fmla="*/ 0 h 1197444"/>
                <a:gd name="connsiteX1" fmla="*/ 1018007 w 1018007"/>
                <a:gd name="connsiteY1" fmla="*/ 307862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906162 h 1197444"/>
                <a:gd name="connsiteX5" fmla="*/ 2958 w 1018007"/>
                <a:gd name="connsiteY5" fmla="*/ 299097 h 1197444"/>
                <a:gd name="connsiteX6" fmla="*/ 508000 w 1018007"/>
                <a:gd name="connsiteY6" fmla="*/ 0 h 1197444"/>
                <a:gd name="connsiteX0" fmla="*/ 508000 w 1018007"/>
                <a:gd name="connsiteY0" fmla="*/ 0 h 1197444"/>
                <a:gd name="connsiteX1" fmla="*/ 1018007 w 1018007"/>
                <a:gd name="connsiteY1" fmla="*/ 303955 h 1197444"/>
                <a:gd name="connsiteX2" fmla="*/ 1018007 w 1018007"/>
                <a:gd name="connsiteY2" fmla="*/ 901304 h 1197444"/>
                <a:gd name="connsiteX3" fmla="*/ 510007 w 1018007"/>
                <a:gd name="connsiteY3" fmla="*/ 1197444 h 1197444"/>
                <a:gd name="connsiteX4" fmla="*/ 0 w 1018007"/>
                <a:gd name="connsiteY4" fmla="*/ 898346 h 1197444"/>
                <a:gd name="connsiteX5" fmla="*/ 2958 w 1018007"/>
                <a:gd name="connsiteY5" fmla="*/ 299097 h 1197444"/>
                <a:gd name="connsiteX6" fmla="*/ 508000 w 1018007"/>
                <a:gd name="connsiteY6" fmla="*/ 0 h 119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007" h="1197444">
                  <a:moveTo>
                    <a:pt x="508000" y="0"/>
                  </a:moveTo>
                  <a:lnTo>
                    <a:pt x="1018007" y="303955"/>
                  </a:lnTo>
                  <a:lnTo>
                    <a:pt x="1018007" y="901304"/>
                  </a:lnTo>
                  <a:lnTo>
                    <a:pt x="510007" y="1197444"/>
                  </a:lnTo>
                  <a:lnTo>
                    <a:pt x="0" y="898346"/>
                  </a:lnTo>
                  <a:cubicBezTo>
                    <a:pt x="2288" y="694688"/>
                    <a:pt x="670" y="502755"/>
                    <a:pt x="2958" y="299097"/>
                  </a:cubicBezTo>
                  <a:lnTo>
                    <a:pt x="508000" y="0"/>
                  </a:lnTo>
                  <a:close/>
                </a:path>
              </a:pathLst>
            </a:custGeom>
            <a:solidFill>
              <a:schemeClr val="accent1"/>
            </a:solidFill>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a typeface="ＭＳ Ｐゴシック" pitchFamily="108" charset="-128"/>
              </a:endParaRPr>
            </a:p>
          </p:txBody>
        </p:sp>
        <p:sp>
          <p:nvSpPr>
            <p:cNvPr id="61" name="TextBox 60"/>
            <p:cNvSpPr txBox="1"/>
            <p:nvPr/>
          </p:nvSpPr>
          <p:spPr>
            <a:xfrm>
              <a:off x="627164" y="4819616"/>
              <a:ext cx="1199329" cy="633096"/>
            </a:xfrm>
            <a:prstGeom prst="rect">
              <a:avLst/>
            </a:prstGeom>
            <a:noFill/>
          </p:spPr>
          <p:txBody>
            <a:bodyPr wrap="square" rtlCol="0">
              <a:spAutoFit/>
            </a:bodyPr>
            <a:lstStyle/>
            <a:p>
              <a:pPr algn="ctr"/>
              <a:r>
                <a:rPr lang="en-US" sz="2800" b="1" dirty="0" smtClean="0">
                  <a:solidFill>
                    <a:srgbClr val="000000"/>
                  </a:solidFill>
                </a:rPr>
                <a:t>200+</a:t>
              </a:r>
              <a:endParaRPr lang="en-US" sz="2800" b="1" dirty="0">
                <a:solidFill>
                  <a:srgbClr val="000000"/>
                </a:solidFill>
              </a:endParaRPr>
            </a:p>
          </p:txBody>
        </p:sp>
        <p:sp>
          <p:nvSpPr>
            <p:cNvPr id="62" name="TextBox 61"/>
            <p:cNvSpPr txBox="1"/>
            <p:nvPr/>
          </p:nvSpPr>
          <p:spPr>
            <a:xfrm>
              <a:off x="533239" y="5280377"/>
              <a:ext cx="1387179" cy="558615"/>
            </a:xfrm>
            <a:prstGeom prst="rect">
              <a:avLst/>
            </a:prstGeom>
            <a:noFill/>
          </p:spPr>
          <p:txBody>
            <a:bodyPr wrap="square" rtlCol="0">
              <a:spAutoFit/>
            </a:bodyPr>
            <a:lstStyle/>
            <a:p>
              <a:pPr algn="ctr"/>
              <a:r>
                <a:rPr lang="en-US" sz="1200" dirty="0" smtClean="0">
                  <a:solidFill>
                    <a:srgbClr val="000000"/>
                  </a:solidFill>
                </a:rPr>
                <a:t>ELEMENTS users</a:t>
              </a:r>
              <a:endParaRPr lang="en-US" sz="1200" dirty="0">
                <a:solidFill>
                  <a:srgbClr val="000000"/>
                </a:solidFill>
              </a:endParaRPr>
            </a:p>
          </p:txBody>
        </p:sp>
      </p:grpSp>
      <p:cxnSp>
        <p:nvCxnSpPr>
          <p:cNvPr id="45" name="Straight Connector 44"/>
          <p:cNvCxnSpPr/>
          <p:nvPr/>
        </p:nvCxnSpPr>
        <p:spPr>
          <a:xfrm flipH="1">
            <a:off x="6810735" y="2704378"/>
            <a:ext cx="13163" cy="1552879"/>
          </a:xfrm>
          <a:prstGeom prst="line">
            <a:avLst/>
          </a:prstGeom>
          <a:noFill/>
          <a:ln w="12700" cap="flat" cmpd="sng" algn="ctr">
            <a:solidFill>
              <a:srgbClr val="C9CAC8">
                <a:lumMod val="60000"/>
                <a:lumOff val="40000"/>
              </a:srgbClr>
            </a:solidFill>
            <a:prstDash val="solid"/>
            <a:miter lim="800000"/>
          </a:ln>
          <a:effectLst/>
        </p:spPr>
      </p:cxnSp>
      <p:pic>
        <p:nvPicPr>
          <p:cNvPr id="10" name="Picture 9"/>
          <p:cNvPicPr>
            <a:picLocks noChangeAspect="1"/>
          </p:cNvPicPr>
          <p:nvPr/>
        </p:nvPicPr>
        <p:blipFill>
          <a:blip r:embed="rId3"/>
          <a:stretch>
            <a:fillRect/>
          </a:stretch>
        </p:blipFill>
        <p:spPr>
          <a:xfrm>
            <a:off x="5692183" y="1276601"/>
            <a:ext cx="482600" cy="685800"/>
          </a:xfrm>
          <a:prstGeom prst="rect">
            <a:avLst/>
          </a:prstGeom>
        </p:spPr>
      </p:pic>
      <p:pic>
        <p:nvPicPr>
          <p:cNvPr id="11" name="Picture 10"/>
          <p:cNvPicPr>
            <a:picLocks noChangeAspect="1"/>
          </p:cNvPicPr>
          <p:nvPr/>
        </p:nvPicPr>
        <p:blipFill>
          <a:blip r:embed="rId4"/>
          <a:stretch>
            <a:fillRect/>
          </a:stretch>
        </p:blipFill>
        <p:spPr>
          <a:xfrm>
            <a:off x="8423881" y="1215785"/>
            <a:ext cx="684373" cy="494854"/>
          </a:xfrm>
          <a:prstGeom prst="rect">
            <a:avLst/>
          </a:prstGeom>
        </p:spPr>
      </p:pic>
      <p:pic>
        <p:nvPicPr>
          <p:cNvPr id="14" name="Picture 13"/>
          <p:cNvPicPr>
            <a:picLocks noChangeAspect="1"/>
          </p:cNvPicPr>
          <p:nvPr/>
        </p:nvPicPr>
        <p:blipFill>
          <a:blip r:embed="rId5"/>
          <a:stretch>
            <a:fillRect/>
          </a:stretch>
        </p:blipFill>
        <p:spPr>
          <a:xfrm>
            <a:off x="5906904" y="3243560"/>
            <a:ext cx="711200" cy="660400"/>
          </a:xfrm>
          <a:prstGeom prst="rect">
            <a:avLst/>
          </a:prstGeom>
        </p:spPr>
      </p:pic>
      <p:pic>
        <p:nvPicPr>
          <p:cNvPr id="15" name="Picture 14"/>
          <p:cNvPicPr>
            <a:picLocks noChangeAspect="1"/>
          </p:cNvPicPr>
          <p:nvPr/>
        </p:nvPicPr>
        <p:blipFill>
          <a:blip r:embed="rId6"/>
          <a:stretch>
            <a:fillRect/>
          </a:stretch>
        </p:blipFill>
        <p:spPr>
          <a:xfrm>
            <a:off x="7100135" y="2716240"/>
            <a:ext cx="1181100" cy="596900"/>
          </a:xfrm>
          <a:prstGeom prst="rect">
            <a:avLst/>
          </a:prstGeom>
        </p:spPr>
      </p:pic>
      <p:cxnSp>
        <p:nvCxnSpPr>
          <p:cNvPr id="51" name="Straight Connector 50"/>
          <p:cNvCxnSpPr/>
          <p:nvPr/>
        </p:nvCxnSpPr>
        <p:spPr>
          <a:xfrm>
            <a:off x="4416421" y="4338026"/>
            <a:ext cx="4861279" cy="0"/>
          </a:xfrm>
          <a:prstGeom prst="line">
            <a:avLst/>
          </a:prstGeom>
          <a:noFill/>
          <a:ln w="12700" cap="flat" cmpd="sng" algn="ctr">
            <a:solidFill>
              <a:srgbClr val="C9CAC8">
                <a:lumMod val="60000"/>
                <a:lumOff val="40000"/>
              </a:srgbClr>
            </a:solidFill>
            <a:prstDash val="solid"/>
            <a:miter lim="800000"/>
          </a:ln>
          <a:effectLst/>
        </p:spPr>
      </p:cxnSp>
      <p:pic>
        <p:nvPicPr>
          <p:cNvPr id="17" name="Picture 16"/>
          <p:cNvPicPr>
            <a:picLocks noChangeAspect="1"/>
          </p:cNvPicPr>
          <p:nvPr/>
        </p:nvPicPr>
        <p:blipFill>
          <a:blip r:embed="rId7"/>
          <a:stretch>
            <a:fillRect/>
          </a:stretch>
        </p:blipFill>
        <p:spPr>
          <a:xfrm>
            <a:off x="7014001" y="4473559"/>
            <a:ext cx="1511300" cy="635000"/>
          </a:xfrm>
          <a:prstGeom prst="rect">
            <a:avLst/>
          </a:prstGeom>
        </p:spPr>
      </p:pic>
      <p:pic>
        <p:nvPicPr>
          <p:cNvPr id="18" name="Picture 17"/>
          <p:cNvPicPr>
            <a:picLocks noChangeAspect="1"/>
          </p:cNvPicPr>
          <p:nvPr/>
        </p:nvPicPr>
        <p:blipFill>
          <a:blip r:embed="rId8"/>
          <a:stretch>
            <a:fillRect/>
          </a:stretch>
        </p:blipFill>
        <p:spPr>
          <a:xfrm>
            <a:off x="6278173" y="5303098"/>
            <a:ext cx="863600" cy="660400"/>
          </a:xfrm>
          <a:prstGeom prst="rect">
            <a:avLst/>
          </a:prstGeom>
        </p:spPr>
      </p:pic>
    </p:spTree>
    <p:extLst>
      <p:ext uri="{BB962C8B-B14F-4D97-AF65-F5344CB8AC3E}">
        <p14:creationId xmlns:p14="http://schemas.microsoft.com/office/powerpoint/2010/main" val="6089041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345141"/>
            <a:ext cx="9258300" cy="520700"/>
          </a:xfrm>
        </p:spPr>
        <p:txBody>
          <a:bodyPr/>
          <a:lstStyle/>
          <a:p>
            <a:r>
              <a:rPr lang="en-US" dirty="0" smtClean="0"/>
              <a:t>Reality: STS cat models haven’t </a:t>
            </a:r>
            <a:r>
              <a:rPr lang="en-US" dirty="0"/>
              <a:t>p</a:t>
            </a:r>
            <a:r>
              <a:rPr lang="en-US" dirty="0" smtClean="0"/>
              <a:t>erformed well</a:t>
            </a:r>
            <a:endParaRPr lang="en-US" dirty="0"/>
          </a:p>
        </p:txBody>
      </p:sp>
      <p:grpSp>
        <p:nvGrpSpPr>
          <p:cNvPr id="3" name="Group 2"/>
          <p:cNvGrpSpPr/>
          <p:nvPr/>
        </p:nvGrpSpPr>
        <p:grpSpPr>
          <a:xfrm>
            <a:off x="1279003" y="1809831"/>
            <a:ext cx="7072131" cy="3262721"/>
            <a:chOff x="1182869" y="3048000"/>
            <a:chExt cx="7072131" cy="3262721"/>
          </a:xfrm>
        </p:grpSpPr>
        <p:pic>
          <p:nvPicPr>
            <p:cNvPr id="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26" t="28340" r="56541" b="29285"/>
            <a:stretch/>
          </p:blipFill>
          <p:spPr bwMode="auto">
            <a:xfrm>
              <a:off x="1182869" y="3339053"/>
              <a:ext cx="3632200" cy="2790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6859" t="28812" r="4943" b="28812"/>
            <a:stretch/>
          </p:blipFill>
          <p:spPr bwMode="auto">
            <a:xfrm>
              <a:off x="4815069" y="3364992"/>
              <a:ext cx="3439931" cy="2790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1570683" y="3048000"/>
              <a:ext cx="6463372" cy="300137"/>
            </a:xfrm>
            <a:prstGeom prst="rect">
              <a:avLst/>
            </a:prstGeom>
          </p:spPr>
          <p:txBody>
            <a:bodyPr wrap="none">
              <a:spAutoFit/>
            </a:bodyPr>
            <a:lstStyle/>
            <a:p>
              <a:pPr algn="ctr"/>
              <a:r>
                <a:rPr lang="en-US" sz="1400" b="1" dirty="0" smtClean="0"/>
                <a:t>Comparison of Severe Thunderstorm AALs to actual company experience</a:t>
              </a:r>
              <a:endParaRPr lang="en-US" sz="1400" b="1" dirty="0"/>
            </a:p>
          </p:txBody>
        </p:sp>
        <p:sp>
          <p:nvSpPr>
            <p:cNvPr id="10" name="Rectangle 9"/>
            <p:cNvSpPr/>
            <p:nvPr/>
          </p:nvSpPr>
          <p:spPr>
            <a:xfrm>
              <a:off x="4789806" y="6049111"/>
              <a:ext cx="3373039" cy="261610"/>
            </a:xfrm>
            <a:prstGeom prst="rect">
              <a:avLst/>
            </a:prstGeom>
          </p:spPr>
          <p:txBody>
            <a:bodyPr wrap="none">
              <a:spAutoFit/>
            </a:bodyPr>
            <a:lstStyle/>
            <a:p>
              <a:pPr algn="r"/>
              <a:r>
                <a:rPr lang="en-US" sz="1100" b="1" dirty="0" smtClean="0"/>
                <a:t>Analysis performed by Aon Benfield, June 2014</a:t>
              </a:r>
              <a:endParaRPr lang="en-US" sz="1100" b="1" dirty="0"/>
            </a:p>
          </p:txBody>
        </p:sp>
      </p:grpSp>
      <p:sp>
        <p:nvSpPr>
          <p:cNvPr id="11" name="Content Placeholder 2"/>
          <p:cNvSpPr>
            <a:spLocks noGrp="1"/>
          </p:cNvSpPr>
          <p:nvPr>
            <p:ph idx="1"/>
          </p:nvPr>
        </p:nvSpPr>
        <p:spPr>
          <a:xfrm>
            <a:off x="524764" y="1042416"/>
            <a:ext cx="9114536" cy="1770302"/>
          </a:xfrm>
        </p:spPr>
        <p:txBody>
          <a:bodyPr/>
          <a:lstStyle/>
          <a:p>
            <a:r>
              <a:rPr lang="en-US" dirty="0" smtClean="0"/>
              <a:t>Historically, STS models have </a:t>
            </a:r>
            <a:r>
              <a:rPr lang="en-US" dirty="0"/>
              <a:t>significantly </a:t>
            </a:r>
            <a:r>
              <a:rPr lang="en-US" dirty="0" smtClean="0"/>
              <a:t>underestimated AALs and claims</a:t>
            </a:r>
            <a:endParaRPr lang="en-US" dirty="0"/>
          </a:p>
          <a:p>
            <a:pPr lvl="1"/>
            <a:r>
              <a:rPr lang="en-US" dirty="0" smtClean="0"/>
              <a:t>This </a:t>
            </a:r>
            <a:r>
              <a:rPr lang="en-US" dirty="0"/>
              <a:t>is where the high frequency/low severity events occur (hail, </a:t>
            </a:r>
            <a:r>
              <a:rPr lang="en-US" dirty="0" smtClean="0"/>
              <a:t>convective </a:t>
            </a:r>
            <a:r>
              <a:rPr lang="en-US" dirty="0"/>
              <a:t>winds</a:t>
            </a:r>
            <a:r>
              <a:rPr lang="en-US" dirty="0" smtClean="0"/>
              <a:t>)</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smtClean="0"/>
          </a:p>
          <a:p>
            <a:r>
              <a:rPr lang="en-US" dirty="0" smtClean="0"/>
              <a:t>Current feedback is that the models are also significantly overestimating PMLs</a:t>
            </a:r>
          </a:p>
          <a:p>
            <a:pPr lvl="1"/>
            <a:r>
              <a:rPr lang="en-US" dirty="0" smtClean="0"/>
              <a:t>Too much emphasis on large outbreaks, NWP modeling overemphasizing instability parameters</a:t>
            </a:r>
            <a:endParaRPr lang="en-US" dirty="0"/>
          </a:p>
        </p:txBody>
      </p:sp>
    </p:spTree>
    <p:extLst>
      <p:ext uri="{BB962C8B-B14F-4D97-AF65-F5344CB8AC3E}">
        <p14:creationId xmlns:p14="http://schemas.microsoft.com/office/powerpoint/2010/main" val="29526290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45141"/>
            <a:ext cx="9198304" cy="520700"/>
          </a:xfrm>
        </p:spPr>
        <p:txBody>
          <a:bodyPr/>
          <a:lstStyle/>
          <a:p>
            <a:r>
              <a:rPr lang="en-US" dirty="0" smtClean="0"/>
              <a:t>Year-to-year frequency changes lead to loss variability</a:t>
            </a:r>
            <a:endParaRPr lang="en-US" dirty="0"/>
          </a:p>
        </p:txBody>
      </p:sp>
      <p:sp>
        <p:nvSpPr>
          <p:cNvPr id="3" name="Content Placeholder 2"/>
          <p:cNvSpPr>
            <a:spLocks noGrp="1"/>
          </p:cNvSpPr>
          <p:nvPr>
            <p:ph idx="1"/>
          </p:nvPr>
        </p:nvSpPr>
        <p:spPr>
          <a:xfrm>
            <a:off x="512064" y="1042416"/>
            <a:ext cx="3775404" cy="4951412"/>
          </a:xfrm>
        </p:spPr>
        <p:txBody>
          <a:bodyPr/>
          <a:lstStyle/>
          <a:p>
            <a:r>
              <a:rPr lang="en-US" dirty="0" smtClean="0"/>
              <a:t>Expect to pay claims frequently</a:t>
            </a:r>
          </a:p>
          <a:p>
            <a:pPr lvl="1"/>
            <a:r>
              <a:rPr lang="en-US" dirty="0" smtClean="0"/>
              <a:t>2 years out of 5 companies may pay 50% above cat AAL</a:t>
            </a:r>
          </a:p>
          <a:p>
            <a:pPr lvl="1"/>
            <a:endParaRPr lang="en-US" sz="2000" dirty="0" smtClean="0"/>
          </a:p>
          <a:p>
            <a:r>
              <a:rPr lang="en-US" dirty="0" smtClean="0"/>
              <a:t>An accurate loss pick is required for rate making</a:t>
            </a:r>
          </a:p>
          <a:p>
            <a:pPr lvl="1"/>
            <a:r>
              <a:rPr lang="en-US" dirty="0" smtClean="0"/>
              <a:t>Events can be geographically broad or geographically narrow</a:t>
            </a:r>
          </a:p>
          <a:p>
            <a:pPr lvl="1"/>
            <a:r>
              <a:rPr lang="en-US" dirty="0" smtClean="0"/>
              <a:t>Account for LOB variation by state</a:t>
            </a:r>
          </a:p>
          <a:p>
            <a:pPr lvl="1"/>
            <a:endParaRPr lang="en-US" sz="2000" dirty="0" smtClean="0"/>
          </a:p>
          <a:p>
            <a:r>
              <a:rPr lang="en-US" dirty="0" smtClean="0"/>
              <a:t>Every year is NOT created equal</a:t>
            </a:r>
          </a:p>
          <a:p>
            <a:endParaRPr lang="en-US" dirty="0" smtClean="0"/>
          </a:p>
          <a:p>
            <a:r>
              <a:rPr lang="en-US" dirty="0" smtClean="0"/>
              <a:t>Every state is NOT created equal</a:t>
            </a:r>
          </a:p>
          <a:p>
            <a:endParaRPr lang="en-US" sz="1800" dirty="0" smtClean="0"/>
          </a:p>
          <a:p>
            <a:endParaRPr lang="en-US" sz="1800" dirty="0"/>
          </a:p>
        </p:txBody>
      </p:sp>
      <p:pic>
        <p:nvPicPr>
          <p:cNvPr id="5" name="Picture 4" descr="C:\Users\peaton\Desktop\SA Hack&#10;'[2013 State Summary - Client Master partial 2014 update.xlsm]MarketShareHO'!A59:AE81&#10;5/4/2015 12:49:22 P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70704" y="1495720"/>
            <a:ext cx="5486400" cy="1361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C:\Users\peaton\Desktop\SA Hack&#10;'[2013 State Summary - Client Master partial 2014 update.xlsm]MarketShareHO'!A59:AE81&#10;5/4/2015 12:50:14 P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0704" y="4572000"/>
            <a:ext cx="5486400" cy="1361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7" descr="C:\Users\peaton\Desktop\SA Hack&#10;'[2013 State Summary - Client Master partial 2014 update.xlsm]MarketShareHO'!A59:AE81&#10;5/4/2015 12:50:58 P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0704" y="3033860"/>
            <a:ext cx="5486400" cy="1361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207204" y="1184728"/>
            <a:ext cx="5486400" cy="307777"/>
          </a:xfrm>
          <a:prstGeom prst="rect">
            <a:avLst/>
          </a:prstGeom>
          <a:noFill/>
        </p:spPr>
        <p:txBody>
          <a:bodyPr wrap="square" rtlCol="0">
            <a:spAutoFit/>
          </a:bodyPr>
          <a:lstStyle/>
          <a:p>
            <a:pPr algn="ctr"/>
            <a:r>
              <a:rPr lang="en-US" sz="1400" dirty="0" smtClean="0"/>
              <a:t>HO Results in Thunderstorm vs. Hurricane States</a:t>
            </a:r>
            <a:endParaRPr lang="en-US" sz="1400" dirty="0"/>
          </a:p>
        </p:txBody>
      </p:sp>
      <p:sp>
        <p:nvSpPr>
          <p:cNvPr id="9" name="Oval 8"/>
          <p:cNvSpPr/>
          <p:nvPr/>
        </p:nvSpPr>
        <p:spPr bwMode="auto">
          <a:xfrm>
            <a:off x="7565602" y="1611077"/>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0" name="Oval 9"/>
          <p:cNvSpPr/>
          <p:nvPr/>
        </p:nvSpPr>
        <p:spPr bwMode="auto">
          <a:xfrm>
            <a:off x="8512660" y="1687267"/>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1" name="Oval 10"/>
          <p:cNvSpPr/>
          <p:nvPr/>
        </p:nvSpPr>
        <p:spPr bwMode="auto">
          <a:xfrm>
            <a:off x="9133145" y="1801548"/>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2" name="Oval 11"/>
          <p:cNvSpPr/>
          <p:nvPr/>
        </p:nvSpPr>
        <p:spPr bwMode="auto">
          <a:xfrm>
            <a:off x="7881287" y="1790662"/>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3" name="Oval 12"/>
          <p:cNvSpPr/>
          <p:nvPr/>
        </p:nvSpPr>
        <p:spPr bwMode="auto">
          <a:xfrm>
            <a:off x="5987175" y="4691724"/>
            <a:ext cx="228600" cy="228600"/>
          </a:xfrm>
          <a:prstGeom prst="ellipse">
            <a:avLst/>
          </a:prstGeom>
          <a:no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4" name="Oval 13"/>
          <p:cNvSpPr/>
          <p:nvPr/>
        </p:nvSpPr>
        <p:spPr bwMode="auto">
          <a:xfrm>
            <a:off x="6618545" y="3243923"/>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5" name="Oval 14"/>
          <p:cNvSpPr/>
          <p:nvPr/>
        </p:nvSpPr>
        <p:spPr bwMode="auto">
          <a:xfrm>
            <a:off x="7249914" y="3434425"/>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6" name="Oval 15"/>
          <p:cNvSpPr/>
          <p:nvPr/>
        </p:nvSpPr>
        <p:spPr bwMode="auto">
          <a:xfrm>
            <a:off x="8507249" y="3445311"/>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7" name="Oval 16"/>
          <p:cNvSpPr/>
          <p:nvPr/>
        </p:nvSpPr>
        <p:spPr bwMode="auto">
          <a:xfrm>
            <a:off x="5061888" y="3448030"/>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8" name="Oval 17"/>
          <p:cNvSpPr/>
          <p:nvPr/>
        </p:nvSpPr>
        <p:spPr bwMode="auto">
          <a:xfrm>
            <a:off x="4746202" y="3450751"/>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19" name="Oval 18"/>
          <p:cNvSpPr/>
          <p:nvPr/>
        </p:nvSpPr>
        <p:spPr bwMode="auto">
          <a:xfrm>
            <a:off x="4332572" y="5930242"/>
            <a:ext cx="228600" cy="228600"/>
          </a:xfrm>
          <a:prstGeom prst="ellipse">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20" name="TextBox 19"/>
          <p:cNvSpPr txBox="1"/>
          <p:nvPr/>
        </p:nvSpPr>
        <p:spPr>
          <a:xfrm>
            <a:off x="4572019" y="5906043"/>
            <a:ext cx="4272643" cy="276999"/>
          </a:xfrm>
          <a:prstGeom prst="rect">
            <a:avLst/>
          </a:prstGeom>
          <a:noFill/>
        </p:spPr>
        <p:txBody>
          <a:bodyPr wrap="square" rtlCol="0">
            <a:spAutoFit/>
          </a:bodyPr>
          <a:lstStyle/>
          <a:p>
            <a:r>
              <a:rPr lang="en-US" sz="1200" dirty="0" smtClean="0"/>
              <a:t>= LR ~1SD above the mean</a:t>
            </a:r>
            <a:endParaRPr lang="en-US" sz="1200" dirty="0"/>
          </a:p>
        </p:txBody>
      </p:sp>
      <p:sp>
        <p:nvSpPr>
          <p:cNvPr id="21" name="Oval 20"/>
          <p:cNvSpPr/>
          <p:nvPr/>
        </p:nvSpPr>
        <p:spPr bwMode="auto">
          <a:xfrm>
            <a:off x="4332572" y="6192049"/>
            <a:ext cx="228600" cy="228600"/>
          </a:xfrm>
          <a:prstGeom prst="ellipse">
            <a:avLst/>
          </a:prstGeom>
          <a:noFill/>
          <a:ln w="2857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22" name="TextBox 21"/>
          <p:cNvSpPr txBox="1"/>
          <p:nvPr/>
        </p:nvSpPr>
        <p:spPr>
          <a:xfrm>
            <a:off x="4572019" y="6167850"/>
            <a:ext cx="4272643" cy="276999"/>
          </a:xfrm>
          <a:prstGeom prst="rect">
            <a:avLst/>
          </a:prstGeom>
          <a:noFill/>
        </p:spPr>
        <p:txBody>
          <a:bodyPr wrap="square" rtlCol="0">
            <a:spAutoFit/>
          </a:bodyPr>
          <a:lstStyle/>
          <a:p>
            <a:r>
              <a:rPr lang="en-US" sz="1200" dirty="0" smtClean="0"/>
              <a:t>= LR ~3SD above the mean</a:t>
            </a:r>
            <a:endParaRPr lang="en-US" sz="1200" dirty="0"/>
          </a:p>
        </p:txBody>
      </p:sp>
    </p:spTree>
    <p:extLst>
      <p:ext uri="{BB962C8B-B14F-4D97-AF65-F5344CB8AC3E}">
        <p14:creationId xmlns:p14="http://schemas.microsoft.com/office/powerpoint/2010/main" val="35603603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026"/>
          <p:cNvSpPr>
            <a:spLocks noGrp="1" noChangeArrowheads="1"/>
          </p:cNvSpPr>
          <p:nvPr>
            <p:ph type="title"/>
          </p:nvPr>
        </p:nvSpPr>
        <p:spPr>
          <a:xfrm>
            <a:off x="495300" y="345141"/>
            <a:ext cx="9283700" cy="520700"/>
          </a:xfrm>
        </p:spPr>
        <p:txBody>
          <a:bodyPr/>
          <a:lstStyle/>
          <a:p>
            <a:r>
              <a:rPr lang="en-US" spc="-20" dirty="0" smtClean="0"/>
              <a:t>Tornadoes have small footprints, rapid identity changes</a:t>
            </a:r>
            <a:endParaRPr lang="en-US" spc="-20" dirty="0"/>
          </a:p>
        </p:txBody>
      </p:sp>
      <p:sp>
        <p:nvSpPr>
          <p:cNvPr id="13" name="Rectangle 1027"/>
          <p:cNvSpPr>
            <a:spLocks noGrp="1" noChangeArrowheads="1"/>
          </p:cNvSpPr>
          <p:nvPr>
            <p:ph idx="1"/>
          </p:nvPr>
        </p:nvSpPr>
        <p:spPr>
          <a:xfrm>
            <a:off x="512064" y="1042416"/>
            <a:ext cx="8936736" cy="1192784"/>
          </a:xfrm>
        </p:spPr>
        <p:txBody>
          <a:bodyPr/>
          <a:lstStyle/>
          <a:p>
            <a:r>
              <a:rPr lang="en-US" dirty="0" smtClean="0"/>
              <a:t>Comparison between a very small hurricane wind swath (2005’s Hurricane Dennis) and the largest tornado wind swath in history (2013’s El Reno, OK tornado) </a:t>
            </a:r>
            <a:r>
              <a:rPr lang="en-US" dirty="0"/>
              <a:t>- 74 El Reno tornadoes could fit </a:t>
            </a:r>
            <a:r>
              <a:rPr lang="en-US" dirty="0" smtClean="0"/>
              <a:t>in Hurricane Dennis’ wind swath</a:t>
            </a:r>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r>
              <a:rPr lang="en-US" dirty="0" smtClean="0"/>
              <a:t>Tornadoes can change identity quickly</a:t>
            </a:r>
          </a:p>
          <a:p>
            <a:endParaRPr lang="en-US" dirty="0"/>
          </a:p>
        </p:txBody>
      </p:sp>
      <p:pic>
        <p:nvPicPr>
          <p:cNvPr id="1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981" t="13587" r="1852" b="9832"/>
          <a:stretch/>
        </p:blipFill>
        <p:spPr bwMode="auto">
          <a:xfrm>
            <a:off x="5105400" y="1993900"/>
            <a:ext cx="4343400"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808" t="13587" r="2026" b="9832"/>
          <a:stretch/>
        </p:blipFill>
        <p:spPr bwMode="auto">
          <a:xfrm>
            <a:off x="495299" y="1993900"/>
            <a:ext cx="4343401"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Content Placeholder 15"/>
          <p:cNvSpPr>
            <a:spLocks noGrp="1"/>
          </p:cNvSpPr>
          <p:nvPr>
            <p:ph sz="quarter" idx="4294967295"/>
          </p:nvPr>
        </p:nvSpPr>
        <p:spPr>
          <a:xfrm>
            <a:off x="558799" y="2057400"/>
            <a:ext cx="1600200" cy="685800"/>
          </a:xfrm>
          <a:prstGeom prst="rect">
            <a:avLst/>
          </a:prstGeom>
        </p:spPr>
        <p:txBody>
          <a:bodyPr/>
          <a:lstStyle/>
          <a:p>
            <a:pPr marL="0" indent="0">
              <a:buNone/>
            </a:pPr>
            <a:r>
              <a:rPr lang="en-US" sz="1200" b="1" dirty="0" smtClean="0"/>
              <a:t>Hurricane Dennis </a:t>
            </a:r>
          </a:p>
          <a:p>
            <a:pPr marL="0" indent="0">
              <a:buNone/>
            </a:pPr>
            <a:r>
              <a:rPr lang="en-US" sz="1200" b="1" dirty="0" smtClean="0"/>
              <a:t>65+ mph wind swath:</a:t>
            </a:r>
          </a:p>
          <a:p>
            <a:pPr marL="0" indent="0">
              <a:buNone/>
            </a:pPr>
            <a:r>
              <a:rPr lang="en-US" sz="1200" b="1" dirty="0" smtClean="0"/>
              <a:t>3,100 square miles</a:t>
            </a:r>
            <a:endParaRPr lang="en-US" sz="1200" b="1" dirty="0"/>
          </a:p>
        </p:txBody>
      </p:sp>
      <p:sp>
        <p:nvSpPr>
          <p:cNvPr id="22" name="Content Placeholder 15"/>
          <p:cNvSpPr>
            <a:spLocks noGrp="1"/>
          </p:cNvSpPr>
          <p:nvPr>
            <p:ph sz="quarter" idx="4294967295"/>
          </p:nvPr>
        </p:nvSpPr>
        <p:spPr>
          <a:xfrm>
            <a:off x="5168900" y="2057400"/>
            <a:ext cx="1600200" cy="711200"/>
          </a:xfrm>
          <a:prstGeom prst="rect">
            <a:avLst/>
          </a:prstGeom>
        </p:spPr>
        <p:txBody>
          <a:bodyPr/>
          <a:lstStyle/>
          <a:p>
            <a:pPr marL="0" indent="0">
              <a:buNone/>
            </a:pPr>
            <a:r>
              <a:rPr lang="en-US" sz="1200" b="1" dirty="0" smtClean="0"/>
              <a:t>El Reno, OK tornado</a:t>
            </a:r>
          </a:p>
          <a:p>
            <a:pPr marL="0" indent="0">
              <a:buNone/>
            </a:pPr>
            <a:r>
              <a:rPr lang="en-US" sz="1200" b="1" dirty="0" smtClean="0"/>
              <a:t>65+ mph wind swath:</a:t>
            </a:r>
          </a:p>
          <a:p>
            <a:pPr marL="0" indent="0">
              <a:buNone/>
            </a:pPr>
            <a:r>
              <a:rPr lang="en-US" sz="1200" b="1" dirty="0" smtClean="0"/>
              <a:t>42 square miles</a:t>
            </a:r>
            <a:endParaRPr lang="en-US" sz="1200" b="1" dirty="0"/>
          </a:p>
        </p:txBody>
      </p:sp>
      <p:pic>
        <p:nvPicPr>
          <p:cNvPr id="11"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l="17148" t="34375" r="39426" b="37241"/>
          <a:stretch/>
        </p:blipFill>
        <p:spPr bwMode="auto">
          <a:xfrm>
            <a:off x="5105400" y="4432664"/>
            <a:ext cx="4343400" cy="158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62230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241" t="14464" r="45083" b="19814"/>
          <a:stretch/>
        </p:blipFill>
        <p:spPr bwMode="auto">
          <a:xfrm>
            <a:off x="5715000" y="2686952"/>
            <a:ext cx="4106903" cy="3396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95299" y="345141"/>
            <a:ext cx="9250403" cy="520700"/>
          </a:xfrm>
        </p:spPr>
        <p:txBody>
          <a:bodyPr/>
          <a:lstStyle/>
          <a:p>
            <a:r>
              <a:rPr lang="en-US" dirty="0" smtClean="0"/>
              <a:t>Incomplete data = big hazard uncertainty</a:t>
            </a:r>
            <a:endParaRPr lang="en-GB" dirty="0"/>
          </a:p>
        </p:txBody>
      </p:sp>
      <p:sp>
        <p:nvSpPr>
          <p:cNvPr id="3" name="Content Placeholder 2"/>
          <p:cNvSpPr>
            <a:spLocks noGrp="1"/>
          </p:cNvSpPr>
          <p:nvPr>
            <p:ph idx="1"/>
          </p:nvPr>
        </p:nvSpPr>
        <p:spPr>
          <a:xfrm>
            <a:off x="512064" y="1042416"/>
            <a:ext cx="8915400" cy="1491932"/>
          </a:xfrm>
        </p:spPr>
        <p:txBody>
          <a:bodyPr/>
          <a:lstStyle/>
          <a:p>
            <a:r>
              <a:rPr lang="en-US" dirty="0" smtClean="0"/>
              <a:t>Convective wind storm reports can be reported in two ways:</a:t>
            </a:r>
          </a:p>
          <a:p>
            <a:pPr lvl="1"/>
            <a:r>
              <a:rPr lang="en-US" dirty="0" smtClean="0"/>
              <a:t>Actual gust wind speed (57 mph or greater)</a:t>
            </a:r>
          </a:p>
          <a:p>
            <a:pPr lvl="1"/>
            <a:r>
              <a:rPr lang="en-US" dirty="0" smtClean="0"/>
              <a:t>Damage caused by severe thunderstorm wind gust</a:t>
            </a:r>
          </a:p>
          <a:p>
            <a:pPr lvl="1"/>
            <a:endParaRPr lang="en-US" dirty="0" smtClean="0"/>
          </a:p>
          <a:p>
            <a:r>
              <a:rPr lang="en-US" dirty="0" smtClean="0"/>
              <a:t>Some regions more prone to reporting wind DAMAGE vs. actual wind speed</a:t>
            </a: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72" t="3348" r="467" b="3341"/>
          <a:stretch/>
        </p:blipFill>
        <p:spPr bwMode="auto">
          <a:xfrm>
            <a:off x="213359" y="2796778"/>
            <a:ext cx="5394961" cy="2979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5715000" y="3794760"/>
            <a:ext cx="4030703" cy="1097280"/>
          </a:xfrm>
          <a:prstGeom prst="rect">
            <a:avLst/>
          </a:prstGeom>
          <a:noFill/>
          <a:ln w="222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Tree>
    <p:extLst>
      <p:ext uri="{BB962C8B-B14F-4D97-AF65-F5344CB8AC3E}">
        <p14:creationId xmlns:p14="http://schemas.microsoft.com/office/powerpoint/2010/main" val="253472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issues to deal with for claims reporting</a:t>
            </a:r>
            <a:endParaRPr lang="en-US" dirty="0"/>
          </a:p>
        </p:txBody>
      </p:sp>
      <p:sp>
        <p:nvSpPr>
          <p:cNvPr id="13" name="Content Placeholder 15"/>
          <p:cNvSpPr>
            <a:spLocks noGrp="1"/>
          </p:cNvSpPr>
          <p:nvPr>
            <p:ph sz="quarter" idx="4294967295"/>
          </p:nvPr>
        </p:nvSpPr>
        <p:spPr>
          <a:xfrm>
            <a:off x="317500" y="1144588"/>
            <a:ext cx="4775200" cy="626744"/>
          </a:xfrm>
          <a:prstGeom prst="rect">
            <a:avLst/>
          </a:prstGeom>
        </p:spPr>
        <p:txBody>
          <a:bodyPr/>
          <a:lstStyle/>
          <a:p>
            <a:pPr marL="0" indent="0" algn="ctr">
              <a:buNone/>
            </a:pPr>
            <a:r>
              <a:rPr lang="en-US" sz="1800" b="1" dirty="0" smtClean="0"/>
              <a:t>What exact peril caused the damage? </a:t>
            </a:r>
            <a:endParaRPr lang="en-US" sz="1800" dirty="0"/>
          </a:p>
        </p:txBody>
      </p:sp>
      <p:sp>
        <p:nvSpPr>
          <p:cNvPr id="7" name="Content Placeholder 15"/>
          <p:cNvSpPr>
            <a:spLocks noGrp="1"/>
          </p:cNvSpPr>
          <p:nvPr>
            <p:ph sz="quarter" idx="4294967295"/>
          </p:nvPr>
        </p:nvSpPr>
        <p:spPr>
          <a:xfrm>
            <a:off x="5016500" y="1169988"/>
            <a:ext cx="4813300" cy="626744"/>
          </a:xfrm>
          <a:prstGeom prst="rect">
            <a:avLst/>
          </a:prstGeom>
        </p:spPr>
        <p:txBody>
          <a:bodyPr/>
          <a:lstStyle/>
          <a:p>
            <a:pPr marL="0" indent="0" algn="ctr">
              <a:buNone/>
            </a:pPr>
            <a:r>
              <a:rPr lang="en-US" sz="1800" b="1" dirty="0" smtClean="0"/>
              <a:t>How is the peril coded in claims?</a:t>
            </a:r>
            <a:endParaRPr lang="en-US" sz="1800" dirty="0"/>
          </a:p>
        </p:txBody>
      </p:sp>
      <p:sp>
        <p:nvSpPr>
          <p:cNvPr id="8" name="Content Placeholder 15"/>
          <p:cNvSpPr>
            <a:spLocks noGrp="1"/>
          </p:cNvSpPr>
          <p:nvPr>
            <p:ph sz="quarter" idx="4294967295"/>
          </p:nvPr>
        </p:nvSpPr>
        <p:spPr>
          <a:xfrm>
            <a:off x="152400" y="1830388"/>
            <a:ext cx="3848100" cy="626744"/>
          </a:xfrm>
          <a:prstGeom prst="rect">
            <a:avLst/>
          </a:prstGeom>
        </p:spPr>
        <p:txBody>
          <a:bodyPr/>
          <a:lstStyle/>
          <a:p>
            <a:pPr marL="0" indent="0" algn="ctr">
              <a:buNone/>
            </a:pPr>
            <a:r>
              <a:rPr lang="en-US" sz="1800" b="1" dirty="0" smtClean="0"/>
              <a:t>What exact component of the structure was damaged?</a:t>
            </a:r>
            <a:endParaRPr lang="en-US" sz="1800" dirty="0"/>
          </a:p>
        </p:txBody>
      </p:sp>
      <p:sp>
        <p:nvSpPr>
          <p:cNvPr id="9" name="Content Placeholder 15"/>
          <p:cNvSpPr>
            <a:spLocks noGrp="1"/>
          </p:cNvSpPr>
          <p:nvPr>
            <p:ph sz="quarter" idx="4294967295"/>
          </p:nvPr>
        </p:nvSpPr>
        <p:spPr>
          <a:xfrm>
            <a:off x="5041900" y="3532188"/>
            <a:ext cx="4864100" cy="1484312"/>
          </a:xfrm>
          <a:prstGeom prst="rect">
            <a:avLst/>
          </a:prstGeom>
        </p:spPr>
        <p:txBody>
          <a:bodyPr/>
          <a:lstStyle/>
          <a:p>
            <a:pPr marL="0" indent="0" algn="ctr">
              <a:buNone/>
            </a:pPr>
            <a:r>
              <a:rPr lang="en-US" sz="1800" b="1" dirty="0" smtClean="0"/>
              <a:t>Was the damage caused by thunderstorm-produced winds or winds not associated with a thunderstorm?</a:t>
            </a:r>
            <a:endParaRPr lang="en-US" sz="1800" dirty="0"/>
          </a:p>
        </p:txBody>
      </p:sp>
      <p:sp>
        <p:nvSpPr>
          <p:cNvPr id="10" name="Content Placeholder 15"/>
          <p:cNvSpPr>
            <a:spLocks noGrp="1"/>
          </p:cNvSpPr>
          <p:nvPr>
            <p:ph sz="quarter" idx="4294967295"/>
          </p:nvPr>
        </p:nvSpPr>
        <p:spPr>
          <a:xfrm>
            <a:off x="355600" y="2922588"/>
            <a:ext cx="4838700" cy="1484312"/>
          </a:xfrm>
          <a:prstGeom prst="rect">
            <a:avLst/>
          </a:prstGeom>
        </p:spPr>
        <p:txBody>
          <a:bodyPr/>
          <a:lstStyle/>
          <a:p>
            <a:pPr marL="0" indent="0" algn="ctr">
              <a:buNone/>
            </a:pPr>
            <a:r>
              <a:rPr lang="en-US" sz="1800" b="1" dirty="0" smtClean="0"/>
              <a:t>Was only the damaged component repaired/replaced, or was other damage included in the claims payout that was wasn’t documented?</a:t>
            </a:r>
            <a:endParaRPr lang="en-US" sz="1800" dirty="0"/>
          </a:p>
        </p:txBody>
      </p:sp>
      <p:sp>
        <p:nvSpPr>
          <p:cNvPr id="11" name="Content Placeholder 15"/>
          <p:cNvSpPr>
            <a:spLocks noGrp="1"/>
          </p:cNvSpPr>
          <p:nvPr>
            <p:ph sz="quarter" idx="4294967295"/>
          </p:nvPr>
        </p:nvSpPr>
        <p:spPr>
          <a:xfrm>
            <a:off x="774700" y="4433888"/>
            <a:ext cx="5003800" cy="696912"/>
          </a:xfrm>
          <a:prstGeom prst="rect">
            <a:avLst/>
          </a:prstGeom>
        </p:spPr>
        <p:txBody>
          <a:bodyPr/>
          <a:lstStyle/>
          <a:p>
            <a:pPr marL="0" indent="0" algn="ctr">
              <a:buNone/>
            </a:pPr>
            <a:r>
              <a:rPr lang="en-US" sz="1800" b="1" dirty="0" smtClean="0"/>
              <a:t>Are the TIVs and construction codes for the policy correct?</a:t>
            </a:r>
            <a:endParaRPr lang="en-US" sz="1800" dirty="0"/>
          </a:p>
        </p:txBody>
      </p:sp>
      <p:sp>
        <p:nvSpPr>
          <p:cNvPr id="12" name="Content Placeholder 15"/>
          <p:cNvSpPr>
            <a:spLocks noGrp="1"/>
          </p:cNvSpPr>
          <p:nvPr>
            <p:ph sz="quarter" idx="4294967295"/>
          </p:nvPr>
        </p:nvSpPr>
        <p:spPr>
          <a:xfrm>
            <a:off x="4318000" y="1690688"/>
            <a:ext cx="5003800" cy="1484312"/>
          </a:xfrm>
          <a:prstGeom prst="rect">
            <a:avLst/>
          </a:prstGeom>
        </p:spPr>
        <p:txBody>
          <a:bodyPr/>
          <a:lstStyle/>
          <a:p>
            <a:pPr marL="0" indent="0" algn="ctr">
              <a:buNone/>
            </a:pPr>
            <a:r>
              <a:rPr lang="en-US" sz="1800" b="1" dirty="0" smtClean="0"/>
              <a:t>What if only a few roof shingles were damaged, but a full roof replacement was done? How does this affect modeling?</a:t>
            </a:r>
            <a:endParaRPr lang="en-US" sz="1800" dirty="0"/>
          </a:p>
        </p:txBody>
      </p:sp>
      <p:sp>
        <p:nvSpPr>
          <p:cNvPr id="14" name="Content Placeholder 15"/>
          <p:cNvSpPr>
            <a:spLocks noGrp="1"/>
          </p:cNvSpPr>
          <p:nvPr>
            <p:ph sz="quarter" idx="4294967295"/>
          </p:nvPr>
        </p:nvSpPr>
        <p:spPr>
          <a:xfrm>
            <a:off x="4508500" y="4903788"/>
            <a:ext cx="5194300" cy="696912"/>
          </a:xfrm>
          <a:prstGeom prst="rect">
            <a:avLst/>
          </a:prstGeom>
        </p:spPr>
        <p:txBody>
          <a:bodyPr/>
          <a:lstStyle/>
          <a:p>
            <a:pPr marL="0" indent="0" algn="ctr">
              <a:buNone/>
            </a:pPr>
            <a:r>
              <a:rPr lang="en-US" sz="1800" b="1" dirty="0" smtClean="0"/>
              <a:t>‘Me Too’ Syndrome: one house gets repaired, rest in the area often follow…</a:t>
            </a:r>
            <a:endParaRPr lang="en-US" sz="1800" dirty="0"/>
          </a:p>
        </p:txBody>
      </p:sp>
      <p:sp>
        <p:nvSpPr>
          <p:cNvPr id="15" name="Content Placeholder 15"/>
          <p:cNvSpPr>
            <a:spLocks noGrp="1"/>
          </p:cNvSpPr>
          <p:nvPr>
            <p:ph sz="quarter" idx="4294967295"/>
          </p:nvPr>
        </p:nvSpPr>
        <p:spPr>
          <a:xfrm>
            <a:off x="292100" y="5499100"/>
            <a:ext cx="4216400" cy="800100"/>
          </a:xfrm>
          <a:prstGeom prst="rect">
            <a:avLst/>
          </a:prstGeom>
        </p:spPr>
        <p:txBody>
          <a:bodyPr/>
          <a:lstStyle/>
          <a:p>
            <a:pPr marL="0" indent="0" algn="ctr">
              <a:buNone/>
            </a:pPr>
            <a:r>
              <a:rPr lang="en-US" sz="1800" b="1" dirty="0" smtClean="0"/>
              <a:t>The dreaded public adjusters and fly-by-night companies…</a:t>
            </a:r>
            <a:endParaRPr lang="en-US" sz="1800" dirty="0"/>
          </a:p>
        </p:txBody>
      </p:sp>
    </p:spTree>
    <p:extLst>
      <p:ext uri="{BB962C8B-B14F-4D97-AF65-F5344CB8AC3E}">
        <p14:creationId xmlns:p14="http://schemas.microsoft.com/office/powerpoint/2010/main" val="21383147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345141"/>
            <a:ext cx="9410700" cy="520700"/>
          </a:xfrm>
        </p:spPr>
        <p:txBody>
          <a:bodyPr/>
          <a:lstStyle/>
          <a:p>
            <a:r>
              <a:rPr lang="en-US" spc="-30" dirty="0" smtClean="0"/>
              <a:t>How have insurance companies been pricing STS risk?</a:t>
            </a:r>
            <a:endParaRPr lang="en-US" spc="-30" dirty="0"/>
          </a:p>
        </p:txBody>
      </p:sp>
      <p:sp>
        <p:nvSpPr>
          <p:cNvPr id="11" name="Content Placeholder 2"/>
          <p:cNvSpPr>
            <a:spLocks noGrp="1"/>
          </p:cNvSpPr>
          <p:nvPr>
            <p:ph idx="1"/>
          </p:nvPr>
        </p:nvSpPr>
        <p:spPr>
          <a:xfrm>
            <a:off x="524764" y="1042416"/>
            <a:ext cx="9114536" cy="5586984"/>
          </a:xfrm>
        </p:spPr>
        <p:txBody>
          <a:bodyPr/>
          <a:lstStyle/>
          <a:p>
            <a:endParaRPr lang="en-US" dirty="0" smtClean="0"/>
          </a:p>
          <a:p>
            <a:endParaRPr lang="en-US" dirty="0"/>
          </a:p>
          <a:p>
            <a:endParaRPr lang="en-US" dirty="0" smtClean="0"/>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3855" t="11785" r="77009" b="72858"/>
          <a:stretch/>
        </p:blipFill>
        <p:spPr bwMode="auto">
          <a:xfrm>
            <a:off x="235642" y="1439911"/>
            <a:ext cx="1536967" cy="1452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C:\Documents and Settings\sdrews.AONUS1\My Documents\Logos\Redo_fromLineArt\AonImpact_logo_4color_no_background.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0000" y="1630975"/>
            <a:ext cx="1284878" cy="12810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9739" t="11964" r="64559" b="79464"/>
          <a:stretch/>
        </p:blipFill>
        <p:spPr bwMode="auto">
          <a:xfrm>
            <a:off x="235642" y="3133025"/>
            <a:ext cx="3344093" cy="627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descr="http://www.corelogic.com/imgs/header/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743" y="3760044"/>
            <a:ext cx="2496515" cy="726259"/>
          </a:xfrm>
          <a:prstGeom prst="rect">
            <a:avLst/>
          </a:prstGeom>
          <a:noFill/>
          <a:extLst>
            <a:ext uri="{909E8E84-426E-40DD-AFC4-6F175D3DCCD1}">
              <a14:hiddenFill xmlns:a14="http://schemas.microsoft.com/office/drawing/2010/main">
                <a:solidFill>
                  <a:srgbClr val="FFFFFF"/>
                </a:solidFill>
              </a14:hiddenFill>
            </a:ext>
          </a:extLst>
        </p:spPr>
      </p:pic>
      <p:sp>
        <p:nvSpPr>
          <p:cNvPr id="3" name="&quot;No&quot; Symbol 2"/>
          <p:cNvSpPr/>
          <p:nvPr/>
        </p:nvSpPr>
        <p:spPr bwMode="auto">
          <a:xfrm>
            <a:off x="103120" y="1161712"/>
            <a:ext cx="3725930" cy="3451591"/>
          </a:xfrm>
          <a:prstGeom prst="noSmoking">
            <a:avLst/>
          </a:prstGeom>
          <a:solidFill>
            <a:schemeClr val="tx2"/>
          </a:solidFill>
          <a:ln w="31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
        <p:nvSpPr>
          <p:cNvPr id="5" name="TextBox 4"/>
          <p:cNvSpPr txBox="1"/>
          <p:nvPr/>
        </p:nvSpPr>
        <p:spPr>
          <a:xfrm>
            <a:off x="4610100" y="1335173"/>
            <a:ext cx="4445000" cy="830997"/>
          </a:xfrm>
          <a:prstGeom prst="rect">
            <a:avLst/>
          </a:prstGeom>
          <a:noFill/>
        </p:spPr>
        <p:txBody>
          <a:bodyPr wrap="square" rtlCol="0" anchor="ctr">
            <a:spAutoFit/>
          </a:bodyPr>
          <a:lstStyle/>
          <a:p>
            <a:pPr algn="ctr"/>
            <a:r>
              <a:rPr lang="en-US" b="1" dirty="0" smtClean="0"/>
              <a:t>ANSWER:                             10-25 years of claims history</a:t>
            </a:r>
            <a:endParaRPr lang="en-US" b="1" dirty="0"/>
          </a:p>
        </p:txBody>
      </p:sp>
      <p:pic>
        <p:nvPicPr>
          <p:cNvPr id="1046" name="Picture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4450" y="2140794"/>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7" name="Picture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8" name="Picture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9" name="Picture 2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0" name="Picture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1" name="Picture 2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2" name="Picture 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3" name="Picture 2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 name="Picture 3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5" name="Picture 3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6" name="Picture 3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7" name="Picture 3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8" name="Picture 3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9" name="Picture 3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58768" y="2152396"/>
            <a:ext cx="59753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quot;No&quot; Symbol 45"/>
          <p:cNvSpPr/>
          <p:nvPr/>
        </p:nvSpPr>
        <p:spPr bwMode="auto">
          <a:xfrm>
            <a:off x="4205220" y="1034712"/>
            <a:ext cx="5497580" cy="4908888"/>
          </a:xfrm>
          <a:prstGeom prst="noSmoking">
            <a:avLst/>
          </a:prstGeom>
          <a:solidFill>
            <a:schemeClr val="tx2"/>
          </a:solidFill>
          <a:ln w="31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08" charset="-128"/>
            </a:endParaRPr>
          </a:p>
        </p:txBody>
      </p:sp>
    </p:spTree>
    <p:extLst>
      <p:ext uri="{BB962C8B-B14F-4D97-AF65-F5344CB8AC3E}">
        <p14:creationId xmlns:p14="http://schemas.microsoft.com/office/powerpoint/2010/main" val="1538527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4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47"/>
                                        </p:tgtEl>
                                        <p:attrNameLst>
                                          <p:attrName>style.visibility</p:attrName>
                                        </p:attrNameLst>
                                      </p:cBhvr>
                                      <p:to>
                                        <p:strVal val="visible"/>
                                      </p:to>
                                    </p:set>
                                    <p:animEffect transition="in" filter="fade">
                                      <p:cBhvr>
                                        <p:cTn id="20" dur="500"/>
                                        <p:tgtEl>
                                          <p:spTgt spid="104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48"/>
                                        </p:tgtEl>
                                        <p:attrNameLst>
                                          <p:attrName>style.visibility</p:attrName>
                                        </p:attrNameLst>
                                      </p:cBhvr>
                                      <p:to>
                                        <p:strVal val="visible"/>
                                      </p:to>
                                    </p:set>
                                    <p:animEffect transition="in" filter="fade">
                                      <p:cBhvr>
                                        <p:cTn id="25" dur="500"/>
                                        <p:tgtEl>
                                          <p:spTgt spid="104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49"/>
                                        </p:tgtEl>
                                        <p:attrNameLst>
                                          <p:attrName>style.visibility</p:attrName>
                                        </p:attrNameLst>
                                      </p:cBhvr>
                                      <p:to>
                                        <p:strVal val="visible"/>
                                      </p:to>
                                    </p:set>
                                    <p:animEffect transition="in" filter="fade">
                                      <p:cBhvr>
                                        <p:cTn id="30" dur="500"/>
                                        <p:tgtEl>
                                          <p:spTgt spid="104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50"/>
                                        </p:tgtEl>
                                        <p:attrNameLst>
                                          <p:attrName>style.visibility</p:attrName>
                                        </p:attrNameLst>
                                      </p:cBhvr>
                                      <p:to>
                                        <p:strVal val="visible"/>
                                      </p:to>
                                    </p:set>
                                    <p:animEffect transition="in" filter="fade">
                                      <p:cBhvr>
                                        <p:cTn id="35" dur="500"/>
                                        <p:tgtEl>
                                          <p:spTgt spid="105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51"/>
                                        </p:tgtEl>
                                        <p:attrNameLst>
                                          <p:attrName>style.visibility</p:attrName>
                                        </p:attrNameLst>
                                      </p:cBhvr>
                                      <p:to>
                                        <p:strVal val="visible"/>
                                      </p:to>
                                    </p:set>
                                    <p:animEffect transition="in" filter="fade">
                                      <p:cBhvr>
                                        <p:cTn id="40" dur="500"/>
                                        <p:tgtEl>
                                          <p:spTgt spid="105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052"/>
                                        </p:tgtEl>
                                        <p:attrNameLst>
                                          <p:attrName>style.visibility</p:attrName>
                                        </p:attrNameLst>
                                      </p:cBhvr>
                                      <p:to>
                                        <p:strVal val="visible"/>
                                      </p:to>
                                    </p:set>
                                    <p:animEffect transition="in" filter="fade">
                                      <p:cBhvr>
                                        <p:cTn id="45" dur="500"/>
                                        <p:tgtEl>
                                          <p:spTgt spid="105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053"/>
                                        </p:tgtEl>
                                        <p:attrNameLst>
                                          <p:attrName>style.visibility</p:attrName>
                                        </p:attrNameLst>
                                      </p:cBhvr>
                                      <p:to>
                                        <p:strVal val="visible"/>
                                      </p:to>
                                    </p:set>
                                    <p:animEffect transition="in" filter="fade">
                                      <p:cBhvr>
                                        <p:cTn id="50" dur="500"/>
                                        <p:tgtEl>
                                          <p:spTgt spid="105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054"/>
                                        </p:tgtEl>
                                        <p:attrNameLst>
                                          <p:attrName>style.visibility</p:attrName>
                                        </p:attrNameLst>
                                      </p:cBhvr>
                                      <p:to>
                                        <p:strVal val="visible"/>
                                      </p:to>
                                    </p:set>
                                    <p:animEffect transition="in" filter="fade">
                                      <p:cBhvr>
                                        <p:cTn id="55" dur="500"/>
                                        <p:tgtEl>
                                          <p:spTgt spid="105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055"/>
                                        </p:tgtEl>
                                        <p:attrNameLst>
                                          <p:attrName>style.visibility</p:attrName>
                                        </p:attrNameLst>
                                      </p:cBhvr>
                                      <p:to>
                                        <p:strVal val="visible"/>
                                      </p:to>
                                    </p:set>
                                    <p:animEffect transition="in" filter="fade">
                                      <p:cBhvr>
                                        <p:cTn id="60" dur="500"/>
                                        <p:tgtEl>
                                          <p:spTgt spid="1055"/>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056"/>
                                        </p:tgtEl>
                                        <p:attrNameLst>
                                          <p:attrName>style.visibility</p:attrName>
                                        </p:attrNameLst>
                                      </p:cBhvr>
                                      <p:to>
                                        <p:strVal val="visible"/>
                                      </p:to>
                                    </p:set>
                                    <p:animEffect transition="in" filter="fade">
                                      <p:cBhvr>
                                        <p:cTn id="65" dur="500"/>
                                        <p:tgtEl>
                                          <p:spTgt spid="1056"/>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057"/>
                                        </p:tgtEl>
                                        <p:attrNameLst>
                                          <p:attrName>style.visibility</p:attrName>
                                        </p:attrNameLst>
                                      </p:cBhvr>
                                      <p:to>
                                        <p:strVal val="visible"/>
                                      </p:to>
                                    </p:set>
                                    <p:animEffect transition="in" filter="fade">
                                      <p:cBhvr>
                                        <p:cTn id="70" dur="500"/>
                                        <p:tgtEl>
                                          <p:spTgt spid="1057"/>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058"/>
                                        </p:tgtEl>
                                        <p:attrNameLst>
                                          <p:attrName>style.visibility</p:attrName>
                                        </p:attrNameLst>
                                      </p:cBhvr>
                                      <p:to>
                                        <p:strVal val="visible"/>
                                      </p:to>
                                    </p:set>
                                    <p:animEffect transition="in" filter="fade">
                                      <p:cBhvr>
                                        <p:cTn id="75" dur="500"/>
                                        <p:tgtEl>
                                          <p:spTgt spid="1058"/>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059"/>
                                        </p:tgtEl>
                                        <p:attrNameLst>
                                          <p:attrName>style.visibility</p:attrName>
                                        </p:attrNameLst>
                                      </p:cBhvr>
                                      <p:to>
                                        <p:strVal val="visible"/>
                                      </p:to>
                                    </p:set>
                                    <p:animEffect transition="in" filter="fade">
                                      <p:cBhvr>
                                        <p:cTn id="80" dur="500"/>
                                        <p:tgtEl>
                                          <p:spTgt spid="105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1000"/>
                                        <p:tgtEl>
                                          <p:spTgt spid="46"/>
                                        </p:tgtEl>
                                      </p:cBhvr>
                                    </p:animEffect>
                                    <p:anim calcmode="lin" valueType="num">
                                      <p:cBhvr>
                                        <p:cTn id="86" dur="1000" fill="hold"/>
                                        <p:tgtEl>
                                          <p:spTgt spid="46"/>
                                        </p:tgtEl>
                                        <p:attrNameLst>
                                          <p:attrName>ppt_x</p:attrName>
                                        </p:attrNameLst>
                                      </p:cBhvr>
                                      <p:tavLst>
                                        <p:tav tm="0">
                                          <p:val>
                                            <p:strVal val="#ppt_x"/>
                                          </p:val>
                                        </p:tav>
                                        <p:tav tm="100000">
                                          <p:val>
                                            <p:strVal val="#ppt_x"/>
                                          </p:val>
                                        </p:tav>
                                      </p:tavLst>
                                    </p:anim>
                                    <p:anim calcmode="lin" valueType="num">
                                      <p:cBhvr>
                                        <p:cTn id="8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46" grpId="0" animBg="1"/>
    </p:bldLst>
  </p:timing>
</p:sld>
</file>

<file path=ppt/theme/theme1.xml><?xml version="1.0" encoding="utf-8"?>
<a:theme xmlns:a="http://schemas.openxmlformats.org/drawingml/2006/main" name="Aon Benfield UK">
  <a:themeElements>
    <a:clrScheme name="Aon PowerPoint Color Scheme">
      <a:dk1>
        <a:srgbClr val="000000"/>
      </a:dk1>
      <a:lt1>
        <a:srgbClr val="FFFFFF"/>
      </a:lt1>
      <a:dk2>
        <a:srgbClr val="E11B22"/>
      </a:dk2>
      <a:lt2>
        <a:srgbClr val="4D4F53"/>
      </a:lt2>
      <a:accent1>
        <a:srgbClr val="D3CD8B"/>
      </a:accent1>
      <a:accent2>
        <a:srgbClr val="7AB800"/>
      </a:accent2>
      <a:accent3>
        <a:srgbClr val="00338D"/>
      </a:accent3>
      <a:accent4>
        <a:srgbClr val="0083A9"/>
      </a:accent4>
      <a:accent5>
        <a:srgbClr val="4D4F53"/>
      </a:accent5>
      <a:accent6>
        <a:srgbClr val="F0AB00"/>
      </a:accent6>
      <a:hlink>
        <a:srgbClr val="00338D"/>
      </a:hlink>
      <a:folHlink>
        <a:srgbClr val="0083A9"/>
      </a:folHlink>
    </a:clrScheme>
    <a:fontScheme name="Aon_PowerPoint_Template_NoImage-3-0">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0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08" charset="-128"/>
          </a:defRPr>
        </a:defPPr>
      </a:lstStyle>
    </a:lnDef>
  </a:objectDefaults>
  <a:extraClrSchemeLst>
    <a:extraClrScheme>
      <a:clrScheme name="Aon_PowerPoint_Template_NoImage-3-0 1">
        <a:dk1>
          <a:srgbClr val="000000"/>
        </a:dk1>
        <a:lt1>
          <a:srgbClr val="FFFFFF"/>
        </a:lt1>
        <a:dk2>
          <a:srgbClr val="5EB6E4"/>
        </a:dk2>
        <a:lt2>
          <a:srgbClr val="4D4F53"/>
        </a:lt2>
        <a:accent1>
          <a:srgbClr val="C9CAC8"/>
        </a:accent1>
        <a:accent2>
          <a:srgbClr val="7AB800"/>
        </a:accent2>
        <a:accent3>
          <a:srgbClr val="FFFFFF"/>
        </a:accent3>
        <a:accent4>
          <a:srgbClr val="000000"/>
        </a:accent4>
        <a:accent5>
          <a:srgbClr val="E1E1E0"/>
        </a:accent5>
        <a:accent6>
          <a:srgbClr val="6EA600"/>
        </a:accent6>
        <a:hlink>
          <a:srgbClr val="F0AB00"/>
        </a:hlink>
        <a:folHlink>
          <a:srgbClr val="D3CD8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ubpages">
  <a:themeElements>
    <a:clrScheme name="BrandMattersColors">
      <a:dk1>
        <a:srgbClr val="000000"/>
      </a:dk1>
      <a:lt1>
        <a:srgbClr val="FFFFFF"/>
      </a:lt1>
      <a:dk2>
        <a:srgbClr val="E11B22"/>
      </a:dk2>
      <a:lt2>
        <a:srgbClr val="4D4F53"/>
      </a:lt2>
      <a:accent1>
        <a:srgbClr val="F0AB00"/>
      </a:accent1>
      <a:accent2>
        <a:srgbClr val="7AB800"/>
      </a:accent2>
      <a:accent3>
        <a:srgbClr val="5EB6E4"/>
      </a:accent3>
      <a:accent4>
        <a:srgbClr val="0039A6"/>
      </a:accent4>
      <a:accent5>
        <a:srgbClr val="6E267B"/>
      </a:accent5>
      <a:accent6>
        <a:srgbClr val="D3CD8B"/>
      </a:accent6>
      <a:hlink>
        <a:srgbClr val="0039A6"/>
      </a:hlink>
      <a:folHlink>
        <a:srgbClr val="0039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Presentation1" id="{F81C87ED-D6E2-4039-92E0-15C4A4DCE93A}" vid="{D9B2CE8A-4BA2-4394-917D-B3EE861255BD}"/>
    </a:ext>
  </a:extLst>
</a:theme>
</file>

<file path=ppt/theme/theme3.xml><?xml version="1.0" encoding="utf-8"?>
<a:theme xmlns:a="http://schemas.openxmlformats.org/drawingml/2006/main" name="1_subpages">
  <a:themeElements>
    <a:clrScheme name="BrandMattersColors">
      <a:dk1>
        <a:srgbClr val="000000"/>
      </a:dk1>
      <a:lt1>
        <a:srgbClr val="FFFFFF"/>
      </a:lt1>
      <a:dk2>
        <a:srgbClr val="E11B22"/>
      </a:dk2>
      <a:lt2>
        <a:srgbClr val="4D4F53"/>
      </a:lt2>
      <a:accent1>
        <a:srgbClr val="F0AB00"/>
      </a:accent1>
      <a:accent2>
        <a:srgbClr val="7AB800"/>
      </a:accent2>
      <a:accent3>
        <a:srgbClr val="5EB6E4"/>
      </a:accent3>
      <a:accent4>
        <a:srgbClr val="0039A6"/>
      </a:accent4>
      <a:accent5>
        <a:srgbClr val="6E267B"/>
      </a:accent5>
      <a:accent6>
        <a:srgbClr val="D3CD8B"/>
      </a:accent6>
      <a:hlink>
        <a:srgbClr val="0039A6"/>
      </a:hlink>
      <a:folHlink>
        <a:srgbClr val="0039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resentation1" id="{F81C87ED-D6E2-4039-92E0-15C4A4DCE93A}" vid="{D9B2CE8A-4BA2-4394-917D-B3EE861255BD}"/>
    </a:ext>
  </a:extLst>
</a:theme>
</file>

<file path=ppt/theme/theme4.xml><?xml version="1.0" encoding="utf-8"?>
<a:theme xmlns:a="http://schemas.openxmlformats.org/drawingml/2006/main" name="2_subpages">
  <a:themeElements>
    <a:clrScheme name="BrandMattersColors">
      <a:dk1>
        <a:srgbClr val="000000"/>
      </a:dk1>
      <a:lt1>
        <a:srgbClr val="FFFFFF"/>
      </a:lt1>
      <a:dk2>
        <a:srgbClr val="E11B22"/>
      </a:dk2>
      <a:lt2>
        <a:srgbClr val="4D4F53"/>
      </a:lt2>
      <a:accent1>
        <a:srgbClr val="F0AB00"/>
      </a:accent1>
      <a:accent2>
        <a:srgbClr val="7AB800"/>
      </a:accent2>
      <a:accent3>
        <a:srgbClr val="5EB6E4"/>
      </a:accent3>
      <a:accent4>
        <a:srgbClr val="0039A6"/>
      </a:accent4>
      <a:accent5>
        <a:srgbClr val="6E267B"/>
      </a:accent5>
      <a:accent6>
        <a:srgbClr val="D3CD8B"/>
      </a:accent6>
      <a:hlink>
        <a:srgbClr val="0039A6"/>
      </a:hlink>
      <a:folHlink>
        <a:srgbClr val="0039A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Presentation1" id="{F81C87ED-D6E2-4039-92E0-15C4A4DCE93A}" vid="{D9B2CE8A-4BA2-4394-917D-B3EE861255BD}"/>
    </a:ext>
  </a:extLst>
</a:theme>
</file>

<file path=ppt/theme/theme5.xml><?xml version="1.0" encoding="utf-8"?>
<a:theme xmlns:a="http://schemas.openxmlformats.org/drawingml/2006/main" name="3_subpages">
  <a:themeElements>
    <a:clrScheme name="an">
      <a:dk1>
        <a:srgbClr val="000000"/>
      </a:dk1>
      <a:lt1>
        <a:sysClr val="window" lastClr="FFFFFF"/>
      </a:lt1>
      <a:dk2>
        <a:srgbClr val="4D4F53"/>
      </a:dk2>
      <a:lt2>
        <a:srgbClr val="C9CAC8"/>
      </a:lt2>
      <a:accent1>
        <a:srgbClr val="FF1B22"/>
      </a:accent1>
      <a:accent2>
        <a:srgbClr val="F0AB50"/>
      </a:accent2>
      <a:accent3>
        <a:srgbClr val="7AB850"/>
      </a:accent3>
      <a:accent4>
        <a:srgbClr val="5EB6E4"/>
      </a:accent4>
      <a:accent5>
        <a:srgbClr val="0083A9"/>
      </a:accent5>
      <a:accent6>
        <a:srgbClr val="4F4C25"/>
      </a:accent6>
      <a:hlink>
        <a:srgbClr val="0039A6"/>
      </a:hlink>
      <a:folHlink>
        <a:srgbClr val="6E267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resentation1" id="{F81C87ED-D6E2-4039-92E0-15C4A4DCE93A}" vid="{D9B2CE8A-4BA2-4394-917D-B3EE861255BD}"/>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WikiField xmlns="http://schemas.microsoft.com/sharepoint/v3" xsi:nil="true"/>
  </documentManagement>
</p:properties>
</file>

<file path=customXml/item2.xml><?xml version="1.0" encoding="utf-8"?>
<?mso-contentType ?>
<FormTemplates xmlns="http://schemas.microsoft.com/sharepoint/v3/contenttype/forms">
  <Display>WikiEditForm</Display>
  <Edit>WikiEditForm</Edit>
  <New>WikiEditForm</New>
</FormTemplates>
</file>

<file path=customXml/item3.xml><?xml version="1.0" encoding="utf-8"?>
<ct:contentTypeSchema xmlns:ct="http://schemas.microsoft.com/office/2006/metadata/contentType" xmlns:ma="http://schemas.microsoft.com/office/2006/metadata/properties/metaAttributes" ct:_="" ma:_="" ma:contentTypeName="Wiki Page" ma:contentTypeID="0x0101080091200BA17421F64A915B5489228CB554" ma:contentTypeVersion="0" ma:contentTypeDescription="Create a new wiki page." ma:contentTypeScope="" ma:versionID="31ec85ea9f668b7540b5b78a7fc7e63e">
  <xsd:schema xmlns:xsd="http://www.w3.org/2001/XMLSchema" xmlns:xs="http://www.w3.org/2001/XMLSchema" xmlns:p="http://schemas.microsoft.com/office/2006/metadata/properties" xmlns:ns1="http://schemas.microsoft.com/sharepoint/v3" targetNamespace="http://schemas.microsoft.com/office/2006/metadata/properties" ma:root="true" ma:fieldsID="18fd38997bbdab7b950c0d84aebc49ef" ns1:_="">
    <xsd:import namespace="http://schemas.microsoft.com/sharepoint/v3"/>
    <xsd:element name="properties">
      <xsd:complexType>
        <xsd:sequence>
          <xsd:element name="documentManagement">
            <xsd:complexType>
              <xsd:all>
                <xsd:element ref="ns1:Wiki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WikiField" ma:index="7" nillable="true" ma:displayName="Wiki Content" ma:internalName="WikiField">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3FE89E-3A3B-40C2-9930-D0EDD81F5B07}">
  <ds:schemaRefs>
    <ds:schemaRef ds:uri="http://schemas.microsoft.com/office/2006/metadata/properties"/>
    <ds:schemaRef ds:uri="http://purl.org/dc/elements/1.1/"/>
    <ds:schemaRef ds:uri="http://www.w3.org/XML/1998/namespac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schemas.microsoft.com/sharepoint/v3"/>
    <ds:schemaRef ds:uri="http://purl.org/dc/dcmitype/"/>
  </ds:schemaRefs>
</ds:datastoreItem>
</file>

<file path=customXml/itemProps2.xml><?xml version="1.0" encoding="utf-8"?>
<ds:datastoreItem xmlns:ds="http://schemas.openxmlformats.org/officeDocument/2006/customXml" ds:itemID="{419EC289-8BB4-4B64-97FD-9D402F300ECD}">
  <ds:schemaRefs>
    <ds:schemaRef ds:uri="http://schemas.microsoft.com/sharepoint/v3/contenttype/forms"/>
  </ds:schemaRefs>
</ds:datastoreItem>
</file>

<file path=customXml/itemProps3.xml><?xml version="1.0" encoding="utf-8"?>
<ds:datastoreItem xmlns:ds="http://schemas.openxmlformats.org/officeDocument/2006/customXml" ds:itemID="{E3A32DF5-FF73-4787-AFD5-75AADD222F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Aon Benfield UK</Template>
  <TotalTime>33604</TotalTime>
  <Words>3415</Words>
  <Application>Microsoft Office PowerPoint</Application>
  <PresentationFormat>A4 Paper (210x297 mm)</PresentationFormat>
  <Paragraphs>307</Paragraphs>
  <Slides>25</Slides>
  <Notes>7</Notes>
  <HiddenSlides>0</HiddenSlides>
  <MMClips>0</MMClips>
  <ScaleCrop>false</ScaleCrop>
  <HeadingPairs>
    <vt:vector size="4" baseType="variant">
      <vt:variant>
        <vt:lpstr>Theme</vt:lpstr>
      </vt:variant>
      <vt:variant>
        <vt:i4>5</vt:i4>
      </vt:variant>
      <vt:variant>
        <vt:lpstr>Slide Titles</vt:lpstr>
      </vt:variant>
      <vt:variant>
        <vt:i4>25</vt:i4>
      </vt:variant>
    </vt:vector>
  </HeadingPairs>
  <TitlesOfParts>
    <vt:vector size="30" baseType="lpstr">
      <vt:lpstr>Aon Benfield UK</vt:lpstr>
      <vt:lpstr>subpages</vt:lpstr>
      <vt:lpstr>1_subpages</vt:lpstr>
      <vt:lpstr>2_subpages</vt:lpstr>
      <vt:lpstr>3_subpages</vt:lpstr>
      <vt:lpstr>Weathering The Storm: Bringing Clarity To The Unknowns Of Severe Thunderstorm Modeling </vt:lpstr>
      <vt:lpstr>Aon Benfield:  The world’s leading reinsurance intermediary</vt:lpstr>
      <vt:lpstr>Impact Forecasting:  Aon Benfield’s cat model development center</vt:lpstr>
      <vt:lpstr>Reality: STS cat models haven’t performed well</vt:lpstr>
      <vt:lpstr>Year-to-year frequency changes lead to loss variability</vt:lpstr>
      <vt:lpstr>Tornadoes have small footprints, rapid identity changes</vt:lpstr>
      <vt:lpstr>Incomplete data = big hazard uncertainty</vt:lpstr>
      <vt:lpstr>Many issues to deal with for claims reporting</vt:lpstr>
      <vt:lpstr>How have insurance companies been pricing STS risk?</vt:lpstr>
      <vt:lpstr>Process of using cat models in insurance companies</vt:lpstr>
      <vt:lpstr>What’s the problem?</vt:lpstr>
      <vt:lpstr>Impact Forecasting’s path to our current model suite</vt:lpstr>
      <vt:lpstr>STS RePlay model overview</vt:lpstr>
      <vt:lpstr>Special considerations for wind and hail perils</vt:lpstr>
      <vt:lpstr>Special considerations for EF3+ tornadoes</vt:lpstr>
      <vt:lpstr>Position uncertainty is handled directly in the event set</vt:lpstr>
      <vt:lpstr>STS RePlay event losses vs. PCS (RES/COM only)</vt:lpstr>
      <vt:lpstr>STS Stochastic model overview</vt:lpstr>
      <vt:lpstr>STS Stochastic model development</vt:lpstr>
      <vt:lpstr>Spatial reassignment addresses location uncertainty</vt:lpstr>
      <vt:lpstr>PCS AAL vs. IF STS Stochastic model loss (using IED)</vt:lpstr>
      <vt:lpstr>Vulnerability is fully transparent and customizable</vt:lpstr>
      <vt:lpstr>Summary</vt:lpstr>
      <vt:lpstr>Contacts </vt:lpstr>
      <vt:lpstr>Disclaimer</vt:lpstr>
    </vt:vector>
  </TitlesOfParts>
  <Company>Aon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0</dc:title>
  <dc:creator>Lowe</dc:creator>
  <cp:lastModifiedBy>Steven Drews</cp:lastModifiedBy>
  <cp:revision>1062</cp:revision>
  <cp:lastPrinted>2015-03-26T11:33:00Z</cp:lastPrinted>
  <dcterms:created xsi:type="dcterms:W3CDTF">2010-10-19T11:40:53Z</dcterms:created>
  <dcterms:modified xsi:type="dcterms:W3CDTF">2016-03-08T19:27:13Z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0x0101080091200BA17421F64A915B5489228CB554</vt:lpwstr>
  </property>
</Properties>
</file>