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7" r:id="rId2"/>
    <p:sldId id="256" r:id="rId3"/>
    <p:sldId id="259" r:id="rId4"/>
    <p:sldId id="303" r:id="rId5"/>
    <p:sldId id="258" r:id="rId6"/>
    <p:sldId id="260" r:id="rId7"/>
    <p:sldId id="261" r:id="rId8"/>
    <p:sldId id="262" r:id="rId9"/>
    <p:sldId id="271" r:id="rId10"/>
    <p:sldId id="304" r:id="rId11"/>
    <p:sldId id="267" r:id="rId12"/>
    <p:sldId id="268" r:id="rId13"/>
    <p:sldId id="270" r:id="rId14"/>
    <p:sldId id="272" r:id="rId15"/>
    <p:sldId id="269" r:id="rId16"/>
    <p:sldId id="264" r:id="rId17"/>
    <p:sldId id="263" r:id="rId18"/>
    <p:sldId id="265" r:id="rId19"/>
    <p:sldId id="273" r:id="rId20"/>
    <p:sldId id="274" r:id="rId21"/>
    <p:sldId id="266" r:id="rId22"/>
    <p:sldId id="275" r:id="rId23"/>
    <p:sldId id="276" r:id="rId24"/>
    <p:sldId id="287" r:id="rId25"/>
    <p:sldId id="279" r:id="rId26"/>
    <p:sldId id="280" r:id="rId27"/>
    <p:sldId id="281" r:id="rId28"/>
    <p:sldId id="291" r:id="rId29"/>
    <p:sldId id="292" r:id="rId30"/>
    <p:sldId id="293" r:id="rId31"/>
    <p:sldId id="299" r:id="rId32"/>
    <p:sldId id="300" r:id="rId33"/>
    <p:sldId id="301" r:id="rId34"/>
    <p:sldId id="302"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3" d="100"/>
          <a:sy n="93" d="100"/>
        </p:scale>
        <p:origin x="-128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70E6CF-B102-5845-A9D9-1529608297EE}" type="datetimeFigureOut">
              <a:rPr lang="en-US" smtClean="0"/>
              <a:t>10/10/12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3B57B8-B473-684F-B08E-9F81AE5F4E08}" type="slidenum">
              <a:rPr lang="en-US" smtClean="0"/>
              <a:t>‹#›</a:t>
            </a:fld>
            <a:endParaRPr lang="en-US"/>
          </a:p>
        </p:txBody>
      </p:sp>
    </p:spTree>
    <p:extLst>
      <p:ext uri="{BB962C8B-B14F-4D97-AF65-F5344CB8AC3E}">
        <p14:creationId xmlns:p14="http://schemas.microsoft.com/office/powerpoint/2010/main" val="27724180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432A11-1EEB-B046-8C1F-C6F5363D1C44}" type="slidenum">
              <a:rPr lang="en-US" smtClean="0"/>
              <a:t>1</a:t>
            </a:fld>
            <a:endParaRPr lang="en-US"/>
          </a:p>
        </p:txBody>
      </p:sp>
    </p:spTree>
    <p:extLst>
      <p:ext uri="{BB962C8B-B14F-4D97-AF65-F5344CB8AC3E}">
        <p14:creationId xmlns:p14="http://schemas.microsoft.com/office/powerpoint/2010/main" val="1265484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3E2914"/>
                </a:solidFill>
                <a:latin typeface="45 Helvetica Light" charset="0"/>
                <a:ea typeface="MS PGothic" charset="0"/>
                <a:cs typeface="MS PGothic" charset="0"/>
              </a:defRPr>
            </a:lvl1pPr>
            <a:lvl2pPr marL="742950" indent="-285750" eaLnBrk="0" hangingPunct="0">
              <a:defRPr sz="2400">
                <a:solidFill>
                  <a:srgbClr val="3E2914"/>
                </a:solidFill>
                <a:latin typeface="45 Helvetica Light" charset="0"/>
                <a:ea typeface="MS PGothic" charset="0"/>
                <a:cs typeface="MS PGothic" charset="0"/>
              </a:defRPr>
            </a:lvl2pPr>
            <a:lvl3pPr marL="1143000" indent="-228600" eaLnBrk="0" hangingPunct="0">
              <a:defRPr sz="2400">
                <a:solidFill>
                  <a:srgbClr val="3E2914"/>
                </a:solidFill>
                <a:latin typeface="45 Helvetica Light" charset="0"/>
                <a:ea typeface="MS PGothic" charset="0"/>
                <a:cs typeface="MS PGothic" charset="0"/>
              </a:defRPr>
            </a:lvl3pPr>
            <a:lvl4pPr marL="1600200" indent="-228600" eaLnBrk="0" hangingPunct="0">
              <a:defRPr sz="2400">
                <a:solidFill>
                  <a:srgbClr val="3E2914"/>
                </a:solidFill>
                <a:latin typeface="45 Helvetica Light" charset="0"/>
                <a:ea typeface="MS PGothic" charset="0"/>
                <a:cs typeface="MS PGothic" charset="0"/>
              </a:defRPr>
            </a:lvl4pPr>
            <a:lvl5pPr marL="2057400" indent="-228600" eaLnBrk="0" hangingPunct="0">
              <a:defRPr sz="2400">
                <a:solidFill>
                  <a:srgbClr val="3E2914"/>
                </a:solidFill>
                <a:latin typeface="45 Helvetica Light" charset="0"/>
                <a:ea typeface="MS PGothic" charset="0"/>
                <a:cs typeface="MS PGothic" charset="0"/>
              </a:defRPr>
            </a:lvl5pPr>
            <a:lvl6pPr marL="2514600" indent="-228600" eaLnBrk="0" fontAlgn="base" hangingPunct="0">
              <a:spcBef>
                <a:spcPct val="0"/>
              </a:spcBef>
              <a:spcAft>
                <a:spcPct val="0"/>
              </a:spcAft>
              <a:defRPr sz="2400">
                <a:solidFill>
                  <a:srgbClr val="3E2914"/>
                </a:solidFill>
                <a:latin typeface="45 Helvetica Light" charset="0"/>
                <a:ea typeface="MS PGothic" charset="0"/>
                <a:cs typeface="MS PGothic" charset="0"/>
              </a:defRPr>
            </a:lvl6pPr>
            <a:lvl7pPr marL="2971800" indent="-228600" eaLnBrk="0" fontAlgn="base" hangingPunct="0">
              <a:spcBef>
                <a:spcPct val="0"/>
              </a:spcBef>
              <a:spcAft>
                <a:spcPct val="0"/>
              </a:spcAft>
              <a:defRPr sz="2400">
                <a:solidFill>
                  <a:srgbClr val="3E2914"/>
                </a:solidFill>
                <a:latin typeface="45 Helvetica Light" charset="0"/>
                <a:ea typeface="MS PGothic" charset="0"/>
                <a:cs typeface="MS PGothic" charset="0"/>
              </a:defRPr>
            </a:lvl7pPr>
            <a:lvl8pPr marL="3429000" indent="-228600" eaLnBrk="0" fontAlgn="base" hangingPunct="0">
              <a:spcBef>
                <a:spcPct val="0"/>
              </a:spcBef>
              <a:spcAft>
                <a:spcPct val="0"/>
              </a:spcAft>
              <a:defRPr sz="2400">
                <a:solidFill>
                  <a:srgbClr val="3E2914"/>
                </a:solidFill>
                <a:latin typeface="45 Helvetica Light" charset="0"/>
                <a:ea typeface="MS PGothic" charset="0"/>
                <a:cs typeface="MS PGothic" charset="0"/>
              </a:defRPr>
            </a:lvl8pPr>
            <a:lvl9pPr marL="3886200" indent="-228600" eaLnBrk="0" fontAlgn="base" hangingPunct="0">
              <a:spcBef>
                <a:spcPct val="0"/>
              </a:spcBef>
              <a:spcAft>
                <a:spcPct val="0"/>
              </a:spcAft>
              <a:defRPr sz="2400">
                <a:solidFill>
                  <a:srgbClr val="3E2914"/>
                </a:solidFill>
                <a:latin typeface="45 Helvetica Light" charset="0"/>
                <a:ea typeface="MS PGothic" charset="0"/>
                <a:cs typeface="MS PGothic" charset="0"/>
              </a:defRPr>
            </a:lvl9pPr>
          </a:lstStyle>
          <a:p>
            <a:fld id="{4C038582-14BE-F14B-AFAE-376E34C0970F}" type="slidenum">
              <a:rPr lang="en-US" sz="1200">
                <a:solidFill>
                  <a:srgbClr val="000000"/>
                </a:solidFill>
                <a:latin typeface="Arial" charset="0"/>
              </a:rPr>
              <a:pPr/>
              <a:t>30</a:t>
            </a:fld>
            <a:endParaRPr lang="en-US" sz="1200">
              <a:solidFill>
                <a:srgbClr val="000000"/>
              </a:solidFill>
              <a:latin typeface="Arial"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ea typeface="MS PGothic" charset="0"/>
              </a:rPr>
              <a:t>NEEDS: SLIDES 2-4.  STATUS: SLIDES 5-6.  UNDER ”COMMUNICATION,” WE ARE PERHAPS INTERPRETING THIS LOOSELY BY SAYING HOW CCAFS IS TRYING TO INVEST.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2 SLIDES BRIEFLY INTRODUCE CCAFS.  LAST 2 BULLETS ARE THE OFFICIAL GOALS, BUT WE SEEM TO HAVE STOPPED EMPHASIZING THEM.</a:t>
            </a: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3E2914"/>
                </a:solidFill>
                <a:latin typeface="45 Helvetica Light" charset="0"/>
                <a:ea typeface="MS PGothic" charset="0"/>
                <a:cs typeface="MS PGothic" charset="0"/>
              </a:defRPr>
            </a:lvl1pPr>
            <a:lvl2pPr marL="742950" indent="-285750" eaLnBrk="0" hangingPunct="0">
              <a:defRPr sz="2400">
                <a:solidFill>
                  <a:srgbClr val="3E2914"/>
                </a:solidFill>
                <a:latin typeface="45 Helvetica Light" charset="0"/>
                <a:ea typeface="MS PGothic" charset="0"/>
                <a:cs typeface="MS PGothic" charset="0"/>
              </a:defRPr>
            </a:lvl2pPr>
            <a:lvl3pPr marL="1143000" indent="-228600" eaLnBrk="0" hangingPunct="0">
              <a:defRPr sz="2400">
                <a:solidFill>
                  <a:srgbClr val="3E2914"/>
                </a:solidFill>
                <a:latin typeface="45 Helvetica Light" charset="0"/>
                <a:ea typeface="MS PGothic" charset="0"/>
                <a:cs typeface="MS PGothic" charset="0"/>
              </a:defRPr>
            </a:lvl3pPr>
            <a:lvl4pPr marL="1600200" indent="-228600" eaLnBrk="0" hangingPunct="0">
              <a:defRPr sz="2400">
                <a:solidFill>
                  <a:srgbClr val="3E2914"/>
                </a:solidFill>
                <a:latin typeface="45 Helvetica Light" charset="0"/>
                <a:ea typeface="MS PGothic" charset="0"/>
                <a:cs typeface="MS PGothic" charset="0"/>
              </a:defRPr>
            </a:lvl4pPr>
            <a:lvl5pPr marL="2057400" indent="-228600" eaLnBrk="0" hangingPunct="0">
              <a:defRPr sz="2400">
                <a:solidFill>
                  <a:srgbClr val="3E2914"/>
                </a:solidFill>
                <a:latin typeface="45 Helvetica Light" charset="0"/>
                <a:ea typeface="MS PGothic" charset="0"/>
                <a:cs typeface="MS PGothic" charset="0"/>
              </a:defRPr>
            </a:lvl5pPr>
            <a:lvl6pPr marL="2514600" indent="-228600" eaLnBrk="0" fontAlgn="base" hangingPunct="0">
              <a:spcBef>
                <a:spcPct val="0"/>
              </a:spcBef>
              <a:spcAft>
                <a:spcPct val="0"/>
              </a:spcAft>
              <a:defRPr sz="2400">
                <a:solidFill>
                  <a:srgbClr val="3E2914"/>
                </a:solidFill>
                <a:latin typeface="45 Helvetica Light" charset="0"/>
                <a:ea typeface="MS PGothic" charset="0"/>
                <a:cs typeface="MS PGothic" charset="0"/>
              </a:defRPr>
            </a:lvl6pPr>
            <a:lvl7pPr marL="2971800" indent="-228600" eaLnBrk="0" fontAlgn="base" hangingPunct="0">
              <a:spcBef>
                <a:spcPct val="0"/>
              </a:spcBef>
              <a:spcAft>
                <a:spcPct val="0"/>
              </a:spcAft>
              <a:defRPr sz="2400">
                <a:solidFill>
                  <a:srgbClr val="3E2914"/>
                </a:solidFill>
                <a:latin typeface="45 Helvetica Light" charset="0"/>
                <a:ea typeface="MS PGothic" charset="0"/>
                <a:cs typeface="MS PGothic" charset="0"/>
              </a:defRPr>
            </a:lvl7pPr>
            <a:lvl8pPr marL="3429000" indent="-228600" eaLnBrk="0" fontAlgn="base" hangingPunct="0">
              <a:spcBef>
                <a:spcPct val="0"/>
              </a:spcBef>
              <a:spcAft>
                <a:spcPct val="0"/>
              </a:spcAft>
              <a:defRPr sz="2400">
                <a:solidFill>
                  <a:srgbClr val="3E2914"/>
                </a:solidFill>
                <a:latin typeface="45 Helvetica Light" charset="0"/>
                <a:ea typeface="MS PGothic" charset="0"/>
                <a:cs typeface="MS PGothic" charset="0"/>
              </a:defRPr>
            </a:lvl8pPr>
            <a:lvl9pPr marL="3886200" indent="-228600" eaLnBrk="0" fontAlgn="base" hangingPunct="0">
              <a:spcBef>
                <a:spcPct val="0"/>
              </a:spcBef>
              <a:spcAft>
                <a:spcPct val="0"/>
              </a:spcAft>
              <a:defRPr sz="2400">
                <a:solidFill>
                  <a:srgbClr val="3E2914"/>
                </a:solidFill>
                <a:latin typeface="45 Helvetica Light" charset="0"/>
                <a:ea typeface="MS PGothic" charset="0"/>
                <a:cs typeface="MS PGothic" charset="0"/>
              </a:defRPr>
            </a:lvl9pPr>
          </a:lstStyle>
          <a:p>
            <a:fld id="{10CC9D8B-C6A2-B04C-B42A-A4569A5D2E55}" type="slidenum">
              <a:rPr lang="en-US" sz="1200">
                <a:solidFill>
                  <a:srgbClr val="000000"/>
                </a:solidFill>
                <a:latin typeface="Arial" charset="0"/>
              </a:rPr>
              <a:pPr/>
              <a:t>31</a:t>
            </a:fld>
            <a:endParaRPr lang="en-US" sz="1200">
              <a:solidFill>
                <a:srgbClr val="000000"/>
              </a:solidFill>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THEME 2 IS HIGHLIGHTED BECAUSE THIS IS THE FOCAL POINT IN CCAFS FOR CLIMATE SERVICES.</a:t>
            </a: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3E2914"/>
                </a:solidFill>
                <a:latin typeface="45 Helvetica Light" charset="0"/>
                <a:ea typeface="MS PGothic" charset="0"/>
                <a:cs typeface="MS PGothic" charset="0"/>
              </a:defRPr>
            </a:lvl1pPr>
            <a:lvl2pPr marL="742950" indent="-285750" eaLnBrk="0" hangingPunct="0">
              <a:defRPr sz="2400">
                <a:solidFill>
                  <a:srgbClr val="3E2914"/>
                </a:solidFill>
                <a:latin typeface="45 Helvetica Light" charset="0"/>
                <a:ea typeface="MS PGothic" charset="0"/>
                <a:cs typeface="MS PGothic" charset="0"/>
              </a:defRPr>
            </a:lvl2pPr>
            <a:lvl3pPr marL="1143000" indent="-228600" eaLnBrk="0" hangingPunct="0">
              <a:defRPr sz="2400">
                <a:solidFill>
                  <a:srgbClr val="3E2914"/>
                </a:solidFill>
                <a:latin typeface="45 Helvetica Light" charset="0"/>
                <a:ea typeface="MS PGothic" charset="0"/>
                <a:cs typeface="MS PGothic" charset="0"/>
              </a:defRPr>
            </a:lvl3pPr>
            <a:lvl4pPr marL="1600200" indent="-228600" eaLnBrk="0" hangingPunct="0">
              <a:defRPr sz="2400">
                <a:solidFill>
                  <a:srgbClr val="3E2914"/>
                </a:solidFill>
                <a:latin typeface="45 Helvetica Light" charset="0"/>
                <a:ea typeface="MS PGothic" charset="0"/>
                <a:cs typeface="MS PGothic" charset="0"/>
              </a:defRPr>
            </a:lvl4pPr>
            <a:lvl5pPr marL="2057400" indent="-228600" eaLnBrk="0" hangingPunct="0">
              <a:defRPr sz="2400">
                <a:solidFill>
                  <a:srgbClr val="3E2914"/>
                </a:solidFill>
                <a:latin typeface="45 Helvetica Light" charset="0"/>
                <a:ea typeface="MS PGothic" charset="0"/>
                <a:cs typeface="MS PGothic" charset="0"/>
              </a:defRPr>
            </a:lvl5pPr>
            <a:lvl6pPr marL="2514600" indent="-228600" eaLnBrk="0" fontAlgn="base" hangingPunct="0">
              <a:spcBef>
                <a:spcPct val="0"/>
              </a:spcBef>
              <a:spcAft>
                <a:spcPct val="0"/>
              </a:spcAft>
              <a:defRPr sz="2400">
                <a:solidFill>
                  <a:srgbClr val="3E2914"/>
                </a:solidFill>
                <a:latin typeface="45 Helvetica Light" charset="0"/>
                <a:ea typeface="MS PGothic" charset="0"/>
                <a:cs typeface="MS PGothic" charset="0"/>
              </a:defRPr>
            </a:lvl6pPr>
            <a:lvl7pPr marL="2971800" indent="-228600" eaLnBrk="0" fontAlgn="base" hangingPunct="0">
              <a:spcBef>
                <a:spcPct val="0"/>
              </a:spcBef>
              <a:spcAft>
                <a:spcPct val="0"/>
              </a:spcAft>
              <a:defRPr sz="2400">
                <a:solidFill>
                  <a:srgbClr val="3E2914"/>
                </a:solidFill>
                <a:latin typeface="45 Helvetica Light" charset="0"/>
                <a:ea typeface="MS PGothic" charset="0"/>
                <a:cs typeface="MS PGothic" charset="0"/>
              </a:defRPr>
            </a:lvl7pPr>
            <a:lvl8pPr marL="3429000" indent="-228600" eaLnBrk="0" fontAlgn="base" hangingPunct="0">
              <a:spcBef>
                <a:spcPct val="0"/>
              </a:spcBef>
              <a:spcAft>
                <a:spcPct val="0"/>
              </a:spcAft>
              <a:defRPr sz="2400">
                <a:solidFill>
                  <a:srgbClr val="3E2914"/>
                </a:solidFill>
                <a:latin typeface="45 Helvetica Light" charset="0"/>
                <a:ea typeface="MS PGothic" charset="0"/>
                <a:cs typeface="MS PGothic" charset="0"/>
              </a:defRPr>
            </a:lvl8pPr>
            <a:lvl9pPr marL="3886200" indent="-228600" eaLnBrk="0" fontAlgn="base" hangingPunct="0">
              <a:spcBef>
                <a:spcPct val="0"/>
              </a:spcBef>
              <a:spcAft>
                <a:spcPct val="0"/>
              </a:spcAft>
              <a:defRPr sz="2400">
                <a:solidFill>
                  <a:srgbClr val="3E2914"/>
                </a:solidFill>
                <a:latin typeface="45 Helvetica Light" charset="0"/>
                <a:ea typeface="MS PGothic" charset="0"/>
                <a:cs typeface="MS PGothic" charset="0"/>
              </a:defRPr>
            </a:lvl9pPr>
          </a:lstStyle>
          <a:p>
            <a:fld id="{A2A0C1DE-962A-FD4C-B703-96001A461A64}" type="slidenum">
              <a:rPr lang="en-US" sz="1200">
                <a:solidFill>
                  <a:srgbClr val="000000"/>
                </a:solidFill>
                <a:latin typeface="Arial" charset="0"/>
              </a:rPr>
              <a:pPr/>
              <a:t>32</a:t>
            </a:fld>
            <a:endParaRPr lang="en-US" sz="1200">
              <a:solidFill>
                <a:srgbClr val="000000"/>
              </a:solidFill>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MS PGothic" charset="0"/>
              </a:rPr>
              <a:t>The Theme 2 strategy is defined by three objectives.</a:t>
            </a:r>
          </a:p>
          <a:p>
            <a:r>
              <a:rPr lang="en-US" dirty="0">
                <a:ea typeface="MS PGothic" charset="0"/>
              </a:rPr>
              <a:t>The first is to improve the management of climate-related agricultural risk at the local level of farms and rural communities, with the goal increasing the resilience of rural livelihoods.</a:t>
            </a:r>
          </a:p>
          <a:p>
            <a:r>
              <a:rPr lang="en-US" dirty="0">
                <a:ea typeface="MS PGothic" charset="0"/>
              </a:rPr>
              <a:t>The second is also about improving risk management, but at the level of food systems.  This includes thing such as management of food delivery, trade, food security safety nets and food crises, in the face of seasonal climate fluctuations.</a:t>
            </a:r>
          </a:p>
          <a:p>
            <a:r>
              <a:rPr lang="en-US" dirty="0">
                <a:ea typeface="MS PGothic" charset="0"/>
              </a:rPr>
              <a:t>The third objective is to strengthen climate-related information and climate services to support risk management at the two scales.</a:t>
            </a:r>
          </a:p>
          <a:p>
            <a:r>
              <a:rPr lang="en-US" dirty="0">
                <a:ea typeface="MS PGothic" charset="0"/>
              </a:rPr>
              <a:t>As a research program, CCAFS outputs are meant to address strategic gaps in …  with a gender and social equity lens.</a:t>
            </a:r>
          </a:p>
          <a:p>
            <a:r>
              <a:rPr lang="en-US" dirty="0">
                <a:ea typeface="MS PGothic" charset="0"/>
              </a:rPr>
              <a:t>The target outcomes are enhanced climate services to strengthen agricultural and food security management…</a:t>
            </a:r>
          </a:p>
          <a:p>
            <a:r>
              <a:rPr lang="en-US" dirty="0">
                <a:ea typeface="MS PGothic" charset="0"/>
              </a:rPr>
              <a:t>…And at the level of food systems: improved use of information to improve responses to climate fluctuations…</a:t>
            </a:r>
          </a:p>
          <a:p>
            <a:r>
              <a:rPr lang="en-US" dirty="0">
                <a:ea typeface="MS PGothic" charset="0"/>
              </a:rPr>
              <a:t>…Leading to more resilient food systems and improved food security.</a:t>
            </a:r>
          </a:p>
          <a:p>
            <a:r>
              <a:rPr lang="en-US" dirty="0">
                <a:ea typeface="MS PGothic" charset="0"/>
              </a:rPr>
              <a:t>…And enhanced technical and policy support for managing risk at the level of rural communities, …</a:t>
            </a:r>
          </a:p>
          <a:p>
            <a:r>
              <a:rPr lang="en-US" dirty="0">
                <a:ea typeface="MS PGothic" charset="0"/>
              </a:rPr>
              <a:t>… leading to more climate-resilient rural livelihoods.</a:t>
            </a:r>
          </a:p>
          <a:p>
            <a:endParaRPr lang="en-US" dirty="0">
              <a:ea typeface="MS PGothic" charset="0"/>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3E2914"/>
                </a:solidFill>
                <a:latin typeface="45 Helvetica Light" charset="0"/>
                <a:ea typeface="MS PGothic" charset="0"/>
                <a:cs typeface="MS PGothic" charset="0"/>
              </a:defRPr>
            </a:lvl1pPr>
            <a:lvl2pPr marL="742950" indent="-285750" eaLnBrk="0" hangingPunct="0">
              <a:defRPr sz="2400">
                <a:solidFill>
                  <a:srgbClr val="3E2914"/>
                </a:solidFill>
                <a:latin typeface="45 Helvetica Light" charset="0"/>
                <a:ea typeface="MS PGothic" charset="0"/>
                <a:cs typeface="MS PGothic" charset="0"/>
              </a:defRPr>
            </a:lvl2pPr>
            <a:lvl3pPr marL="1143000" indent="-228600" eaLnBrk="0" hangingPunct="0">
              <a:defRPr sz="2400">
                <a:solidFill>
                  <a:srgbClr val="3E2914"/>
                </a:solidFill>
                <a:latin typeface="45 Helvetica Light" charset="0"/>
                <a:ea typeface="MS PGothic" charset="0"/>
                <a:cs typeface="MS PGothic" charset="0"/>
              </a:defRPr>
            </a:lvl3pPr>
            <a:lvl4pPr marL="1600200" indent="-228600" eaLnBrk="0" hangingPunct="0">
              <a:defRPr sz="2400">
                <a:solidFill>
                  <a:srgbClr val="3E2914"/>
                </a:solidFill>
                <a:latin typeface="45 Helvetica Light" charset="0"/>
                <a:ea typeface="MS PGothic" charset="0"/>
                <a:cs typeface="MS PGothic" charset="0"/>
              </a:defRPr>
            </a:lvl4pPr>
            <a:lvl5pPr marL="2057400" indent="-228600" eaLnBrk="0" hangingPunct="0">
              <a:defRPr sz="2400">
                <a:solidFill>
                  <a:srgbClr val="3E2914"/>
                </a:solidFill>
                <a:latin typeface="45 Helvetica Light" charset="0"/>
                <a:ea typeface="MS PGothic" charset="0"/>
                <a:cs typeface="MS PGothic" charset="0"/>
              </a:defRPr>
            </a:lvl5pPr>
            <a:lvl6pPr marL="2514600" indent="-228600" eaLnBrk="0" fontAlgn="base" hangingPunct="0">
              <a:spcBef>
                <a:spcPct val="0"/>
              </a:spcBef>
              <a:spcAft>
                <a:spcPct val="0"/>
              </a:spcAft>
              <a:defRPr sz="2400">
                <a:solidFill>
                  <a:srgbClr val="3E2914"/>
                </a:solidFill>
                <a:latin typeface="45 Helvetica Light" charset="0"/>
                <a:ea typeface="MS PGothic" charset="0"/>
                <a:cs typeface="MS PGothic" charset="0"/>
              </a:defRPr>
            </a:lvl6pPr>
            <a:lvl7pPr marL="2971800" indent="-228600" eaLnBrk="0" fontAlgn="base" hangingPunct="0">
              <a:spcBef>
                <a:spcPct val="0"/>
              </a:spcBef>
              <a:spcAft>
                <a:spcPct val="0"/>
              </a:spcAft>
              <a:defRPr sz="2400">
                <a:solidFill>
                  <a:srgbClr val="3E2914"/>
                </a:solidFill>
                <a:latin typeface="45 Helvetica Light" charset="0"/>
                <a:ea typeface="MS PGothic" charset="0"/>
                <a:cs typeface="MS PGothic" charset="0"/>
              </a:defRPr>
            </a:lvl7pPr>
            <a:lvl8pPr marL="3429000" indent="-228600" eaLnBrk="0" fontAlgn="base" hangingPunct="0">
              <a:spcBef>
                <a:spcPct val="0"/>
              </a:spcBef>
              <a:spcAft>
                <a:spcPct val="0"/>
              </a:spcAft>
              <a:defRPr sz="2400">
                <a:solidFill>
                  <a:srgbClr val="3E2914"/>
                </a:solidFill>
                <a:latin typeface="45 Helvetica Light" charset="0"/>
                <a:ea typeface="MS PGothic" charset="0"/>
                <a:cs typeface="MS PGothic" charset="0"/>
              </a:defRPr>
            </a:lvl8pPr>
            <a:lvl9pPr marL="3886200" indent="-228600" eaLnBrk="0" fontAlgn="base" hangingPunct="0">
              <a:spcBef>
                <a:spcPct val="0"/>
              </a:spcBef>
              <a:spcAft>
                <a:spcPct val="0"/>
              </a:spcAft>
              <a:defRPr sz="2400">
                <a:solidFill>
                  <a:srgbClr val="3E2914"/>
                </a:solidFill>
                <a:latin typeface="45 Helvetica Light" charset="0"/>
                <a:ea typeface="MS PGothic" charset="0"/>
                <a:cs typeface="MS PGothic" charset="0"/>
              </a:defRPr>
            </a:lvl9pPr>
          </a:lstStyle>
          <a:p>
            <a:fld id="{39722EB1-5D5C-7D48-9382-FA732A6D8E52}" type="slidenum">
              <a:rPr lang="en-US" sz="1200">
                <a:solidFill>
                  <a:srgbClr val="000000"/>
                </a:solidFill>
                <a:latin typeface="Arial" charset="0"/>
              </a:rPr>
              <a:pPr/>
              <a:t>33</a:t>
            </a:fld>
            <a:endParaRPr lang="en-US" sz="1200">
              <a:solidFill>
                <a:srgbClr val="000000"/>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160E0D-D63B-694C-A2EE-116F4831AABB}" type="slidenum">
              <a:rPr lang="en-US"/>
              <a:pPr/>
              <a:t>5</a:t>
            </a:fld>
            <a:endParaRPr lang="en-US"/>
          </a:p>
        </p:txBody>
      </p:sp>
      <p:sp>
        <p:nvSpPr>
          <p:cNvPr id="6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D241F2-71C2-D540-B247-6FE15E2A49FA}" type="slidenum">
              <a:rPr lang="en-US"/>
              <a:pPr/>
              <a:t>7</a:t>
            </a:fld>
            <a:endParaRPr lang="en-US"/>
          </a:p>
        </p:txBody>
      </p:sp>
      <p:sp>
        <p:nvSpPr>
          <p:cNvPr id="48130" name="Rectangle 2"/>
          <p:cNvSpPr>
            <a:spLocks noGrp="1" noRot="1" noChangeAspect="1" noChangeArrowheads="1" noTextEdit="1"/>
          </p:cNvSpPr>
          <p:nvPr>
            <p:ph type="sldImg"/>
          </p:nvPr>
        </p:nvSpPr>
        <p:spPr>
          <a:xfrm>
            <a:off x="1146175" y="685800"/>
            <a:ext cx="4570413" cy="3427413"/>
          </a:xfrm>
          <a:ln/>
          <a:extLst>
            <a:ext uri="{FAA26D3D-D897-4be2-8F04-BA451C77F1D7}">
              <ma14:placeholderFlag xmlns:ma14="http://schemas.microsoft.com/office/mac/drawingml/2011/main" val="1"/>
            </a:ext>
          </a:extLst>
        </p:spPr>
      </p:sp>
      <p:sp>
        <p:nvSpPr>
          <p:cNvPr id="48131" name="Rectangle 3"/>
          <p:cNvSpPr>
            <a:spLocks noGrp="1" noChangeArrowheads="1"/>
          </p:cNvSpPr>
          <p:nvPr>
            <p:ph type="body" idx="1"/>
          </p:nvPr>
        </p:nvSpPr>
        <p:spPr>
          <a:xfrm>
            <a:off x="914400" y="4343400"/>
            <a:ext cx="5029200" cy="4114800"/>
          </a:xfrm>
        </p:spPr>
        <p:txBody>
          <a:bodyPr/>
          <a:lstStyle/>
          <a:p>
            <a:pPr lvl="1" algn="just"/>
            <a:r>
              <a:rPr lang="en-US"/>
              <a:t>Move from just terciles to complete pdf. POE for user selected percentiles.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53E3B-1221-9C40-86C6-FB2A085FCE8B}" type="slidenum">
              <a:rPr lang="en-US"/>
              <a:pPr/>
              <a:t>8</a:t>
            </a:fld>
            <a:endParaRPr lang="en-US"/>
          </a:p>
        </p:txBody>
      </p:sp>
      <p:sp>
        <p:nvSpPr>
          <p:cNvPr id="12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291" name="Rectangle 3"/>
          <p:cNvSpPr>
            <a:spLocks noGrp="1" noChangeArrowheads="1"/>
          </p:cNvSpPr>
          <p:nvPr>
            <p:ph type="body" idx="1"/>
          </p:nvPr>
        </p:nvSpPr>
        <p:spPr/>
        <p:txBody>
          <a:bodyPr/>
          <a:lstStyle/>
          <a:p>
            <a:r>
              <a:rPr lang="ja-JP" altLang="en-US">
                <a:latin typeface="Arial"/>
              </a:rPr>
              <a:t>“</a:t>
            </a:r>
            <a:r>
              <a:rPr lang="en-US"/>
              <a:t>Map room</a:t>
            </a:r>
            <a:r>
              <a:rPr lang="ja-JP" altLang="en-US">
                <a:latin typeface="Arial"/>
              </a:rPr>
              <a:t>”</a:t>
            </a:r>
            <a:endParaRPr lang="en-US"/>
          </a:p>
          <a:p>
            <a:r>
              <a:rPr lang="en-US"/>
              <a:t>Choose, start, target, POE, climatology period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cs typeface="ＭＳ Ｐゴシック"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86D940D6-CF07-4D4D-9136-85B732A83D46}" type="slidenum">
              <a:rPr lang="en-US" sz="1200"/>
              <a:pPr eaLnBrk="1" hangingPunct="1"/>
              <a:t>20</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E238293-2739-0F4D-AB0A-557F0CE5EE99}" type="slidenum">
              <a:rPr lang="en-US"/>
              <a:pPr/>
              <a:t>22</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6B0E13-06B6-3944-ADAB-00C6AEDDD762}" type="slidenum">
              <a:rPr lang="en-US"/>
              <a:pPr/>
              <a:t>23</a:t>
            </a:fld>
            <a:endParaRPr lang="en-US"/>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14F2D205-6B04-0D4C-BFD1-920601A725DF}" type="slidenum">
              <a:rPr lang="en-US"/>
              <a:pPr/>
              <a:t>25</a:t>
            </a:fld>
            <a:endParaRPr lang="en-US" dirty="0"/>
          </a:p>
        </p:txBody>
      </p:sp>
      <p:sp>
        <p:nvSpPr>
          <p:cNvPr id="26627" name="Rectangle 2"/>
          <p:cNvSpPr>
            <a:spLocks noGrp="1" noRot="1" noChangeAspect="1" noChangeArrowheads="1" noTextEdit="1"/>
          </p:cNvSpPr>
          <p:nvPr>
            <p:ph type="sldImg"/>
          </p:nvPr>
        </p:nvSpPr>
        <p:spPr>
          <a:xfrm>
            <a:off x="1144588" y="685800"/>
            <a:ext cx="4572000" cy="3429000"/>
          </a:xfrm>
          <a:ln/>
        </p:spPr>
      </p:sp>
      <p:sp>
        <p:nvSpPr>
          <p:cNvPr id="26628" name="Rectangle 3"/>
          <p:cNvSpPr>
            <a:spLocks noGrp="1" noChangeArrowheads="1"/>
          </p:cNvSpPr>
          <p:nvPr>
            <p:ph type="body" idx="1"/>
          </p:nvPr>
        </p:nvSpPr>
        <p:spPr>
          <a:xfrm>
            <a:off x="914400" y="4343400"/>
            <a:ext cx="5029200" cy="4114800"/>
          </a:xfrm>
          <a:noFill/>
          <a:ln/>
        </p:spPr>
        <p:txBody>
          <a:bodyPr/>
          <a:lstStyle/>
          <a:p>
            <a:pPr eaLnBrk="1" hangingPunct="1"/>
            <a:endParaRPr lang="es-UY"/>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D78C0A3-1FFE-B142-A55A-36AFF5C8FC69}" type="slidenum">
              <a:rPr lang="en-US"/>
              <a:pPr/>
              <a:t>27</a:t>
            </a:fld>
            <a:endParaRPr lang="en-US" dirty="0"/>
          </a:p>
        </p:txBody>
      </p:sp>
      <p:sp>
        <p:nvSpPr>
          <p:cNvPr id="28675" name="Rectangle 2"/>
          <p:cNvSpPr>
            <a:spLocks noGrp="1" noRot="1" noChangeAspect="1" noChangeArrowheads="1" noTextEdit="1"/>
          </p:cNvSpPr>
          <p:nvPr>
            <p:ph type="sldImg"/>
          </p:nvPr>
        </p:nvSpPr>
        <p:spPr>
          <a:xfrm>
            <a:off x="1144588" y="685800"/>
            <a:ext cx="4572000" cy="3429000"/>
          </a:xfrm>
          <a:ln/>
        </p:spPr>
      </p:sp>
      <p:sp>
        <p:nvSpPr>
          <p:cNvPr id="28676" name="Rectangle 3"/>
          <p:cNvSpPr>
            <a:spLocks noGrp="1" noChangeArrowheads="1"/>
          </p:cNvSpPr>
          <p:nvPr>
            <p:ph type="body" idx="1"/>
          </p:nvPr>
        </p:nvSpPr>
        <p:spPr>
          <a:xfrm>
            <a:off x="914400" y="4343400"/>
            <a:ext cx="5029200" cy="4114800"/>
          </a:xfrm>
          <a:noFill/>
          <a:ln/>
        </p:spPr>
        <p:txBody>
          <a:bodyPr/>
          <a:lstStyle/>
          <a:p>
            <a:pPr eaLnBrk="1" hangingPunct="1"/>
            <a:endParaRPr lang="es-U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00E997-6B8C-8B48-9366-B8E9626BAD52}" type="datetimeFigureOut">
              <a:rPr lang="en-US" smtClean="0"/>
              <a:t>10/10/12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77EDE-16FD-1E48-A584-04B0903863C0}" type="slidenum">
              <a:rPr lang="en-US" smtClean="0"/>
              <a:t>‹#›</a:t>
            </a:fld>
            <a:endParaRPr lang="en-US"/>
          </a:p>
        </p:txBody>
      </p:sp>
    </p:spTree>
    <p:extLst>
      <p:ext uri="{BB962C8B-B14F-4D97-AF65-F5344CB8AC3E}">
        <p14:creationId xmlns:p14="http://schemas.microsoft.com/office/powerpoint/2010/main" val="2902951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00E997-6B8C-8B48-9366-B8E9626BAD52}" type="datetimeFigureOut">
              <a:rPr lang="en-US" smtClean="0"/>
              <a:t>10/10/12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77EDE-16FD-1E48-A584-04B0903863C0}" type="slidenum">
              <a:rPr lang="en-US" smtClean="0"/>
              <a:t>‹#›</a:t>
            </a:fld>
            <a:endParaRPr lang="en-US"/>
          </a:p>
        </p:txBody>
      </p:sp>
    </p:spTree>
    <p:extLst>
      <p:ext uri="{BB962C8B-B14F-4D97-AF65-F5344CB8AC3E}">
        <p14:creationId xmlns:p14="http://schemas.microsoft.com/office/powerpoint/2010/main" val="2941573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00E997-6B8C-8B48-9366-B8E9626BAD52}" type="datetimeFigureOut">
              <a:rPr lang="en-US" smtClean="0"/>
              <a:t>10/10/12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77EDE-16FD-1E48-A584-04B0903863C0}" type="slidenum">
              <a:rPr lang="en-US" smtClean="0"/>
              <a:t>‹#›</a:t>
            </a:fld>
            <a:endParaRPr lang="en-US"/>
          </a:p>
        </p:txBody>
      </p:sp>
    </p:spTree>
    <p:extLst>
      <p:ext uri="{BB962C8B-B14F-4D97-AF65-F5344CB8AC3E}">
        <p14:creationId xmlns:p14="http://schemas.microsoft.com/office/powerpoint/2010/main" val="3879508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4" name="Picture 8" descr="LOGOBAEL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457200" y="152400"/>
            <a:ext cx="8077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rgbClr val="3E2914"/>
                </a:solidFill>
                <a:latin typeface="45 Helvetica Light" charset="0"/>
                <a:ea typeface="MS PGothic" charset="0"/>
                <a:cs typeface="MS PGothic" charset="0"/>
              </a:defRPr>
            </a:lvl1pPr>
            <a:lvl2pPr marL="742950" indent="-285750" eaLnBrk="0" hangingPunct="0">
              <a:defRPr sz="2400">
                <a:solidFill>
                  <a:srgbClr val="3E2914"/>
                </a:solidFill>
                <a:latin typeface="45 Helvetica Light" charset="0"/>
                <a:ea typeface="MS PGothic" charset="0"/>
                <a:cs typeface="MS PGothic" charset="0"/>
              </a:defRPr>
            </a:lvl2pPr>
            <a:lvl3pPr marL="1143000" indent="-228600" eaLnBrk="0" hangingPunct="0">
              <a:defRPr sz="2400">
                <a:solidFill>
                  <a:srgbClr val="3E2914"/>
                </a:solidFill>
                <a:latin typeface="45 Helvetica Light" charset="0"/>
                <a:ea typeface="MS PGothic" charset="0"/>
                <a:cs typeface="MS PGothic" charset="0"/>
              </a:defRPr>
            </a:lvl3pPr>
            <a:lvl4pPr marL="1600200" indent="-228600" eaLnBrk="0" hangingPunct="0">
              <a:defRPr sz="2400">
                <a:solidFill>
                  <a:srgbClr val="3E2914"/>
                </a:solidFill>
                <a:latin typeface="45 Helvetica Light" charset="0"/>
                <a:ea typeface="MS PGothic" charset="0"/>
                <a:cs typeface="MS PGothic" charset="0"/>
              </a:defRPr>
            </a:lvl4pPr>
            <a:lvl5pPr marL="2057400" indent="-228600" eaLnBrk="0" hangingPunct="0">
              <a:defRPr sz="2400">
                <a:solidFill>
                  <a:srgbClr val="3E2914"/>
                </a:solidFill>
                <a:latin typeface="45 Helvetica Light" charset="0"/>
                <a:ea typeface="MS PGothic" charset="0"/>
                <a:cs typeface="MS PGothic" charset="0"/>
              </a:defRPr>
            </a:lvl5pPr>
            <a:lvl6pPr marL="2514600" indent="-228600" eaLnBrk="0" fontAlgn="base" hangingPunct="0">
              <a:spcBef>
                <a:spcPct val="0"/>
              </a:spcBef>
              <a:spcAft>
                <a:spcPct val="0"/>
              </a:spcAft>
              <a:defRPr sz="2400">
                <a:solidFill>
                  <a:srgbClr val="3E2914"/>
                </a:solidFill>
                <a:latin typeface="45 Helvetica Light" charset="0"/>
                <a:ea typeface="MS PGothic" charset="0"/>
                <a:cs typeface="MS PGothic" charset="0"/>
              </a:defRPr>
            </a:lvl6pPr>
            <a:lvl7pPr marL="2971800" indent="-228600" eaLnBrk="0" fontAlgn="base" hangingPunct="0">
              <a:spcBef>
                <a:spcPct val="0"/>
              </a:spcBef>
              <a:spcAft>
                <a:spcPct val="0"/>
              </a:spcAft>
              <a:defRPr sz="2400">
                <a:solidFill>
                  <a:srgbClr val="3E2914"/>
                </a:solidFill>
                <a:latin typeface="45 Helvetica Light" charset="0"/>
                <a:ea typeface="MS PGothic" charset="0"/>
                <a:cs typeface="MS PGothic" charset="0"/>
              </a:defRPr>
            </a:lvl7pPr>
            <a:lvl8pPr marL="3429000" indent="-228600" eaLnBrk="0" fontAlgn="base" hangingPunct="0">
              <a:spcBef>
                <a:spcPct val="0"/>
              </a:spcBef>
              <a:spcAft>
                <a:spcPct val="0"/>
              </a:spcAft>
              <a:defRPr sz="2400">
                <a:solidFill>
                  <a:srgbClr val="3E2914"/>
                </a:solidFill>
                <a:latin typeface="45 Helvetica Light" charset="0"/>
                <a:ea typeface="MS PGothic" charset="0"/>
                <a:cs typeface="MS PGothic" charset="0"/>
              </a:defRPr>
            </a:lvl8pPr>
            <a:lvl9pPr marL="3886200" indent="-228600" eaLnBrk="0" fontAlgn="base" hangingPunct="0">
              <a:spcBef>
                <a:spcPct val="0"/>
              </a:spcBef>
              <a:spcAft>
                <a:spcPct val="0"/>
              </a:spcAft>
              <a:defRPr sz="2400">
                <a:solidFill>
                  <a:srgbClr val="3E2914"/>
                </a:solidFill>
                <a:latin typeface="45 Helvetica Light" charset="0"/>
                <a:ea typeface="MS PGothic" charset="0"/>
                <a:cs typeface="MS PGothic" charset="0"/>
              </a:defRPr>
            </a:lvl9pPr>
          </a:lstStyle>
          <a:p>
            <a:pPr defTabSz="914400" eaLnBrk="1" fontAlgn="base" hangingPunct="1">
              <a:spcBef>
                <a:spcPct val="50000"/>
              </a:spcBef>
              <a:spcAft>
                <a:spcPct val="0"/>
              </a:spcAft>
              <a:defRPr/>
            </a:pPr>
            <a:endParaRPr lang="da-DK" smtClean="0">
              <a:solidFill>
                <a:srgbClr val="000000"/>
              </a:solidFill>
              <a:latin typeface="Arial" charset="0"/>
            </a:endParaRPr>
          </a:p>
        </p:txBody>
      </p:sp>
      <p:sp>
        <p:nvSpPr>
          <p:cNvPr id="3" name="Text Placeholder 2"/>
          <p:cNvSpPr>
            <a:spLocks noGrp="1"/>
          </p:cNvSpPr>
          <p:nvPr>
            <p:ph type="body" sz="quarter" idx="10"/>
          </p:nvPr>
        </p:nvSpPr>
        <p:spPr>
          <a:xfrm>
            <a:off x="457200" y="4077072"/>
            <a:ext cx="8219256" cy="1753816"/>
          </a:xfrm>
        </p:spPr>
        <p:txBody>
          <a:bodyPr/>
          <a:lstStyle>
            <a:lvl1pPr marL="0" indent="0" algn="ctr">
              <a:buNone/>
              <a:defRPr b="1">
                <a:solidFill>
                  <a:srgbClr val="800000"/>
                </a:solidFill>
                <a:latin typeface="+mj-lt"/>
              </a:defRPr>
            </a:lvl1pPr>
            <a:lvl2pPr marL="457200" indent="0" algn="ctr">
              <a:buNone/>
              <a:defRPr b="1">
                <a:solidFill>
                  <a:srgbClr val="800000"/>
                </a:solidFill>
                <a:latin typeface="+mj-lt"/>
              </a:defRPr>
            </a:lvl2pPr>
            <a:lvl3pPr>
              <a:defRPr b="1">
                <a:solidFill>
                  <a:srgbClr val="800000"/>
                </a:solidFill>
                <a:latin typeface="+mj-lt"/>
              </a:defRPr>
            </a:lvl3pPr>
            <a:lvl4pPr>
              <a:defRPr b="1">
                <a:solidFill>
                  <a:srgbClr val="800000"/>
                </a:solidFill>
                <a:latin typeface="+mj-lt"/>
              </a:defRPr>
            </a:lvl4pPr>
            <a:lvl5pPr>
              <a:defRPr b="1">
                <a:solidFill>
                  <a:srgbClr val="800000"/>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88080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00E997-6B8C-8B48-9366-B8E9626BAD52}" type="datetimeFigureOut">
              <a:rPr lang="en-US" smtClean="0"/>
              <a:t>10/10/12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77EDE-16FD-1E48-A584-04B0903863C0}" type="slidenum">
              <a:rPr lang="en-US" smtClean="0"/>
              <a:t>‹#›</a:t>
            </a:fld>
            <a:endParaRPr lang="en-US"/>
          </a:p>
        </p:txBody>
      </p:sp>
    </p:spTree>
    <p:extLst>
      <p:ext uri="{BB962C8B-B14F-4D97-AF65-F5344CB8AC3E}">
        <p14:creationId xmlns:p14="http://schemas.microsoft.com/office/powerpoint/2010/main" val="61542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00E997-6B8C-8B48-9366-B8E9626BAD52}" type="datetimeFigureOut">
              <a:rPr lang="en-US" smtClean="0"/>
              <a:t>10/10/12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77EDE-16FD-1E48-A584-04B0903863C0}" type="slidenum">
              <a:rPr lang="en-US" smtClean="0"/>
              <a:t>‹#›</a:t>
            </a:fld>
            <a:endParaRPr lang="en-US"/>
          </a:p>
        </p:txBody>
      </p:sp>
    </p:spTree>
    <p:extLst>
      <p:ext uri="{BB962C8B-B14F-4D97-AF65-F5344CB8AC3E}">
        <p14:creationId xmlns:p14="http://schemas.microsoft.com/office/powerpoint/2010/main" val="3073086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00E997-6B8C-8B48-9366-B8E9626BAD52}" type="datetimeFigureOut">
              <a:rPr lang="en-US" smtClean="0"/>
              <a:t>10/10/12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77EDE-16FD-1E48-A584-04B0903863C0}" type="slidenum">
              <a:rPr lang="en-US" smtClean="0"/>
              <a:t>‹#›</a:t>
            </a:fld>
            <a:endParaRPr lang="en-US"/>
          </a:p>
        </p:txBody>
      </p:sp>
    </p:spTree>
    <p:extLst>
      <p:ext uri="{BB962C8B-B14F-4D97-AF65-F5344CB8AC3E}">
        <p14:creationId xmlns:p14="http://schemas.microsoft.com/office/powerpoint/2010/main" val="1536222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00E997-6B8C-8B48-9366-B8E9626BAD52}" type="datetimeFigureOut">
              <a:rPr lang="en-US" smtClean="0"/>
              <a:t>10/10/12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F77EDE-16FD-1E48-A584-04B0903863C0}" type="slidenum">
              <a:rPr lang="en-US" smtClean="0"/>
              <a:t>‹#›</a:t>
            </a:fld>
            <a:endParaRPr lang="en-US"/>
          </a:p>
        </p:txBody>
      </p:sp>
    </p:spTree>
    <p:extLst>
      <p:ext uri="{BB962C8B-B14F-4D97-AF65-F5344CB8AC3E}">
        <p14:creationId xmlns:p14="http://schemas.microsoft.com/office/powerpoint/2010/main" val="409206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00E997-6B8C-8B48-9366-B8E9626BAD52}" type="datetimeFigureOut">
              <a:rPr lang="en-US" smtClean="0"/>
              <a:t>10/10/12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F77EDE-16FD-1E48-A584-04B0903863C0}" type="slidenum">
              <a:rPr lang="en-US" smtClean="0"/>
              <a:t>‹#›</a:t>
            </a:fld>
            <a:endParaRPr lang="en-US"/>
          </a:p>
        </p:txBody>
      </p:sp>
    </p:spTree>
    <p:extLst>
      <p:ext uri="{BB962C8B-B14F-4D97-AF65-F5344CB8AC3E}">
        <p14:creationId xmlns:p14="http://schemas.microsoft.com/office/powerpoint/2010/main" val="637108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00E997-6B8C-8B48-9366-B8E9626BAD52}" type="datetimeFigureOut">
              <a:rPr lang="en-US" smtClean="0"/>
              <a:t>10/10/12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F77EDE-16FD-1E48-A584-04B0903863C0}" type="slidenum">
              <a:rPr lang="en-US" smtClean="0"/>
              <a:t>‹#›</a:t>
            </a:fld>
            <a:endParaRPr lang="en-US"/>
          </a:p>
        </p:txBody>
      </p:sp>
    </p:spTree>
    <p:extLst>
      <p:ext uri="{BB962C8B-B14F-4D97-AF65-F5344CB8AC3E}">
        <p14:creationId xmlns:p14="http://schemas.microsoft.com/office/powerpoint/2010/main" val="3784742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00E997-6B8C-8B48-9366-B8E9626BAD52}" type="datetimeFigureOut">
              <a:rPr lang="en-US" smtClean="0"/>
              <a:t>10/10/12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77EDE-16FD-1E48-A584-04B0903863C0}" type="slidenum">
              <a:rPr lang="en-US" smtClean="0"/>
              <a:t>‹#›</a:t>
            </a:fld>
            <a:endParaRPr lang="en-US"/>
          </a:p>
        </p:txBody>
      </p:sp>
    </p:spTree>
    <p:extLst>
      <p:ext uri="{BB962C8B-B14F-4D97-AF65-F5344CB8AC3E}">
        <p14:creationId xmlns:p14="http://schemas.microsoft.com/office/powerpoint/2010/main" val="21159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00E997-6B8C-8B48-9366-B8E9626BAD52}" type="datetimeFigureOut">
              <a:rPr lang="en-US" smtClean="0"/>
              <a:t>10/10/12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77EDE-16FD-1E48-A584-04B0903863C0}" type="slidenum">
              <a:rPr lang="en-US" smtClean="0"/>
              <a:t>‹#›</a:t>
            </a:fld>
            <a:endParaRPr lang="en-US"/>
          </a:p>
        </p:txBody>
      </p:sp>
    </p:spTree>
    <p:extLst>
      <p:ext uri="{BB962C8B-B14F-4D97-AF65-F5344CB8AC3E}">
        <p14:creationId xmlns:p14="http://schemas.microsoft.com/office/powerpoint/2010/main" val="37987249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00E997-6B8C-8B48-9366-B8E9626BAD52}" type="datetimeFigureOut">
              <a:rPr lang="en-US" smtClean="0"/>
              <a:t>10/10/12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77EDE-16FD-1E48-A584-04B0903863C0}" type="slidenum">
              <a:rPr lang="en-US" smtClean="0"/>
              <a:t>‹#›</a:t>
            </a:fld>
            <a:endParaRPr lang="en-US"/>
          </a:p>
        </p:txBody>
      </p:sp>
    </p:spTree>
    <p:extLst>
      <p:ext uri="{BB962C8B-B14F-4D97-AF65-F5344CB8AC3E}">
        <p14:creationId xmlns:p14="http://schemas.microsoft.com/office/powerpoint/2010/main" val="2728551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emf"/><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2145" y="1789050"/>
            <a:ext cx="7772400" cy="1470025"/>
          </a:xfrm>
        </p:spPr>
        <p:txBody>
          <a:bodyPr>
            <a:normAutofit fontScale="90000"/>
          </a:bodyPr>
          <a:lstStyle/>
          <a:p>
            <a:r>
              <a:rPr lang="en-US" sz="4000" i="1" dirty="0" smtClean="0"/>
              <a:t>Climate prediction and services at IRI: </a:t>
            </a:r>
            <a:r>
              <a:rPr lang="en-US" sz="4000" i="1" dirty="0"/>
              <a:t/>
            </a:r>
            <a:br>
              <a:rPr lang="en-US" sz="4000" i="1" dirty="0"/>
            </a:br>
            <a:r>
              <a:rPr lang="en-US" sz="3600" cap="small" dirty="0"/>
              <a:t>A</a:t>
            </a:r>
            <a:r>
              <a:rPr lang="en-US" sz="3600" cap="small" dirty="0" smtClean="0"/>
              <a:t> Focus On The Agriculture Sector</a:t>
            </a:r>
            <a:endParaRPr lang="en-US" sz="3600" cap="small" dirty="0"/>
          </a:p>
        </p:txBody>
      </p:sp>
      <p:sp>
        <p:nvSpPr>
          <p:cNvPr id="3" name="Subtitle 2"/>
          <p:cNvSpPr>
            <a:spLocks noGrp="1"/>
          </p:cNvSpPr>
          <p:nvPr>
            <p:ph type="subTitle" idx="1"/>
          </p:nvPr>
        </p:nvSpPr>
        <p:spPr>
          <a:xfrm>
            <a:off x="0" y="3886202"/>
            <a:ext cx="9144000" cy="2310095"/>
          </a:xfrm>
        </p:spPr>
        <p:txBody>
          <a:bodyPr>
            <a:normAutofit fontScale="25000" lnSpcReduction="20000"/>
          </a:bodyPr>
          <a:lstStyle/>
          <a:p>
            <a:pPr lvl="1"/>
            <a:r>
              <a:rPr lang="en-US" sz="7400" b="1" dirty="0"/>
              <a:t>Michael K. </a:t>
            </a:r>
            <a:r>
              <a:rPr lang="en-US" sz="7400" b="1" dirty="0" smtClean="0"/>
              <a:t>Tippett</a:t>
            </a:r>
            <a:r>
              <a:rPr lang="en-US" sz="7400" b="1" baseline="30000" dirty="0" smtClean="0"/>
              <a:t>1,2</a:t>
            </a:r>
            <a:r>
              <a:rPr lang="en-US" sz="7400" b="1" dirty="0" smtClean="0"/>
              <a:t>, </a:t>
            </a:r>
            <a:r>
              <a:rPr lang="en-US" sz="7400" b="1" dirty="0" smtClean="0"/>
              <a:t>Lisa Goddard</a:t>
            </a:r>
            <a:r>
              <a:rPr lang="en-US" sz="7400" b="1" baseline="30000" dirty="0" smtClean="0"/>
              <a:t>1</a:t>
            </a:r>
            <a:r>
              <a:rPr lang="en-US" sz="7400" b="1" dirty="0" smtClean="0"/>
              <a:t>,Andy Robertson</a:t>
            </a:r>
            <a:r>
              <a:rPr lang="en-US" sz="7400" b="1" baseline="30000" dirty="0" smtClean="0"/>
              <a:t>1</a:t>
            </a:r>
            <a:r>
              <a:rPr lang="en-US" sz="7400" b="1" dirty="0" smtClean="0"/>
              <a:t>, Tony Barnston</a:t>
            </a:r>
            <a:r>
              <a:rPr lang="en-US" sz="7400" b="1" baseline="30000" dirty="0" smtClean="0"/>
              <a:t>1</a:t>
            </a:r>
            <a:r>
              <a:rPr lang="en-US" sz="7400" b="1" dirty="0" smtClean="0"/>
              <a:t>, Walter Baethgen</a:t>
            </a:r>
            <a:r>
              <a:rPr lang="en-US" sz="7400" b="1" baseline="30000" dirty="0" smtClean="0"/>
              <a:t>1</a:t>
            </a:r>
            <a:r>
              <a:rPr lang="en-US" sz="7400" b="1" dirty="0" smtClean="0"/>
              <a:t>, Jim Hansen</a:t>
            </a:r>
            <a:r>
              <a:rPr lang="en-US" sz="7400" b="1" baseline="30000" dirty="0" smtClean="0"/>
              <a:t>1,3</a:t>
            </a:r>
            <a:r>
              <a:rPr lang="en-US" sz="7400" b="1" dirty="0" smtClean="0"/>
              <a:t>, Amor Ines</a:t>
            </a:r>
            <a:r>
              <a:rPr lang="en-US" sz="7400" b="1" baseline="30000" dirty="0" smtClean="0"/>
              <a:t>1</a:t>
            </a:r>
            <a:r>
              <a:rPr lang="en-US" sz="7400" b="1" dirty="0" smtClean="0"/>
              <a:t>, Dan Osgood</a:t>
            </a:r>
            <a:r>
              <a:rPr lang="en-US" sz="7400" b="1" baseline="30000" dirty="0" smtClean="0"/>
              <a:t>1</a:t>
            </a:r>
            <a:endParaRPr lang="en-US" sz="7400" b="1" baseline="30000" dirty="0" smtClean="0"/>
          </a:p>
          <a:p>
            <a:pPr lvl="1"/>
            <a:endParaRPr lang="en-US" sz="5000" b="1" baseline="30000" dirty="0"/>
          </a:p>
          <a:p>
            <a:pPr lvl="1"/>
            <a:endParaRPr lang="en-US" b="1" baseline="30000" dirty="0" smtClean="0"/>
          </a:p>
          <a:p>
            <a:pPr lvl="1"/>
            <a:endParaRPr lang="en-US" sz="3700" b="1" dirty="0"/>
          </a:p>
          <a:p>
            <a:r>
              <a:rPr lang="en-US" sz="3700" baseline="30000" dirty="0"/>
              <a:t>1 </a:t>
            </a:r>
            <a:r>
              <a:rPr lang="en-US" sz="3700" dirty="0"/>
              <a:t>International Research Institute for Climate and Society, Columbia University, Palisades, </a:t>
            </a:r>
            <a:r>
              <a:rPr lang="en-US" sz="3700" dirty="0" smtClean="0"/>
              <a:t>NY</a:t>
            </a:r>
          </a:p>
          <a:p>
            <a:r>
              <a:rPr lang="en-US" sz="3700" baseline="30000" dirty="0"/>
              <a:t>2</a:t>
            </a:r>
            <a:r>
              <a:rPr lang="en-US" sz="3700" dirty="0"/>
              <a:t>Center of Excellence for Climate Change Research, Department of Meteorology, King </a:t>
            </a:r>
            <a:r>
              <a:rPr lang="en-US" sz="3700" dirty="0" err="1"/>
              <a:t>Abdulaziz</a:t>
            </a:r>
            <a:r>
              <a:rPr lang="en-US" sz="3700" dirty="0"/>
              <a:t> University, Jeddah, Saudi </a:t>
            </a:r>
            <a:r>
              <a:rPr lang="en-US" sz="3700" dirty="0" smtClean="0"/>
              <a:t>Arabia</a:t>
            </a:r>
          </a:p>
          <a:p>
            <a:r>
              <a:rPr lang="en-US" sz="3700" baseline="30000" dirty="0" smtClean="0"/>
              <a:t>3</a:t>
            </a:r>
            <a:r>
              <a:rPr lang="en-US" sz="3700" dirty="0" smtClean="0"/>
              <a:t>Climate Change, Agriculture and Food Security Theme Leader</a:t>
            </a:r>
          </a:p>
          <a:p>
            <a:r>
              <a:rPr lang="en-US" sz="3700" dirty="0" smtClean="0"/>
              <a:t> </a:t>
            </a:r>
          </a:p>
          <a:p>
            <a:r>
              <a:rPr lang="en-US" sz="3700" dirty="0"/>
              <a:t> </a:t>
            </a:r>
          </a:p>
          <a:p>
            <a:endParaRPr lang="en-US" dirty="0"/>
          </a:p>
        </p:txBody>
      </p:sp>
    </p:spTree>
    <p:extLst>
      <p:ext uri="{BB962C8B-B14F-4D97-AF65-F5344CB8AC3E}">
        <p14:creationId xmlns:p14="http://schemas.microsoft.com/office/powerpoint/2010/main" val="31482150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06500" y="0"/>
            <a:ext cx="6722508" cy="6858000"/>
          </a:xfrm>
          <a:prstGeom prst="rect">
            <a:avLst/>
          </a:prstGeom>
        </p:spPr>
      </p:pic>
    </p:spTree>
    <p:extLst>
      <p:ext uri="{BB962C8B-B14F-4D97-AF65-F5344CB8AC3E}">
        <p14:creationId xmlns:p14="http://schemas.microsoft.com/office/powerpoint/2010/main" val="1351900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6338"/>
            <a:ext cx="8229600" cy="1143000"/>
          </a:xfrm>
        </p:spPr>
        <p:txBody>
          <a:bodyPr/>
          <a:lstStyle/>
          <a:p>
            <a:r>
              <a:rPr lang="en-US" dirty="0" smtClean="0"/>
              <a:t>Changes to ENSO forecasts</a:t>
            </a:r>
            <a:endParaRPr lang="en-US" dirty="0"/>
          </a:p>
        </p:txBody>
      </p:sp>
    </p:spTree>
    <p:extLst>
      <p:ext uri="{BB962C8B-B14F-4D97-AF65-F5344CB8AC3E}">
        <p14:creationId xmlns:p14="http://schemas.microsoft.com/office/powerpoint/2010/main" val="22140309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1263982" y="76200"/>
            <a:ext cx="6616039" cy="769441"/>
          </a:xfrm>
          <a:prstGeom prst="rect">
            <a:avLst/>
          </a:prstGeom>
          <a:noFill/>
          <a:ln>
            <a:noFill/>
          </a:ln>
          <a:effectLst/>
          <a:extLst/>
        </p:spPr>
        <p:txBody>
          <a:bodyPr wrap="none">
            <a:spAutoFit/>
          </a:bodyPr>
          <a:lstStyle/>
          <a:p>
            <a:pPr algn="ctr">
              <a:defRPr/>
            </a:pPr>
            <a:r>
              <a:rPr lang="en-US" sz="4400" dirty="0" smtClean="0">
                <a:latin typeface="+mj-lt"/>
                <a:cs typeface="+mn-cs"/>
              </a:rPr>
              <a:t>Joint CPC</a:t>
            </a:r>
            <a:r>
              <a:rPr lang="en-US" sz="4400" dirty="0">
                <a:latin typeface="+mj-lt"/>
                <a:cs typeface="+mn-cs"/>
              </a:rPr>
              <a:t>-IRI ENSO </a:t>
            </a:r>
            <a:r>
              <a:rPr lang="en-US" sz="4400" dirty="0" smtClean="0">
                <a:latin typeface="+mj-lt"/>
                <a:cs typeface="+mn-cs"/>
              </a:rPr>
              <a:t>Products</a:t>
            </a:r>
            <a:endParaRPr lang="en-US" sz="4400" dirty="0">
              <a:latin typeface="+mj-lt"/>
              <a:cs typeface="+mn-cs"/>
            </a:endParaRPr>
          </a:p>
        </p:txBody>
      </p:sp>
      <p:sp>
        <p:nvSpPr>
          <p:cNvPr id="15363" name="TextBox 1"/>
          <p:cNvSpPr txBox="1">
            <a:spLocks noChangeArrowheads="1"/>
          </p:cNvSpPr>
          <p:nvPr/>
        </p:nvSpPr>
        <p:spPr bwMode="auto">
          <a:xfrm>
            <a:off x="914400" y="1295400"/>
            <a:ext cx="789463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993300"/>
                </a:solidFill>
              </a:rPr>
              <a:t>1. Definition of ENSO events reverts to NOAA</a:t>
            </a:r>
            <a:r>
              <a:rPr lang="ja-JP" altLang="en-US" dirty="0">
                <a:solidFill>
                  <a:srgbClr val="993300"/>
                </a:solidFill>
              </a:rPr>
              <a:t>’</a:t>
            </a:r>
            <a:r>
              <a:rPr lang="en-US" dirty="0">
                <a:solidFill>
                  <a:srgbClr val="993300"/>
                </a:solidFill>
              </a:rPr>
              <a:t>s simpler</a:t>
            </a:r>
          </a:p>
          <a:p>
            <a:pPr eaLnBrk="1" hangingPunct="1"/>
            <a:r>
              <a:rPr lang="en-US" dirty="0">
                <a:solidFill>
                  <a:srgbClr val="993300"/>
                </a:solidFill>
              </a:rPr>
              <a:t>+/- </a:t>
            </a:r>
            <a:r>
              <a:rPr lang="en-US" dirty="0">
                <a:solidFill>
                  <a:schemeClr val="accent2"/>
                </a:solidFill>
              </a:rPr>
              <a:t>0.5C</a:t>
            </a:r>
            <a:r>
              <a:rPr lang="en-US" dirty="0">
                <a:solidFill>
                  <a:srgbClr val="993300"/>
                </a:solidFill>
              </a:rPr>
              <a:t> thresholds for all seasons; </a:t>
            </a:r>
            <a:r>
              <a:rPr lang="en-US" dirty="0"/>
              <a:t>will improve in future.</a:t>
            </a:r>
          </a:p>
          <a:p>
            <a:pPr eaLnBrk="1" hangingPunct="1"/>
            <a:endParaRPr lang="en-US" dirty="0"/>
          </a:p>
          <a:p>
            <a:pPr eaLnBrk="1" hangingPunct="1"/>
            <a:r>
              <a:rPr lang="en-US" dirty="0"/>
              <a:t>2. Beginning-of-month ENSO Diagnostic Discussion becomes</a:t>
            </a:r>
          </a:p>
          <a:p>
            <a:pPr eaLnBrk="1" hangingPunct="1"/>
            <a:r>
              <a:rPr lang="en-US" dirty="0"/>
              <a:t>Joint CPC-IRI product; </a:t>
            </a:r>
            <a:r>
              <a:rPr lang="en-US" dirty="0" err="1"/>
              <a:t>Barnston</a:t>
            </a:r>
            <a:r>
              <a:rPr lang="en-US" dirty="0"/>
              <a:t> and L</a:t>
            </a:r>
            <a:r>
              <a:rPr lang="ja-JP" altLang="en-US" dirty="0"/>
              <a:t>’</a:t>
            </a:r>
            <a:r>
              <a:rPr lang="en-US" dirty="0" err="1"/>
              <a:t>Heureux</a:t>
            </a:r>
            <a:r>
              <a:rPr lang="en-US" dirty="0"/>
              <a:t> alternate on</a:t>
            </a:r>
          </a:p>
          <a:p>
            <a:pPr eaLnBrk="1" hangingPunct="1"/>
            <a:r>
              <a:rPr lang="en-US" dirty="0"/>
              <a:t>developing it (1-page narrative, 5-6 figures).</a:t>
            </a:r>
          </a:p>
          <a:p>
            <a:pPr eaLnBrk="1" hangingPunct="1"/>
            <a:r>
              <a:rPr lang="en-US" dirty="0"/>
              <a:t>	--</a:t>
            </a:r>
            <a:r>
              <a:rPr lang="en-US" dirty="0">
                <a:solidFill>
                  <a:srgbClr val="993300"/>
                </a:solidFill>
              </a:rPr>
              <a:t>Is the only official general message for the month</a:t>
            </a:r>
          </a:p>
          <a:p>
            <a:pPr eaLnBrk="1" hangingPunct="1"/>
            <a:r>
              <a:rPr lang="en-US" dirty="0">
                <a:solidFill>
                  <a:srgbClr val="993300"/>
                </a:solidFill>
              </a:rPr>
              <a:t>	    (IRI General ENSO Update is discontinued)</a:t>
            </a:r>
          </a:p>
          <a:p>
            <a:pPr eaLnBrk="1" hangingPunct="1"/>
            <a:r>
              <a:rPr lang="en-US" dirty="0"/>
              <a:t>	--</a:t>
            </a:r>
            <a:r>
              <a:rPr lang="en-US" dirty="0">
                <a:solidFill>
                  <a:srgbClr val="FF0000"/>
                </a:solidFill>
              </a:rPr>
              <a:t>New </a:t>
            </a:r>
            <a:r>
              <a:rPr lang="en-US" dirty="0" smtClean="0">
                <a:solidFill>
                  <a:srgbClr val="FF0000"/>
                </a:solidFill>
              </a:rPr>
              <a:t>probabilistic aspect </a:t>
            </a:r>
            <a:r>
              <a:rPr lang="en-US" dirty="0">
                <a:solidFill>
                  <a:srgbClr val="FF0000"/>
                </a:solidFill>
              </a:rPr>
              <a:t>(subjective; 9 people):</a:t>
            </a:r>
          </a:p>
          <a:p>
            <a:pPr eaLnBrk="1" hangingPunct="1"/>
            <a:r>
              <a:rPr lang="en-US" dirty="0"/>
              <a:t>		</a:t>
            </a:r>
            <a:r>
              <a:rPr lang="en-US" sz="2000" dirty="0">
                <a:solidFill>
                  <a:srgbClr val="FF0000"/>
                </a:solidFill>
              </a:rPr>
              <a:t>Michelle L</a:t>
            </a:r>
            <a:r>
              <a:rPr lang="ja-JP" altLang="en-US" sz="2000" dirty="0">
                <a:solidFill>
                  <a:srgbClr val="FF0000"/>
                </a:solidFill>
              </a:rPr>
              <a:t>’</a:t>
            </a:r>
            <a:r>
              <a:rPr lang="en-US" sz="2000" dirty="0" err="1">
                <a:solidFill>
                  <a:srgbClr val="FF0000"/>
                </a:solidFill>
              </a:rPr>
              <a:t>Heureux</a:t>
            </a:r>
            <a:r>
              <a:rPr lang="en-US" sz="2000" dirty="0">
                <a:solidFill>
                  <a:srgbClr val="FF0000"/>
                </a:solidFill>
              </a:rPr>
              <a:t>	Wayne Higgins</a:t>
            </a:r>
          </a:p>
          <a:p>
            <a:pPr eaLnBrk="1" hangingPunct="1"/>
            <a:r>
              <a:rPr lang="en-US" sz="2000" dirty="0">
                <a:solidFill>
                  <a:srgbClr val="FF0000"/>
                </a:solidFill>
              </a:rPr>
              <a:t>		Tony </a:t>
            </a:r>
            <a:r>
              <a:rPr lang="en-US" sz="2000" dirty="0" err="1">
                <a:solidFill>
                  <a:srgbClr val="FF0000"/>
                </a:solidFill>
              </a:rPr>
              <a:t>Barnston</a:t>
            </a:r>
            <a:r>
              <a:rPr lang="en-US" sz="2000" dirty="0">
                <a:solidFill>
                  <a:srgbClr val="FF0000"/>
                </a:solidFill>
              </a:rPr>
              <a:t>		Vern </a:t>
            </a:r>
            <a:r>
              <a:rPr lang="en-US" sz="2000" dirty="0" err="1">
                <a:solidFill>
                  <a:srgbClr val="FF0000"/>
                </a:solidFill>
              </a:rPr>
              <a:t>Kousky</a:t>
            </a:r>
            <a:endParaRPr lang="en-US" sz="2000" dirty="0">
              <a:solidFill>
                <a:srgbClr val="FF0000"/>
              </a:solidFill>
            </a:endParaRPr>
          </a:p>
          <a:p>
            <a:pPr eaLnBrk="1" hangingPunct="1"/>
            <a:r>
              <a:rPr lang="en-US" sz="2000" dirty="0">
                <a:solidFill>
                  <a:srgbClr val="FF0000"/>
                </a:solidFill>
              </a:rPr>
              <a:t>		Z-Z Hu			</a:t>
            </a:r>
            <a:r>
              <a:rPr lang="en-US" sz="2000" dirty="0" smtClean="0">
                <a:solidFill>
                  <a:srgbClr val="FF0000"/>
                </a:solidFill>
              </a:rPr>
              <a:t>	Mike </a:t>
            </a:r>
            <a:r>
              <a:rPr lang="en-US" sz="2000" dirty="0" err="1">
                <a:solidFill>
                  <a:srgbClr val="FF0000"/>
                </a:solidFill>
              </a:rPr>
              <a:t>Halpert</a:t>
            </a:r>
            <a:endParaRPr lang="en-US" sz="2000" dirty="0">
              <a:solidFill>
                <a:srgbClr val="FF0000"/>
              </a:solidFill>
            </a:endParaRPr>
          </a:p>
          <a:p>
            <a:pPr eaLnBrk="1" hangingPunct="1"/>
            <a:r>
              <a:rPr lang="en-US" sz="2000" dirty="0">
                <a:solidFill>
                  <a:srgbClr val="FF0000"/>
                </a:solidFill>
              </a:rPr>
              <a:t>		Yan </a:t>
            </a:r>
            <a:r>
              <a:rPr lang="en-US" sz="2000" dirty="0" err="1">
                <a:solidFill>
                  <a:srgbClr val="FF0000"/>
                </a:solidFill>
              </a:rPr>
              <a:t>Xue</a:t>
            </a:r>
            <a:r>
              <a:rPr lang="en-US" sz="2000" dirty="0">
                <a:solidFill>
                  <a:srgbClr val="FF0000"/>
                </a:solidFill>
              </a:rPr>
              <a:t>			</a:t>
            </a:r>
            <a:r>
              <a:rPr lang="en-US" sz="2000" dirty="0" smtClean="0">
                <a:solidFill>
                  <a:srgbClr val="FF0000"/>
                </a:solidFill>
              </a:rPr>
              <a:t>	Gerry </a:t>
            </a:r>
            <a:r>
              <a:rPr lang="en-US" sz="2000" dirty="0">
                <a:solidFill>
                  <a:srgbClr val="FF0000"/>
                </a:solidFill>
              </a:rPr>
              <a:t>Bell</a:t>
            </a:r>
          </a:p>
          <a:p>
            <a:pPr eaLnBrk="1" hangingPunct="1"/>
            <a:r>
              <a:rPr lang="en-US" sz="2000" dirty="0">
                <a:solidFill>
                  <a:srgbClr val="FF0000"/>
                </a:solidFill>
              </a:rPr>
              <a:t>		</a:t>
            </a:r>
            <a:r>
              <a:rPr lang="en-US" sz="2000" dirty="0" err="1">
                <a:solidFill>
                  <a:srgbClr val="FF0000"/>
                </a:solidFill>
              </a:rPr>
              <a:t>Wanqui</a:t>
            </a:r>
            <a:r>
              <a:rPr lang="en-US" sz="2000" dirty="0">
                <a:solidFill>
                  <a:srgbClr val="FF0000"/>
                </a:solidFill>
              </a:rPr>
              <a:t> Wang</a:t>
            </a:r>
          </a:p>
        </p:txBody>
      </p:sp>
    </p:spTree>
    <p:extLst>
      <p:ext uri="{BB962C8B-B14F-4D97-AF65-F5344CB8AC3E}">
        <p14:creationId xmlns:p14="http://schemas.microsoft.com/office/powerpoint/2010/main" val="4585162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914400" y="609600"/>
            <a:ext cx="8145463"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993300"/>
                </a:solidFill>
              </a:rPr>
              <a:t>3. Mid-month IRI plume becomes joint IRI-CPC product</a:t>
            </a:r>
          </a:p>
          <a:p>
            <a:pPr eaLnBrk="1" hangingPunct="1"/>
            <a:r>
              <a:rPr lang="en-US"/>
              <a:t>	--Probabilities issued by IRI at mid-month become</a:t>
            </a:r>
          </a:p>
          <a:p>
            <a:pPr eaLnBrk="1" hangingPunct="1"/>
            <a:r>
              <a:rPr lang="en-US"/>
              <a:t>	     objective, based on plume model predictions, and</a:t>
            </a:r>
          </a:p>
          <a:p>
            <a:pPr eaLnBrk="1" hangingPunct="1"/>
            <a:r>
              <a:rPr lang="en-US"/>
              <a:t>	     </a:t>
            </a:r>
            <a:r>
              <a:rPr lang="en-US">
                <a:solidFill>
                  <a:srgbClr val="993300"/>
                </a:solidFill>
              </a:rPr>
              <a:t>are labeled </a:t>
            </a:r>
            <a:r>
              <a:rPr lang="ja-JP" altLang="en-US">
                <a:solidFill>
                  <a:srgbClr val="993300"/>
                </a:solidFill>
              </a:rPr>
              <a:t>“</a:t>
            </a:r>
            <a:r>
              <a:rPr lang="en-US">
                <a:solidFill>
                  <a:srgbClr val="993300"/>
                </a:solidFill>
              </a:rPr>
              <a:t>unofficial</a:t>
            </a:r>
            <a:r>
              <a:rPr lang="ja-JP" altLang="en-US">
                <a:solidFill>
                  <a:srgbClr val="993300"/>
                </a:solidFill>
              </a:rPr>
              <a:t>”</a:t>
            </a:r>
            <a:r>
              <a:rPr lang="en-US">
                <a:solidFill>
                  <a:srgbClr val="993300"/>
                </a:solidFill>
              </a:rPr>
              <a:t> (because early month proba-</a:t>
            </a:r>
          </a:p>
          <a:p>
            <a:pPr eaLnBrk="1" hangingPunct="1"/>
            <a:r>
              <a:rPr lang="en-US">
                <a:solidFill>
                  <a:srgbClr val="993300"/>
                </a:solidFill>
              </a:rPr>
              <a:t>	     bilities are the only official ones for the whole month)</a:t>
            </a:r>
            <a:r>
              <a:rPr lang="en-US"/>
              <a:t> </a:t>
            </a:r>
          </a:p>
          <a:p>
            <a:pPr eaLnBrk="1" hangingPunct="1"/>
            <a:endParaRPr lang="en-US"/>
          </a:p>
          <a:p>
            <a:pPr eaLnBrk="1" hangingPunct="1"/>
            <a:r>
              <a:rPr lang="en-US"/>
              <a:t>4. Mid-month IRI Technical Update continues, but transfers</a:t>
            </a:r>
          </a:p>
          <a:p>
            <a:pPr eaLnBrk="1" hangingPunct="1"/>
            <a:r>
              <a:rPr lang="en-US"/>
              <a:t>into an CPC-IRI blog update managed mainly by Barnston</a:t>
            </a:r>
          </a:p>
          <a:p>
            <a:pPr eaLnBrk="1" hangingPunct="1"/>
            <a:r>
              <a:rPr lang="en-US"/>
              <a:t>	--hope to get contributions from others at IRI</a:t>
            </a:r>
          </a:p>
          <a:p>
            <a:pPr eaLnBrk="1" hangingPunct="1"/>
            <a:r>
              <a:rPr lang="en-US"/>
              <a:t>	--hope to get contributions from external scientists.</a:t>
            </a:r>
          </a:p>
        </p:txBody>
      </p:sp>
    </p:spTree>
    <p:extLst>
      <p:ext uri="{BB962C8B-B14F-4D97-AF65-F5344CB8AC3E}">
        <p14:creationId xmlns:p14="http://schemas.microsoft.com/office/powerpoint/2010/main" val="61507051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5300" y="0"/>
            <a:ext cx="8148010" cy="6858000"/>
          </a:xfrm>
          <a:prstGeom prst="rect">
            <a:avLst/>
          </a:prstGeom>
        </p:spPr>
      </p:pic>
    </p:spTree>
    <p:extLst>
      <p:ext uri="{BB962C8B-B14F-4D97-AF65-F5344CB8AC3E}">
        <p14:creationId xmlns:p14="http://schemas.microsoft.com/office/powerpoint/2010/main" val="31467944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34523325"/>
              </p:ext>
            </p:extLst>
          </p:nvPr>
        </p:nvGraphicFramePr>
        <p:xfrm>
          <a:off x="685800" y="609600"/>
          <a:ext cx="7772400" cy="6226063"/>
        </p:xfrm>
        <a:graphic>
          <a:graphicData uri="http://schemas.openxmlformats.org/drawingml/2006/table">
            <a:tbl>
              <a:tblPr/>
              <a:tblGrid>
                <a:gridCol w="555625"/>
                <a:gridCol w="554038"/>
                <a:gridCol w="555625"/>
                <a:gridCol w="555625"/>
                <a:gridCol w="555625"/>
                <a:gridCol w="554037"/>
                <a:gridCol w="555625"/>
                <a:gridCol w="555625"/>
                <a:gridCol w="554038"/>
                <a:gridCol w="555625"/>
                <a:gridCol w="555625"/>
                <a:gridCol w="555625"/>
                <a:gridCol w="554037"/>
                <a:gridCol w="555625"/>
              </a:tblGrid>
              <a:tr h="263525">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rgbClr val="DD0806"/>
                        </a:solidFill>
                        <a:effectLst/>
                        <a:latin typeface="Arial"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rgbClr val="DD0806"/>
                        </a:solidFill>
                        <a:effectLst/>
                        <a:latin typeface="Arial"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rgbClr val="DD0806"/>
                        </a:solidFill>
                        <a:effectLst/>
                        <a:latin typeface="Arial"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chemeClr val="tx1"/>
                        </a:solidFill>
                        <a:effectLst/>
                        <a:latin typeface="Arial"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r>
              <a:tr h="263525">
                <a:tc gridSpan="2">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Arial" charset="0"/>
                          <a:ea typeface="ＭＳ Ｐゴシック" charset="0"/>
                          <a:cs typeface="ＭＳ Ｐゴシック" charset="0"/>
                        </a:rPr>
                        <a:t>Forecaster: </a:t>
                      </a:r>
                    </a:p>
                  </a:txBody>
                  <a:tcPr marL="9101" marR="9101" marT="9101" marB="0"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ea typeface="ＭＳ Ｐゴシック" charset="0"/>
                          <a:cs typeface="ＭＳ Ｐゴシック" charset="0"/>
                        </a:rPr>
                        <a:t>Yan Xue</a:t>
                      </a: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r>
              <a:tr h="506413">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gridSpan="7">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1" i="0" u="sng" strike="noStrike" cap="none" normalizeH="0" baseline="0">
                          <a:ln>
                            <a:noFill/>
                          </a:ln>
                          <a:solidFill>
                            <a:srgbClr val="DD0806"/>
                          </a:solidFill>
                          <a:effectLst/>
                          <a:latin typeface="Arial" charset="0"/>
                          <a:ea typeface="ＭＳ Ｐゴシック" charset="0"/>
                          <a:cs typeface="ＭＳ Ｐゴシック" charset="0"/>
                        </a:rPr>
                        <a:t>NOTE:</a:t>
                      </a:r>
                      <a:r>
                        <a:rPr kumimoji="0" lang="en-US" sz="1100" b="1" i="0" u="none" strike="noStrike" cap="none" normalizeH="0" baseline="0">
                          <a:ln>
                            <a:noFill/>
                          </a:ln>
                          <a:solidFill>
                            <a:srgbClr val="DD0806"/>
                          </a:solidFill>
                          <a:effectLst/>
                          <a:latin typeface="Arial" charset="0"/>
                          <a:ea typeface="ＭＳ Ｐゴシック" charset="0"/>
                          <a:cs typeface="ＭＳ Ｐゴシック" charset="0"/>
                        </a:rPr>
                        <a:t>  (1) you can elect to not assign an "X" in any category if you feel that no category merits a 50% or greater chance</a:t>
                      </a:r>
                      <a:endParaRPr kumimoji="0" lang="en-US" sz="1100" b="1" i="0" u="sng" strike="noStrike" cap="none" normalizeH="0" baseline="0">
                        <a:ln>
                          <a:noFill/>
                        </a:ln>
                        <a:solidFill>
                          <a:srgbClr val="DD0806"/>
                        </a:solidFill>
                        <a:effectLst/>
                        <a:latin typeface="Arial"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6413">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Arial" charset="0"/>
                          <a:ea typeface="ＭＳ Ｐゴシック" charset="0"/>
                          <a:cs typeface="ＭＳ Ｐゴシック" charset="0"/>
                        </a:rPr>
                        <a:t>E</a:t>
                      </a:r>
                    </a:p>
                  </a:txBody>
                  <a:tcPr marL="9101" marR="9101" marT="9101"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Arial" charset="0"/>
                          <a:ea typeface="ＭＳ Ｐゴシック" charset="0"/>
                          <a:cs typeface="ＭＳ Ｐゴシック" charset="0"/>
                        </a:rPr>
                        <a:t>N</a:t>
                      </a:r>
                    </a:p>
                  </a:txBody>
                  <a:tcPr marL="9101" marR="9101" marT="9101"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Arial" charset="0"/>
                          <a:ea typeface="ＭＳ Ｐゴシック" charset="0"/>
                          <a:cs typeface="ＭＳ Ｐゴシック" charset="0"/>
                        </a:rPr>
                        <a:t>L</a:t>
                      </a:r>
                    </a:p>
                  </a:txBody>
                  <a:tcPr marL="9101" marR="9101" marT="9101"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gridSpan="7">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Arial" charset="0"/>
                          <a:ea typeface="ＭＳ Ｐゴシック" charset="0"/>
                          <a:cs typeface="ＭＳ Ｐゴシック" charset="0"/>
                        </a:rPr>
                        <a:t>            (2) If you feel that two categoires are 50-50 you can assign an "X" in both categories (i.e. two Xs in one row) </a:t>
                      </a:r>
                    </a:p>
                  </a:txBody>
                  <a:tcPr marL="9101" marR="9101" marT="9101" marB="0"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35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Arial" charset="0"/>
                          <a:ea typeface="ＭＳ Ｐゴシック" charset="0"/>
                          <a:cs typeface="ＭＳ Ｐゴシック" charset="0"/>
                        </a:rPr>
                        <a:t>Nov</a:t>
                      </a:r>
                    </a:p>
                  </a:txBody>
                  <a:tcPr marL="9101" marR="9101" marT="9101"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 </a:t>
                      </a:r>
                    </a:p>
                  </a:txBody>
                  <a:tcPr marL="9101" marR="9101" marT="910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 </a:t>
                      </a:r>
                    </a:p>
                  </a:txBody>
                  <a:tcPr marL="9101" marR="9101" marT="910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x</a:t>
                      </a:r>
                    </a:p>
                  </a:txBody>
                  <a:tcPr marL="9101" marR="9101" marT="910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OISST</a:t>
                      </a:r>
                    </a:p>
                  </a:txBody>
                  <a:tcPr marL="9101" marR="9101" marT="9101"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r>
              <a:tr h="2635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Arial" charset="0"/>
                          <a:ea typeface="ＭＳ Ｐゴシック" charset="0"/>
                          <a:cs typeface="ＭＳ Ｐゴシック" charset="0"/>
                        </a:rPr>
                        <a:t>Dec</a:t>
                      </a:r>
                    </a:p>
                  </a:txBody>
                  <a:tcPr marL="9101" marR="9101" marT="9101"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 </a:t>
                      </a:r>
                    </a:p>
                  </a:txBody>
                  <a:tcPr marL="9101" marR="9101" marT="910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 </a:t>
                      </a:r>
                    </a:p>
                  </a:txBody>
                  <a:tcPr marL="9101" marR="9101" marT="910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x</a:t>
                      </a:r>
                    </a:p>
                  </a:txBody>
                  <a:tcPr marL="9101" marR="9101" marT="910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OISST</a:t>
                      </a:r>
                    </a:p>
                  </a:txBody>
                  <a:tcPr marL="9101" marR="9101" marT="9101"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r>
              <a:tr h="2635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Arial" charset="0"/>
                          <a:ea typeface="ＭＳ Ｐゴシック" charset="0"/>
                          <a:cs typeface="ＭＳ Ｐゴシック" charset="0"/>
                        </a:rPr>
                        <a:t>Jan</a:t>
                      </a:r>
                    </a:p>
                  </a:txBody>
                  <a:tcPr marL="9101" marR="9101" marT="9101"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 </a:t>
                      </a:r>
                    </a:p>
                  </a:txBody>
                  <a:tcPr marL="9101" marR="9101" marT="910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 </a:t>
                      </a:r>
                    </a:p>
                  </a:txBody>
                  <a:tcPr marL="9101" marR="9101" marT="910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x</a:t>
                      </a:r>
                    </a:p>
                  </a:txBody>
                  <a:tcPr marL="9101" marR="9101" marT="910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Luxi Sans" charset="0"/>
                          <a:ea typeface="ＭＳ Ｐゴシック" charset="0"/>
                          <a:cs typeface="ＭＳ Ｐゴシック" charset="0"/>
                        </a:rPr>
                        <a:t>OISST</a:t>
                      </a:r>
                    </a:p>
                  </a:txBody>
                  <a:tcPr marL="9101" marR="9101" marT="9101"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gridSpan="7">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rgbClr val="00B0F0"/>
                          </a:solidFill>
                          <a:effectLst/>
                          <a:latin typeface="Luxi Sans" charset="0"/>
                          <a:ea typeface="ＭＳ Ｐゴシック" charset="0"/>
                          <a:cs typeface="ＭＳ Ｐゴシック" charset="0"/>
                        </a:rPr>
                        <a:t>IGNORE THESE BOXES IF THERE IS NO ENSO EVENT  (ONI between -0.5 and 0.5)</a:t>
                      </a:r>
                    </a:p>
                  </a:txBody>
                  <a:tcPr marL="9101" marR="9101" marT="9101"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35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Arial" charset="0"/>
                          <a:ea typeface="ＭＳ Ｐゴシック" charset="0"/>
                          <a:cs typeface="ＭＳ Ｐゴシック" charset="0"/>
                        </a:rPr>
                        <a:t>Feb</a:t>
                      </a:r>
                    </a:p>
                  </a:txBody>
                  <a:tcPr marL="9101" marR="9101" marT="9101"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 </a:t>
                      </a:r>
                    </a:p>
                  </a:txBody>
                  <a:tcPr marL="9101" marR="9101" marT="910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 </a:t>
                      </a:r>
                    </a:p>
                  </a:txBody>
                  <a:tcPr marL="9101" marR="9101" marT="910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x</a:t>
                      </a:r>
                    </a:p>
                  </a:txBody>
                  <a:tcPr marL="9101" marR="9101" marT="910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OISST</a:t>
                      </a:r>
                    </a:p>
                  </a:txBody>
                  <a:tcPr marL="9101" marR="9101" marT="9101"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ea typeface="ＭＳ Ｐゴシック" charset="0"/>
                          <a:cs typeface="ＭＳ Ｐゴシック" charset="0"/>
                        </a:rPr>
                        <a:t> </a:t>
                      </a:r>
                    </a:p>
                  </a:txBody>
                  <a:tcPr marL="9101" marR="9101" marT="910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Weak  </a:t>
                      </a:r>
                    </a:p>
                  </a:txBody>
                  <a:tcPr marL="9101" marR="9101" marT="910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Moderate </a:t>
                      </a:r>
                    </a:p>
                  </a:txBody>
                  <a:tcPr marL="9101" marR="9101" marT="910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Strong</a:t>
                      </a:r>
                    </a:p>
                  </a:txBody>
                  <a:tcPr marL="9101" marR="9101" marT="910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r>
              <a:tr h="2635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Arial" charset="0"/>
                          <a:ea typeface="ＭＳ Ｐゴシック" charset="0"/>
                          <a:cs typeface="ＭＳ Ｐゴシック" charset="0"/>
                        </a:rPr>
                        <a:t>SON</a:t>
                      </a:r>
                    </a:p>
                  </a:txBody>
                  <a:tcPr marL="9101" marR="9101" marT="9101"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 </a:t>
                      </a:r>
                    </a:p>
                  </a:txBody>
                  <a:tcPr marL="9101" marR="9101" marT="910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Luxi Sans" charset="0"/>
                          <a:ea typeface="ＭＳ Ｐゴシック" charset="0"/>
                          <a:cs typeface="ＭＳ Ｐゴシック" charset="0"/>
                        </a:rPr>
                        <a:t> </a:t>
                      </a:r>
                    </a:p>
                  </a:txBody>
                  <a:tcPr marL="9101" marR="9101" marT="910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x</a:t>
                      </a:r>
                    </a:p>
                  </a:txBody>
                  <a:tcPr marL="9101" marR="9101" marT="910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ERSST</a:t>
                      </a:r>
                    </a:p>
                  </a:txBody>
                  <a:tcPr marL="9101" marR="9101" marT="9101"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Arial" charset="0"/>
                          <a:ea typeface="ＭＳ Ｐゴシック" charset="0"/>
                          <a:cs typeface="ＭＳ Ｐゴシック" charset="0"/>
                        </a:rPr>
                        <a:t>SON</a:t>
                      </a:r>
                    </a:p>
                  </a:txBody>
                  <a:tcPr marL="9101" marR="9101" marT="9101"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x</a:t>
                      </a:r>
                    </a:p>
                  </a:txBody>
                  <a:tcPr marL="9101" marR="9101" marT="910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 </a:t>
                      </a:r>
                    </a:p>
                  </a:txBody>
                  <a:tcPr marL="9101" marR="9101" marT="910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 </a:t>
                      </a:r>
                    </a:p>
                  </a:txBody>
                  <a:tcPr marL="9101" marR="9101" marT="910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Arial" charset="0"/>
                          <a:ea typeface="ＭＳ Ｐゴシック" charset="0"/>
                          <a:cs typeface="ＭＳ Ｐゴシック" charset="0"/>
                        </a:rPr>
                        <a:t>Weak:</a:t>
                      </a:r>
                      <a:r>
                        <a:rPr kumimoji="0" lang="en-US" sz="1100" b="0" i="0" u="none" strike="noStrike" cap="none" normalizeH="0" baseline="0">
                          <a:ln>
                            <a:noFill/>
                          </a:ln>
                          <a:solidFill>
                            <a:schemeClr val="tx1"/>
                          </a:solidFill>
                          <a:effectLst/>
                          <a:latin typeface="Arial" charset="0"/>
                          <a:ea typeface="ＭＳ Ｐゴシック" charset="0"/>
                          <a:cs typeface="ＭＳ Ｐゴシック" charset="0"/>
                        </a:rPr>
                        <a:t>  ONI 0.5 to 0.9</a:t>
                      </a:r>
                      <a:endParaRPr kumimoji="0" lang="en-US" sz="1100" b="1" i="0" u="none" strike="noStrike" cap="none" normalizeH="0" baseline="0">
                        <a:ln>
                          <a:noFill/>
                        </a:ln>
                        <a:solidFill>
                          <a:schemeClr val="tx1"/>
                        </a:solidFill>
                        <a:effectLst/>
                        <a:latin typeface="Arial"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hMerge="1">
                  <a:txBody>
                    <a:bodyPr/>
                    <a:lstStyle/>
                    <a:p>
                      <a:endParaRPr lang="en-US"/>
                    </a:p>
                  </a:txBody>
                  <a:tcPr/>
                </a:tc>
              </a:tr>
              <a:tr h="2635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Arial" charset="0"/>
                          <a:ea typeface="ＭＳ Ｐゴシック" charset="0"/>
                          <a:cs typeface="ＭＳ Ｐゴシック" charset="0"/>
                        </a:rPr>
                        <a:t>OND</a:t>
                      </a:r>
                    </a:p>
                  </a:txBody>
                  <a:tcPr marL="9101" marR="9101" marT="9101"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 </a:t>
                      </a:r>
                    </a:p>
                  </a:txBody>
                  <a:tcPr marL="9101" marR="9101" marT="910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 </a:t>
                      </a:r>
                    </a:p>
                  </a:txBody>
                  <a:tcPr marL="9101" marR="9101" marT="910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x</a:t>
                      </a:r>
                    </a:p>
                  </a:txBody>
                  <a:tcPr marL="9101" marR="9101" marT="910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ERSST</a:t>
                      </a:r>
                    </a:p>
                  </a:txBody>
                  <a:tcPr marL="9101" marR="9101" marT="9101"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Arial" charset="0"/>
                          <a:ea typeface="ＭＳ Ｐゴシック" charset="0"/>
                          <a:cs typeface="ＭＳ Ｐゴシック" charset="0"/>
                        </a:rPr>
                        <a:t>OND</a:t>
                      </a:r>
                    </a:p>
                  </a:txBody>
                  <a:tcPr marL="9101" marR="9101" marT="9101"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x</a:t>
                      </a:r>
                    </a:p>
                  </a:txBody>
                  <a:tcPr marL="9101" marR="9101" marT="910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 </a:t>
                      </a:r>
                    </a:p>
                  </a:txBody>
                  <a:tcPr marL="9101" marR="9101" marT="910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 </a:t>
                      </a:r>
                    </a:p>
                  </a:txBody>
                  <a:tcPr marL="9101" marR="9101" marT="910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da-DK" sz="1100" b="1" i="0" u="none" strike="noStrike" cap="none" normalizeH="0" baseline="0">
                          <a:ln>
                            <a:noFill/>
                          </a:ln>
                          <a:solidFill>
                            <a:schemeClr val="tx1"/>
                          </a:solidFill>
                          <a:effectLst/>
                          <a:latin typeface="Arial" charset="0"/>
                          <a:ea typeface="ＭＳ Ｐゴシック" charset="0"/>
                          <a:cs typeface="ＭＳ Ｐゴシック" charset="0"/>
                        </a:rPr>
                        <a:t>Moderate: </a:t>
                      </a:r>
                      <a:r>
                        <a:rPr kumimoji="0" lang="da-DK" sz="1100" b="0" i="0" u="none" strike="noStrike" cap="none" normalizeH="0" baseline="0">
                          <a:ln>
                            <a:noFill/>
                          </a:ln>
                          <a:solidFill>
                            <a:schemeClr val="tx1"/>
                          </a:solidFill>
                          <a:effectLst/>
                          <a:latin typeface="Arial" charset="0"/>
                          <a:ea typeface="ＭＳ Ｐゴシック" charset="0"/>
                          <a:cs typeface="ＭＳ Ｐゴシック" charset="0"/>
                        </a:rPr>
                        <a:t>ONI 1.0-1.4</a:t>
                      </a:r>
                      <a:endParaRPr kumimoji="0" lang="da-DK" sz="1100" b="1" i="0" u="none" strike="noStrike" cap="none" normalizeH="0" baseline="0">
                        <a:ln>
                          <a:noFill/>
                        </a:ln>
                        <a:solidFill>
                          <a:schemeClr val="tx1"/>
                        </a:solidFill>
                        <a:effectLst/>
                        <a:latin typeface="Arial"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hMerge="1">
                  <a:txBody>
                    <a:bodyPr/>
                    <a:lstStyle/>
                    <a:p>
                      <a:endParaRPr lang="en-US"/>
                    </a:p>
                  </a:txBody>
                  <a:tcPr/>
                </a:tc>
              </a:tr>
              <a:tr h="2635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Arial" charset="0"/>
                          <a:ea typeface="ＭＳ Ｐゴシック" charset="0"/>
                          <a:cs typeface="ＭＳ Ｐゴシック" charset="0"/>
                        </a:rPr>
                        <a:t>NDJ</a:t>
                      </a:r>
                    </a:p>
                  </a:txBody>
                  <a:tcPr marL="9101" marR="9101" marT="9101"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 </a:t>
                      </a:r>
                    </a:p>
                  </a:txBody>
                  <a:tcPr marL="9101" marR="9101" marT="910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 </a:t>
                      </a:r>
                    </a:p>
                  </a:txBody>
                  <a:tcPr marL="9101" marR="9101" marT="910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x</a:t>
                      </a:r>
                    </a:p>
                  </a:txBody>
                  <a:tcPr marL="9101" marR="9101" marT="910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ERSST</a:t>
                      </a:r>
                    </a:p>
                  </a:txBody>
                  <a:tcPr marL="9101" marR="9101" marT="9101"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Arial" charset="0"/>
                          <a:ea typeface="ＭＳ Ｐゴシック" charset="0"/>
                          <a:cs typeface="ＭＳ Ｐゴシック" charset="0"/>
                        </a:rPr>
                        <a:t>NDJ</a:t>
                      </a:r>
                    </a:p>
                  </a:txBody>
                  <a:tcPr marL="9101" marR="9101" marT="9101"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x</a:t>
                      </a:r>
                    </a:p>
                  </a:txBody>
                  <a:tcPr marL="9101" marR="9101" marT="910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 </a:t>
                      </a:r>
                    </a:p>
                  </a:txBody>
                  <a:tcPr marL="9101" marR="9101" marT="910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 </a:t>
                      </a:r>
                    </a:p>
                  </a:txBody>
                  <a:tcPr marL="9101" marR="9101" marT="910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Arial" charset="0"/>
                          <a:ea typeface="ＭＳ Ｐゴシック" charset="0"/>
                          <a:cs typeface="ＭＳ Ｐゴシック" charset="0"/>
                        </a:rPr>
                        <a:t>Strong:</a:t>
                      </a:r>
                      <a:r>
                        <a:rPr kumimoji="0" lang="en-US" sz="1100" b="0" i="0" u="none" strike="noStrike" cap="none" normalizeH="0" baseline="0">
                          <a:ln>
                            <a:noFill/>
                          </a:ln>
                          <a:solidFill>
                            <a:schemeClr val="tx1"/>
                          </a:solidFill>
                          <a:effectLst/>
                          <a:latin typeface="Arial" charset="0"/>
                          <a:ea typeface="ＭＳ Ｐゴシック" charset="0"/>
                          <a:cs typeface="ＭＳ Ｐゴシック" charset="0"/>
                        </a:rPr>
                        <a:t> ONI 1.5+</a:t>
                      </a:r>
                      <a:endParaRPr kumimoji="0" lang="en-US" sz="1100" b="1" i="0" u="none" strike="noStrike" cap="none" normalizeH="0" baseline="0">
                        <a:ln>
                          <a:noFill/>
                        </a:ln>
                        <a:solidFill>
                          <a:schemeClr val="tx1"/>
                        </a:solidFill>
                        <a:effectLst/>
                        <a:latin typeface="Arial"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hMerge="1">
                  <a:txBody>
                    <a:bodyPr/>
                    <a:lstStyle/>
                    <a:p>
                      <a:endParaRPr lang="en-US"/>
                    </a:p>
                  </a:txBody>
                  <a:tcPr/>
                </a:tc>
              </a:tr>
              <a:tr h="2635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Arial" charset="0"/>
                          <a:ea typeface="ＭＳ Ｐゴシック" charset="0"/>
                          <a:cs typeface="ＭＳ Ｐゴシック" charset="0"/>
                        </a:rPr>
                        <a:t>DJF</a:t>
                      </a:r>
                    </a:p>
                  </a:txBody>
                  <a:tcPr marL="9101" marR="9101" marT="9101"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 </a:t>
                      </a:r>
                    </a:p>
                  </a:txBody>
                  <a:tcPr marL="9101" marR="9101" marT="910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 </a:t>
                      </a:r>
                    </a:p>
                  </a:txBody>
                  <a:tcPr marL="9101" marR="9101" marT="910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x</a:t>
                      </a:r>
                    </a:p>
                  </a:txBody>
                  <a:tcPr marL="9101" marR="9101" marT="910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ERSST</a:t>
                      </a:r>
                    </a:p>
                  </a:txBody>
                  <a:tcPr marL="9101" marR="9101" marT="9101"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Arial" charset="0"/>
                          <a:ea typeface="ＭＳ Ｐゴシック" charset="0"/>
                          <a:cs typeface="ＭＳ Ｐゴシック" charset="0"/>
                        </a:rPr>
                        <a:t>DJF</a:t>
                      </a: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    x</a:t>
                      </a:r>
                    </a:p>
                  </a:txBody>
                  <a:tcPr marL="9101" marR="9101" marT="9101"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 </a:t>
                      </a:r>
                    </a:p>
                  </a:txBody>
                  <a:tcPr marL="9101" marR="9101" marT="910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 </a:t>
                      </a:r>
                    </a:p>
                  </a:txBody>
                  <a:tcPr marL="9101" marR="9101" marT="910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r>
              <a:tr h="263525">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 </a:t>
                      </a:r>
                    </a:p>
                  </a:txBody>
                  <a:tcPr marL="9101" marR="9101" marT="9101"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 </a:t>
                      </a:r>
                    </a:p>
                  </a:txBody>
                  <a:tcPr marL="9101" marR="9101" marT="9101"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 </a:t>
                      </a:r>
                    </a:p>
                  </a:txBody>
                  <a:tcPr marL="9101" marR="9101" marT="9101"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r>
              <a:tr h="263525">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chemeClr val="tx1"/>
                        </a:solidFill>
                        <a:effectLst/>
                        <a:latin typeface="Arial"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1" i="0" u="sng" strike="noStrike" cap="none" normalizeH="0" baseline="0">
                        <a:ln>
                          <a:noFill/>
                        </a:ln>
                        <a:solidFill>
                          <a:srgbClr val="DD0806"/>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gridSpan="3">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1" i="0" u="sng" strike="noStrike" cap="none" normalizeH="0" baseline="0">
                          <a:ln>
                            <a:noFill/>
                          </a:ln>
                          <a:solidFill>
                            <a:srgbClr val="FF0000"/>
                          </a:solidFill>
                          <a:effectLst/>
                          <a:latin typeface="Luxi Sans" charset="0"/>
                          <a:ea typeface="ＭＳ Ｐゴシック" charset="0"/>
                          <a:cs typeface="ＭＳ Ｐゴシック" charset="0"/>
                        </a:rPr>
                        <a:t>REASONS FOR YOUR FORECAST</a:t>
                      </a:r>
                    </a:p>
                  </a:txBody>
                  <a:tcPr marL="9101" marR="9101" marT="9101" marB="0"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1" i="0" u="sng" strike="noStrike" cap="none" normalizeH="0" baseline="0">
                        <a:ln>
                          <a:noFill/>
                        </a:ln>
                        <a:solidFill>
                          <a:srgbClr val="FF0000"/>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r>
              <a:tr h="263525">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r>
              <a:tr h="263525">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gridSpan="2">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Luxi Sans" charset="0"/>
                          <a:ea typeface="ＭＳ Ｐゴシック" charset="0"/>
                          <a:cs typeface="ＭＳ Ｐゴシック" charset="0"/>
                        </a:rPr>
                        <a:t>Sept (ERSST.v3b): </a:t>
                      </a:r>
                    </a:p>
                  </a:txBody>
                  <a:tcPr marL="9101" marR="9101" marT="9101" marB="0"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-0.48</a:t>
                      </a:r>
                    </a:p>
                  </a:txBody>
                  <a:tcPr marL="9101" marR="9101" marT="9101" marB="0" anchor="b" horzOverflow="overflow">
                    <a:lnL>
                      <a:noFill/>
                    </a:lnL>
                    <a:lnR>
                      <a:noFill/>
                    </a:lnR>
                    <a:lnT>
                      <a:noFill/>
                    </a:lnT>
                    <a:lnB>
                      <a:noFill/>
                    </a:lnB>
                    <a:lnTlToBr>
                      <a:noFill/>
                    </a:lnTlToBr>
                    <a:lnBlToTr>
                      <a:noFill/>
                    </a:lnBlToTr>
                    <a:noFill/>
                  </a:tcPr>
                </a:tc>
                <a:tc gridSpan="3">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degC (base period 1971-2000)</a:t>
                      </a:r>
                    </a:p>
                  </a:txBody>
                  <a:tcPr marL="9101" marR="9101" marT="9101" marB="0"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r>
              <a:tr h="263525">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gridSpan="2">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Luxi Sans" charset="0"/>
                          <a:ea typeface="ＭＳ Ｐゴシック" charset="0"/>
                          <a:cs typeface="ＭＳ Ｐゴシック" charset="0"/>
                        </a:rPr>
                        <a:t>Sept (OI.v2b): </a:t>
                      </a:r>
                    </a:p>
                  </a:txBody>
                  <a:tcPr marL="9101" marR="9101" marT="9101" marB="0"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-0.74</a:t>
                      </a:r>
                    </a:p>
                  </a:txBody>
                  <a:tcPr marL="9101" marR="9101" marT="9101" marB="0" anchor="b" horzOverflow="overflow">
                    <a:lnL>
                      <a:noFill/>
                    </a:lnL>
                    <a:lnR>
                      <a:noFill/>
                    </a:lnR>
                    <a:lnT>
                      <a:noFill/>
                    </a:lnT>
                    <a:lnB>
                      <a:noFill/>
                    </a:lnB>
                    <a:lnTlToBr>
                      <a:noFill/>
                    </a:lnTlToBr>
                    <a:lnBlToTr>
                      <a:noFill/>
                    </a:lnBlToTr>
                    <a:noFill/>
                  </a:tcPr>
                </a:tc>
                <a:tc gridSpan="3">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Luxi Sans" charset="0"/>
                          <a:ea typeface="ＭＳ Ｐゴシック" charset="0"/>
                          <a:cs typeface="ＭＳ Ｐゴシック" charset="0"/>
                        </a:rPr>
                        <a:t>degC (base period 1981-2010)</a:t>
                      </a:r>
                    </a:p>
                  </a:txBody>
                  <a:tcPr marL="9101" marR="9101" marT="9101" marB="0"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r>
              <a:tr h="263525">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r>
              <a:tr h="263525">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gridSpan="6">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Luxi Sans" charset="0"/>
                          <a:ea typeface="ＭＳ Ｐゴシック" charset="0"/>
                          <a:cs typeface="ＭＳ Ｐゴシック" charset="0"/>
                        </a:rPr>
                        <a:t>Weekly for October (OI.v2)- base period 1971-2000:</a:t>
                      </a:r>
                    </a:p>
                  </a:txBody>
                  <a:tcPr marL="9101" marR="9101" marT="9101" marB="0"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Luxi Sans" charset="0"/>
                        <a:ea typeface="ＭＳ Ｐゴシック" charset="0"/>
                        <a:cs typeface="ＭＳ Ｐゴシック" charset="0"/>
                      </a:endParaRPr>
                    </a:p>
                  </a:txBody>
                  <a:tcPr marL="9101" marR="9101" marT="9101" marB="0" anchor="b"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13099433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0813"/>
            <a:ext cx="8229600" cy="1143000"/>
          </a:xfrm>
        </p:spPr>
        <p:txBody>
          <a:bodyPr>
            <a:normAutofit fontScale="90000"/>
          </a:bodyPr>
          <a:lstStyle/>
          <a:p>
            <a:r>
              <a:rPr lang="en-US" dirty="0" smtClean="0"/>
              <a:t>Making climate forecasts relevant to agriculture</a:t>
            </a:r>
            <a:br>
              <a:rPr lang="en-US" dirty="0" smtClean="0"/>
            </a:br>
            <a:endParaRPr lang="en-US" dirty="0"/>
          </a:p>
        </p:txBody>
      </p:sp>
    </p:spTree>
    <p:extLst>
      <p:ext uri="{BB962C8B-B14F-4D97-AF65-F5344CB8AC3E}">
        <p14:creationId xmlns:p14="http://schemas.microsoft.com/office/powerpoint/2010/main" val="11860513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n-US" dirty="0">
                <a:ea typeface="ＭＳ Ｐゴシック" charset="0"/>
                <a:cs typeface="ＭＳ Ｐゴシック" charset="0"/>
              </a:rPr>
              <a:t>Temporal</a:t>
            </a:r>
            <a:r>
              <a:rPr lang="en-US"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mismatch</a:t>
            </a:r>
            <a:endParaRPr lang="en-US" dirty="0">
              <a:latin typeface="Arial" charset="0"/>
              <a:ea typeface="ＭＳ Ｐゴシック" charset="0"/>
              <a:cs typeface="ＭＳ Ｐゴシック" charset="0"/>
            </a:endParaRPr>
          </a:p>
        </p:txBody>
      </p:sp>
      <p:sp>
        <p:nvSpPr>
          <p:cNvPr id="4099" name="Rectangle 3"/>
          <p:cNvSpPr>
            <a:spLocks noChangeArrowheads="1"/>
          </p:cNvSpPr>
          <p:nvPr/>
        </p:nvSpPr>
        <p:spPr bwMode="auto">
          <a:xfrm>
            <a:off x="588963" y="2328863"/>
            <a:ext cx="1849437" cy="1322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cs typeface="Arial" charset="0"/>
            </a:endParaRPr>
          </a:p>
        </p:txBody>
      </p:sp>
      <p:sp>
        <p:nvSpPr>
          <p:cNvPr id="4100" name="Text Box 4"/>
          <p:cNvSpPr txBox="1">
            <a:spLocks noChangeArrowheads="1"/>
          </p:cNvSpPr>
          <p:nvPr/>
        </p:nvSpPr>
        <p:spPr bwMode="auto">
          <a:xfrm>
            <a:off x="727075" y="2498725"/>
            <a:ext cx="15065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spcBef>
                <a:spcPct val="50000"/>
              </a:spcBef>
            </a:pPr>
            <a:r>
              <a:rPr lang="en-US" sz="2000" b="1">
                <a:cs typeface="Times New Roman" charset="0"/>
              </a:rPr>
              <a:t>Seasonal Climate Forecasts</a:t>
            </a:r>
          </a:p>
        </p:txBody>
      </p:sp>
      <p:sp>
        <p:nvSpPr>
          <p:cNvPr id="4101" name="Rectangle 5"/>
          <p:cNvSpPr>
            <a:spLocks noChangeArrowheads="1"/>
          </p:cNvSpPr>
          <p:nvPr/>
        </p:nvSpPr>
        <p:spPr bwMode="auto">
          <a:xfrm>
            <a:off x="6740525" y="2297113"/>
            <a:ext cx="1849438" cy="1322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cs typeface="Arial" charset="0"/>
            </a:endParaRPr>
          </a:p>
        </p:txBody>
      </p:sp>
      <p:sp>
        <p:nvSpPr>
          <p:cNvPr id="4102" name="Text Box 6"/>
          <p:cNvSpPr txBox="1">
            <a:spLocks noChangeArrowheads="1"/>
          </p:cNvSpPr>
          <p:nvPr/>
        </p:nvSpPr>
        <p:spPr bwMode="auto">
          <a:xfrm>
            <a:off x="6858000" y="2438400"/>
            <a:ext cx="1600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spcBef>
                <a:spcPct val="50000"/>
              </a:spcBef>
            </a:pPr>
            <a:r>
              <a:rPr lang="en-US" sz="2000" b="1">
                <a:cs typeface="Times New Roman" charset="0"/>
              </a:rPr>
              <a:t>Cropping system  models</a:t>
            </a:r>
          </a:p>
        </p:txBody>
      </p:sp>
      <p:sp>
        <p:nvSpPr>
          <p:cNvPr id="4103" name="Line 7"/>
          <p:cNvSpPr>
            <a:spLocks noChangeShapeType="1"/>
          </p:cNvSpPr>
          <p:nvPr/>
        </p:nvSpPr>
        <p:spPr bwMode="auto">
          <a:xfrm>
            <a:off x="6151563" y="3021013"/>
            <a:ext cx="609600" cy="0"/>
          </a:xfrm>
          <a:prstGeom prst="line">
            <a:avLst/>
          </a:prstGeom>
          <a:noFill/>
          <a:ln w="53975">
            <a:solidFill>
              <a:srgbClr val="FF0000"/>
            </a:solidFill>
            <a:round/>
            <a:headEnd/>
            <a:tailEnd type="triangle" w="sm" len="lg"/>
          </a:ln>
          <a:extLst>
            <a:ext uri="{909E8E84-426E-40dd-AFC4-6F175D3DCCD1}">
              <a14:hiddenFill xmlns:a14="http://schemas.microsoft.com/office/drawing/2010/main">
                <a:noFill/>
              </a14:hiddenFill>
            </a:ext>
          </a:extLst>
        </p:spPr>
        <p:txBody>
          <a:bodyPr/>
          <a:lstStyle/>
          <a:p>
            <a:endParaRPr lang="en-US"/>
          </a:p>
        </p:txBody>
      </p:sp>
      <p:sp>
        <p:nvSpPr>
          <p:cNvPr id="4104" name="Rectangle 8"/>
          <p:cNvSpPr>
            <a:spLocks noChangeArrowheads="1"/>
          </p:cNvSpPr>
          <p:nvPr/>
        </p:nvSpPr>
        <p:spPr bwMode="auto">
          <a:xfrm>
            <a:off x="6761163" y="4240213"/>
            <a:ext cx="1849437" cy="1322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cs typeface="Arial" charset="0"/>
            </a:endParaRPr>
          </a:p>
        </p:txBody>
      </p:sp>
      <p:sp>
        <p:nvSpPr>
          <p:cNvPr id="4105" name="Text Box 9"/>
          <p:cNvSpPr txBox="1">
            <a:spLocks noChangeArrowheads="1"/>
          </p:cNvSpPr>
          <p:nvPr/>
        </p:nvSpPr>
        <p:spPr bwMode="auto">
          <a:xfrm>
            <a:off x="6677025" y="4438650"/>
            <a:ext cx="2057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spcBef>
                <a:spcPct val="50000"/>
              </a:spcBef>
            </a:pPr>
            <a:r>
              <a:rPr lang="en-US" sz="2000" b="1">
                <a:cs typeface="Times New Roman" charset="0"/>
              </a:rPr>
              <a:t>Yield forecasts, water balance etc.</a:t>
            </a:r>
          </a:p>
        </p:txBody>
      </p:sp>
      <p:sp>
        <p:nvSpPr>
          <p:cNvPr id="4106" name="Line 10"/>
          <p:cNvSpPr>
            <a:spLocks noChangeShapeType="1"/>
          </p:cNvSpPr>
          <p:nvPr/>
        </p:nvSpPr>
        <p:spPr bwMode="auto">
          <a:xfrm rot="5400000">
            <a:off x="7294563" y="3935413"/>
            <a:ext cx="609600" cy="0"/>
          </a:xfrm>
          <a:prstGeom prst="line">
            <a:avLst/>
          </a:prstGeom>
          <a:noFill/>
          <a:ln w="53975">
            <a:solidFill>
              <a:srgbClr val="FF0000"/>
            </a:solidFill>
            <a:round/>
            <a:headEnd/>
            <a:tailEnd type="triangle" w="sm" len="lg"/>
          </a:ln>
          <a:extLst>
            <a:ext uri="{909E8E84-426E-40dd-AFC4-6F175D3DCCD1}">
              <a14:hiddenFill xmlns:a14="http://schemas.microsoft.com/office/drawing/2010/main">
                <a:noFill/>
              </a14:hiddenFill>
            </a:ext>
          </a:extLst>
        </p:spPr>
        <p:txBody>
          <a:bodyPr/>
          <a:lstStyle/>
          <a:p>
            <a:endParaRPr lang="en-US"/>
          </a:p>
        </p:txBody>
      </p:sp>
      <p:sp>
        <p:nvSpPr>
          <p:cNvPr id="4107" name="Rectangle 11"/>
          <p:cNvSpPr>
            <a:spLocks noChangeArrowheads="1"/>
          </p:cNvSpPr>
          <p:nvPr/>
        </p:nvSpPr>
        <p:spPr bwMode="auto">
          <a:xfrm>
            <a:off x="2646363" y="1447800"/>
            <a:ext cx="3733800" cy="4191000"/>
          </a:xfrm>
          <a:prstGeom prst="rect">
            <a:avLst/>
          </a:prstGeom>
          <a:noFill/>
          <a:ln w="53975">
            <a:solidFill>
              <a:srgbClr val="0000FF"/>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400" b="1">
              <a:latin typeface="Times New Roman" charset="0"/>
              <a:cs typeface="Times New Roman" charset="0"/>
            </a:endParaRPr>
          </a:p>
        </p:txBody>
      </p:sp>
      <p:sp>
        <p:nvSpPr>
          <p:cNvPr id="128012" name="Text Box 12"/>
          <p:cNvSpPr txBox="1">
            <a:spLocks noChangeArrowheads="1"/>
          </p:cNvSpPr>
          <p:nvPr/>
        </p:nvSpPr>
        <p:spPr bwMode="auto">
          <a:xfrm>
            <a:off x="3332163" y="5791200"/>
            <a:ext cx="2209800" cy="427038"/>
          </a:xfrm>
          <a:prstGeom prst="rect">
            <a:avLst/>
          </a:prstGeom>
          <a:noFill/>
          <a:ln w="9525">
            <a:noFill/>
            <a:miter lim="800000"/>
            <a:headEnd/>
            <a:tailEnd/>
          </a:ln>
          <a:effectLst/>
        </p:spPr>
        <p:txBody>
          <a:bodyPr>
            <a:spAutoFit/>
          </a:bodyPr>
          <a:lstStyle>
            <a:lvl1pPr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spcBef>
                <a:spcPct val="50000"/>
              </a:spcBef>
            </a:pPr>
            <a:r>
              <a:rPr lang="en-US" sz="2200" b="1">
                <a:effectLst>
                  <a:outerShdw blurRad="38100" dist="38100" dir="2700000" algn="tl">
                    <a:srgbClr val="DDDDDD"/>
                  </a:outerShdw>
                </a:effectLst>
                <a:cs typeface="Times New Roman" charset="0"/>
              </a:rPr>
              <a:t>&lt;&lt;&lt;GAP&gt;&gt;&gt;</a:t>
            </a:r>
          </a:p>
        </p:txBody>
      </p:sp>
      <p:sp>
        <p:nvSpPr>
          <p:cNvPr id="4109" name="Line 13"/>
          <p:cNvSpPr>
            <a:spLocks noChangeShapeType="1"/>
          </p:cNvSpPr>
          <p:nvPr/>
        </p:nvSpPr>
        <p:spPr bwMode="auto">
          <a:xfrm>
            <a:off x="2417763" y="3021013"/>
            <a:ext cx="609600" cy="0"/>
          </a:xfrm>
          <a:prstGeom prst="line">
            <a:avLst/>
          </a:prstGeom>
          <a:noFill/>
          <a:ln w="53975">
            <a:solidFill>
              <a:srgbClr val="FF0000"/>
            </a:solidFill>
            <a:round/>
            <a:headEnd/>
            <a:tailEnd type="triangle" w="sm" len="lg"/>
          </a:ln>
          <a:extLst>
            <a:ext uri="{909E8E84-426E-40dd-AFC4-6F175D3DCCD1}">
              <a14:hiddenFill xmlns:a14="http://schemas.microsoft.com/office/drawing/2010/main">
                <a:noFill/>
              </a14:hiddenFill>
            </a:ext>
          </a:extLst>
        </p:spPr>
        <p:txBody>
          <a:bodyPr/>
          <a:lstStyle/>
          <a:p>
            <a:endParaRPr lang="en-US"/>
          </a:p>
        </p:txBody>
      </p:sp>
      <p:sp>
        <p:nvSpPr>
          <p:cNvPr id="4110" name="Text Box 14"/>
          <p:cNvSpPr txBox="1">
            <a:spLocks noChangeArrowheads="1"/>
          </p:cNvSpPr>
          <p:nvPr/>
        </p:nvSpPr>
        <p:spPr bwMode="auto">
          <a:xfrm>
            <a:off x="3733800" y="2486025"/>
            <a:ext cx="1600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spcBef>
                <a:spcPct val="50000"/>
              </a:spcBef>
            </a:pPr>
            <a:r>
              <a:rPr lang="en-US" sz="2000" b="1" dirty="0">
                <a:cs typeface="Times New Roman" charset="0"/>
              </a:rPr>
              <a:t>Daily Weather Sequences</a:t>
            </a:r>
          </a:p>
        </p:txBody>
      </p:sp>
      <p:sp>
        <p:nvSpPr>
          <p:cNvPr id="4111" name="Rectangle 15"/>
          <p:cNvSpPr>
            <a:spLocks noChangeArrowheads="1"/>
          </p:cNvSpPr>
          <p:nvPr/>
        </p:nvSpPr>
        <p:spPr bwMode="auto">
          <a:xfrm>
            <a:off x="3560763" y="2322513"/>
            <a:ext cx="1849437" cy="1322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cs typeface="Arial" charset="0"/>
            </a:endParaRPr>
          </a:p>
        </p:txBody>
      </p:sp>
      <p:grpSp>
        <p:nvGrpSpPr>
          <p:cNvPr id="4112" name="Group 28"/>
          <p:cNvGrpSpPr>
            <a:grpSpLocks/>
          </p:cNvGrpSpPr>
          <p:nvPr/>
        </p:nvGrpSpPr>
        <p:grpSpPr bwMode="auto">
          <a:xfrm>
            <a:off x="508000" y="3886200"/>
            <a:ext cx="1473200" cy="2286000"/>
            <a:chOff x="0" y="2448"/>
            <a:chExt cx="928" cy="1440"/>
          </a:xfrm>
        </p:grpSpPr>
        <p:sp>
          <p:nvSpPr>
            <p:cNvPr id="4114" name="Rectangle 17"/>
            <p:cNvSpPr>
              <a:spLocks noChangeArrowheads="1"/>
            </p:cNvSpPr>
            <p:nvPr/>
          </p:nvSpPr>
          <p:spPr bwMode="auto">
            <a:xfrm>
              <a:off x="528" y="2448"/>
              <a:ext cx="384" cy="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15" name="Rectangle 18"/>
            <p:cNvSpPr>
              <a:spLocks noChangeArrowheads="1"/>
            </p:cNvSpPr>
            <p:nvPr/>
          </p:nvSpPr>
          <p:spPr bwMode="auto">
            <a:xfrm>
              <a:off x="528" y="2928"/>
              <a:ext cx="384" cy="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16" name="Rectangle 19"/>
            <p:cNvSpPr>
              <a:spLocks noChangeArrowheads="1"/>
            </p:cNvSpPr>
            <p:nvPr/>
          </p:nvSpPr>
          <p:spPr bwMode="auto">
            <a:xfrm>
              <a:off x="528" y="3408"/>
              <a:ext cx="384" cy="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05" name="Text Box 21"/>
            <p:cNvSpPr txBox="1">
              <a:spLocks noChangeArrowheads="1"/>
            </p:cNvSpPr>
            <p:nvPr/>
          </p:nvSpPr>
          <p:spPr bwMode="auto">
            <a:xfrm>
              <a:off x="528" y="2458"/>
              <a:ext cx="400" cy="365"/>
            </a:xfrm>
            <a:prstGeom prst="rect">
              <a:avLst/>
            </a:prstGeom>
            <a:noFill/>
            <a:ln w="9525">
              <a:noFill/>
              <a:miter lim="800000"/>
              <a:headEnd/>
              <a:tailEnd/>
            </a:ln>
            <a:effectLst/>
          </p:spPr>
          <p:txBody>
            <a:bodyPr wrap="none">
              <a:spAutoFit/>
            </a:bodyPr>
            <a:lstStyle>
              <a:lvl1pPr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r>
                <a:rPr lang="en-US" b="1">
                  <a:solidFill>
                    <a:srgbClr val="0066FF"/>
                  </a:solidFill>
                  <a:effectLst>
                    <a:outerShdw blurRad="38100" dist="38100" dir="2700000" algn="tl">
                      <a:srgbClr val="DDDDDD"/>
                    </a:outerShdw>
                  </a:effectLst>
                </a:rPr>
                <a:t>35</a:t>
              </a:r>
            </a:p>
          </p:txBody>
        </p:sp>
        <p:sp>
          <p:nvSpPr>
            <p:cNvPr id="16406" name="Text Box 22"/>
            <p:cNvSpPr txBox="1">
              <a:spLocks noChangeArrowheads="1"/>
            </p:cNvSpPr>
            <p:nvPr/>
          </p:nvSpPr>
          <p:spPr bwMode="auto">
            <a:xfrm>
              <a:off x="528" y="2976"/>
              <a:ext cx="400" cy="365"/>
            </a:xfrm>
            <a:prstGeom prst="rect">
              <a:avLst/>
            </a:prstGeom>
            <a:noFill/>
            <a:ln w="9525">
              <a:noFill/>
              <a:miter lim="800000"/>
              <a:headEnd/>
              <a:tailEnd/>
            </a:ln>
            <a:effectLst/>
          </p:spPr>
          <p:txBody>
            <a:bodyPr wrap="none">
              <a:spAutoFit/>
            </a:bodyPr>
            <a:lstStyle>
              <a:lvl1pPr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r>
                <a:rPr lang="en-US" b="1">
                  <a:solidFill>
                    <a:srgbClr val="0066FF"/>
                  </a:solidFill>
                  <a:effectLst>
                    <a:outerShdw blurRad="38100" dist="38100" dir="2700000" algn="tl">
                      <a:srgbClr val="DDDDDD"/>
                    </a:outerShdw>
                  </a:effectLst>
                </a:rPr>
                <a:t>30</a:t>
              </a:r>
            </a:p>
          </p:txBody>
        </p:sp>
        <p:sp>
          <p:nvSpPr>
            <p:cNvPr id="16407" name="Text Box 23"/>
            <p:cNvSpPr txBox="1">
              <a:spLocks noChangeArrowheads="1"/>
            </p:cNvSpPr>
            <p:nvPr/>
          </p:nvSpPr>
          <p:spPr bwMode="auto">
            <a:xfrm>
              <a:off x="528" y="3456"/>
              <a:ext cx="400" cy="365"/>
            </a:xfrm>
            <a:prstGeom prst="rect">
              <a:avLst/>
            </a:prstGeom>
            <a:noFill/>
            <a:ln w="9525">
              <a:noFill/>
              <a:miter lim="800000"/>
              <a:headEnd/>
              <a:tailEnd/>
            </a:ln>
            <a:effectLst/>
          </p:spPr>
          <p:txBody>
            <a:bodyPr wrap="none">
              <a:spAutoFit/>
            </a:bodyPr>
            <a:lstStyle>
              <a:lvl1pPr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r>
                <a:rPr lang="en-US" b="1">
                  <a:solidFill>
                    <a:srgbClr val="0066FF"/>
                  </a:solidFill>
                  <a:effectLst>
                    <a:outerShdw blurRad="38100" dist="38100" dir="2700000" algn="tl">
                      <a:srgbClr val="DDDDDD"/>
                    </a:outerShdw>
                  </a:effectLst>
                </a:rPr>
                <a:t>35</a:t>
              </a:r>
            </a:p>
          </p:txBody>
        </p:sp>
        <p:sp>
          <p:nvSpPr>
            <p:cNvPr id="16408" name="Text Box 24"/>
            <p:cNvSpPr txBox="1">
              <a:spLocks noChangeArrowheads="1"/>
            </p:cNvSpPr>
            <p:nvPr/>
          </p:nvSpPr>
          <p:spPr bwMode="auto">
            <a:xfrm>
              <a:off x="0" y="2496"/>
              <a:ext cx="302" cy="368"/>
            </a:xfrm>
            <a:prstGeom prst="rect">
              <a:avLst/>
            </a:prstGeom>
            <a:noFill/>
            <a:ln w="9525">
              <a:noFill/>
              <a:miter lim="800000"/>
              <a:headEnd/>
              <a:tailEnd/>
            </a:ln>
            <a:effectLst/>
          </p:spPr>
          <p:txBody>
            <a:bodyPr wrap="none">
              <a:spAutoFit/>
            </a:bodyPr>
            <a:lstStyle>
              <a:lvl1pPr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r>
                <a:rPr lang="en-US" b="1" dirty="0" smtClean="0">
                  <a:solidFill>
                    <a:srgbClr val="0066FF"/>
                  </a:solidFill>
                  <a:effectLst>
                    <a:outerShdw blurRad="38100" dist="38100" dir="2700000" algn="tl">
                      <a:srgbClr val="DDDDDD"/>
                    </a:outerShdw>
                  </a:effectLst>
                </a:rPr>
                <a:t>A</a:t>
              </a:r>
              <a:endParaRPr lang="en-US" b="1" dirty="0">
                <a:solidFill>
                  <a:srgbClr val="0066FF"/>
                </a:solidFill>
                <a:effectLst>
                  <a:outerShdw blurRad="38100" dist="38100" dir="2700000" algn="tl">
                    <a:srgbClr val="DDDDDD"/>
                  </a:outerShdw>
                </a:effectLst>
              </a:endParaRPr>
            </a:p>
          </p:txBody>
        </p:sp>
        <p:sp>
          <p:nvSpPr>
            <p:cNvPr id="16409" name="Text Box 25"/>
            <p:cNvSpPr txBox="1">
              <a:spLocks noChangeArrowheads="1"/>
            </p:cNvSpPr>
            <p:nvPr/>
          </p:nvSpPr>
          <p:spPr bwMode="auto">
            <a:xfrm>
              <a:off x="0" y="3024"/>
              <a:ext cx="301" cy="365"/>
            </a:xfrm>
            <a:prstGeom prst="rect">
              <a:avLst/>
            </a:prstGeom>
            <a:noFill/>
            <a:ln w="9525">
              <a:noFill/>
              <a:miter lim="800000"/>
              <a:headEnd/>
              <a:tailEnd/>
            </a:ln>
            <a:effectLst/>
          </p:spPr>
          <p:txBody>
            <a:bodyPr wrap="none">
              <a:spAutoFit/>
            </a:bodyPr>
            <a:lstStyle>
              <a:lvl1pPr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r>
                <a:rPr lang="en-US" b="1">
                  <a:solidFill>
                    <a:srgbClr val="0066FF"/>
                  </a:solidFill>
                  <a:effectLst>
                    <a:outerShdw blurRad="38100" dist="38100" dir="2700000" algn="tl">
                      <a:srgbClr val="DDDDDD"/>
                    </a:outerShdw>
                  </a:effectLst>
                </a:rPr>
                <a:t>N</a:t>
              </a:r>
            </a:p>
          </p:txBody>
        </p:sp>
        <p:sp>
          <p:nvSpPr>
            <p:cNvPr id="16410" name="Text Box 26"/>
            <p:cNvSpPr txBox="1">
              <a:spLocks noChangeArrowheads="1"/>
            </p:cNvSpPr>
            <p:nvPr/>
          </p:nvSpPr>
          <p:spPr bwMode="auto">
            <a:xfrm>
              <a:off x="0" y="3456"/>
              <a:ext cx="303" cy="368"/>
            </a:xfrm>
            <a:prstGeom prst="rect">
              <a:avLst/>
            </a:prstGeom>
            <a:noFill/>
            <a:ln w="9525">
              <a:noFill/>
              <a:miter lim="800000"/>
              <a:headEnd/>
              <a:tailEnd/>
            </a:ln>
            <a:effectLst/>
          </p:spPr>
          <p:txBody>
            <a:bodyPr wrap="none">
              <a:spAutoFit/>
            </a:bodyPr>
            <a:lstStyle>
              <a:lvl1pPr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r>
                <a:rPr lang="en-US" b="1" dirty="0" smtClean="0">
                  <a:solidFill>
                    <a:srgbClr val="0066FF"/>
                  </a:solidFill>
                  <a:effectLst>
                    <a:outerShdw blurRad="38100" dist="38100" dir="2700000" algn="tl">
                      <a:srgbClr val="DDDDDD"/>
                    </a:outerShdw>
                  </a:effectLst>
                </a:rPr>
                <a:t>B</a:t>
              </a:r>
              <a:endParaRPr lang="en-US" b="1" dirty="0">
                <a:solidFill>
                  <a:srgbClr val="0066FF"/>
                </a:solidFill>
                <a:effectLst>
                  <a:outerShdw blurRad="38100" dist="38100" dir="2700000" algn="tl">
                    <a:srgbClr val="DDDDDD"/>
                  </a:outerShdw>
                </a:effectLst>
              </a:endParaRPr>
            </a:p>
          </p:txBody>
        </p:sp>
      </p:grpSp>
      <p:sp>
        <p:nvSpPr>
          <p:cNvPr id="16413" name="Text Box 29"/>
          <p:cNvSpPr txBox="1">
            <a:spLocks noChangeArrowheads="1"/>
          </p:cNvSpPr>
          <p:nvPr/>
        </p:nvSpPr>
        <p:spPr bwMode="auto">
          <a:xfrm>
            <a:off x="533400" y="1524000"/>
            <a:ext cx="1785938" cy="579438"/>
          </a:xfrm>
          <a:prstGeom prst="rect">
            <a:avLst/>
          </a:prstGeom>
          <a:noFill/>
          <a:ln w="9525">
            <a:noFill/>
            <a:miter lim="800000"/>
            <a:headEnd/>
            <a:tailEnd/>
          </a:ln>
          <a:effectLst/>
        </p:spPr>
        <p:txBody>
          <a:bodyPr wrap="none">
            <a:spAutoFit/>
          </a:bodyPr>
          <a:lstStyle>
            <a:lvl1pPr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r>
              <a:rPr lang="en-US" b="1">
                <a:solidFill>
                  <a:srgbClr val="0066FF"/>
                </a:solidFill>
                <a:effectLst>
                  <a:outerShdw blurRad="38100" dist="38100" dir="2700000" algn="tl">
                    <a:srgbClr val="DDDDDD"/>
                  </a:outerShdw>
                </a:effectLst>
              </a:rPr>
              <a:t>e.g. JAS</a:t>
            </a:r>
          </a:p>
        </p:txBody>
      </p:sp>
    </p:spTree>
    <p:extLst>
      <p:ext uri="{BB962C8B-B14F-4D97-AF65-F5344CB8AC3E}">
        <p14:creationId xmlns:p14="http://schemas.microsoft.com/office/powerpoint/2010/main" val="382937535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24"/>
          <p:cNvSpPr>
            <a:spLocks noChangeShapeType="1"/>
          </p:cNvSpPr>
          <p:nvPr/>
        </p:nvSpPr>
        <p:spPr bwMode="auto">
          <a:xfrm>
            <a:off x="2133600" y="3325813"/>
            <a:ext cx="609600" cy="0"/>
          </a:xfrm>
          <a:prstGeom prst="line">
            <a:avLst/>
          </a:prstGeom>
          <a:noFill/>
          <a:ln w="53975">
            <a:solidFill>
              <a:srgbClr val="FF0000"/>
            </a:solidFill>
            <a:round/>
            <a:headEnd/>
            <a:tailEnd type="triangle" w="sm" len="lg"/>
          </a:ln>
          <a:extLst>
            <a:ext uri="{909E8E84-426E-40dd-AFC4-6F175D3DCCD1}">
              <a14:hiddenFill xmlns:a14="http://schemas.microsoft.com/office/drawing/2010/main">
                <a:noFill/>
              </a14:hiddenFill>
            </a:ext>
          </a:extLst>
        </p:spPr>
        <p:txBody>
          <a:bodyPr/>
          <a:lstStyle/>
          <a:p>
            <a:endParaRPr lang="en-US"/>
          </a:p>
        </p:txBody>
      </p:sp>
      <p:sp>
        <p:nvSpPr>
          <p:cNvPr id="7171" name="Rectangle 3"/>
          <p:cNvSpPr>
            <a:spLocks noGrp="1" noChangeArrowheads="1"/>
          </p:cNvSpPr>
          <p:nvPr>
            <p:ph type="title" idx="4294967295"/>
          </p:nvPr>
        </p:nvSpPr>
        <p:spPr>
          <a:xfrm>
            <a:off x="533400" y="609600"/>
            <a:ext cx="7772400" cy="1143000"/>
          </a:xfrm>
          <a:solidFill>
            <a:srgbClr val="FFFFFF"/>
          </a:solidFill>
        </p:spPr>
        <p:txBody>
          <a:bodyPr>
            <a:normAutofit/>
          </a:bodyPr>
          <a:lstStyle/>
          <a:p>
            <a:pPr eaLnBrk="1" hangingPunct="1"/>
            <a:r>
              <a:rPr lang="en-US" dirty="0" smtClean="0">
                <a:ea typeface="ＭＳ Ｐゴシック" charset="0"/>
                <a:cs typeface="ＭＳ Ｐゴシック" charset="0"/>
              </a:rPr>
              <a:t>Stochastic </a:t>
            </a:r>
            <a:r>
              <a:rPr lang="en-US" dirty="0">
                <a:ea typeface="ＭＳ Ｐゴシック" charset="0"/>
                <a:cs typeface="ＭＳ Ｐゴシック" charset="0"/>
              </a:rPr>
              <a:t>disaggregation</a:t>
            </a:r>
          </a:p>
        </p:txBody>
      </p:sp>
      <p:sp>
        <p:nvSpPr>
          <p:cNvPr id="7172" name="Rectangle 6"/>
          <p:cNvSpPr>
            <a:spLocks noChangeArrowheads="1"/>
          </p:cNvSpPr>
          <p:nvPr/>
        </p:nvSpPr>
        <p:spPr bwMode="auto">
          <a:xfrm>
            <a:off x="304800" y="2633663"/>
            <a:ext cx="1849438" cy="1322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b="1">
              <a:latin typeface="Times New Roman" charset="0"/>
              <a:cs typeface="Times New Roman" charset="0"/>
            </a:endParaRPr>
          </a:p>
        </p:txBody>
      </p:sp>
      <p:sp>
        <p:nvSpPr>
          <p:cNvPr id="7173" name="Text Box 7"/>
          <p:cNvSpPr txBox="1">
            <a:spLocks noChangeArrowheads="1"/>
          </p:cNvSpPr>
          <p:nvPr/>
        </p:nvSpPr>
        <p:spPr bwMode="auto">
          <a:xfrm>
            <a:off x="442913" y="2947988"/>
            <a:ext cx="1506537"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spcBef>
                <a:spcPct val="50000"/>
              </a:spcBef>
            </a:pPr>
            <a:r>
              <a:rPr lang="en-US" sz="2000" b="1">
                <a:cs typeface="Times New Roman" charset="0"/>
              </a:rPr>
              <a:t>Monthly rainfall</a:t>
            </a:r>
          </a:p>
        </p:txBody>
      </p:sp>
      <p:sp>
        <p:nvSpPr>
          <p:cNvPr id="7174" name="Rectangle 8"/>
          <p:cNvSpPr>
            <a:spLocks noChangeArrowheads="1"/>
          </p:cNvSpPr>
          <p:nvPr/>
        </p:nvSpPr>
        <p:spPr bwMode="auto">
          <a:xfrm>
            <a:off x="2703513" y="2633663"/>
            <a:ext cx="1851025" cy="1322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b="1">
              <a:latin typeface="Times New Roman" charset="0"/>
              <a:cs typeface="Times New Roman" charset="0"/>
            </a:endParaRPr>
          </a:p>
        </p:txBody>
      </p:sp>
      <p:sp>
        <p:nvSpPr>
          <p:cNvPr id="7175" name="Rectangle 9"/>
          <p:cNvSpPr>
            <a:spLocks noChangeArrowheads="1"/>
          </p:cNvSpPr>
          <p:nvPr/>
        </p:nvSpPr>
        <p:spPr bwMode="auto">
          <a:xfrm>
            <a:off x="6456363" y="2601913"/>
            <a:ext cx="1849437" cy="1322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b="1">
              <a:latin typeface="Times New Roman" charset="0"/>
              <a:cs typeface="Times New Roman" charset="0"/>
            </a:endParaRPr>
          </a:p>
        </p:txBody>
      </p:sp>
      <p:sp>
        <p:nvSpPr>
          <p:cNvPr id="7176" name="Text Box 10"/>
          <p:cNvSpPr txBox="1">
            <a:spLocks noChangeArrowheads="1"/>
          </p:cNvSpPr>
          <p:nvPr/>
        </p:nvSpPr>
        <p:spPr bwMode="auto">
          <a:xfrm>
            <a:off x="2728913" y="2973388"/>
            <a:ext cx="1919287"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spcBef>
                <a:spcPct val="50000"/>
              </a:spcBef>
            </a:pPr>
            <a:r>
              <a:rPr lang="en-US" sz="1800" b="1">
                <a:cs typeface="Times New Roman" charset="0"/>
              </a:rPr>
              <a:t>Stochastic disaggregation</a:t>
            </a:r>
          </a:p>
        </p:txBody>
      </p:sp>
      <p:sp>
        <p:nvSpPr>
          <p:cNvPr id="7177" name="Text Box 12"/>
          <p:cNvSpPr txBox="1">
            <a:spLocks noChangeArrowheads="1"/>
          </p:cNvSpPr>
          <p:nvPr/>
        </p:nvSpPr>
        <p:spPr bwMode="auto">
          <a:xfrm>
            <a:off x="6621463" y="2590800"/>
            <a:ext cx="1506537"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spcBef>
                <a:spcPct val="50000"/>
              </a:spcBef>
            </a:pPr>
            <a:r>
              <a:rPr lang="en-US" sz="2000" b="1">
                <a:cs typeface="Times New Roman" charset="0"/>
              </a:rPr>
              <a:t>Crop simulation models (DSSAT)</a:t>
            </a:r>
          </a:p>
        </p:txBody>
      </p:sp>
      <p:sp>
        <p:nvSpPr>
          <p:cNvPr id="7178" name="Rectangle 15"/>
          <p:cNvSpPr>
            <a:spLocks noChangeArrowheads="1"/>
          </p:cNvSpPr>
          <p:nvPr/>
        </p:nvSpPr>
        <p:spPr bwMode="auto">
          <a:xfrm>
            <a:off x="5113338" y="1878013"/>
            <a:ext cx="754062" cy="289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b="1">
              <a:latin typeface="Times New Roman" charset="0"/>
              <a:cs typeface="Times New Roman" charset="0"/>
            </a:endParaRPr>
          </a:p>
        </p:txBody>
      </p:sp>
      <p:sp>
        <p:nvSpPr>
          <p:cNvPr id="7179" name="Text Box 16"/>
          <p:cNvSpPr txBox="1">
            <a:spLocks noChangeArrowheads="1"/>
          </p:cNvSpPr>
          <p:nvPr/>
        </p:nvSpPr>
        <p:spPr bwMode="auto">
          <a:xfrm rot="-5400000">
            <a:off x="4189413" y="3079750"/>
            <a:ext cx="2743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spcBef>
                <a:spcPct val="50000"/>
              </a:spcBef>
            </a:pPr>
            <a:r>
              <a:rPr lang="en-US" sz="1800" b="1">
                <a:cs typeface="Times New Roman" charset="0"/>
              </a:rPr>
              <a:t> Weather Realizations</a:t>
            </a:r>
          </a:p>
        </p:txBody>
      </p:sp>
      <p:sp>
        <p:nvSpPr>
          <p:cNvPr id="7180" name="Line 20"/>
          <p:cNvSpPr>
            <a:spLocks noChangeShapeType="1"/>
          </p:cNvSpPr>
          <p:nvPr/>
        </p:nvSpPr>
        <p:spPr bwMode="auto">
          <a:xfrm>
            <a:off x="5867400" y="3325813"/>
            <a:ext cx="609600" cy="0"/>
          </a:xfrm>
          <a:prstGeom prst="line">
            <a:avLst/>
          </a:prstGeom>
          <a:noFill/>
          <a:ln w="53975">
            <a:solidFill>
              <a:srgbClr val="FF0000"/>
            </a:solidFill>
            <a:round/>
            <a:headEnd/>
            <a:tailEnd type="triangle" w="sm" len="lg"/>
          </a:ln>
          <a:extLst>
            <a:ext uri="{909E8E84-426E-40dd-AFC4-6F175D3DCCD1}">
              <a14:hiddenFill xmlns:a14="http://schemas.microsoft.com/office/drawing/2010/main">
                <a:noFill/>
              </a14:hiddenFill>
            </a:ext>
          </a:extLst>
        </p:spPr>
        <p:txBody>
          <a:bodyPr/>
          <a:lstStyle/>
          <a:p>
            <a:endParaRPr lang="en-US"/>
          </a:p>
        </p:txBody>
      </p:sp>
      <p:sp>
        <p:nvSpPr>
          <p:cNvPr id="7181" name="Rectangle 21"/>
          <p:cNvSpPr>
            <a:spLocks noChangeArrowheads="1"/>
          </p:cNvSpPr>
          <p:nvPr/>
        </p:nvSpPr>
        <p:spPr bwMode="auto">
          <a:xfrm>
            <a:off x="6477000" y="4545013"/>
            <a:ext cx="1849438" cy="1322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b="1">
              <a:latin typeface="Times New Roman" charset="0"/>
              <a:cs typeface="Times New Roman" charset="0"/>
            </a:endParaRPr>
          </a:p>
        </p:txBody>
      </p:sp>
      <p:sp>
        <p:nvSpPr>
          <p:cNvPr id="7182" name="Text Box 22"/>
          <p:cNvSpPr txBox="1">
            <a:spLocks noChangeArrowheads="1"/>
          </p:cNvSpPr>
          <p:nvPr/>
        </p:nvSpPr>
        <p:spPr bwMode="auto">
          <a:xfrm>
            <a:off x="6646863" y="4833938"/>
            <a:ext cx="1506537"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spcBef>
                <a:spcPct val="50000"/>
              </a:spcBef>
            </a:pPr>
            <a:r>
              <a:rPr lang="en-US" sz="2000" b="1">
                <a:cs typeface="Times New Roman" charset="0"/>
              </a:rPr>
              <a:t>Crop forecasts</a:t>
            </a:r>
          </a:p>
        </p:txBody>
      </p:sp>
      <p:sp>
        <p:nvSpPr>
          <p:cNvPr id="7183" name="Line 23"/>
          <p:cNvSpPr>
            <a:spLocks noChangeShapeType="1"/>
          </p:cNvSpPr>
          <p:nvPr/>
        </p:nvSpPr>
        <p:spPr bwMode="auto">
          <a:xfrm>
            <a:off x="4572000" y="3325813"/>
            <a:ext cx="609600" cy="0"/>
          </a:xfrm>
          <a:prstGeom prst="line">
            <a:avLst/>
          </a:prstGeom>
          <a:noFill/>
          <a:ln w="53975">
            <a:solidFill>
              <a:srgbClr val="FF0000"/>
            </a:solidFill>
            <a:round/>
            <a:headEnd/>
            <a:tailEnd type="triangle" w="sm" len="lg"/>
          </a:ln>
          <a:extLst>
            <a:ext uri="{909E8E84-426E-40dd-AFC4-6F175D3DCCD1}">
              <a14:hiddenFill xmlns:a14="http://schemas.microsoft.com/office/drawing/2010/main">
                <a:noFill/>
              </a14:hiddenFill>
            </a:ext>
          </a:extLst>
        </p:spPr>
        <p:txBody>
          <a:bodyPr/>
          <a:lstStyle/>
          <a:p>
            <a:endParaRPr lang="en-US"/>
          </a:p>
        </p:txBody>
      </p:sp>
      <p:sp>
        <p:nvSpPr>
          <p:cNvPr id="7184" name="Line 25"/>
          <p:cNvSpPr>
            <a:spLocks noChangeShapeType="1"/>
          </p:cNvSpPr>
          <p:nvPr/>
        </p:nvSpPr>
        <p:spPr bwMode="auto">
          <a:xfrm rot="5400000">
            <a:off x="7010400" y="4240213"/>
            <a:ext cx="609600" cy="0"/>
          </a:xfrm>
          <a:prstGeom prst="line">
            <a:avLst/>
          </a:prstGeom>
          <a:noFill/>
          <a:ln w="53975">
            <a:solidFill>
              <a:srgbClr val="FF0000"/>
            </a:solidFill>
            <a:round/>
            <a:headEnd/>
            <a:tailEnd type="triangle" w="sm" len="lg"/>
          </a:ln>
          <a:extLst>
            <a:ext uri="{909E8E84-426E-40dd-AFC4-6F175D3DCCD1}">
              <a14:hiddenFill xmlns:a14="http://schemas.microsoft.com/office/drawing/2010/main">
                <a:noFill/>
              </a14:hiddenFill>
            </a:ext>
          </a:extLst>
        </p:spPr>
        <p:txBody>
          <a:bodyPr/>
          <a:lstStyle/>
          <a:p>
            <a:endParaRPr lang="en-US"/>
          </a:p>
        </p:txBody>
      </p:sp>
      <p:sp>
        <p:nvSpPr>
          <p:cNvPr id="7185" name="Rectangle 27"/>
          <p:cNvSpPr>
            <a:spLocks noChangeArrowheads="1"/>
          </p:cNvSpPr>
          <p:nvPr/>
        </p:nvSpPr>
        <p:spPr bwMode="auto">
          <a:xfrm>
            <a:off x="304800" y="4494213"/>
            <a:ext cx="1849438" cy="1322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b="1">
              <a:latin typeface="Times New Roman" charset="0"/>
              <a:cs typeface="Times New Roman" charset="0"/>
            </a:endParaRPr>
          </a:p>
        </p:txBody>
      </p:sp>
      <p:sp>
        <p:nvSpPr>
          <p:cNvPr id="7186" name="Text Box 28"/>
          <p:cNvSpPr txBox="1">
            <a:spLocks noChangeArrowheads="1"/>
          </p:cNvSpPr>
          <p:nvPr/>
        </p:nvSpPr>
        <p:spPr bwMode="auto">
          <a:xfrm>
            <a:off x="442913" y="4648200"/>
            <a:ext cx="1506537"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spcBef>
                <a:spcPct val="50000"/>
              </a:spcBef>
            </a:pPr>
            <a:r>
              <a:rPr lang="en-US" sz="2000" b="1">
                <a:cs typeface="Times New Roman" charset="0"/>
              </a:rPr>
              <a:t>GCM ensemble forecasts</a:t>
            </a:r>
          </a:p>
        </p:txBody>
      </p:sp>
      <p:sp>
        <p:nvSpPr>
          <p:cNvPr id="7187" name="Line 29"/>
          <p:cNvSpPr>
            <a:spLocks noChangeShapeType="1"/>
          </p:cNvSpPr>
          <p:nvPr/>
        </p:nvSpPr>
        <p:spPr bwMode="auto">
          <a:xfrm rot="-5400000">
            <a:off x="838200" y="4216400"/>
            <a:ext cx="609600" cy="0"/>
          </a:xfrm>
          <a:prstGeom prst="line">
            <a:avLst/>
          </a:prstGeom>
          <a:noFill/>
          <a:ln w="53975">
            <a:solidFill>
              <a:srgbClr val="FF0000"/>
            </a:solidFill>
            <a:round/>
            <a:headEnd/>
            <a:tailEnd type="triangle" w="sm" len="lg"/>
          </a:ln>
          <a:extLst>
            <a:ext uri="{909E8E84-426E-40dd-AFC4-6F175D3DCCD1}">
              <a14:hiddenFill xmlns:a14="http://schemas.microsoft.com/office/drawing/2010/main">
                <a:noFill/>
              </a14:hiddenFill>
            </a:ext>
          </a:extLst>
        </p:spPr>
        <p:txBody>
          <a:bodyPr/>
          <a:lstStyle/>
          <a:p>
            <a:endParaRPr lang="en-US"/>
          </a:p>
        </p:txBody>
      </p:sp>
      <p:sp>
        <p:nvSpPr>
          <p:cNvPr id="7188" name="Rectangle 32"/>
          <p:cNvSpPr>
            <a:spLocks noChangeArrowheads="1"/>
          </p:cNvSpPr>
          <p:nvPr/>
        </p:nvSpPr>
        <p:spPr bwMode="auto">
          <a:xfrm>
            <a:off x="2722563" y="4494213"/>
            <a:ext cx="1849437" cy="1322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b="1">
              <a:latin typeface="Times New Roman" charset="0"/>
              <a:cs typeface="Times New Roman" charset="0"/>
            </a:endParaRPr>
          </a:p>
        </p:txBody>
      </p:sp>
      <p:sp>
        <p:nvSpPr>
          <p:cNvPr id="7189" name="Line 33"/>
          <p:cNvSpPr>
            <a:spLocks noChangeShapeType="1"/>
          </p:cNvSpPr>
          <p:nvPr/>
        </p:nvSpPr>
        <p:spPr bwMode="auto">
          <a:xfrm rot="-5400000">
            <a:off x="3255963" y="4216400"/>
            <a:ext cx="609600" cy="0"/>
          </a:xfrm>
          <a:prstGeom prst="line">
            <a:avLst/>
          </a:prstGeom>
          <a:noFill/>
          <a:ln w="53975">
            <a:solidFill>
              <a:srgbClr val="FF0000"/>
            </a:solidFill>
            <a:round/>
            <a:headEnd/>
            <a:tailEnd type="triangle" w="sm" len="lg"/>
          </a:ln>
          <a:extLst>
            <a:ext uri="{909E8E84-426E-40dd-AFC4-6F175D3DCCD1}">
              <a14:hiddenFill xmlns:a14="http://schemas.microsoft.com/office/drawing/2010/main">
                <a:noFill/>
              </a14:hiddenFill>
            </a:ext>
          </a:extLst>
        </p:spPr>
        <p:txBody>
          <a:bodyPr/>
          <a:lstStyle/>
          <a:p>
            <a:endParaRPr lang="en-US"/>
          </a:p>
        </p:txBody>
      </p:sp>
      <p:sp>
        <p:nvSpPr>
          <p:cNvPr id="7190" name="Text Box 34"/>
          <p:cNvSpPr txBox="1">
            <a:spLocks noChangeArrowheads="1"/>
          </p:cNvSpPr>
          <p:nvPr/>
        </p:nvSpPr>
        <p:spPr bwMode="auto">
          <a:xfrm>
            <a:off x="2895600" y="4648200"/>
            <a:ext cx="1509713"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spcBef>
                <a:spcPct val="50000"/>
              </a:spcBef>
            </a:pPr>
            <a:r>
              <a:rPr lang="en-US" sz="2000" b="1">
                <a:cs typeface="Times New Roman" charset="0"/>
              </a:rPr>
              <a:t>Stochastic weather generator</a:t>
            </a:r>
          </a:p>
        </p:txBody>
      </p:sp>
      <p:sp>
        <p:nvSpPr>
          <p:cNvPr id="7191" name="Rectangle 35"/>
          <p:cNvSpPr>
            <a:spLocks noChangeArrowheads="1"/>
          </p:cNvSpPr>
          <p:nvPr/>
        </p:nvSpPr>
        <p:spPr bwMode="auto">
          <a:xfrm>
            <a:off x="2362200" y="1752600"/>
            <a:ext cx="3733800" cy="4191000"/>
          </a:xfrm>
          <a:prstGeom prst="rect">
            <a:avLst/>
          </a:prstGeom>
          <a:noFill/>
          <a:ln w="53975">
            <a:solidFill>
              <a:srgbClr val="0000FF"/>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400" b="1">
              <a:latin typeface="Times New Roman" charset="0"/>
              <a:cs typeface="Times New Roman" charset="0"/>
            </a:endParaRPr>
          </a:p>
        </p:txBody>
      </p:sp>
      <p:sp>
        <p:nvSpPr>
          <p:cNvPr id="61476" name="Text Box 36"/>
          <p:cNvSpPr txBox="1">
            <a:spLocks noChangeArrowheads="1"/>
          </p:cNvSpPr>
          <p:nvPr/>
        </p:nvSpPr>
        <p:spPr bwMode="auto">
          <a:xfrm>
            <a:off x="2438400" y="6096000"/>
            <a:ext cx="3581400" cy="571500"/>
          </a:xfrm>
          <a:prstGeom prst="rect">
            <a:avLst/>
          </a:prstGeom>
          <a:noFill/>
          <a:ln w="9525">
            <a:noFill/>
            <a:miter lim="800000"/>
            <a:headEnd/>
            <a:tailEnd/>
          </a:ln>
          <a:effectLst/>
        </p:spPr>
        <p:txBody>
          <a:bodyPr>
            <a:spAutoFit/>
          </a:bodyPr>
          <a:lstStyle>
            <a:lvl1pPr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spcBef>
                <a:spcPct val="50000"/>
              </a:spcBef>
            </a:pPr>
            <a:r>
              <a:rPr lang="en-US" sz="2200" b="1">
                <a:effectLst>
                  <a:outerShdw blurRad="38100" dist="38100" dir="2700000" algn="tl">
                    <a:srgbClr val="DDDDDD"/>
                  </a:outerShdw>
                </a:effectLst>
                <a:cs typeface="Times New Roman" charset="0"/>
              </a:rPr>
              <a:t>&lt;&lt;&lt;Bridging the GAP&gt;&gt;&gt;</a:t>
            </a:r>
          </a:p>
        </p:txBody>
      </p:sp>
      <p:sp>
        <p:nvSpPr>
          <p:cNvPr id="7193" name="Line 37"/>
          <p:cNvSpPr>
            <a:spLocks noChangeShapeType="1"/>
          </p:cNvSpPr>
          <p:nvPr/>
        </p:nvSpPr>
        <p:spPr bwMode="auto">
          <a:xfrm rot="5400000">
            <a:off x="1504950" y="4210050"/>
            <a:ext cx="1714500" cy="0"/>
          </a:xfrm>
          <a:prstGeom prst="line">
            <a:avLst/>
          </a:prstGeom>
          <a:noFill/>
          <a:ln w="53975">
            <a:solidFill>
              <a:srgbClr val="FF0000"/>
            </a:solidFill>
            <a:round/>
            <a:headEnd/>
            <a:tailEnd type="none" w="sm" len="lg"/>
          </a:ln>
          <a:extLst>
            <a:ext uri="{909E8E84-426E-40dd-AFC4-6F175D3DCCD1}">
              <a14:hiddenFill xmlns:a14="http://schemas.microsoft.com/office/drawing/2010/main">
                <a:noFill/>
              </a14:hiddenFill>
            </a:ext>
          </a:extLst>
        </p:spPr>
        <p:txBody>
          <a:bodyPr/>
          <a:lstStyle/>
          <a:p>
            <a:endParaRPr lang="en-US"/>
          </a:p>
        </p:txBody>
      </p:sp>
      <p:sp>
        <p:nvSpPr>
          <p:cNvPr id="7194" name="Line 38"/>
          <p:cNvSpPr>
            <a:spLocks noChangeShapeType="1"/>
          </p:cNvSpPr>
          <p:nvPr/>
        </p:nvSpPr>
        <p:spPr bwMode="auto">
          <a:xfrm>
            <a:off x="2362200" y="5041900"/>
            <a:ext cx="609600" cy="0"/>
          </a:xfrm>
          <a:prstGeom prst="line">
            <a:avLst/>
          </a:prstGeom>
          <a:noFill/>
          <a:ln w="53975">
            <a:solidFill>
              <a:srgbClr val="FF0000"/>
            </a:solidFill>
            <a:round/>
            <a:headEnd/>
            <a:tailEnd type="triangle" w="sm" len="lg"/>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15672455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11275"/>
            <a:ext cx="4043363"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6"/>
          <p:cNvSpPr>
            <a:spLocks noGrp="1" noChangeArrowheads="1"/>
          </p:cNvSpPr>
          <p:nvPr>
            <p:ph type="title" idx="4294967295"/>
          </p:nvPr>
        </p:nvSpPr>
        <p:spPr>
          <a:xfrm>
            <a:off x="457200" y="0"/>
            <a:ext cx="8229600" cy="1143000"/>
          </a:xfrm>
        </p:spPr>
        <p:txBody>
          <a:bodyPr/>
          <a:lstStyle/>
          <a:p>
            <a:r>
              <a:rPr lang="en-US" sz="3200">
                <a:latin typeface="Calibri" charset="0"/>
                <a:cs typeface="ＭＳ Ｐゴシック" charset="0"/>
              </a:rPr>
              <a:t>Remote Sensing Data Assimilation</a:t>
            </a:r>
          </a:p>
        </p:txBody>
      </p:sp>
      <p:sp>
        <p:nvSpPr>
          <p:cNvPr id="7172" name="Text Box 8"/>
          <p:cNvSpPr txBox="1">
            <a:spLocks noChangeArrowheads="1"/>
          </p:cNvSpPr>
          <p:nvPr/>
        </p:nvSpPr>
        <p:spPr bwMode="auto">
          <a:xfrm>
            <a:off x="134938" y="4013200"/>
            <a:ext cx="644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defTabSz="914400"/>
            <a:r>
              <a:rPr lang="en-US"/>
              <a:t>Singh</a:t>
            </a:r>
          </a:p>
        </p:txBody>
      </p:sp>
      <p:pic>
        <p:nvPicPr>
          <p:cNvPr id="717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43363" y="968375"/>
            <a:ext cx="5100637"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2"/>
          <p:cNvSpPr txBox="1">
            <a:spLocks noChangeArrowheads="1"/>
          </p:cNvSpPr>
          <p:nvPr/>
        </p:nvSpPr>
        <p:spPr bwMode="auto">
          <a:xfrm>
            <a:off x="3937000" y="3925888"/>
            <a:ext cx="520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defTabSz="914400" eaLnBrk="1" hangingPunct="1"/>
            <a:r>
              <a:rPr lang="en-US" sz="2000">
                <a:solidFill>
                  <a:schemeClr val="tx2"/>
                </a:solidFill>
                <a:cs typeface="Arial" charset="0"/>
              </a:rPr>
              <a:t>EnKF-DSSAT-CSM for maize prediction</a:t>
            </a:r>
          </a:p>
        </p:txBody>
      </p:sp>
      <p:sp>
        <p:nvSpPr>
          <p:cNvPr id="8" name="Content Placeholder 2"/>
          <p:cNvSpPr txBox="1">
            <a:spLocks/>
          </p:cNvSpPr>
          <p:nvPr/>
        </p:nvSpPr>
        <p:spPr bwMode="auto">
          <a:xfrm>
            <a:off x="2933700" y="4535488"/>
            <a:ext cx="6045200" cy="2143125"/>
          </a:xfrm>
          <a:prstGeom prst="rect">
            <a:avLst/>
          </a:prstGeom>
          <a:noFill/>
          <a:ln w="9525">
            <a:noFill/>
            <a:miter lim="800000"/>
            <a:headEnd/>
            <a:tailEnd/>
          </a:ln>
        </p:spPr>
        <p:txBody>
          <a:bodyPr/>
          <a:lstStyle>
            <a:lvl1pPr marL="342900" indent="-342900"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spcBef>
                <a:spcPct val="20000"/>
              </a:spcBef>
            </a:pPr>
            <a:r>
              <a:rPr lang="en-US" sz="2000">
                <a:solidFill>
                  <a:srgbClr val="0000FF"/>
                </a:solidFill>
                <a:effectLst>
                  <a:outerShdw blurRad="38100" dist="38100" dir="2700000" algn="tl">
                    <a:srgbClr val="DDDDDD"/>
                  </a:outerShdw>
                </a:effectLst>
                <a:latin typeface="Calibri" charset="0"/>
              </a:rPr>
              <a:t>MODELING STRATEGY: (STORY Co. Iowa, 2003-2009)</a:t>
            </a:r>
          </a:p>
          <a:p>
            <a:pPr>
              <a:spcBef>
                <a:spcPct val="20000"/>
              </a:spcBef>
              <a:buFont typeface="Arial" charset="0"/>
              <a:buChar char="•"/>
            </a:pPr>
            <a:r>
              <a:rPr lang="en-US" sz="1800">
                <a:solidFill>
                  <a:srgbClr val="0000FF"/>
                </a:solidFill>
                <a:effectLst>
                  <a:outerShdw blurRad="38100" dist="38100" dir="2700000" algn="tl">
                    <a:srgbClr val="DDDDDD"/>
                  </a:outerShdw>
                </a:effectLst>
                <a:latin typeface="Calibri" charset="0"/>
              </a:rPr>
              <a:t>Open loop – DSSAT-CSM-Maize was run without data assimilation</a:t>
            </a:r>
          </a:p>
          <a:p>
            <a:pPr>
              <a:spcBef>
                <a:spcPct val="20000"/>
              </a:spcBef>
              <a:buFont typeface="Arial" charset="0"/>
              <a:buChar char="•"/>
            </a:pPr>
            <a:r>
              <a:rPr lang="en-US" sz="1800">
                <a:solidFill>
                  <a:srgbClr val="0000FF"/>
                </a:solidFill>
                <a:effectLst>
                  <a:outerShdw blurRad="38100" dist="38100" dir="2700000" algn="tl">
                    <a:srgbClr val="DDDDDD"/>
                  </a:outerShdw>
                </a:effectLst>
                <a:latin typeface="Calibri" charset="0"/>
              </a:rPr>
              <a:t>Data assimilation with AMSR-E soil moisture (SM)</a:t>
            </a:r>
          </a:p>
          <a:p>
            <a:pPr>
              <a:spcBef>
                <a:spcPct val="20000"/>
              </a:spcBef>
              <a:buFont typeface="Arial" charset="0"/>
              <a:buChar char="•"/>
            </a:pPr>
            <a:r>
              <a:rPr lang="en-US" sz="1800">
                <a:solidFill>
                  <a:srgbClr val="0000FF"/>
                </a:solidFill>
                <a:effectLst>
                  <a:outerShdw blurRad="38100" dist="38100" dir="2700000" algn="tl">
                    <a:srgbClr val="DDDDDD"/>
                  </a:outerShdw>
                </a:effectLst>
                <a:latin typeface="Calibri" charset="0"/>
              </a:rPr>
              <a:t>Data assimilation with MODIS leaf area index (LAI) </a:t>
            </a:r>
          </a:p>
          <a:p>
            <a:pPr>
              <a:spcBef>
                <a:spcPct val="20000"/>
              </a:spcBef>
              <a:buFont typeface="Arial" charset="0"/>
              <a:buChar char="•"/>
            </a:pPr>
            <a:r>
              <a:rPr lang="en-US" sz="1800">
                <a:solidFill>
                  <a:srgbClr val="0000FF"/>
                </a:solidFill>
                <a:effectLst>
                  <a:outerShdw blurRad="38100" dist="38100" dir="2700000" algn="tl">
                    <a:srgbClr val="DDDDDD"/>
                  </a:outerShdw>
                </a:effectLst>
                <a:latin typeface="Calibri" charset="0"/>
              </a:rPr>
              <a:t>Data assimilation with SM + LAI</a:t>
            </a:r>
          </a:p>
          <a:p>
            <a:pPr>
              <a:spcBef>
                <a:spcPct val="20000"/>
              </a:spcBef>
              <a:buFont typeface="Arial" charset="0"/>
              <a:buChar char="•"/>
            </a:pPr>
            <a:r>
              <a:rPr lang="en-US" sz="1800">
                <a:solidFill>
                  <a:srgbClr val="0000FF"/>
                </a:solidFill>
                <a:effectLst>
                  <a:outerShdw blurRad="38100" dist="38100" dir="2700000" algn="tl">
                    <a:srgbClr val="DDDDDD"/>
                  </a:outerShdw>
                </a:effectLst>
                <a:latin typeface="Calibri" charset="0"/>
              </a:rPr>
              <a:t>Compositing results</a:t>
            </a:r>
          </a:p>
        </p:txBody>
      </p:sp>
    </p:spTree>
    <p:extLst>
      <p:ext uri="{BB962C8B-B14F-4D97-AF65-F5344CB8AC3E}">
        <p14:creationId xmlns:p14="http://schemas.microsoft.com/office/powerpoint/2010/main" val="8213393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Outline</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Seasonal climate forecasts</a:t>
            </a:r>
          </a:p>
          <a:p>
            <a:pPr lvl="1"/>
            <a:r>
              <a:rPr lang="en-US" dirty="0" smtClean="0"/>
              <a:t>Format, recent changes, future plans</a:t>
            </a:r>
          </a:p>
          <a:p>
            <a:pPr lvl="1"/>
            <a:r>
              <a:rPr lang="en-US" dirty="0" smtClean="0"/>
              <a:t>ENSO forecasts</a:t>
            </a:r>
          </a:p>
          <a:p>
            <a:r>
              <a:rPr lang="en-US" dirty="0" smtClean="0"/>
              <a:t>Relevant climate information for agriculture</a:t>
            </a:r>
          </a:p>
          <a:p>
            <a:pPr lvl="1"/>
            <a:r>
              <a:rPr lang="en-US" dirty="0"/>
              <a:t>F</a:t>
            </a:r>
            <a:r>
              <a:rPr lang="en-US" dirty="0" smtClean="0"/>
              <a:t>orecasts</a:t>
            </a:r>
          </a:p>
          <a:p>
            <a:pPr lvl="2"/>
            <a:r>
              <a:rPr lang="en-US" dirty="0" smtClean="0"/>
              <a:t>Temporal downscaling</a:t>
            </a:r>
          </a:p>
          <a:p>
            <a:pPr lvl="2"/>
            <a:r>
              <a:rPr lang="en-US" dirty="0" smtClean="0"/>
              <a:t>Adding remote sensing via data assimilation</a:t>
            </a:r>
          </a:p>
          <a:p>
            <a:pPr lvl="2"/>
            <a:r>
              <a:rPr lang="en-US" dirty="0" smtClean="0"/>
              <a:t>Forecasting quantities that impact agriculture</a:t>
            </a:r>
          </a:p>
          <a:p>
            <a:r>
              <a:rPr lang="en-US" dirty="0" smtClean="0"/>
              <a:t>Climate risk management</a:t>
            </a:r>
          </a:p>
          <a:p>
            <a:pPr lvl="1"/>
            <a:r>
              <a:rPr lang="en-US" dirty="0" smtClean="0"/>
              <a:t>Index insurance</a:t>
            </a:r>
          </a:p>
          <a:p>
            <a:pPr lvl="1"/>
            <a:endParaRPr lang="en-US" dirty="0" smtClean="0"/>
          </a:p>
          <a:p>
            <a:endParaRPr lang="en-US" dirty="0"/>
          </a:p>
        </p:txBody>
      </p:sp>
    </p:spTree>
    <p:extLst>
      <p:ext uri="{BB962C8B-B14F-4D97-AF65-F5344CB8AC3E}">
        <p14:creationId xmlns:p14="http://schemas.microsoft.com/office/powerpoint/2010/main" val="339340667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663" y="2698830"/>
            <a:ext cx="8262937" cy="652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7"/>
          <p:cNvSpPr txBox="1">
            <a:spLocks noChangeArrowheads="1"/>
          </p:cNvSpPr>
          <p:nvPr/>
        </p:nvSpPr>
        <p:spPr bwMode="auto">
          <a:xfrm>
            <a:off x="3150850" y="2028479"/>
            <a:ext cx="5772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1600" b="1" dirty="0">
                <a:solidFill>
                  <a:srgbClr val="0000FF"/>
                </a:solidFill>
              </a:rPr>
              <a:t>Ines, Das, Hansen &amp; </a:t>
            </a:r>
            <a:r>
              <a:rPr lang="en-US" sz="1600" b="1" dirty="0" err="1">
                <a:solidFill>
                  <a:srgbClr val="0000FF"/>
                </a:solidFill>
              </a:rPr>
              <a:t>Njoku</a:t>
            </a:r>
            <a:r>
              <a:rPr lang="en-US" sz="1600" b="1" dirty="0">
                <a:solidFill>
                  <a:srgbClr val="0000FF"/>
                </a:solidFill>
              </a:rPr>
              <a:t> (2012), Remote Sens. Environ. </a:t>
            </a:r>
          </a:p>
        </p:txBody>
      </p:sp>
      <p:sp>
        <p:nvSpPr>
          <p:cNvPr id="4" name="TextBox 3"/>
          <p:cNvSpPr txBox="1"/>
          <p:nvPr/>
        </p:nvSpPr>
        <p:spPr>
          <a:xfrm>
            <a:off x="3003550" y="3822780"/>
            <a:ext cx="1108075" cy="738188"/>
          </a:xfrm>
          <a:prstGeom prst="rect">
            <a:avLst/>
          </a:prstGeom>
          <a:noFill/>
        </p:spPr>
        <p:txBody>
          <a:bodyPr wrap="none">
            <a:spAutoFit/>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solidFill>
                  <a:srgbClr val="0000FF"/>
                </a:solidFill>
                <a:effectLst>
                  <a:outerShdw blurRad="38100" dist="38100" dir="2700000" algn="tl">
                    <a:srgbClr val="DDDDDD"/>
                  </a:outerShdw>
                </a:effectLst>
              </a:rPr>
              <a:t>R= 0.47</a:t>
            </a:r>
          </a:p>
          <a:p>
            <a:pPr eaLnBrk="1" hangingPunct="1"/>
            <a:r>
              <a:rPr lang="en-US">
                <a:solidFill>
                  <a:srgbClr val="0000FF"/>
                </a:solidFill>
                <a:effectLst>
                  <a:outerShdw blurRad="38100" dist="38100" dir="2700000" algn="tl">
                    <a:srgbClr val="DDDDDD"/>
                  </a:outerShdw>
                </a:effectLst>
              </a:rPr>
              <a:t>MBE= -3.7</a:t>
            </a:r>
          </a:p>
          <a:p>
            <a:pPr eaLnBrk="1" hangingPunct="1"/>
            <a:r>
              <a:rPr lang="en-US">
                <a:solidFill>
                  <a:srgbClr val="0000FF"/>
                </a:solidFill>
                <a:effectLst>
                  <a:outerShdw blurRad="38100" dist="38100" dir="2700000" algn="tl">
                    <a:srgbClr val="DDDDDD"/>
                  </a:outerShdw>
                </a:effectLst>
              </a:rPr>
              <a:t>RMSE= 4.7</a:t>
            </a:r>
          </a:p>
        </p:txBody>
      </p:sp>
      <p:sp>
        <p:nvSpPr>
          <p:cNvPr id="5" name="TextBox 4"/>
          <p:cNvSpPr txBox="1"/>
          <p:nvPr/>
        </p:nvSpPr>
        <p:spPr>
          <a:xfrm>
            <a:off x="5026025" y="3822780"/>
            <a:ext cx="1106488" cy="738188"/>
          </a:xfrm>
          <a:prstGeom prst="rect">
            <a:avLst/>
          </a:prstGeom>
          <a:noFill/>
        </p:spPr>
        <p:txBody>
          <a:bodyPr wrap="none">
            <a:spAutoFit/>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solidFill>
                  <a:srgbClr val="0000FF"/>
                </a:solidFill>
                <a:effectLst>
                  <a:outerShdw blurRad="38100" dist="38100" dir="2700000" algn="tl">
                    <a:srgbClr val="DDDDDD"/>
                  </a:outerShdw>
                </a:effectLst>
              </a:rPr>
              <a:t>R= 0.50</a:t>
            </a:r>
          </a:p>
          <a:p>
            <a:pPr eaLnBrk="1" hangingPunct="1"/>
            <a:r>
              <a:rPr lang="en-US">
                <a:solidFill>
                  <a:srgbClr val="0000FF"/>
                </a:solidFill>
                <a:effectLst>
                  <a:outerShdw blurRad="38100" dist="38100" dir="2700000" algn="tl">
                    <a:srgbClr val="DDDDDD"/>
                  </a:outerShdw>
                </a:effectLst>
              </a:rPr>
              <a:t>MBE= -1.9</a:t>
            </a:r>
          </a:p>
          <a:p>
            <a:pPr eaLnBrk="1" hangingPunct="1"/>
            <a:r>
              <a:rPr lang="en-US">
                <a:solidFill>
                  <a:srgbClr val="0000FF"/>
                </a:solidFill>
                <a:effectLst>
                  <a:outerShdw blurRad="38100" dist="38100" dir="2700000" algn="tl">
                    <a:srgbClr val="DDDDDD"/>
                  </a:outerShdw>
                </a:effectLst>
              </a:rPr>
              <a:t>RMSE= 3.6</a:t>
            </a:r>
          </a:p>
        </p:txBody>
      </p:sp>
      <p:sp>
        <p:nvSpPr>
          <p:cNvPr id="6" name="TextBox 5"/>
          <p:cNvSpPr txBox="1"/>
          <p:nvPr/>
        </p:nvSpPr>
        <p:spPr>
          <a:xfrm>
            <a:off x="1571625" y="5880180"/>
            <a:ext cx="1106488" cy="738188"/>
          </a:xfrm>
          <a:prstGeom prst="rect">
            <a:avLst/>
          </a:prstGeom>
          <a:noFill/>
        </p:spPr>
        <p:txBody>
          <a:bodyPr wrap="none">
            <a:spAutoFit/>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solidFill>
                  <a:srgbClr val="0000FF"/>
                </a:solidFill>
                <a:effectLst>
                  <a:outerShdw blurRad="38100" dist="38100" dir="2700000" algn="tl">
                    <a:srgbClr val="DDDDDD"/>
                  </a:outerShdw>
                </a:effectLst>
              </a:rPr>
              <a:t>R= 0.51</a:t>
            </a:r>
          </a:p>
          <a:p>
            <a:pPr eaLnBrk="1" hangingPunct="1"/>
            <a:r>
              <a:rPr lang="en-US">
                <a:solidFill>
                  <a:srgbClr val="0000FF"/>
                </a:solidFill>
                <a:effectLst>
                  <a:outerShdw blurRad="38100" dist="38100" dir="2700000" algn="tl">
                    <a:srgbClr val="DDDDDD"/>
                  </a:outerShdw>
                </a:effectLst>
              </a:rPr>
              <a:t>MBE=- 3.2</a:t>
            </a:r>
          </a:p>
          <a:p>
            <a:pPr eaLnBrk="1" hangingPunct="1"/>
            <a:r>
              <a:rPr lang="en-US">
                <a:solidFill>
                  <a:srgbClr val="0000FF"/>
                </a:solidFill>
                <a:effectLst>
                  <a:outerShdw blurRad="38100" dist="38100" dir="2700000" algn="tl">
                    <a:srgbClr val="DDDDDD"/>
                  </a:outerShdw>
                </a:effectLst>
              </a:rPr>
              <a:t>RMSE= 4.2</a:t>
            </a:r>
          </a:p>
        </p:txBody>
      </p:sp>
      <p:sp>
        <p:nvSpPr>
          <p:cNvPr id="7" name="TextBox 6"/>
          <p:cNvSpPr txBox="1"/>
          <p:nvPr/>
        </p:nvSpPr>
        <p:spPr>
          <a:xfrm>
            <a:off x="5102225" y="5880180"/>
            <a:ext cx="1106488" cy="738188"/>
          </a:xfrm>
          <a:prstGeom prst="rect">
            <a:avLst/>
          </a:prstGeom>
          <a:noFill/>
        </p:spPr>
        <p:txBody>
          <a:bodyPr wrap="none">
            <a:spAutoFit/>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solidFill>
                  <a:srgbClr val="FF0000"/>
                </a:solidFill>
                <a:effectLst>
                  <a:outerShdw blurRad="38100" dist="38100" dir="2700000" algn="tl">
                    <a:srgbClr val="DDDDDD"/>
                  </a:outerShdw>
                </a:effectLst>
              </a:rPr>
              <a:t>R= 0.65</a:t>
            </a:r>
          </a:p>
          <a:p>
            <a:pPr eaLnBrk="1" hangingPunct="1"/>
            <a:r>
              <a:rPr lang="en-US">
                <a:solidFill>
                  <a:srgbClr val="FF0000"/>
                </a:solidFill>
                <a:effectLst>
                  <a:outerShdw blurRad="38100" dist="38100" dir="2700000" algn="tl">
                    <a:srgbClr val="DDDDDD"/>
                  </a:outerShdw>
                </a:effectLst>
              </a:rPr>
              <a:t>MBE= -2.0</a:t>
            </a:r>
          </a:p>
          <a:p>
            <a:pPr eaLnBrk="1" hangingPunct="1"/>
            <a:r>
              <a:rPr lang="en-US">
                <a:solidFill>
                  <a:srgbClr val="FF0000"/>
                </a:solidFill>
                <a:effectLst>
                  <a:outerShdw blurRad="38100" dist="38100" dir="2700000" algn="tl">
                    <a:srgbClr val="DDDDDD"/>
                  </a:outerShdw>
                </a:effectLst>
              </a:rPr>
              <a:t>RMSE= 2.9</a:t>
            </a:r>
          </a:p>
        </p:txBody>
      </p:sp>
      <p:sp>
        <p:nvSpPr>
          <p:cNvPr id="8" name="TextBox 7"/>
          <p:cNvSpPr txBox="1"/>
          <p:nvPr/>
        </p:nvSpPr>
        <p:spPr>
          <a:xfrm>
            <a:off x="1946275" y="7899480"/>
            <a:ext cx="1106488" cy="738188"/>
          </a:xfrm>
          <a:prstGeom prst="rect">
            <a:avLst/>
          </a:prstGeom>
          <a:noFill/>
        </p:spPr>
        <p:txBody>
          <a:bodyPr wrap="none">
            <a:spAutoFit/>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solidFill>
                  <a:srgbClr val="0000FF"/>
                </a:solidFill>
                <a:effectLst>
                  <a:outerShdw blurRad="38100" dist="38100" dir="2700000" algn="tl">
                    <a:srgbClr val="DDDDDD"/>
                  </a:outerShdw>
                </a:effectLst>
              </a:rPr>
              <a:t>R= 0.73</a:t>
            </a:r>
          </a:p>
          <a:p>
            <a:pPr eaLnBrk="1" hangingPunct="1"/>
            <a:r>
              <a:rPr lang="en-US">
                <a:solidFill>
                  <a:srgbClr val="0000FF"/>
                </a:solidFill>
                <a:effectLst>
                  <a:outerShdw blurRad="38100" dist="38100" dir="2700000" algn="tl">
                    <a:srgbClr val="DDDDDD"/>
                  </a:outerShdw>
                </a:effectLst>
              </a:rPr>
              <a:t>MBE= -2.4</a:t>
            </a:r>
          </a:p>
          <a:p>
            <a:pPr eaLnBrk="1" hangingPunct="1"/>
            <a:r>
              <a:rPr lang="en-US">
                <a:solidFill>
                  <a:srgbClr val="0000FF"/>
                </a:solidFill>
                <a:effectLst>
                  <a:outerShdw blurRad="38100" dist="38100" dir="2700000" algn="tl">
                    <a:srgbClr val="DDDDDD"/>
                  </a:outerShdw>
                </a:effectLst>
              </a:rPr>
              <a:t>RMSE= 3.0</a:t>
            </a:r>
          </a:p>
        </p:txBody>
      </p:sp>
      <p:sp>
        <p:nvSpPr>
          <p:cNvPr id="9" name="TextBox 8"/>
          <p:cNvSpPr txBox="1"/>
          <p:nvPr/>
        </p:nvSpPr>
        <p:spPr>
          <a:xfrm>
            <a:off x="5178425" y="7899480"/>
            <a:ext cx="1106488" cy="738188"/>
          </a:xfrm>
          <a:prstGeom prst="rect">
            <a:avLst/>
          </a:prstGeom>
          <a:noFill/>
        </p:spPr>
        <p:txBody>
          <a:bodyPr wrap="none">
            <a:spAutoFit/>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solidFill>
                  <a:srgbClr val="0000FF"/>
                </a:solidFill>
                <a:effectLst>
                  <a:outerShdw blurRad="38100" dist="38100" dir="2700000" algn="tl">
                    <a:srgbClr val="DDDDDD"/>
                  </a:outerShdw>
                </a:effectLst>
              </a:rPr>
              <a:t>R= 0.80</a:t>
            </a:r>
          </a:p>
          <a:p>
            <a:pPr eaLnBrk="1" hangingPunct="1"/>
            <a:r>
              <a:rPr lang="en-US">
                <a:solidFill>
                  <a:srgbClr val="0000FF"/>
                </a:solidFill>
                <a:effectLst>
                  <a:outerShdw blurRad="38100" dist="38100" dir="2700000" algn="tl">
                    <a:srgbClr val="DDDDDD"/>
                  </a:outerShdw>
                </a:effectLst>
              </a:rPr>
              <a:t>MBE= -1.2</a:t>
            </a:r>
          </a:p>
          <a:p>
            <a:pPr eaLnBrk="1" hangingPunct="1"/>
            <a:r>
              <a:rPr lang="en-US">
                <a:solidFill>
                  <a:srgbClr val="0000FF"/>
                </a:solidFill>
                <a:effectLst>
                  <a:outerShdw blurRad="38100" dist="38100" dir="2700000" algn="tl">
                    <a:srgbClr val="DDDDDD"/>
                  </a:outerShdw>
                </a:effectLst>
              </a:rPr>
              <a:t>RMSE= 1.4</a:t>
            </a:r>
          </a:p>
        </p:txBody>
      </p:sp>
      <p:sp>
        <p:nvSpPr>
          <p:cNvPr id="2" name="Title 1"/>
          <p:cNvSpPr>
            <a:spLocks noGrp="1"/>
          </p:cNvSpPr>
          <p:nvPr>
            <p:ph type="title"/>
          </p:nvPr>
        </p:nvSpPr>
        <p:spPr>
          <a:xfrm>
            <a:off x="457200" y="342913"/>
            <a:ext cx="8229600" cy="1143000"/>
          </a:xfrm>
        </p:spPr>
        <p:txBody>
          <a:bodyPr>
            <a:normAutofit fontScale="90000"/>
          </a:bodyPr>
          <a:lstStyle/>
          <a:p>
            <a:r>
              <a:rPr lang="en-US" dirty="0" smtClean="0"/>
              <a:t>Data assimilation updates improve crop yield estimates</a:t>
            </a:r>
            <a:endParaRPr lang="en-US" dirty="0"/>
          </a:p>
        </p:txBody>
      </p:sp>
    </p:spTree>
    <p:extLst>
      <p:ext uri="{BB962C8B-B14F-4D97-AF65-F5344CB8AC3E}">
        <p14:creationId xmlns:p14="http://schemas.microsoft.com/office/powerpoint/2010/main" val="333503055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91276" y="274637"/>
            <a:ext cx="1984737" cy="4518111"/>
          </a:xfrm>
        </p:spPr>
        <p:txBody>
          <a:bodyPr>
            <a:normAutofit/>
          </a:bodyPr>
          <a:lstStyle/>
          <a:p>
            <a:r>
              <a:rPr lang="en-US" sz="3200" dirty="0" smtClean="0"/>
              <a:t>Forecast quantities that impact agriculture</a:t>
            </a:r>
            <a:endParaRPr lang="en-US" sz="3200" dirty="0"/>
          </a:p>
        </p:txBody>
      </p:sp>
      <p:pic>
        <p:nvPicPr>
          <p:cNvPr id="6" name="Picture 5"/>
          <p:cNvPicPr>
            <a:picLocks noChangeAspect="1"/>
          </p:cNvPicPr>
          <p:nvPr/>
        </p:nvPicPr>
        <p:blipFill>
          <a:blip r:embed="rId2"/>
          <a:stretch>
            <a:fillRect/>
          </a:stretch>
        </p:blipFill>
        <p:spPr>
          <a:xfrm>
            <a:off x="10568" y="0"/>
            <a:ext cx="6880709" cy="6858000"/>
          </a:xfrm>
          <a:prstGeom prst="rect">
            <a:avLst/>
          </a:prstGeom>
        </p:spPr>
      </p:pic>
      <p:sp>
        <p:nvSpPr>
          <p:cNvPr id="7" name="Rectangle 7"/>
          <p:cNvSpPr>
            <a:spLocks/>
          </p:cNvSpPr>
          <p:nvPr/>
        </p:nvSpPr>
        <p:spPr bwMode="auto">
          <a:xfrm>
            <a:off x="6227349" y="6450189"/>
            <a:ext cx="281787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r>
              <a:rPr lang="en-US" sz="1400" b="1" dirty="0" err="1">
                <a:solidFill>
                  <a:srgbClr val="4D576B"/>
                </a:solidFill>
                <a:ea typeface="ＭＳ Ｐゴシック" charset="0"/>
                <a:cs typeface="Gill Sans Light" charset="0"/>
                <a:sym typeface="Gill Sans Light" charset="0"/>
              </a:rPr>
              <a:t>Verbist</a:t>
            </a:r>
            <a:r>
              <a:rPr lang="en-US" sz="1400" b="1" dirty="0">
                <a:solidFill>
                  <a:srgbClr val="4D576B"/>
                </a:solidFill>
                <a:ea typeface="ＭＳ Ｐゴシック" charset="0"/>
                <a:cs typeface="Gill Sans Light" charset="0"/>
                <a:sym typeface="Gill Sans Light" charset="0"/>
              </a:rPr>
              <a:t>, Robertson et al. (2010, JAMC)</a:t>
            </a:r>
          </a:p>
        </p:txBody>
      </p:sp>
    </p:spTree>
    <p:extLst>
      <p:ext uri="{BB962C8B-B14F-4D97-AF65-F5344CB8AC3E}">
        <p14:creationId xmlns:p14="http://schemas.microsoft.com/office/powerpoint/2010/main" val="198665497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ext Box 2"/>
          <p:cNvSpPr txBox="1">
            <a:spLocks noChangeArrowheads="1"/>
          </p:cNvSpPr>
          <p:nvPr/>
        </p:nvSpPr>
        <p:spPr bwMode="auto">
          <a:xfrm>
            <a:off x="558383" y="152400"/>
            <a:ext cx="7993895" cy="1354217"/>
          </a:xfrm>
          <a:prstGeom prst="rect">
            <a:avLst/>
          </a:prstGeom>
          <a:noFill/>
          <a:ln w="9525">
            <a:noFill/>
            <a:miter lim="800000"/>
            <a:headEnd/>
            <a:tailEnd/>
          </a:ln>
          <a:effectLst/>
        </p:spPr>
        <p:txBody>
          <a:bodyPr wrap="none">
            <a:prstTxWarp prst="textNoShape">
              <a:avLst/>
            </a:prstTxWarp>
            <a:spAutoFit/>
          </a:bodyPr>
          <a:lstStyle/>
          <a:p>
            <a:pPr algn="ctr">
              <a:defRPr/>
            </a:pPr>
            <a:r>
              <a:rPr lang="en-US" sz="3200" b="1" dirty="0">
                <a:solidFill>
                  <a:srgbClr val="000090"/>
                </a:solidFill>
              </a:rPr>
              <a:t>Climate Risk Management Approach in the IRI </a:t>
            </a:r>
          </a:p>
          <a:p>
            <a:pPr algn="ctr">
              <a:defRPr/>
            </a:pPr>
            <a:r>
              <a:rPr lang="en-US" sz="1800" b="1" dirty="0">
                <a:solidFill>
                  <a:srgbClr val="000090"/>
                </a:solidFill>
              </a:rPr>
              <a:t>(from months, through Decades, to Climate Change)</a:t>
            </a:r>
          </a:p>
          <a:p>
            <a:pPr algn="ctr">
              <a:defRPr/>
            </a:pPr>
            <a:r>
              <a:rPr lang="en-US" sz="3200" b="1" dirty="0">
                <a:solidFill>
                  <a:srgbClr val="000090"/>
                </a:solidFill>
              </a:rPr>
              <a:t>Four Pillars</a:t>
            </a:r>
          </a:p>
        </p:txBody>
      </p:sp>
      <p:sp>
        <p:nvSpPr>
          <p:cNvPr id="267267" name="Text Box 3"/>
          <p:cNvSpPr txBox="1">
            <a:spLocks noChangeArrowheads="1"/>
          </p:cNvSpPr>
          <p:nvPr/>
        </p:nvSpPr>
        <p:spPr bwMode="auto">
          <a:xfrm>
            <a:off x="123298" y="1692275"/>
            <a:ext cx="8246969" cy="1138773"/>
          </a:xfrm>
          <a:prstGeom prst="rect">
            <a:avLst/>
          </a:prstGeom>
          <a:noFill/>
          <a:ln w="9525">
            <a:noFill/>
            <a:miter lim="800000"/>
            <a:headEnd/>
            <a:tailEnd/>
          </a:ln>
        </p:spPr>
        <p:txBody>
          <a:bodyPr wrap="none">
            <a:prstTxWarp prst="textNoShape">
              <a:avLst/>
            </a:prstTxWarp>
            <a:spAutoFit/>
          </a:bodyPr>
          <a:lstStyle/>
          <a:p>
            <a:r>
              <a:rPr lang="en-US" sz="2400" b="1" dirty="0"/>
              <a:t>Identify Vulnerabilities and Opportunities in Climate Variability </a:t>
            </a:r>
          </a:p>
          <a:p>
            <a:r>
              <a:rPr lang="en-US" sz="2400" b="1" dirty="0"/>
              <a:t>and Change in Collaboration with “Users</a:t>
            </a:r>
            <a:r>
              <a:rPr lang="en-US" b="1" dirty="0"/>
              <a:t>” </a:t>
            </a:r>
          </a:p>
          <a:p>
            <a:r>
              <a:rPr lang="en-US" sz="2000" b="1" dirty="0">
                <a:solidFill>
                  <a:srgbClr val="000090"/>
                </a:solidFill>
              </a:rPr>
              <a:t>(which systems, what components within systems)</a:t>
            </a:r>
          </a:p>
        </p:txBody>
      </p:sp>
      <p:sp>
        <p:nvSpPr>
          <p:cNvPr id="267268" name="Text Box 4"/>
          <p:cNvSpPr txBox="1">
            <a:spLocks noChangeArrowheads="1"/>
          </p:cNvSpPr>
          <p:nvPr/>
        </p:nvSpPr>
        <p:spPr bwMode="auto">
          <a:xfrm>
            <a:off x="123298" y="3205163"/>
            <a:ext cx="8507883" cy="769441"/>
          </a:xfrm>
          <a:prstGeom prst="rect">
            <a:avLst/>
          </a:prstGeom>
          <a:noFill/>
          <a:ln w="9525">
            <a:noFill/>
            <a:miter lim="800000"/>
            <a:headEnd/>
            <a:tailEnd/>
          </a:ln>
        </p:spPr>
        <p:txBody>
          <a:bodyPr wrap="none">
            <a:prstTxWarp prst="textNoShape">
              <a:avLst/>
            </a:prstTxWarp>
            <a:spAutoFit/>
          </a:bodyPr>
          <a:lstStyle/>
          <a:p>
            <a:r>
              <a:rPr lang="en-US" sz="2400" b="1" dirty="0" smtClean="0"/>
              <a:t>Understand / Quantify </a:t>
            </a:r>
            <a:r>
              <a:rPr lang="en-US" sz="2400" b="1" dirty="0"/>
              <a:t>/ Reduce Uncertainties </a:t>
            </a:r>
          </a:p>
          <a:p>
            <a:r>
              <a:rPr lang="en-US" sz="2000" b="1" dirty="0">
                <a:solidFill>
                  <a:srgbClr val="000090"/>
                </a:solidFill>
              </a:rPr>
              <a:t>(learn from the </a:t>
            </a:r>
            <a:r>
              <a:rPr lang="en-US" sz="2000" b="1" u="sng" dirty="0">
                <a:solidFill>
                  <a:srgbClr val="000090"/>
                </a:solidFill>
              </a:rPr>
              <a:t>past</a:t>
            </a:r>
            <a:r>
              <a:rPr lang="en-US" sz="2000" b="1" dirty="0">
                <a:solidFill>
                  <a:srgbClr val="000090"/>
                </a:solidFill>
              </a:rPr>
              <a:t>, monitor the </a:t>
            </a:r>
            <a:r>
              <a:rPr lang="en-US" sz="2000" b="1" u="sng" dirty="0">
                <a:solidFill>
                  <a:srgbClr val="000090"/>
                </a:solidFill>
              </a:rPr>
              <a:t>present</a:t>
            </a:r>
            <a:r>
              <a:rPr lang="en-US" sz="2000" b="1" dirty="0">
                <a:solidFill>
                  <a:srgbClr val="000090"/>
                </a:solidFill>
              </a:rPr>
              <a:t>, provide relevant info on the </a:t>
            </a:r>
            <a:r>
              <a:rPr lang="en-US" sz="2000" b="1" u="sng" dirty="0">
                <a:solidFill>
                  <a:srgbClr val="000090"/>
                </a:solidFill>
              </a:rPr>
              <a:t>future</a:t>
            </a:r>
            <a:r>
              <a:rPr lang="en-US" sz="2000" b="1" dirty="0">
                <a:solidFill>
                  <a:srgbClr val="000090"/>
                </a:solidFill>
              </a:rPr>
              <a:t>)</a:t>
            </a:r>
          </a:p>
        </p:txBody>
      </p:sp>
      <p:sp>
        <p:nvSpPr>
          <p:cNvPr id="267269" name="Text Box 5"/>
          <p:cNvSpPr txBox="1">
            <a:spLocks noChangeArrowheads="1"/>
          </p:cNvSpPr>
          <p:nvPr/>
        </p:nvSpPr>
        <p:spPr bwMode="auto">
          <a:xfrm>
            <a:off x="123298" y="4352925"/>
            <a:ext cx="8171377" cy="769441"/>
          </a:xfrm>
          <a:prstGeom prst="rect">
            <a:avLst/>
          </a:prstGeom>
          <a:noFill/>
          <a:ln w="9525">
            <a:noFill/>
            <a:miter lim="800000"/>
            <a:headEnd/>
            <a:tailEnd/>
          </a:ln>
        </p:spPr>
        <p:txBody>
          <a:bodyPr wrap="none">
            <a:prstTxWarp prst="textNoShape">
              <a:avLst/>
            </a:prstTxWarp>
            <a:spAutoFit/>
          </a:bodyPr>
          <a:lstStyle/>
          <a:p>
            <a:r>
              <a:rPr lang="en-US" sz="2400" b="1" dirty="0"/>
              <a:t>Identify Interventions (Technologies) that Reduce Vulnerability</a:t>
            </a:r>
          </a:p>
          <a:p>
            <a:r>
              <a:rPr lang="en-US" sz="2000" b="1" dirty="0">
                <a:solidFill>
                  <a:srgbClr val="000090"/>
                </a:solidFill>
              </a:rPr>
              <a:t>(e.g</a:t>
            </a:r>
            <a:r>
              <a:rPr lang="en-US" sz="2000" b="1" dirty="0" smtClean="0">
                <a:solidFill>
                  <a:srgbClr val="000090"/>
                </a:solidFill>
              </a:rPr>
              <a:t>., </a:t>
            </a:r>
            <a:r>
              <a:rPr lang="en-US" sz="2000" b="1" dirty="0">
                <a:solidFill>
                  <a:srgbClr val="000090"/>
                </a:solidFill>
              </a:rPr>
              <a:t>drought resistance cultivars, water holding </a:t>
            </a:r>
            <a:r>
              <a:rPr lang="en-US" sz="2000" b="1" dirty="0" smtClean="0">
                <a:solidFill>
                  <a:srgbClr val="000090"/>
                </a:solidFill>
              </a:rPr>
              <a:t>capacity, irrigation)</a:t>
            </a:r>
            <a:endParaRPr lang="en-US" sz="2000" b="1" dirty="0">
              <a:solidFill>
                <a:srgbClr val="000090"/>
              </a:solidFill>
            </a:endParaRPr>
          </a:p>
        </p:txBody>
      </p:sp>
      <p:sp>
        <p:nvSpPr>
          <p:cNvPr id="267270" name="Text Box 6"/>
          <p:cNvSpPr txBox="1">
            <a:spLocks noChangeArrowheads="1"/>
          </p:cNvSpPr>
          <p:nvPr/>
        </p:nvSpPr>
        <p:spPr bwMode="auto">
          <a:xfrm>
            <a:off x="123298" y="5502275"/>
            <a:ext cx="9225602" cy="830997"/>
          </a:xfrm>
          <a:prstGeom prst="rect">
            <a:avLst/>
          </a:prstGeom>
          <a:noFill/>
          <a:ln w="15875">
            <a:noFill/>
            <a:miter lim="800000"/>
            <a:headEnd/>
            <a:tailEnd/>
          </a:ln>
        </p:spPr>
        <p:txBody>
          <a:bodyPr wrap="none">
            <a:prstTxWarp prst="textNoShape">
              <a:avLst/>
            </a:prstTxWarp>
            <a:spAutoFit/>
          </a:bodyPr>
          <a:lstStyle/>
          <a:p>
            <a:r>
              <a:rPr lang="en-US" sz="2400" b="1" dirty="0"/>
              <a:t>Identify Policies and Institutional Arrangements that reduce</a:t>
            </a:r>
          </a:p>
          <a:p>
            <a:r>
              <a:rPr lang="en-US" sz="2400" b="1" dirty="0"/>
              <a:t>Vulnerability and/or Transfer </a:t>
            </a:r>
            <a:r>
              <a:rPr lang="en-US" sz="2400" dirty="0"/>
              <a:t>Risks</a:t>
            </a:r>
            <a:r>
              <a:rPr lang="en-US" sz="2400" dirty="0" smtClean="0"/>
              <a:t> </a:t>
            </a:r>
            <a:r>
              <a:rPr lang="en-US" sz="2000" dirty="0" smtClean="0">
                <a:solidFill>
                  <a:srgbClr val="000090"/>
                </a:solidFill>
              </a:rPr>
              <a:t>(</a:t>
            </a:r>
            <a:r>
              <a:rPr lang="en-US" sz="2000" dirty="0">
                <a:solidFill>
                  <a:srgbClr val="000090"/>
                </a:solidFill>
              </a:rPr>
              <a:t>Early Warning Systems, Insurance, Credit)</a:t>
            </a:r>
          </a:p>
        </p:txBody>
      </p:sp>
      <p:sp>
        <p:nvSpPr>
          <p:cNvPr id="29703" name="Text Box 7"/>
          <p:cNvSpPr txBox="1">
            <a:spLocks noChangeArrowheads="1"/>
          </p:cNvSpPr>
          <p:nvPr/>
        </p:nvSpPr>
        <p:spPr bwMode="auto">
          <a:xfrm>
            <a:off x="6369050" y="6437313"/>
            <a:ext cx="1949450" cy="366712"/>
          </a:xfrm>
          <a:prstGeom prst="rect">
            <a:avLst/>
          </a:prstGeom>
          <a:noFill/>
          <a:ln w="9525">
            <a:noFill/>
            <a:miter lim="800000"/>
            <a:headEnd/>
            <a:tailEnd/>
          </a:ln>
        </p:spPr>
        <p:txBody>
          <a:bodyPr wrap="none">
            <a:prstTxWarp prst="textNoShape">
              <a:avLst/>
            </a:prstTxWarp>
            <a:spAutoFit/>
          </a:bodyPr>
          <a:lstStyle/>
          <a:p>
            <a:r>
              <a:rPr lang="en-US" sz="1800" b="0" i="1" dirty="0"/>
              <a:t>(Baethgen, 2010)</a:t>
            </a:r>
          </a:p>
        </p:txBody>
      </p:sp>
    </p:spTree>
    <p:extLst>
      <p:ext uri="{BB962C8B-B14F-4D97-AF65-F5344CB8AC3E}">
        <p14:creationId xmlns:p14="http://schemas.microsoft.com/office/powerpoint/2010/main" val="196173077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248400"/>
            <a:ext cx="425450"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147" name="Rectangle 3"/>
          <p:cNvSpPr>
            <a:spLocks noChangeArrowheads="1"/>
          </p:cNvSpPr>
          <p:nvPr/>
        </p:nvSpPr>
        <p:spPr bwMode="auto">
          <a:xfrm>
            <a:off x="38100" y="25400"/>
            <a:ext cx="5073650" cy="406400"/>
          </a:xfrm>
          <a:prstGeom prst="rect">
            <a:avLst/>
          </a:prstGeom>
          <a:noFill/>
          <a:ln w="9525">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i="1">
                <a:solidFill>
                  <a:srgbClr val="003399"/>
                </a:solidFill>
              </a:rPr>
              <a:t>IRI Approach: Climate Risk Management</a:t>
            </a: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 y="2519363"/>
            <a:ext cx="1981200" cy="197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149" name="Text Box 5"/>
          <p:cNvSpPr txBox="1">
            <a:spLocks noChangeArrowheads="1"/>
          </p:cNvSpPr>
          <p:nvPr/>
        </p:nvSpPr>
        <p:spPr bwMode="auto">
          <a:xfrm>
            <a:off x="927100" y="2970213"/>
            <a:ext cx="1270000" cy="730250"/>
          </a:xfrm>
          <a:prstGeom prst="rect">
            <a:avLst/>
          </a:prstGeom>
          <a:solidFill>
            <a:schemeClr val="bg1">
              <a:alpha val="3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b="1">
                <a:latin typeface="Verdana" charset="0"/>
              </a:rPr>
              <a:t>Monitoring</a:t>
            </a:r>
          </a:p>
          <a:p>
            <a:r>
              <a:rPr lang="en-US" sz="1400" b="1">
                <a:latin typeface="Verdana" charset="0"/>
              </a:rPr>
              <a:t>Vegetation</a:t>
            </a:r>
          </a:p>
          <a:p>
            <a:r>
              <a:rPr lang="en-US" sz="1400" b="1">
                <a:latin typeface="Verdana" charset="0"/>
              </a:rPr>
              <a:t>(Satellite)</a:t>
            </a:r>
          </a:p>
        </p:txBody>
      </p:sp>
      <p:sp>
        <p:nvSpPr>
          <p:cNvPr id="6150" name="Text Box 6"/>
          <p:cNvSpPr txBox="1">
            <a:spLocks noChangeArrowheads="1"/>
          </p:cNvSpPr>
          <p:nvPr/>
        </p:nvSpPr>
        <p:spPr bwMode="auto">
          <a:xfrm>
            <a:off x="4838700" y="3751263"/>
            <a:ext cx="4114800" cy="2979737"/>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800" b="1">
                <a:latin typeface="Verdana" charset="0"/>
              </a:rPr>
              <a:t>Inform and Assist</a:t>
            </a:r>
          </a:p>
          <a:p>
            <a:r>
              <a:rPr lang="en-US" sz="2800" b="1">
                <a:latin typeface="Verdana" charset="0"/>
              </a:rPr>
              <a:t>Decisions, Policies</a:t>
            </a:r>
          </a:p>
          <a:p>
            <a:endParaRPr lang="en-US" sz="1200" b="1">
              <a:latin typeface="Verdana" charset="0"/>
            </a:endParaRPr>
          </a:p>
          <a:p>
            <a:pPr>
              <a:buFontTx/>
              <a:buChar char="•"/>
            </a:pPr>
            <a:r>
              <a:rPr lang="en-US" sz="2400" b="1">
                <a:latin typeface="Verdana" charset="0"/>
              </a:rPr>
              <a:t> Agriculture</a:t>
            </a:r>
          </a:p>
          <a:p>
            <a:pPr>
              <a:buFontTx/>
              <a:buChar char="•"/>
            </a:pPr>
            <a:r>
              <a:rPr lang="en-US" sz="2400" b="1">
                <a:latin typeface="Verdana" charset="0"/>
              </a:rPr>
              <a:t> Food Security</a:t>
            </a:r>
          </a:p>
          <a:p>
            <a:pPr>
              <a:buFontTx/>
              <a:buChar char="•"/>
            </a:pPr>
            <a:r>
              <a:rPr lang="en-US" sz="2400" b="1">
                <a:latin typeface="Verdana" charset="0"/>
              </a:rPr>
              <a:t> Water Management</a:t>
            </a:r>
          </a:p>
          <a:p>
            <a:pPr>
              <a:buFontTx/>
              <a:buChar char="•"/>
            </a:pPr>
            <a:r>
              <a:rPr lang="en-US" sz="2400" b="1">
                <a:latin typeface="Verdana" charset="0"/>
              </a:rPr>
              <a:t> Health </a:t>
            </a:r>
          </a:p>
          <a:p>
            <a:pPr>
              <a:buFontTx/>
              <a:buChar char="•"/>
            </a:pPr>
            <a:r>
              <a:rPr lang="en-US" sz="2400" b="1">
                <a:latin typeface="Verdana" charset="0"/>
              </a:rPr>
              <a:t> Disasters</a:t>
            </a:r>
          </a:p>
        </p:txBody>
      </p:sp>
      <p:pic>
        <p:nvPicPr>
          <p:cNvPr id="615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8313" y="1192213"/>
            <a:ext cx="661987"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15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0013" y="1192213"/>
            <a:ext cx="661987"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15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0013" y="2093913"/>
            <a:ext cx="661987"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15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8313" y="2093913"/>
            <a:ext cx="661987"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155" name="Text Box 11"/>
          <p:cNvSpPr txBox="1">
            <a:spLocks noChangeArrowheads="1"/>
          </p:cNvSpPr>
          <p:nvPr/>
        </p:nvSpPr>
        <p:spPr bwMode="auto">
          <a:xfrm>
            <a:off x="5638800" y="228600"/>
            <a:ext cx="3198311" cy="31854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dirty="0">
                <a:solidFill>
                  <a:srgbClr val="0000FF"/>
                </a:solidFill>
                <a:latin typeface="Verdana" charset="0"/>
              </a:rPr>
              <a:t>Start with </a:t>
            </a:r>
          </a:p>
          <a:p>
            <a:r>
              <a:rPr lang="en-US" sz="2400" b="1" dirty="0">
                <a:solidFill>
                  <a:srgbClr val="0000FF"/>
                </a:solidFill>
                <a:latin typeface="Verdana" charset="0"/>
              </a:rPr>
              <a:t>Stakeholder</a:t>
            </a:r>
          </a:p>
          <a:p>
            <a:r>
              <a:rPr lang="en-US" sz="2400" b="1" dirty="0">
                <a:solidFill>
                  <a:srgbClr val="0000FF"/>
                </a:solidFill>
                <a:latin typeface="Verdana" charset="0"/>
              </a:rPr>
              <a:t>Needs, Demands</a:t>
            </a:r>
          </a:p>
          <a:p>
            <a:endParaRPr lang="en-US" sz="900" b="1" dirty="0">
              <a:solidFill>
                <a:srgbClr val="0000FF"/>
              </a:solidFill>
              <a:latin typeface="Verdana" charset="0"/>
            </a:endParaRPr>
          </a:p>
          <a:p>
            <a:pPr>
              <a:buFontTx/>
              <a:buChar char="•"/>
            </a:pPr>
            <a:r>
              <a:rPr lang="en-US" sz="2000" dirty="0">
                <a:solidFill>
                  <a:srgbClr val="0000FF"/>
                </a:solidFill>
                <a:latin typeface="Verdana" charset="0"/>
              </a:rPr>
              <a:t>Ministries (Ag, </a:t>
            </a:r>
            <a:r>
              <a:rPr lang="en-US" sz="2000" dirty="0" err="1">
                <a:solidFill>
                  <a:srgbClr val="0000FF"/>
                </a:solidFill>
                <a:latin typeface="Verdana" charset="0"/>
              </a:rPr>
              <a:t>Envir</a:t>
            </a:r>
            <a:r>
              <a:rPr lang="en-US" sz="2000" dirty="0">
                <a:solidFill>
                  <a:srgbClr val="0000FF"/>
                </a:solidFill>
                <a:latin typeface="Verdana" charset="0"/>
              </a:rPr>
              <a:t>.)</a:t>
            </a:r>
          </a:p>
          <a:p>
            <a:pPr>
              <a:buFontTx/>
              <a:buChar char="•"/>
            </a:pPr>
            <a:r>
              <a:rPr lang="en-US" sz="2000" dirty="0">
                <a:solidFill>
                  <a:srgbClr val="0000FF"/>
                </a:solidFill>
                <a:latin typeface="Verdana" charset="0"/>
              </a:rPr>
              <a:t>Farmer NGOs</a:t>
            </a:r>
          </a:p>
          <a:p>
            <a:pPr>
              <a:buFontTx/>
              <a:buChar char="•"/>
            </a:pPr>
            <a:r>
              <a:rPr lang="en-US" sz="2000" dirty="0">
                <a:solidFill>
                  <a:srgbClr val="0000FF"/>
                </a:solidFill>
                <a:latin typeface="Verdana" charset="0"/>
              </a:rPr>
              <a:t>Health Institutes</a:t>
            </a:r>
          </a:p>
          <a:p>
            <a:pPr>
              <a:buFontTx/>
              <a:buChar char="•"/>
            </a:pPr>
            <a:r>
              <a:rPr lang="en-US" sz="2000" dirty="0">
                <a:solidFill>
                  <a:srgbClr val="0000FF"/>
                </a:solidFill>
                <a:latin typeface="Verdana" charset="0"/>
              </a:rPr>
              <a:t>Emergency Systems</a:t>
            </a:r>
          </a:p>
          <a:p>
            <a:pPr>
              <a:buFontTx/>
              <a:buChar char="•"/>
            </a:pPr>
            <a:r>
              <a:rPr lang="en-US" sz="2000" dirty="0">
                <a:solidFill>
                  <a:srgbClr val="0000FF"/>
                </a:solidFill>
                <a:latin typeface="Verdana" charset="0"/>
              </a:rPr>
              <a:t>Water Managers</a:t>
            </a:r>
          </a:p>
          <a:p>
            <a:pPr>
              <a:buFontTx/>
              <a:buChar char="•"/>
            </a:pPr>
            <a:r>
              <a:rPr lang="en-US" sz="2000" dirty="0">
                <a:solidFill>
                  <a:srgbClr val="0000FF"/>
                </a:solidFill>
                <a:latin typeface="Verdana" charset="0"/>
              </a:rPr>
              <a:t>International Agencies</a:t>
            </a:r>
          </a:p>
        </p:txBody>
      </p:sp>
      <p:sp>
        <p:nvSpPr>
          <p:cNvPr id="6156" name="Text Box 12"/>
          <p:cNvSpPr txBox="1">
            <a:spLocks noChangeArrowheads="1"/>
          </p:cNvSpPr>
          <p:nvPr/>
        </p:nvSpPr>
        <p:spPr bwMode="auto">
          <a:xfrm>
            <a:off x="2590800" y="506413"/>
            <a:ext cx="2382838" cy="3057525"/>
          </a:xfrm>
          <a:prstGeom prst="rect">
            <a:avLst/>
          </a:prstGeom>
          <a:noFill/>
          <a:ln w="9525">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1">
                <a:latin typeface="Verdana" charset="0"/>
              </a:rPr>
              <a:t>Decision Support</a:t>
            </a:r>
          </a:p>
          <a:p>
            <a:r>
              <a:rPr lang="en-US" b="1">
                <a:latin typeface="Verdana" charset="0"/>
              </a:rPr>
              <a:t>        Systems</a:t>
            </a:r>
            <a:endParaRPr lang="en-US" sz="1000" b="1">
              <a:latin typeface="Verdana" charset="0"/>
            </a:endParaRPr>
          </a:p>
          <a:p>
            <a:endParaRPr lang="en-US" sz="1600" b="1">
              <a:latin typeface="Verdana" charset="0"/>
            </a:endParaRPr>
          </a:p>
          <a:p>
            <a:endParaRPr lang="en-US" sz="2400" b="1">
              <a:latin typeface="Verdana" charset="0"/>
            </a:endParaRPr>
          </a:p>
          <a:p>
            <a:endParaRPr lang="en-US" sz="2400" b="1">
              <a:latin typeface="Verdana" charset="0"/>
            </a:endParaRPr>
          </a:p>
          <a:p>
            <a:endParaRPr lang="en-US" sz="2400" b="1">
              <a:latin typeface="Verdana" charset="0"/>
            </a:endParaRPr>
          </a:p>
          <a:p>
            <a:endParaRPr lang="en-US" sz="2400" b="1">
              <a:latin typeface="Verdana" charset="0"/>
            </a:endParaRPr>
          </a:p>
          <a:p>
            <a:endParaRPr lang="en-US" sz="1400" b="1">
              <a:latin typeface="Verdana" charset="0"/>
            </a:endParaRPr>
          </a:p>
          <a:p>
            <a:r>
              <a:rPr lang="en-US" sz="1600" b="1">
                <a:latin typeface="Verdana" charset="0"/>
              </a:rPr>
              <a:t>  Simulation Tools,</a:t>
            </a:r>
          </a:p>
          <a:p>
            <a:r>
              <a:rPr lang="en-US" sz="1600" b="1">
                <a:latin typeface="Verdana" charset="0"/>
              </a:rPr>
              <a:t>  Applied Systems</a:t>
            </a:r>
          </a:p>
        </p:txBody>
      </p:sp>
      <p:pic>
        <p:nvPicPr>
          <p:cNvPr id="6157"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92300" y="4424363"/>
            <a:ext cx="1993900" cy="2433637"/>
          </a:xfrm>
          <a:prstGeom prst="rect">
            <a:avLst/>
          </a:prstGeom>
          <a:noFill/>
          <a:extLst>
            <a:ext uri="{909E8E84-426E-40dd-AFC4-6F175D3DCCD1}">
              <a14:hiddenFill xmlns:a14="http://schemas.microsoft.com/office/drawing/2010/main">
                <a:solidFill>
                  <a:srgbClr val="FFFFFF"/>
                </a:solidFill>
              </a14:hiddenFill>
            </a:ext>
          </a:extLst>
        </p:spPr>
      </p:pic>
      <p:sp>
        <p:nvSpPr>
          <p:cNvPr id="6158" name="Text Box 14"/>
          <p:cNvSpPr txBox="1">
            <a:spLocks noChangeArrowheads="1"/>
          </p:cNvSpPr>
          <p:nvPr/>
        </p:nvSpPr>
        <p:spPr bwMode="auto">
          <a:xfrm>
            <a:off x="2362200" y="5562600"/>
            <a:ext cx="1192213" cy="1035050"/>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400" b="1">
                <a:latin typeface="Verdana" charset="0"/>
              </a:rPr>
              <a:t>Seasonal</a:t>
            </a:r>
          </a:p>
          <a:p>
            <a:pPr algn="ctr"/>
            <a:r>
              <a:rPr lang="en-US" sz="1400" b="1">
                <a:latin typeface="Verdana" charset="0"/>
              </a:rPr>
              <a:t>Climate</a:t>
            </a:r>
          </a:p>
          <a:p>
            <a:pPr algn="ctr"/>
            <a:r>
              <a:rPr lang="en-US" sz="1400" b="1">
                <a:latin typeface="Verdana" charset="0"/>
              </a:rPr>
              <a:t>Forecasts</a:t>
            </a:r>
          </a:p>
          <a:p>
            <a:pPr algn="ctr"/>
            <a:r>
              <a:rPr lang="en-US" sz="1000" b="1">
                <a:latin typeface="Verdana" charset="0"/>
              </a:rPr>
              <a:t>(Scenarios for</a:t>
            </a:r>
          </a:p>
          <a:p>
            <a:pPr algn="ctr"/>
            <a:r>
              <a:rPr lang="en-US" sz="1000" b="1">
                <a:latin typeface="Verdana" charset="0"/>
              </a:rPr>
              <a:t>Longer Term)</a:t>
            </a:r>
          </a:p>
        </p:txBody>
      </p:sp>
      <p:pic>
        <p:nvPicPr>
          <p:cNvPr id="6159"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533400"/>
            <a:ext cx="1797050" cy="1905000"/>
          </a:xfrm>
          <a:prstGeom prst="rect">
            <a:avLst/>
          </a:prstGeom>
          <a:noFill/>
          <a:extLst>
            <a:ext uri="{909E8E84-426E-40dd-AFC4-6F175D3DCCD1}">
              <a14:hiddenFill xmlns:a14="http://schemas.microsoft.com/office/drawing/2010/main">
                <a:solidFill>
                  <a:srgbClr val="FFFFFF"/>
                </a:solidFill>
              </a14:hiddenFill>
            </a:ext>
          </a:extLst>
        </p:spPr>
      </p:pic>
      <p:sp>
        <p:nvSpPr>
          <p:cNvPr id="6160" name="Text Box 16"/>
          <p:cNvSpPr txBox="1">
            <a:spLocks noChangeArrowheads="1"/>
          </p:cNvSpPr>
          <p:nvPr/>
        </p:nvSpPr>
        <p:spPr bwMode="auto">
          <a:xfrm>
            <a:off x="457200" y="1295400"/>
            <a:ext cx="1676400" cy="1084263"/>
          </a:xfrm>
          <a:prstGeom prst="rect">
            <a:avLst/>
          </a:prstGeom>
          <a:solidFill>
            <a:schemeClr val="bg1">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300" b="1">
                <a:latin typeface="Verdana" charset="0"/>
              </a:rPr>
              <a:t>Climatology,</a:t>
            </a:r>
          </a:p>
          <a:p>
            <a:r>
              <a:rPr lang="en-US" sz="1300" b="1">
                <a:latin typeface="Verdana" charset="0"/>
              </a:rPr>
              <a:t>Variability, </a:t>
            </a:r>
          </a:p>
          <a:p>
            <a:r>
              <a:rPr lang="en-US" sz="1300" b="1">
                <a:latin typeface="Verdana" charset="0"/>
              </a:rPr>
              <a:t>Risks, Technologies,</a:t>
            </a:r>
          </a:p>
          <a:p>
            <a:r>
              <a:rPr lang="en-US" sz="1300" b="1">
                <a:latin typeface="Verdana" charset="0"/>
              </a:rPr>
              <a:t>Interventions</a:t>
            </a:r>
          </a:p>
        </p:txBody>
      </p:sp>
      <p:sp>
        <p:nvSpPr>
          <p:cNvPr id="6161" name="Text Box 17"/>
          <p:cNvSpPr txBox="1">
            <a:spLocks noChangeArrowheads="1"/>
          </p:cNvSpPr>
          <p:nvPr/>
        </p:nvSpPr>
        <p:spPr bwMode="auto">
          <a:xfrm>
            <a:off x="365125" y="584200"/>
            <a:ext cx="1597025" cy="2444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000" b="1">
                <a:latin typeface="Verdana" charset="0"/>
              </a:rPr>
              <a:t>Learn from the Past</a:t>
            </a:r>
          </a:p>
        </p:txBody>
      </p:sp>
      <p:sp>
        <p:nvSpPr>
          <p:cNvPr id="6162" name="Text Box 18"/>
          <p:cNvSpPr txBox="1">
            <a:spLocks noChangeArrowheads="1"/>
          </p:cNvSpPr>
          <p:nvPr/>
        </p:nvSpPr>
        <p:spPr bwMode="auto">
          <a:xfrm>
            <a:off x="561975" y="2662238"/>
            <a:ext cx="679450" cy="228600"/>
          </a:xfrm>
          <a:prstGeom prst="rect">
            <a:avLst/>
          </a:prstGeom>
          <a:noFill/>
          <a:ln>
            <a:noFill/>
          </a:ln>
          <a:effectLst/>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900" b="1">
                <a:latin typeface="Verdana" charset="0"/>
              </a:rPr>
              <a:t>Present</a:t>
            </a:r>
          </a:p>
        </p:txBody>
      </p:sp>
    </p:spTree>
    <p:extLst>
      <p:ext uri="{BB962C8B-B14F-4D97-AF65-F5344CB8AC3E}">
        <p14:creationId xmlns:p14="http://schemas.microsoft.com/office/powerpoint/2010/main" val="9020772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6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4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1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5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15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15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15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15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15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5" grpId="0" animBg="1"/>
      <p:bldP spid="6156" grpId="0" animBg="1"/>
      <p:bldP spid="6158" grpId="0" animBg="1"/>
      <p:bldP spid="6160" grpId="0" animBg="1"/>
      <p:bldP spid="6161" grpId="0" animBg="1"/>
      <p:bldP spid="616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9"/>
          <p:cNvPicPr>
            <a:picLocks noChangeAspect="1"/>
          </p:cNvPicPr>
          <p:nvPr/>
        </p:nvPicPr>
        <p:blipFill>
          <a:blip r:embed="rId2"/>
          <a:srcRect/>
          <a:stretch>
            <a:fillRect/>
          </a:stretch>
        </p:blipFill>
        <p:spPr bwMode="auto">
          <a:xfrm>
            <a:off x="76200" y="2824044"/>
            <a:ext cx="1974850" cy="2819400"/>
          </a:xfrm>
          <a:prstGeom prst="rect">
            <a:avLst/>
          </a:prstGeom>
          <a:noFill/>
          <a:ln w="9525">
            <a:noFill/>
            <a:miter lim="800000"/>
            <a:headEnd/>
            <a:tailEnd/>
          </a:ln>
        </p:spPr>
      </p:pic>
      <p:sp>
        <p:nvSpPr>
          <p:cNvPr id="50183" name="TextBox 9"/>
          <p:cNvSpPr txBox="1">
            <a:spLocks noChangeArrowheads="1"/>
          </p:cNvSpPr>
          <p:nvPr/>
        </p:nvSpPr>
        <p:spPr bwMode="auto">
          <a:xfrm>
            <a:off x="200710" y="1844838"/>
            <a:ext cx="1741319" cy="923330"/>
          </a:xfrm>
          <a:prstGeom prst="rect">
            <a:avLst/>
          </a:prstGeom>
          <a:noFill/>
          <a:ln w="9525">
            <a:noFill/>
            <a:miter lim="800000"/>
            <a:headEnd/>
            <a:tailEnd/>
          </a:ln>
        </p:spPr>
        <p:txBody>
          <a:bodyPr wrap="none">
            <a:prstTxWarp prst="textNoShape">
              <a:avLst/>
            </a:prstTxWarp>
            <a:spAutoFit/>
          </a:bodyPr>
          <a:lstStyle/>
          <a:p>
            <a:pPr algn="ctr"/>
            <a:r>
              <a:rPr lang="es-ES" b="1" dirty="0" smtClean="0">
                <a:latin typeface="Arial"/>
                <a:cs typeface="Arial"/>
              </a:rPr>
              <a:t>IRI’s Seasonal</a:t>
            </a:r>
          </a:p>
          <a:p>
            <a:pPr algn="ctr"/>
            <a:r>
              <a:rPr lang="es-ES" b="1" dirty="0" smtClean="0">
                <a:latin typeface="Arial"/>
                <a:cs typeface="Arial"/>
              </a:rPr>
              <a:t>Climate</a:t>
            </a:r>
          </a:p>
          <a:p>
            <a:pPr algn="ctr"/>
            <a:r>
              <a:rPr lang="es-ES" b="1" dirty="0" smtClean="0">
                <a:latin typeface="Arial"/>
                <a:cs typeface="Arial"/>
              </a:rPr>
              <a:t>Forecast</a:t>
            </a:r>
            <a:endParaRPr lang="es-ES" b="1" dirty="0">
              <a:latin typeface="Arial"/>
              <a:cs typeface="Arial"/>
            </a:endParaRPr>
          </a:p>
        </p:txBody>
      </p:sp>
      <p:grpSp>
        <p:nvGrpSpPr>
          <p:cNvPr id="2" name="Group 26"/>
          <p:cNvGrpSpPr/>
          <p:nvPr/>
        </p:nvGrpSpPr>
        <p:grpSpPr>
          <a:xfrm>
            <a:off x="4876800" y="2847032"/>
            <a:ext cx="2426134" cy="3002196"/>
            <a:chOff x="4876800" y="2613788"/>
            <a:chExt cx="2426134" cy="3002196"/>
          </a:xfrm>
        </p:grpSpPr>
        <p:pic>
          <p:nvPicPr>
            <p:cNvPr id="20" name="Picture 19"/>
            <p:cNvPicPr>
              <a:picLocks noChangeAspect="1"/>
            </p:cNvPicPr>
            <p:nvPr/>
          </p:nvPicPr>
          <p:blipFill>
            <a:blip r:embed="rId3"/>
            <a:stretch>
              <a:fillRect/>
            </a:stretch>
          </p:blipFill>
          <p:spPr>
            <a:xfrm>
              <a:off x="5229382" y="3446811"/>
              <a:ext cx="2073552" cy="2042511"/>
            </a:xfrm>
            <a:prstGeom prst="rect">
              <a:avLst/>
            </a:prstGeom>
          </p:spPr>
        </p:pic>
        <p:sp>
          <p:nvSpPr>
            <p:cNvPr id="50186" name="TextBox 12"/>
            <p:cNvSpPr txBox="1">
              <a:spLocks noChangeArrowheads="1"/>
            </p:cNvSpPr>
            <p:nvPr/>
          </p:nvSpPr>
          <p:spPr bwMode="auto">
            <a:xfrm>
              <a:off x="5476122" y="2613788"/>
              <a:ext cx="1275597" cy="923330"/>
            </a:xfrm>
            <a:prstGeom prst="rect">
              <a:avLst/>
            </a:prstGeom>
            <a:noFill/>
            <a:ln w="9525">
              <a:noFill/>
              <a:miter lim="800000"/>
              <a:headEnd/>
              <a:tailEnd/>
            </a:ln>
          </p:spPr>
          <p:txBody>
            <a:bodyPr wrap="none">
              <a:prstTxWarp prst="textNoShape">
                <a:avLst/>
              </a:prstTxWarp>
              <a:spAutoFit/>
            </a:bodyPr>
            <a:lstStyle/>
            <a:p>
              <a:pPr algn="ctr"/>
              <a:r>
                <a:rPr lang="es-ES" dirty="0" smtClean="0">
                  <a:latin typeface="Arial"/>
                  <a:cs typeface="Arial"/>
                </a:rPr>
                <a:t>Monitoring</a:t>
              </a:r>
            </a:p>
            <a:p>
              <a:pPr algn="ctr"/>
              <a:r>
                <a:rPr lang="es-ES" dirty="0" smtClean="0">
                  <a:latin typeface="Arial"/>
                  <a:cs typeface="Arial"/>
                </a:rPr>
                <a:t>Livestock</a:t>
              </a:r>
            </a:p>
            <a:p>
              <a:pPr algn="ctr"/>
              <a:r>
                <a:rPr lang="es-ES" dirty="0" smtClean="0">
                  <a:latin typeface="Arial"/>
                  <a:cs typeface="Arial"/>
                </a:rPr>
                <a:t>Population</a:t>
              </a:r>
              <a:endParaRPr lang="es-ES" dirty="0">
                <a:latin typeface="Arial"/>
                <a:cs typeface="Arial"/>
              </a:endParaRPr>
            </a:p>
          </p:txBody>
        </p:sp>
        <p:cxnSp>
          <p:nvCxnSpPr>
            <p:cNvPr id="19" name="Straight Arrow Connector 18"/>
            <p:cNvCxnSpPr/>
            <p:nvPr/>
          </p:nvCxnSpPr>
          <p:spPr>
            <a:xfrm rot="16200000" flipH="1">
              <a:off x="4746541" y="2873459"/>
              <a:ext cx="793918"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flipH="1" flipV="1">
              <a:off x="4786391" y="5172992"/>
              <a:ext cx="533402" cy="3525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3" name="Group 27"/>
          <p:cNvGrpSpPr/>
          <p:nvPr/>
        </p:nvGrpSpPr>
        <p:grpSpPr>
          <a:xfrm>
            <a:off x="7354770" y="2935063"/>
            <a:ext cx="1800302" cy="2819400"/>
            <a:chOff x="7393647" y="2079835"/>
            <a:chExt cx="1800302" cy="2819400"/>
          </a:xfrm>
        </p:grpSpPr>
        <p:sp>
          <p:nvSpPr>
            <p:cNvPr id="24" name="Rectangle 23"/>
            <p:cNvSpPr/>
            <p:nvPr/>
          </p:nvSpPr>
          <p:spPr>
            <a:xfrm>
              <a:off x="7393647" y="2079835"/>
              <a:ext cx="1725989" cy="2819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50191" name="TextBox 21"/>
            <p:cNvSpPr txBox="1">
              <a:spLocks noChangeArrowheads="1"/>
            </p:cNvSpPr>
            <p:nvPr/>
          </p:nvSpPr>
          <p:spPr bwMode="auto">
            <a:xfrm>
              <a:off x="7495259" y="2232235"/>
              <a:ext cx="1698690" cy="2585323"/>
            </a:xfrm>
            <a:prstGeom prst="rect">
              <a:avLst/>
            </a:prstGeom>
            <a:noFill/>
            <a:ln w="9525">
              <a:noFill/>
              <a:miter lim="800000"/>
              <a:headEnd/>
              <a:tailEnd/>
            </a:ln>
          </p:spPr>
          <p:txBody>
            <a:bodyPr wrap="square">
              <a:prstTxWarp prst="textNoShape">
                <a:avLst/>
              </a:prstTxWarp>
              <a:spAutoFit/>
            </a:bodyPr>
            <a:lstStyle/>
            <a:p>
              <a:r>
                <a:rPr lang="es-ES" b="1" dirty="0" smtClean="0">
                  <a:latin typeface="Arial"/>
                  <a:cs typeface="Arial"/>
                </a:rPr>
                <a:t>Early warning systems</a:t>
              </a:r>
            </a:p>
            <a:p>
              <a:endParaRPr lang="es-ES" b="1" dirty="0" smtClean="0">
                <a:latin typeface="Arial"/>
                <a:cs typeface="Arial"/>
              </a:endParaRPr>
            </a:p>
            <a:p>
              <a:r>
                <a:rPr lang="es-ES" b="1" dirty="0" smtClean="0">
                  <a:latin typeface="Arial"/>
                  <a:cs typeface="Arial"/>
                </a:rPr>
                <a:t>Emergencies</a:t>
              </a:r>
            </a:p>
            <a:p>
              <a:endParaRPr lang="es-ES" b="1" dirty="0" smtClean="0">
                <a:latin typeface="Arial"/>
                <a:cs typeface="Arial"/>
              </a:endParaRPr>
            </a:p>
            <a:p>
              <a:r>
                <a:rPr lang="es-ES" b="1" dirty="0" smtClean="0">
                  <a:latin typeface="Arial"/>
                  <a:cs typeface="Arial"/>
                </a:rPr>
                <a:t>Planning</a:t>
              </a:r>
            </a:p>
            <a:p>
              <a:endParaRPr lang="es-ES" b="1" dirty="0" smtClean="0">
                <a:latin typeface="Arial"/>
                <a:cs typeface="Arial"/>
              </a:endParaRPr>
            </a:p>
            <a:p>
              <a:r>
                <a:rPr lang="es-ES" b="1" dirty="0" smtClean="0">
                  <a:latin typeface="Arial"/>
                  <a:cs typeface="Arial"/>
                </a:rPr>
                <a:t>Decisions</a:t>
              </a:r>
            </a:p>
            <a:p>
              <a:endParaRPr lang="es-ES" b="1" dirty="0" smtClean="0">
                <a:latin typeface="Arial"/>
                <a:cs typeface="Arial"/>
              </a:endParaRPr>
            </a:p>
          </p:txBody>
        </p:sp>
      </p:grpSp>
      <p:sp>
        <p:nvSpPr>
          <p:cNvPr id="50192" name="Rectangle 22"/>
          <p:cNvSpPr>
            <a:spLocks noChangeArrowheads="1"/>
          </p:cNvSpPr>
          <p:nvPr/>
        </p:nvSpPr>
        <p:spPr bwMode="auto">
          <a:xfrm>
            <a:off x="56945" y="-29198"/>
            <a:ext cx="8153707" cy="846386"/>
          </a:xfrm>
          <a:prstGeom prst="rect">
            <a:avLst/>
          </a:prstGeom>
          <a:noFill/>
          <a:ln w="9525">
            <a:noFill/>
            <a:miter lim="800000"/>
            <a:headEnd/>
            <a:tailEnd/>
          </a:ln>
        </p:spPr>
        <p:txBody>
          <a:bodyPr wrap="none">
            <a:prstTxWarp prst="textNoShape">
              <a:avLst/>
            </a:prstTxWarp>
            <a:spAutoFit/>
          </a:bodyPr>
          <a:lstStyle/>
          <a:p>
            <a:pPr>
              <a:spcAft>
                <a:spcPts val="600"/>
              </a:spcAft>
            </a:pPr>
            <a:r>
              <a:rPr lang="es-MX" sz="2000" i="1" dirty="0" smtClean="0"/>
              <a:t>Uruguay:  Examples of the IDSS at National Scale:</a:t>
            </a:r>
          </a:p>
          <a:p>
            <a:pPr>
              <a:spcAft>
                <a:spcPts val="600"/>
              </a:spcAft>
            </a:pPr>
            <a:r>
              <a:rPr lang="es-MX" sz="2400" b="1" dirty="0" smtClean="0">
                <a:solidFill>
                  <a:srgbClr val="0000FF"/>
                </a:solidFill>
              </a:rPr>
              <a:t>“Translating” Climate Infromation into Agronomic Information</a:t>
            </a:r>
            <a:endParaRPr lang="en-US" sz="2400" b="1" dirty="0">
              <a:solidFill>
                <a:srgbClr val="0000FF"/>
              </a:solidFill>
            </a:endParaRPr>
          </a:p>
        </p:txBody>
      </p:sp>
      <p:sp>
        <p:nvSpPr>
          <p:cNvPr id="22" name="Date Placeholder 1"/>
          <p:cNvSpPr>
            <a:spLocks noGrp="1"/>
          </p:cNvSpPr>
          <p:nvPr>
            <p:ph type="dt" sz="quarter" idx="10"/>
          </p:nvPr>
        </p:nvSpPr>
        <p:spPr>
          <a:xfrm>
            <a:off x="7010400" y="6492875"/>
            <a:ext cx="2133600" cy="365125"/>
          </a:xfrm>
          <a:noFill/>
        </p:spPr>
        <p:txBody>
          <a:bodyPr/>
          <a:lstStyle/>
          <a:p>
            <a:r>
              <a:rPr lang="en-US" dirty="0" smtClean="0">
                <a:latin typeface="Verdana" charset="0"/>
                <a:ea typeface="ＭＳ Ｐゴシック" charset="-128"/>
                <a:cs typeface="ＭＳ Ｐゴシック" charset="-128"/>
              </a:rPr>
              <a:t>W.E. Baethgen 2012</a:t>
            </a:r>
          </a:p>
        </p:txBody>
      </p:sp>
      <p:grpSp>
        <p:nvGrpSpPr>
          <p:cNvPr id="4" name="Group 24"/>
          <p:cNvGrpSpPr/>
          <p:nvPr/>
        </p:nvGrpSpPr>
        <p:grpSpPr>
          <a:xfrm>
            <a:off x="1981199" y="1071444"/>
            <a:ext cx="3132499" cy="5617827"/>
            <a:chOff x="1981199" y="838200"/>
            <a:chExt cx="3132499" cy="5617827"/>
          </a:xfrm>
        </p:grpSpPr>
        <p:grpSp>
          <p:nvGrpSpPr>
            <p:cNvPr id="5" name="Group 25"/>
            <p:cNvGrpSpPr/>
            <p:nvPr/>
          </p:nvGrpSpPr>
          <p:grpSpPr>
            <a:xfrm>
              <a:off x="1981199" y="838200"/>
              <a:ext cx="3132499" cy="4572000"/>
              <a:chOff x="1981199" y="838200"/>
              <a:chExt cx="3132499" cy="4572000"/>
            </a:xfrm>
          </p:grpSpPr>
          <p:sp>
            <p:nvSpPr>
              <p:cNvPr id="50184" name="TextBox 10"/>
              <p:cNvSpPr txBox="1">
                <a:spLocks noChangeArrowheads="1"/>
              </p:cNvSpPr>
              <p:nvPr/>
            </p:nvSpPr>
            <p:spPr bwMode="auto">
              <a:xfrm>
                <a:off x="2235912" y="838200"/>
                <a:ext cx="2877786" cy="646331"/>
              </a:xfrm>
              <a:prstGeom prst="rect">
                <a:avLst/>
              </a:prstGeom>
              <a:noFill/>
              <a:ln w="9525">
                <a:noFill/>
                <a:miter lim="800000"/>
                <a:headEnd/>
                <a:tailEnd/>
              </a:ln>
            </p:spPr>
            <p:txBody>
              <a:bodyPr wrap="none">
                <a:prstTxWarp prst="textNoShape">
                  <a:avLst/>
                </a:prstTxWarp>
                <a:spAutoFit/>
              </a:bodyPr>
              <a:lstStyle/>
              <a:p>
                <a:pPr algn="ctr"/>
                <a:r>
                  <a:rPr lang="es-ES" b="1" dirty="0" smtClean="0">
                    <a:solidFill>
                      <a:srgbClr val="008000"/>
                    </a:solidFill>
                    <a:latin typeface="Arial"/>
                    <a:cs typeface="Arial"/>
                  </a:rPr>
                  <a:t>Monitoring and Forecast</a:t>
                </a:r>
              </a:p>
              <a:p>
                <a:pPr algn="ctr"/>
                <a:r>
                  <a:rPr lang="es-ES" b="1" dirty="0" smtClean="0">
                    <a:solidFill>
                      <a:srgbClr val="008000"/>
                    </a:solidFill>
                    <a:latin typeface="Arial"/>
                    <a:cs typeface="Arial"/>
                  </a:rPr>
                  <a:t>Soil Water Balance</a:t>
                </a:r>
                <a:endParaRPr lang="es-ES" b="1" dirty="0">
                  <a:solidFill>
                    <a:srgbClr val="008000"/>
                  </a:solidFill>
                  <a:latin typeface="Arial"/>
                  <a:cs typeface="Arial"/>
                </a:endParaRPr>
              </a:p>
            </p:txBody>
          </p:sp>
          <p:sp>
            <p:nvSpPr>
              <p:cNvPr id="50185" name="TextBox 11"/>
              <p:cNvSpPr txBox="1">
                <a:spLocks noChangeArrowheads="1"/>
              </p:cNvSpPr>
              <p:nvPr/>
            </p:nvSpPr>
            <p:spPr bwMode="auto">
              <a:xfrm>
                <a:off x="2196861" y="3779143"/>
                <a:ext cx="2877786" cy="646331"/>
              </a:xfrm>
              <a:prstGeom prst="rect">
                <a:avLst/>
              </a:prstGeom>
              <a:noFill/>
              <a:ln w="9525">
                <a:noFill/>
                <a:miter lim="800000"/>
                <a:headEnd/>
                <a:tailEnd/>
              </a:ln>
            </p:spPr>
            <p:txBody>
              <a:bodyPr wrap="none">
                <a:prstTxWarp prst="textNoShape">
                  <a:avLst/>
                </a:prstTxWarp>
                <a:spAutoFit/>
              </a:bodyPr>
              <a:lstStyle/>
              <a:p>
                <a:pPr algn="ctr"/>
                <a:r>
                  <a:rPr lang="es-ES" b="1" dirty="0" smtClean="0">
                    <a:solidFill>
                      <a:srgbClr val="008000"/>
                    </a:solidFill>
                    <a:latin typeface="Arial"/>
                    <a:cs typeface="Arial"/>
                  </a:rPr>
                  <a:t>Monitoring and Forecast</a:t>
                </a:r>
              </a:p>
              <a:p>
                <a:pPr algn="ctr"/>
                <a:r>
                  <a:rPr lang="es-ES" b="1" dirty="0" smtClean="0">
                    <a:solidFill>
                      <a:srgbClr val="008000"/>
                    </a:solidFill>
                    <a:latin typeface="Arial"/>
                    <a:cs typeface="Arial"/>
                  </a:rPr>
                  <a:t>Pasture Production</a:t>
                </a:r>
                <a:endParaRPr lang="es-ES" b="1" dirty="0">
                  <a:solidFill>
                    <a:srgbClr val="008000"/>
                  </a:solidFill>
                  <a:latin typeface="Arial"/>
                  <a:cs typeface="Arial"/>
                </a:endParaRPr>
              </a:p>
            </p:txBody>
          </p:sp>
          <p:cxnSp>
            <p:nvCxnSpPr>
              <p:cNvPr id="15" name="Straight Arrow Connector 14"/>
              <p:cNvCxnSpPr/>
              <p:nvPr/>
            </p:nvCxnSpPr>
            <p:spPr>
              <a:xfrm rot="5400000" flipH="1" flipV="1">
                <a:off x="1676400" y="2743200"/>
                <a:ext cx="9906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16200000" flipH="1">
                <a:off x="1661017" y="4587382"/>
                <a:ext cx="1143000" cy="5026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8" name="Picture 6"/>
              <p:cNvPicPr>
                <a:picLocks noChangeAspect="1" noChangeArrowheads="1"/>
              </p:cNvPicPr>
              <p:nvPr/>
            </p:nvPicPr>
            <p:blipFill>
              <a:blip r:embed="rId4"/>
              <a:srcRect/>
              <a:stretch>
                <a:fillRect/>
              </a:stretch>
            </p:blipFill>
            <p:spPr bwMode="auto">
              <a:xfrm>
                <a:off x="2496793" y="1480543"/>
                <a:ext cx="2353424" cy="2078038"/>
              </a:xfrm>
              <a:prstGeom prst="rect">
                <a:avLst/>
              </a:prstGeom>
              <a:noFill/>
              <a:ln w="9525">
                <a:noFill/>
                <a:miter lim="800000"/>
                <a:headEnd/>
                <a:tailEnd/>
              </a:ln>
            </p:spPr>
          </p:pic>
        </p:grpSp>
        <p:pic>
          <p:nvPicPr>
            <p:cNvPr id="23" name="Picture 22"/>
            <p:cNvPicPr>
              <a:picLocks noChangeAspect="1"/>
            </p:cNvPicPr>
            <p:nvPr/>
          </p:nvPicPr>
          <p:blipFill>
            <a:blip r:embed="rId5"/>
            <a:stretch>
              <a:fillRect/>
            </a:stretch>
          </p:blipFill>
          <p:spPr>
            <a:xfrm>
              <a:off x="2483835" y="4396781"/>
              <a:ext cx="2353424" cy="2059246"/>
            </a:xfrm>
            <a:prstGeom prst="rect">
              <a:avLst/>
            </a:prstGeom>
          </p:spPr>
        </p:pic>
      </p:grpSp>
    </p:spTree>
    <p:extLst>
      <p:ext uri="{BB962C8B-B14F-4D97-AF65-F5344CB8AC3E}">
        <p14:creationId xmlns:p14="http://schemas.microsoft.com/office/powerpoint/2010/main" val="9777093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srcRect/>
          <a:stretch>
            <a:fillRect/>
          </a:stretch>
        </p:blipFill>
        <p:spPr bwMode="auto">
          <a:xfrm>
            <a:off x="304800" y="1730375"/>
            <a:ext cx="7467600" cy="4670425"/>
          </a:xfrm>
          <a:prstGeom prst="rect">
            <a:avLst/>
          </a:prstGeom>
          <a:noFill/>
          <a:ln w="9525">
            <a:noFill/>
            <a:miter lim="800000"/>
            <a:headEnd/>
            <a:tailEnd/>
          </a:ln>
        </p:spPr>
      </p:pic>
      <p:sp>
        <p:nvSpPr>
          <p:cNvPr id="25603" name="Text Box 4"/>
          <p:cNvSpPr txBox="1">
            <a:spLocks noChangeArrowheads="1"/>
          </p:cNvSpPr>
          <p:nvPr/>
        </p:nvSpPr>
        <p:spPr bwMode="auto">
          <a:xfrm>
            <a:off x="784225" y="152400"/>
            <a:ext cx="7485063" cy="457200"/>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tx2"/>
                </a:solidFill>
                <a:latin typeface="Tahoma" pitchFamily="-105" charset="0"/>
              </a:rPr>
              <a:t>CRM: Manage the Entire Range of VARIABILITY</a:t>
            </a:r>
          </a:p>
        </p:txBody>
      </p:sp>
      <p:sp>
        <p:nvSpPr>
          <p:cNvPr id="25604" name="Text Box 5"/>
          <p:cNvSpPr txBox="1">
            <a:spLocks noChangeArrowheads="1"/>
          </p:cNvSpPr>
          <p:nvPr/>
        </p:nvSpPr>
        <p:spPr bwMode="auto">
          <a:xfrm rot="-5400000">
            <a:off x="-1166019" y="3528219"/>
            <a:ext cx="3398838" cy="457200"/>
          </a:xfrm>
          <a:prstGeom prst="rect">
            <a:avLst/>
          </a:prstGeom>
          <a:solidFill>
            <a:schemeClr val="bg1"/>
          </a:solidFill>
          <a:ln w="9525">
            <a:noFill/>
            <a:miter lim="800000"/>
            <a:headEnd/>
            <a:tailEnd/>
          </a:ln>
        </p:spPr>
        <p:txBody>
          <a:bodyPr wrap="none">
            <a:prstTxWarp prst="textNoShape">
              <a:avLst/>
            </a:prstTxWarp>
            <a:spAutoFit/>
          </a:bodyPr>
          <a:lstStyle/>
          <a:p>
            <a:r>
              <a:rPr lang="en-US" dirty="0"/>
              <a:t>Probability (Density)   </a:t>
            </a:r>
          </a:p>
        </p:txBody>
      </p:sp>
      <p:sp>
        <p:nvSpPr>
          <p:cNvPr id="25605" name="Text Box 7"/>
          <p:cNvSpPr txBox="1">
            <a:spLocks noChangeArrowheads="1"/>
          </p:cNvSpPr>
          <p:nvPr/>
        </p:nvSpPr>
        <p:spPr bwMode="auto">
          <a:xfrm>
            <a:off x="1231900" y="5943600"/>
            <a:ext cx="6316663" cy="396875"/>
          </a:xfrm>
          <a:prstGeom prst="rect">
            <a:avLst/>
          </a:prstGeom>
          <a:solidFill>
            <a:schemeClr val="bg1"/>
          </a:solidFill>
          <a:ln w="9525">
            <a:noFill/>
            <a:miter lim="800000"/>
            <a:headEnd/>
            <a:tailEnd/>
          </a:ln>
        </p:spPr>
        <p:txBody>
          <a:bodyPr wrap="none">
            <a:prstTxWarp prst="textNoShape">
              <a:avLst/>
            </a:prstTxWarp>
            <a:spAutoFit/>
          </a:bodyPr>
          <a:lstStyle/>
          <a:p>
            <a:r>
              <a:rPr lang="en-US" sz="2000" dirty="0">
                <a:latin typeface="Tahoma" pitchFamily="-105" charset="0"/>
              </a:rPr>
              <a:t>Climate related Outcome (e.g., food production)</a:t>
            </a:r>
          </a:p>
        </p:txBody>
      </p:sp>
    </p:spTree>
    <p:extLst>
      <p:ext uri="{BB962C8B-B14F-4D97-AF65-F5344CB8AC3E}">
        <p14:creationId xmlns:p14="http://schemas.microsoft.com/office/powerpoint/2010/main" val="339980840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8600" y="1828800"/>
            <a:ext cx="7797800" cy="4660900"/>
          </a:xfrm>
          <a:prstGeom prst="rect">
            <a:avLst/>
          </a:prstGeom>
        </p:spPr>
      </p:pic>
      <p:sp>
        <p:nvSpPr>
          <p:cNvPr id="4" name="Text Box 4"/>
          <p:cNvSpPr txBox="1">
            <a:spLocks noChangeArrowheads="1"/>
          </p:cNvSpPr>
          <p:nvPr/>
        </p:nvSpPr>
        <p:spPr bwMode="auto">
          <a:xfrm>
            <a:off x="784225" y="152400"/>
            <a:ext cx="7485063" cy="457200"/>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tx2"/>
                </a:solidFill>
                <a:latin typeface="Tahoma" pitchFamily="-105" charset="0"/>
              </a:rPr>
              <a:t>CRM: Manage the Entire Range of VARIABILITY</a:t>
            </a:r>
          </a:p>
        </p:txBody>
      </p:sp>
      <p:sp>
        <p:nvSpPr>
          <p:cNvPr id="5" name="Text Box 8"/>
          <p:cNvSpPr txBox="1">
            <a:spLocks noChangeArrowheads="1"/>
          </p:cNvSpPr>
          <p:nvPr/>
        </p:nvSpPr>
        <p:spPr bwMode="auto">
          <a:xfrm>
            <a:off x="990600" y="4965700"/>
            <a:ext cx="1130300" cy="701675"/>
          </a:xfrm>
          <a:prstGeom prst="rect">
            <a:avLst/>
          </a:prstGeom>
          <a:solidFill>
            <a:srgbClr val="FF0000"/>
          </a:solidFill>
          <a:ln w="9525">
            <a:noFill/>
            <a:miter lim="800000"/>
            <a:headEnd/>
            <a:tailEnd/>
          </a:ln>
        </p:spPr>
        <p:txBody>
          <a:bodyPr wrap="none">
            <a:prstTxWarp prst="textNoShape">
              <a:avLst/>
            </a:prstTxWarp>
            <a:spAutoFit/>
          </a:bodyPr>
          <a:lstStyle/>
          <a:p>
            <a:r>
              <a:rPr lang="en-US" b="0" dirty="0">
                <a:solidFill>
                  <a:schemeClr val="bg1"/>
                </a:solidFill>
                <a:latin typeface="Tahoma" pitchFamily="-105" charset="0"/>
              </a:rPr>
              <a:t>CRISIS</a:t>
            </a:r>
          </a:p>
          <a:p>
            <a:r>
              <a:rPr lang="en-US" sz="1600" b="0" dirty="0">
                <a:solidFill>
                  <a:schemeClr val="bg1"/>
                </a:solidFill>
                <a:latin typeface="Tahoma" pitchFamily="-105" charset="0"/>
              </a:rPr>
              <a:t>e.g., Mitch</a:t>
            </a:r>
          </a:p>
        </p:txBody>
      </p:sp>
      <p:sp>
        <p:nvSpPr>
          <p:cNvPr id="6" name="Text Box 9"/>
          <p:cNvSpPr txBox="1">
            <a:spLocks noChangeArrowheads="1"/>
          </p:cNvSpPr>
          <p:nvPr/>
        </p:nvSpPr>
        <p:spPr bwMode="auto">
          <a:xfrm>
            <a:off x="990600" y="4051300"/>
            <a:ext cx="1627188" cy="701675"/>
          </a:xfrm>
          <a:prstGeom prst="rect">
            <a:avLst/>
          </a:prstGeom>
          <a:solidFill>
            <a:srgbClr val="FFFF00"/>
          </a:solidFill>
          <a:ln w="9525">
            <a:noFill/>
            <a:miter lim="800000"/>
            <a:headEnd/>
            <a:tailEnd/>
          </a:ln>
        </p:spPr>
        <p:txBody>
          <a:bodyPr wrap="none">
            <a:prstTxWarp prst="textNoShape">
              <a:avLst/>
            </a:prstTxWarp>
            <a:spAutoFit/>
          </a:bodyPr>
          <a:lstStyle/>
          <a:p>
            <a:r>
              <a:rPr lang="en-US" b="0" dirty="0">
                <a:latin typeface="Tahoma" pitchFamily="-105" charset="0"/>
              </a:rPr>
              <a:t>HARDSHIP</a:t>
            </a:r>
          </a:p>
          <a:p>
            <a:r>
              <a:rPr lang="en-US" sz="1600" b="0" dirty="0">
                <a:latin typeface="Tahoma" pitchFamily="-105" charset="0"/>
              </a:rPr>
              <a:t>e.g., Drought</a:t>
            </a:r>
          </a:p>
        </p:txBody>
      </p:sp>
      <p:sp>
        <p:nvSpPr>
          <p:cNvPr id="7" name="Text Box 7"/>
          <p:cNvSpPr txBox="1">
            <a:spLocks noChangeArrowheads="1"/>
          </p:cNvSpPr>
          <p:nvPr/>
        </p:nvSpPr>
        <p:spPr bwMode="auto">
          <a:xfrm>
            <a:off x="1231900" y="6016625"/>
            <a:ext cx="6316663" cy="396875"/>
          </a:xfrm>
          <a:prstGeom prst="rect">
            <a:avLst/>
          </a:prstGeom>
          <a:solidFill>
            <a:schemeClr val="bg1"/>
          </a:solidFill>
          <a:ln w="9525">
            <a:noFill/>
            <a:miter lim="800000"/>
            <a:headEnd/>
            <a:tailEnd/>
          </a:ln>
        </p:spPr>
        <p:txBody>
          <a:bodyPr wrap="none">
            <a:prstTxWarp prst="textNoShape">
              <a:avLst/>
            </a:prstTxWarp>
            <a:spAutoFit/>
          </a:bodyPr>
          <a:lstStyle/>
          <a:p>
            <a:r>
              <a:rPr lang="en-US" sz="2000" dirty="0">
                <a:latin typeface="Tahoma" pitchFamily="-105" charset="0"/>
              </a:rPr>
              <a:t>Climate related Outcome (e.g., food production)</a:t>
            </a:r>
          </a:p>
        </p:txBody>
      </p:sp>
      <p:sp>
        <p:nvSpPr>
          <p:cNvPr id="8" name="Text Box 5"/>
          <p:cNvSpPr txBox="1">
            <a:spLocks noChangeArrowheads="1"/>
          </p:cNvSpPr>
          <p:nvPr/>
        </p:nvSpPr>
        <p:spPr bwMode="auto">
          <a:xfrm rot="16200000">
            <a:off x="-1166019" y="3464719"/>
            <a:ext cx="3398838" cy="457200"/>
          </a:xfrm>
          <a:prstGeom prst="rect">
            <a:avLst/>
          </a:prstGeom>
          <a:solidFill>
            <a:schemeClr val="bg1"/>
          </a:solidFill>
          <a:ln w="9525">
            <a:noFill/>
            <a:miter lim="800000"/>
            <a:headEnd/>
            <a:tailEnd/>
          </a:ln>
        </p:spPr>
        <p:txBody>
          <a:bodyPr wrap="none">
            <a:prstTxWarp prst="textNoShape">
              <a:avLst/>
            </a:prstTxWarp>
            <a:spAutoFit/>
          </a:bodyPr>
          <a:lstStyle/>
          <a:p>
            <a:r>
              <a:rPr lang="en-US" dirty="0"/>
              <a:t>Probability (Density)   </a:t>
            </a:r>
          </a:p>
        </p:txBody>
      </p:sp>
    </p:spTree>
    <p:extLst>
      <p:ext uri="{BB962C8B-B14F-4D97-AF65-F5344CB8AC3E}">
        <p14:creationId xmlns:p14="http://schemas.microsoft.com/office/powerpoint/2010/main" val="171937516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5"/>
          <p:cNvPicPr>
            <a:picLocks noChangeAspect="1" noChangeArrowheads="1"/>
          </p:cNvPicPr>
          <p:nvPr/>
        </p:nvPicPr>
        <p:blipFill>
          <a:blip r:embed="rId3"/>
          <a:srcRect/>
          <a:stretch>
            <a:fillRect/>
          </a:stretch>
        </p:blipFill>
        <p:spPr bwMode="auto">
          <a:xfrm>
            <a:off x="228600" y="1879600"/>
            <a:ext cx="7772400" cy="4641850"/>
          </a:xfrm>
          <a:prstGeom prst="rect">
            <a:avLst/>
          </a:prstGeom>
          <a:noFill/>
          <a:ln w="9525">
            <a:noFill/>
            <a:miter lim="800000"/>
            <a:headEnd/>
            <a:tailEnd/>
          </a:ln>
        </p:spPr>
      </p:pic>
      <p:grpSp>
        <p:nvGrpSpPr>
          <p:cNvPr id="2" name="Group 3"/>
          <p:cNvGrpSpPr>
            <a:grpSpLocks/>
          </p:cNvGrpSpPr>
          <p:nvPr/>
        </p:nvGrpSpPr>
        <p:grpSpPr bwMode="auto">
          <a:xfrm>
            <a:off x="6096000" y="914400"/>
            <a:ext cx="2765425" cy="2716213"/>
            <a:chOff x="3840" y="576"/>
            <a:chExt cx="1742" cy="1711"/>
          </a:xfrm>
        </p:grpSpPr>
        <p:sp>
          <p:nvSpPr>
            <p:cNvPr id="27658" name="Text Box 4"/>
            <p:cNvSpPr txBox="1">
              <a:spLocks noChangeArrowheads="1"/>
            </p:cNvSpPr>
            <p:nvPr/>
          </p:nvSpPr>
          <p:spPr bwMode="auto">
            <a:xfrm>
              <a:off x="3840" y="576"/>
              <a:ext cx="1742" cy="1711"/>
            </a:xfrm>
            <a:prstGeom prst="rect">
              <a:avLst/>
            </a:prstGeom>
            <a:solidFill>
              <a:srgbClr val="008000"/>
            </a:solidFill>
            <a:ln w="9525">
              <a:noFill/>
              <a:miter lim="800000"/>
              <a:headEnd/>
              <a:tailEnd/>
            </a:ln>
          </p:spPr>
          <p:txBody>
            <a:bodyPr>
              <a:prstTxWarp prst="textNoShape">
                <a:avLst/>
              </a:prstTxWarp>
              <a:spAutoFit/>
            </a:bodyPr>
            <a:lstStyle/>
            <a:p>
              <a:pPr algn="ctr"/>
              <a:r>
                <a:rPr lang="en-US" b="0" dirty="0">
                  <a:solidFill>
                    <a:schemeClr val="bg1"/>
                  </a:solidFill>
                  <a:latin typeface="Tahoma" pitchFamily="-105" charset="0"/>
                </a:rPr>
                <a:t>Also Critical</a:t>
              </a:r>
            </a:p>
            <a:p>
              <a:pPr algn="ctr"/>
              <a:r>
                <a:rPr lang="en-US" b="0" dirty="0">
                  <a:solidFill>
                    <a:schemeClr val="bg1"/>
                  </a:solidFill>
                  <a:latin typeface="Tahoma" pitchFamily="-105" charset="0"/>
                </a:rPr>
                <a:t>For Development:</a:t>
              </a:r>
            </a:p>
            <a:p>
              <a:pPr algn="ctr"/>
              <a:endParaRPr lang="en-US" sz="1600" b="0" dirty="0">
                <a:solidFill>
                  <a:schemeClr val="bg1"/>
                </a:solidFill>
                <a:latin typeface="Tahoma" pitchFamily="-105" charset="0"/>
              </a:endParaRPr>
            </a:p>
            <a:p>
              <a:pPr algn="ctr"/>
              <a:r>
                <a:rPr lang="en-US" sz="1600" b="0" dirty="0">
                  <a:solidFill>
                    <a:schemeClr val="bg1"/>
                  </a:solidFill>
                  <a:latin typeface="Tahoma" pitchFamily="-105" charset="0"/>
                </a:rPr>
                <a:t>Risk aversion reduces Technology Adoption</a:t>
              </a:r>
            </a:p>
            <a:p>
              <a:pPr algn="ctr"/>
              <a:endParaRPr lang="en-US" sz="1600" b="0" dirty="0">
                <a:solidFill>
                  <a:schemeClr val="bg1"/>
                </a:solidFill>
                <a:latin typeface="Tahoma" pitchFamily="-105" charset="0"/>
              </a:endParaRPr>
            </a:p>
            <a:p>
              <a:pPr algn="ctr"/>
              <a:r>
                <a:rPr lang="en-US" sz="1600" b="0" dirty="0">
                  <a:solidFill>
                    <a:schemeClr val="bg1"/>
                  </a:solidFill>
                  <a:latin typeface="Tahoma" pitchFamily="-105" charset="0"/>
                </a:rPr>
                <a:t>Effect on Natural Resources</a:t>
              </a:r>
            </a:p>
            <a:p>
              <a:pPr algn="ctr"/>
              <a:endParaRPr lang="en-US" sz="1600" b="0" dirty="0">
                <a:solidFill>
                  <a:schemeClr val="bg1"/>
                </a:solidFill>
                <a:latin typeface="Tahoma" pitchFamily="-105" charset="0"/>
              </a:endParaRPr>
            </a:p>
            <a:p>
              <a:pPr algn="ctr"/>
              <a:r>
                <a:rPr lang="en-US" sz="1600" b="0" dirty="0">
                  <a:solidFill>
                    <a:schemeClr val="bg1"/>
                  </a:solidFill>
                  <a:latin typeface="Tahoma" pitchFamily="-105" charset="0"/>
                </a:rPr>
                <a:t>“Poverty Traps” </a:t>
              </a:r>
            </a:p>
            <a:p>
              <a:pPr algn="ctr"/>
              <a:endParaRPr lang="en-US" sz="1200" b="0" dirty="0">
                <a:solidFill>
                  <a:schemeClr val="bg1"/>
                </a:solidFill>
                <a:latin typeface="Tahoma" pitchFamily="-105" charset="0"/>
              </a:endParaRPr>
            </a:p>
          </p:txBody>
        </p:sp>
        <p:sp>
          <p:nvSpPr>
            <p:cNvPr id="27659" name="AutoShape 5"/>
            <p:cNvSpPr>
              <a:spLocks noChangeArrowheads="1"/>
            </p:cNvSpPr>
            <p:nvPr/>
          </p:nvSpPr>
          <p:spPr bwMode="auto">
            <a:xfrm>
              <a:off x="4689" y="1453"/>
              <a:ext cx="96" cy="144"/>
            </a:xfrm>
            <a:prstGeom prst="downArrow">
              <a:avLst>
                <a:gd name="adj1" fmla="val 50000"/>
                <a:gd name="adj2" fmla="val 37500"/>
              </a:avLst>
            </a:prstGeom>
            <a:solidFill>
              <a:srgbClr val="FFFFFF"/>
            </a:solidFill>
            <a:ln w="9525">
              <a:solidFill>
                <a:schemeClr val="tx1"/>
              </a:solidFill>
              <a:miter lim="800000"/>
              <a:headEnd/>
              <a:tailEnd/>
            </a:ln>
          </p:spPr>
          <p:txBody>
            <a:bodyPr wrap="none" anchor="ctr">
              <a:prstTxWarp prst="textNoShape">
                <a:avLst/>
              </a:prstTxWarp>
            </a:bodyPr>
            <a:lstStyle/>
            <a:p>
              <a:endParaRPr lang="es-ES"/>
            </a:p>
          </p:txBody>
        </p:sp>
        <p:sp>
          <p:nvSpPr>
            <p:cNvPr id="27660" name="AutoShape 6"/>
            <p:cNvSpPr>
              <a:spLocks noChangeArrowheads="1"/>
            </p:cNvSpPr>
            <p:nvPr/>
          </p:nvSpPr>
          <p:spPr bwMode="auto">
            <a:xfrm>
              <a:off x="4689" y="1759"/>
              <a:ext cx="96" cy="144"/>
            </a:xfrm>
            <a:prstGeom prst="downArrow">
              <a:avLst>
                <a:gd name="adj1" fmla="val 50000"/>
                <a:gd name="adj2" fmla="val 37500"/>
              </a:avLst>
            </a:prstGeom>
            <a:solidFill>
              <a:srgbClr val="FFFFFF"/>
            </a:solidFill>
            <a:ln w="9525">
              <a:solidFill>
                <a:schemeClr val="tx1"/>
              </a:solidFill>
              <a:miter lim="800000"/>
              <a:headEnd/>
              <a:tailEnd/>
            </a:ln>
          </p:spPr>
          <p:txBody>
            <a:bodyPr wrap="none" anchor="ctr">
              <a:prstTxWarp prst="textNoShape">
                <a:avLst/>
              </a:prstTxWarp>
            </a:bodyPr>
            <a:lstStyle/>
            <a:p>
              <a:endParaRPr lang="es-ES"/>
            </a:p>
          </p:txBody>
        </p:sp>
      </p:grpSp>
      <p:sp>
        <p:nvSpPr>
          <p:cNvPr id="89096" name="Text Box 8"/>
          <p:cNvSpPr txBox="1">
            <a:spLocks noChangeArrowheads="1"/>
          </p:cNvSpPr>
          <p:nvPr/>
        </p:nvSpPr>
        <p:spPr bwMode="auto">
          <a:xfrm>
            <a:off x="990600" y="5029200"/>
            <a:ext cx="1130300" cy="701675"/>
          </a:xfrm>
          <a:prstGeom prst="rect">
            <a:avLst/>
          </a:prstGeom>
          <a:solidFill>
            <a:srgbClr val="FF0000"/>
          </a:solidFill>
          <a:ln w="9525">
            <a:noFill/>
            <a:miter lim="800000"/>
            <a:headEnd/>
            <a:tailEnd/>
          </a:ln>
        </p:spPr>
        <p:txBody>
          <a:bodyPr wrap="none">
            <a:prstTxWarp prst="textNoShape">
              <a:avLst/>
            </a:prstTxWarp>
            <a:spAutoFit/>
          </a:bodyPr>
          <a:lstStyle/>
          <a:p>
            <a:r>
              <a:rPr lang="en-US" b="0" dirty="0">
                <a:solidFill>
                  <a:schemeClr val="bg1"/>
                </a:solidFill>
                <a:latin typeface="Tahoma" pitchFamily="-105" charset="0"/>
              </a:rPr>
              <a:t>CRISIS</a:t>
            </a:r>
          </a:p>
          <a:p>
            <a:r>
              <a:rPr lang="en-US" sz="1600" b="0" dirty="0">
                <a:solidFill>
                  <a:schemeClr val="bg1"/>
                </a:solidFill>
                <a:latin typeface="Tahoma" pitchFamily="-105" charset="0"/>
              </a:rPr>
              <a:t>e.g., Mitch</a:t>
            </a:r>
          </a:p>
        </p:txBody>
      </p:sp>
      <p:sp>
        <p:nvSpPr>
          <p:cNvPr id="89097" name="Text Box 9"/>
          <p:cNvSpPr txBox="1">
            <a:spLocks noChangeArrowheads="1"/>
          </p:cNvSpPr>
          <p:nvPr/>
        </p:nvSpPr>
        <p:spPr bwMode="auto">
          <a:xfrm>
            <a:off x="990600" y="4114800"/>
            <a:ext cx="1627188" cy="701675"/>
          </a:xfrm>
          <a:prstGeom prst="rect">
            <a:avLst/>
          </a:prstGeom>
          <a:solidFill>
            <a:srgbClr val="FFFF00"/>
          </a:solidFill>
          <a:ln w="9525">
            <a:noFill/>
            <a:miter lim="800000"/>
            <a:headEnd/>
            <a:tailEnd/>
          </a:ln>
        </p:spPr>
        <p:txBody>
          <a:bodyPr wrap="none">
            <a:prstTxWarp prst="textNoShape">
              <a:avLst/>
            </a:prstTxWarp>
            <a:spAutoFit/>
          </a:bodyPr>
          <a:lstStyle/>
          <a:p>
            <a:r>
              <a:rPr lang="en-US" b="0" dirty="0">
                <a:latin typeface="Tahoma" pitchFamily="-105" charset="0"/>
              </a:rPr>
              <a:t>HARDSHIP</a:t>
            </a:r>
          </a:p>
          <a:p>
            <a:r>
              <a:rPr lang="en-US" sz="1600" b="0" dirty="0">
                <a:latin typeface="Tahoma" pitchFamily="-105" charset="0"/>
              </a:rPr>
              <a:t>e.g., Drought</a:t>
            </a:r>
          </a:p>
        </p:txBody>
      </p:sp>
      <p:sp>
        <p:nvSpPr>
          <p:cNvPr id="89099" name="Text Box 11"/>
          <p:cNvSpPr txBox="1">
            <a:spLocks noChangeArrowheads="1"/>
          </p:cNvSpPr>
          <p:nvPr/>
        </p:nvSpPr>
        <p:spPr bwMode="auto">
          <a:xfrm>
            <a:off x="6470650" y="4495800"/>
            <a:ext cx="2470150" cy="822325"/>
          </a:xfrm>
          <a:prstGeom prst="rect">
            <a:avLst/>
          </a:prstGeom>
          <a:solidFill>
            <a:srgbClr val="008000"/>
          </a:solidFill>
          <a:ln w="9525">
            <a:noFill/>
            <a:miter lim="800000"/>
            <a:headEnd/>
            <a:tailEnd/>
          </a:ln>
        </p:spPr>
        <p:txBody>
          <a:bodyPr wrap="none">
            <a:prstTxWarp prst="textNoShape">
              <a:avLst/>
            </a:prstTxWarp>
            <a:spAutoFit/>
          </a:bodyPr>
          <a:lstStyle/>
          <a:p>
            <a:pPr algn="ctr"/>
            <a:r>
              <a:rPr lang="en-US" b="0" dirty="0">
                <a:solidFill>
                  <a:schemeClr val="bg1"/>
                </a:solidFill>
                <a:latin typeface="Tahoma" pitchFamily="-105" charset="0"/>
              </a:rPr>
              <a:t>MISSED</a:t>
            </a:r>
          </a:p>
          <a:p>
            <a:pPr algn="ctr"/>
            <a:r>
              <a:rPr lang="en-US" b="0" dirty="0">
                <a:solidFill>
                  <a:schemeClr val="bg1"/>
                </a:solidFill>
                <a:latin typeface="Tahoma" pitchFamily="-105" charset="0"/>
              </a:rPr>
              <a:t>OPPORTUNITIES</a:t>
            </a:r>
            <a:endParaRPr lang="en-US" sz="1600" b="0" dirty="0">
              <a:solidFill>
                <a:schemeClr val="bg1"/>
              </a:solidFill>
              <a:latin typeface="Tahoma" pitchFamily="-105" charset="0"/>
            </a:endParaRPr>
          </a:p>
        </p:txBody>
      </p:sp>
      <p:sp>
        <p:nvSpPr>
          <p:cNvPr id="27655" name="Text Box 12"/>
          <p:cNvSpPr txBox="1">
            <a:spLocks noChangeArrowheads="1"/>
          </p:cNvSpPr>
          <p:nvPr/>
        </p:nvSpPr>
        <p:spPr bwMode="auto">
          <a:xfrm rot="-5400000">
            <a:off x="-1166019" y="3528219"/>
            <a:ext cx="3398838" cy="457200"/>
          </a:xfrm>
          <a:prstGeom prst="rect">
            <a:avLst/>
          </a:prstGeom>
          <a:solidFill>
            <a:schemeClr val="bg1"/>
          </a:solidFill>
          <a:ln w="9525">
            <a:noFill/>
            <a:miter lim="800000"/>
            <a:headEnd/>
            <a:tailEnd/>
          </a:ln>
        </p:spPr>
        <p:txBody>
          <a:bodyPr wrap="none">
            <a:prstTxWarp prst="textNoShape">
              <a:avLst/>
            </a:prstTxWarp>
            <a:spAutoFit/>
          </a:bodyPr>
          <a:lstStyle/>
          <a:p>
            <a:r>
              <a:rPr lang="en-US" dirty="0"/>
              <a:t>Probability (Density)   </a:t>
            </a:r>
          </a:p>
        </p:txBody>
      </p:sp>
      <p:sp>
        <p:nvSpPr>
          <p:cNvPr id="27656" name="Text Box 13"/>
          <p:cNvSpPr txBox="1">
            <a:spLocks noChangeArrowheads="1"/>
          </p:cNvSpPr>
          <p:nvPr/>
        </p:nvSpPr>
        <p:spPr bwMode="auto">
          <a:xfrm>
            <a:off x="1231900" y="6156325"/>
            <a:ext cx="6316663" cy="396875"/>
          </a:xfrm>
          <a:prstGeom prst="rect">
            <a:avLst/>
          </a:prstGeom>
          <a:solidFill>
            <a:schemeClr val="bg1"/>
          </a:solidFill>
          <a:ln w="9525">
            <a:noFill/>
            <a:miter lim="800000"/>
            <a:headEnd/>
            <a:tailEnd/>
          </a:ln>
        </p:spPr>
        <p:txBody>
          <a:bodyPr wrap="none">
            <a:prstTxWarp prst="textNoShape">
              <a:avLst/>
            </a:prstTxWarp>
            <a:spAutoFit/>
          </a:bodyPr>
          <a:lstStyle/>
          <a:p>
            <a:r>
              <a:rPr lang="en-US" sz="2000" dirty="0">
                <a:latin typeface="Tahoma" pitchFamily="-105" charset="0"/>
              </a:rPr>
              <a:t>Climate related Outcome (e.g., food production)</a:t>
            </a:r>
          </a:p>
        </p:txBody>
      </p:sp>
      <p:sp>
        <p:nvSpPr>
          <p:cNvPr id="27657" name="Text Box 14"/>
          <p:cNvSpPr txBox="1">
            <a:spLocks noChangeArrowheads="1"/>
          </p:cNvSpPr>
          <p:nvPr/>
        </p:nvSpPr>
        <p:spPr bwMode="auto">
          <a:xfrm>
            <a:off x="1411288" y="152400"/>
            <a:ext cx="6234112" cy="457200"/>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tx2"/>
                </a:solidFill>
                <a:latin typeface="Tahoma" pitchFamily="-105" charset="0"/>
              </a:rPr>
              <a:t>CRM: Manage the Entire Range of Risks</a:t>
            </a:r>
          </a:p>
        </p:txBody>
      </p:sp>
      <p:grpSp>
        <p:nvGrpSpPr>
          <p:cNvPr id="22" name="Group 21"/>
          <p:cNvGrpSpPr/>
          <p:nvPr/>
        </p:nvGrpSpPr>
        <p:grpSpPr>
          <a:xfrm>
            <a:off x="762000" y="1350211"/>
            <a:ext cx="3195056" cy="1003537"/>
            <a:chOff x="762000" y="1350211"/>
            <a:chExt cx="3195056" cy="1003537"/>
          </a:xfrm>
        </p:grpSpPr>
        <p:sp>
          <p:nvSpPr>
            <p:cNvPr id="13" name="TextBox 12"/>
            <p:cNvSpPr txBox="1"/>
            <p:nvPr/>
          </p:nvSpPr>
          <p:spPr>
            <a:xfrm>
              <a:off x="762000" y="1350211"/>
              <a:ext cx="2652815" cy="369332"/>
            </a:xfrm>
            <a:prstGeom prst="rect">
              <a:avLst/>
            </a:prstGeom>
            <a:noFill/>
          </p:spPr>
          <p:txBody>
            <a:bodyPr wrap="none" rtlCol="0">
              <a:spAutoFit/>
            </a:bodyPr>
            <a:lstStyle/>
            <a:p>
              <a:r>
                <a:rPr lang="es-UY" b="1" dirty="0" smtClean="0"/>
                <a:t>Taking Advantage of  </a:t>
              </a:r>
              <a:r>
                <a:rPr lang="es-UY" b="1" dirty="0" smtClean="0">
                  <a:solidFill>
                    <a:srgbClr val="008000"/>
                  </a:solidFill>
                </a:rPr>
                <a:t>THIS</a:t>
              </a:r>
            </a:p>
          </p:txBody>
        </p:sp>
        <p:cxnSp>
          <p:nvCxnSpPr>
            <p:cNvPr id="15" name="Straight Arrow Connector 14"/>
            <p:cNvCxnSpPr/>
            <p:nvPr/>
          </p:nvCxnSpPr>
          <p:spPr>
            <a:xfrm rot="16200000" flipH="1">
              <a:off x="3297797" y="1694490"/>
              <a:ext cx="709437" cy="609080"/>
            </a:xfrm>
            <a:prstGeom prst="straightConnector1">
              <a:avLst/>
            </a:prstGeom>
            <a:ln w="38100">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775368" y="1625967"/>
            <a:ext cx="2415783" cy="2220252"/>
            <a:chOff x="775368" y="1625967"/>
            <a:chExt cx="2415783" cy="2220252"/>
          </a:xfrm>
        </p:grpSpPr>
        <p:cxnSp>
          <p:nvCxnSpPr>
            <p:cNvPr id="18" name="Straight Arrow Connector 17"/>
            <p:cNvCxnSpPr/>
            <p:nvPr/>
          </p:nvCxnSpPr>
          <p:spPr>
            <a:xfrm rot="5400000">
              <a:off x="446798" y="3060323"/>
              <a:ext cx="1570204" cy="1588"/>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5400000">
              <a:off x="845594" y="3060323"/>
              <a:ext cx="1570204" cy="1588"/>
            </a:xfrm>
            <a:prstGeom prst="straightConnector1">
              <a:avLst/>
            </a:prstGeom>
            <a:ln w="38100">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775368" y="1625967"/>
              <a:ext cx="2415783" cy="646331"/>
            </a:xfrm>
            <a:prstGeom prst="rect">
              <a:avLst/>
            </a:prstGeom>
            <a:noFill/>
          </p:spPr>
          <p:txBody>
            <a:bodyPr wrap="none" rtlCol="0">
              <a:spAutoFit/>
            </a:bodyPr>
            <a:lstStyle/>
            <a:p>
              <a:r>
                <a:rPr lang="es-UY" b="1" dirty="0" smtClean="0"/>
                <a:t>Requires being covered</a:t>
              </a:r>
            </a:p>
            <a:p>
              <a:r>
                <a:rPr lang="es-UY" b="1" dirty="0" smtClean="0"/>
                <a:t>for </a:t>
              </a:r>
              <a:r>
                <a:rPr lang="es-UY" b="1" dirty="0" smtClean="0">
                  <a:solidFill>
                    <a:srgbClr val="FF0000"/>
                  </a:solidFill>
                </a:rPr>
                <a:t>THIS </a:t>
              </a:r>
              <a:r>
                <a:rPr lang="es-UY" b="1" dirty="0" smtClean="0"/>
                <a:t>(Insurance)</a:t>
              </a:r>
            </a:p>
          </p:txBody>
        </p:sp>
      </p:grpSp>
    </p:spTree>
    <p:extLst>
      <p:ext uri="{BB962C8B-B14F-4D97-AF65-F5344CB8AC3E}">
        <p14:creationId xmlns:p14="http://schemas.microsoft.com/office/powerpoint/2010/main" val="30757588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813"/>
            <a:ext cx="8229600" cy="1143000"/>
          </a:xfrm>
        </p:spPr>
        <p:txBody>
          <a:bodyPr>
            <a:normAutofit/>
          </a:bodyPr>
          <a:lstStyle/>
          <a:p>
            <a:r>
              <a:rPr lang="en-US" sz="3200" dirty="0" smtClean="0"/>
              <a:t>Index insurance for climate change/variability </a:t>
            </a:r>
            <a:r>
              <a:rPr lang="en-US" sz="3200" dirty="0" smtClean="0"/>
              <a:t>adaptation</a:t>
            </a:r>
            <a:endParaRPr lang="en-US" sz="3200" dirty="0"/>
          </a:p>
        </p:txBody>
      </p:sp>
      <p:sp>
        <p:nvSpPr>
          <p:cNvPr id="3" name="Content Placeholder 2"/>
          <p:cNvSpPr>
            <a:spLocks noGrp="1"/>
          </p:cNvSpPr>
          <p:nvPr>
            <p:ph idx="1"/>
          </p:nvPr>
        </p:nvSpPr>
        <p:spPr/>
        <p:txBody>
          <a:bodyPr>
            <a:normAutofit fontScale="92500"/>
          </a:bodyPr>
          <a:lstStyle/>
          <a:p>
            <a:r>
              <a:rPr lang="en-US" dirty="0" smtClean="0"/>
              <a:t>Adaptation</a:t>
            </a:r>
            <a:r>
              <a:rPr lang="en-US" dirty="0"/>
              <a:t>: increase productivity in normal years to cover </a:t>
            </a:r>
            <a:r>
              <a:rPr lang="en-US" dirty="0" smtClean="0"/>
              <a:t>losses in bad years</a:t>
            </a:r>
            <a:endParaRPr lang="en-US" dirty="0"/>
          </a:p>
          <a:p>
            <a:r>
              <a:rPr lang="en-US" dirty="0"/>
              <a:t>S</a:t>
            </a:r>
            <a:r>
              <a:rPr lang="en-US" dirty="0" smtClean="0"/>
              <a:t>trategies </a:t>
            </a:r>
            <a:r>
              <a:rPr lang="en-US" dirty="0"/>
              <a:t>that increase </a:t>
            </a:r>
            <a:r>
              <a:rPr lang="en-US" dirty="0" smtClean="0"/>
              <a:t>productivity </a:t>
            </a:r>
            <a:r>
              <a:rPr lang="en-US" dirty="0"/>
              <a:t>in most years face </a:t>
            </a:r>
            <a:r>
              <a:rPr lang="en-US" dirty="0" smtClean="0"/>
              <a:t>lead to increased losses</a:t>
            </a:r>
            <a:r>
              <a:rPr lang="en-US" dirty="0" smtClean="0"/>
              <a:t> </a:t>
            </a:r>
            <a:r>
              <a:rPr lang="en-US" dirty="0"/>
              <a:t>in bad </a:t>
            </a:r>
            <a:r>
              <a:rPr lang="en-US" dirty="0" smtClean="0"/>
              <a:t>years</a:t>
            </a:r>
            <a:endParaRPr lang="en-US" dirty="0"/>
          </a:p>
          <a:p>
            <a:r>
              <a:rPr lang="en-US" dirty="0"/>
              <a:t>Threat of 1 drought year out of 5 prevents other 4 from being much more </a:t>
            </a:r>
            <a:r>
              <a:rPr lang="en-US" dirty="0" smtClean="0"/>
              <a:t>productive</a:t>
            </a:r>
            <a:endParaRPr lang="en-US" dirty="0"/>
          </a:p>
          <a:p>
            <a:r>
              <a:rPr lang="en-US" dirty="0"/>
              <a:t>Key to adaptation is to </a:t>
            </a:r>
            <a:r>
              <a:rPr lang="en-US" dirty="0" smtClean="0"/>
              <a:t>reduce</a:t>
            </a:r>
            <a:r>
              <a:rPr lang="en-US" dirty="0" smtClean="0"/>
              <a:t> the losses </a:t>
            </a:r>
            <a:r>
              <a:rPr lang="en-US" dirty="0"/>
              <a:t>of bad year to unlock productivity </a:t>
            </a:r>
            <a:r>
              <a:rPr lang="en-US" dirty="0" smtClean="0"/>
              <a:t>options in good years</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73699185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normAutofit/>
          </a:bodyPr>
          <a:lstStyle/>
          <a:p>
            <a:pPr eaLnBrk="1" hangingPunct="1"/>
            <a:r>
              <a:rPr lang="en-US" dirty="0" smtClean="0">
                <a:ea typeface="ＭＳ Ｐゴシック" charset="0"/>
                <a:cs typeface="ＭＳ Ｐゴシック" charset="0"/>
              </a:rPr>
              <a:t>Why index insurance?</a:t>
            </a:r>
            <a:endParaRPr lang="en-US" dirty="0">
              <a:ea typeface="ＭＳ Ｐゴシック" charset="0"/>
              <a:cs typeface="ＭＳ Ｐゴシック" charset="0"/>
            </a:endParaRPr>
          </a:p>
        </p:txBody>
      </p:sp>
      <p:sp>
        <p:nvSpPr>
          <p:cNvPr id="18434" name="Rectangle 3"/>
          <p:cNvSpPr>
            <a:spLocks noGrp="1" noChangeArrowheads="1"/>
          </p:cNvSpPr>
          <p:nvPr>
            <p:ph idx="1"/>
          </p:nvPr>
        </p:nvSpPr>
        <p:spPr/>
        <p:txBody>
          <a:bodyPr>
            <a:normAutofit fontScale="92500" lnSpcReduction="20000"/>
          </a:bodyPr>
          <a:lstStyle/>
          <a:p>
            <a:r>
              <a:rPr lang="en-US" dirty="0"/>
              <a:t>Insurance: reduce risk to unlock productivity</a:t>
            </a:r>
            <a:endParaRPr lang="en-US" dirty="0"/>
          </a:p>
          <a:p>
            <a:r>
              <a:rPr lang="en-US" dirty="0"/>
              <a:t>Problems </a:t>
            </a:r>
            <a:r>
              <a:rPr lang="en-US" dirty="0"/>
              <a:t>with traditional insurance have made it </a:t>
            </a:r>
            <a:r>
              <a:rPr lang="en-US" dirty="0"/>
              <a:t>tough to implement</a:t>
            </a:r>
          </a:p>
          <a:p>
            <a:pPr lvl="1"/>
            <a:r>
              <a:rPr lang="en-US" dirty="0"/>
              <a:t>Cost of looking at crop damage</a:t>
            </a:r>
          </a:p>
          <a:p>
            <a:pPr lvl="1"/>
            <a:r>
              <a:rPr lang="en-US" dirty="0"/>
              <a:t>Moral hazard</a:t>
            </a:r>
            <a:endParaRPr lang="en-US" dirty="0"/>
          </a:p>
          <a:p>
            <a:r>
              <a:rPr lang="en-US" dirty="0"/>
              <a:t>Recent </a:t>
            </a:r>
            <a:r>
              <a:rPr lang="en-US" dirty="0"/>
              <a:t>innovation </a:t>
            </a:r>
          </a:p>
          <a:p>
            <a:pPr lvl="1"/>
            <a:r>
              <a:rPr lang="en-US" dirty="0"/>
              <a:t>Observation-based “weather” indices designed to replicate crop yields</a:t>
            </a:r>
          </a:p>
          <a:p>
            <a:pPr lvl="1"/>
            <a:r>
              <a:rPr lang="en-US" dirty="0" smtClean="0"/>
              <a:t>Provide </a:t>
            </a:r>
            <a:r>
              <a:rPr lang="en-US" dirty="0"/>
              <a:t>payout if there is drought</a:t>
            </a:r>
            <a:endParaRPr lang="en-US" dirty="0"/>
          </a:p>
          <a:p>
            <a:pPr lvl="1"/>
            <a:r>
              <a:rPr lang="en-US" dirty="0"/>
              <a:t>Cheap, </a:t>
            </a:r>
            <a:r>
              <a:rPr lang="ja-JP" altLang="en-US" dirty="0"/>
              <a:t>“</a:t>
            </a:r>
            <a:r>
              <a:rPr lang="en-US" altLang="ja-JP" dirty="0"/>
              <a:t>easy</a:t>
            </a:r>
            <a:r>
              <a:rPr lang="ja-JP" altLang="en-US" dirty="0"/>
              <a:t>”</a:t>
            </a:r>
            <a:r>
              <a:rPr lang="en-US" altLang="ja-JP" dirty="0"/>
              <a:t> to implement, good </a:t>
            </a:r>
            <a:r>
              <a:rPr lang="en-US" altLang="ja-JP" dirty="0"/>
              <a:t>incentives</a:t>
            </a:r>
          </a:p>
          <a:p>
            <a:r>
              <a:rPr lang="en-US" altLang="ja-JP" dirty="0" smtClean="0"/>
              <a:t>Still many limitations (basis risk)</a:t>
            </a:r>
            <a:endParaRPr lang="en-US" dirty="0"/>
          </a:p>
          <a:p>
            <a:endParaRPr lang="en-US" dirty="0"/>
          </a:p>
          <a:p>
            <a:pPr marL="0" indent="0">
              <a:buNone/>
            </a:pPr>
            <a:endParaRPr lang="en-US" sz="2000" dirty="0" smtClean="0">
              <a:ea typeface="ＭＳ Ｐゴシック" charset="0"/>
              <a:cs typeface="ＭＳ Ｐゴシック" charset="0"/>
            </a:endParaRPr>
          </a:p>
        </p:txBody>
      </p:sp>
    </p:spTree>
    <p:extLst>
      <p:ext uri="{BB962C8B-B14F-4D97-AF65-F5344CB8AC3E}">
        <p14:creationId xmlns:p14="http://schemas.microsoft.com/office/powerpoint/2010/main" val="4075855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IRI seasonal forecasts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Issued monthly. (Same day as CPC)</a:t>
            </a:r>
          </a:p>
          <a:p>
            <a:r>
              <a:rPr lang="en-US" dirty="0" smtClean="0"/>
              <a:t>Seasonal averages of precipitation and near-surface temperature</a:t>
            </a:r>
          </a:p>
          <a:p>
            <a:r>
              <a:rPr lang="en-US" dirty="0" err="1" smtClean="0"/>
              <a:t>Tercile</a:t>
            </a:r>
            <a:r>
              <a:rPr lang="en-US" dirty="0" smtClean="0"/>
              <a:t> (equally-likely) category probabilities</a:t>
            </a:r>
          </a:p>
          <a:p>
            <a:pPr lvl="1"/>
            <a:r>
              <a:rPr lang="en-US" dirty="0" smtClean="0"/>
              <a:t> Flexible forecast tool for other percentiles</a:t>
            </a:r>
          </a:p>
          <a:p>
            <a:r>
              <a:rPr lang="en-US" dirty="0" smtClean="0"/>
              <a:t>Global grid. IRI and NOAA/CPC forecasts match over the US</a:t>
            </a:r>
          </a:p>
          <a:p>
            <a:r>
              <a:rPr lang="en-US" dirty="0" smtClean="0"/>
              <a:t>Verifications online as observations become available</a:t>
            </a:r>
          </a:p>
          <a:p>
            <a:r>
              <a:rPr lang="en-US" dirty="0" smtClean="0"/>
              <a:t>Global and regional maps. Digital data</a:t>
            </a:r>
            <a:endParaRPr lang="en-US" dirty="0"/>
          </a:p>
        </p:txBody>
      </p:sp>
    </p:spTree>
    <p:extLst>
      <p:ext uri="{BB962C8B-B14F-4D97-AF65-F5344CB8AC3E}">
        <p14:creationId xmlns:p14="http://schemas.microsoft.com/office/powerpoint/2010/main" val="163636886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6257925" y="4595813"/>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defTabSz="914400" fontAlgn="base">
              <a:spcBef>
                <a:spcPct val="0"/>
              </a:spcBef>
              <a:spcAft>
                <a:spcPct val="0"/>
              </a:spcAft>
            </a:pPr>
            <a:endParaRPr lang="da-DK" sz="2400">
              <a:solidFill>
                <a:srgbClr val="000000"/>
              </a:solidFill>
              <a:latin typeface="Arial" charset="0"/>
              <a:ea typeface="MS PGothic" charset="0"/>
              <a:cs typeface="MS PGothic" charset="0"/>
            </a:endParaRPr>
          </a:p>
        </p:txBody>
      </p:sp>
      <p:sp>
        <p:nvSpPr>
          <p:cNvPr id="3" name="Text Placeholder 2"/>
          <p:cNvSpPr>
            <a:spLocks noGrp="1"/>
          </p:cNvSpPr>
          <p:nvPr>
            <p:ph type="body" sz="quarter" idx="10"/>
          </p:nvPr>
        </p:nvSpPr>
        <p:spPr/>
        <p:txBody>
          <a:bodyPr>
            <a:normAutofit fontScale="55000" lnSpcReduction="20000"/>
          </a:bodyPr>
          <a:lstStyle/>
          <a:p>
            <a:r>
              <a:rPr lang="en-US" dirty="0" smtClean="0"/>
              <a:t>One IRI partner is CCAFS</a:t>
            </a:r>
          </a:p>
          <a:p>
            <a:endParaRPr lang="en-US" dirty="0"/>
          </a:p>
          <a:p>
            <a:r>
              <a:rPr lang="en-US" b="0" dirty="0">
                <a:latin typeface="+mn-lt"/>
              </a:rPr>
              <a:t>The CGIAR Research Program on Climate Change, Agriculture and Food Security (CCAFS) is a 10-year research initiative of the Consortium of International Agricultural Research Centers (CGIAR</a:t>
            </a:r>
            <a:r>
              <a:rPr lang="en-US" b="0" dirty="0" smtClean="0">
                <a:latin typeface="+mn-lt"/>
              </a:rPr>
              <a:t>) </a:t>
            </a:r>
            <a:r>
              <a:rPr lang="en-US" b="0" dirty="0">
                <a:latin typeface="+mn-lt"/>
              </a:rPr>
              <a:t>and the Earth System Science Partnership (ESSP). CGIAR is a global research partnership for a food secure future</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4" descr="DSCF0005"/>
          <p:cNvPicPr>
            <a:picLocks noChangeAspect="1" noChangeArrowheads="1"/>
          </p:cNvPicPr>
          <p:nvPr/>
        </p:nvPicPr>
        <p:blipFill>
          <a:blip r:embed="rId3">
            <a:lum bright="50000" contrast="-10000"/>
            <a:extLst>
              <a:ext uri="{28A0092B-C50C-407E-A947-70E740481C1C}">
                <a14:useLocalDpi xmlns:a14="http://schemas.microsoft.com/office/drawing/2010/main" val="0"/>
              </a:ext>
            </a:extLst>
          </a:blip>
          <a:srcRect r="754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sz="3200">
                <a:solidFill>
                  <a:schemeClr val="tx1"/>
                </a:solidFill>
                <a:latin typeface="Arial" charset="0"/>
                <a:ea typeface="MS PGothic" charset="0"/>
              </a:rPr>
              <a:t>The CGIAR investing in Climate Services</a:t>
            </a:r>
          </a:p>
        </p:txBody>
      </p:sp>
      <p:sp>
        <p:nvSpPr>
          <p:cNvPr id="2" name="Content Placeholder 1"/>
          <p:cNvSpPr>
            <a:spLocks noGrp="1"/>
          </p:cNvSpPr>
          <p:nvPr>
            <p:ph idx="1"/>
          </p:nvPr>
        </p:nvSpPr>
        <p:spPr>
          <a:xfrm>
            <a:off x="539750" y="1268413"/>
            <a:ext cx="7993063" cy="5400675"/>
          </a:xfrm>
        </p:spPr>
        <p:txBody>
          <a:bodyPr>
            <a:normAutofit fontScale="77500" lnSpcReduction="20000"/>
          </a:bodyPr>
          <a:lstStyle/>
          <a:p>
            <a:pPr>
              <a:lnSpc>
                <a:spcPct val="114000"/>
              </a:lnSpc>
              <a:spcBef>
                <a:spcPct val="0"/>
              </a:spcBef>
              <a:spcAft>
                <a:spcPts val="1800"/>
              </a:spcAft>
            </a:pPr>
            <a:r>
              <a:rPr lang="en-US" b="1">
                <a:solidFill>
                  <a:schemeClr val="tx1"/>
                </a:solidFill>
                <a:latin typeface="45 Helvetica Light" charset="0"/>
                <a:ea typeface="MS PGothic" charset="0"/>
              </a:rPr>
              <a:t>Climate Change, Agriculture and Food Security (CCAFS), a research program of the CGIAR</a:t>
            </a:r>
          </a:p>
          <a:p>
            <a:pPr lvl="1">
              <a:lnSpc>
                <a:spcPct val="114000"/>
              </a:lnSpc>
              <a:spcBef>
                <a:spcPct val="0"/>
              </a:spcBef>
              <a:spcAft>
                <a:spcPts val="1800"/>
              </a:spcAft>
            </a:pPr>
            <a:r>
              <a:rPr lang="en-US" b="1">
                <a:solidFill>
                  <a:schemeClr val="tx1"/>
                </a:solidFill>
                <a:latin typeface="45 Helvetica Light" charset="0"/>
                <a:ea typeface="MS PGothic" charset="0"/>
              </a:rPr>
              <a:t>Part of CGIAR restructuring</a:t>
            </a:r>
          </a:p>
          <a:p>
            <a:pPr lvl="1">
              <a:lnSpc>
                <a:spcPct val="114000"/>
              </a:lnSpc>
              <a:spcBef>
                <a:spcPct val="0"/>
              </a:spcBef>
              <a:spcAft>
                <a:spcPts val="1800"/>
              </a:spcAft>
            </a:pPr>
            <a:r>
              <a:rPr lang="en-US" b="1">
                <a:solidFill>
                  <a:schemeClr val="tx1"/>
                </a:solidFill>
                <a:latin typeface="45 Helvetica Light" charset="0"/>
                <a:ea typeface="MS PGothic" charset="0"/>
              </a:rPr>
              <a:t>Mechanism for coordinating and funding work on climate adaptation and mitigation across the CGIAR</a:t>
            </a:r>
          </a:p>
          <a:p>
            <a:pPr>
              <a:lnSpc>
                <a:spcPct val="114000"/>
              </a:lnSpc>
              <a:spcBef>
                <a:spcPct val="0"/>
              </a:spcBef>
              <a:spcAft>
                <a:spcPts val="1800"/>
              </a:spcAft>
            </a:pPr>
            <a:r>
              <a:rPr lang="en-US" b="1">
                <a:solidFill>
                  <a:schemeClr val="tx1"/>
                </a:solidFill>
                <a:latin typeface="45 Helvetica Light" charset="0"/>
                <a:ea typeface="MS PGothic" charset="0"/>
              </a:rPr>
              <a:t>World’s largest research effort on this issue</a:t>
            </a:r>
          </a:p>
          <a:p>
            <a:pPr>
              <a:lnSpc>
                <a:spcPct val="114000"/>
              </a:lnSpc>
              <a:spcBef>
                <a:spcPct val="0"/>
              </a:spcBef>
              <a:spcAft>
                <a:spcPts val="1800"/>
              </a:spcAft>
            </a:pPr>
            <a:r>
              <a:rPr lang="en-US" b="1">
                <a:solidFill>
                  <a:schemeClr val="tx1"/>
                </a:solidFill>
                <a:latin typeface="45 Helvetica Light" charset="0"/>
                <a:ea typeface="MS PGothic" charset="0"/>
              </a:rPr>
              <a:t>Pro-poor adaptation and mitigation practices, technologies, policies for agriculture and food systems</a:t>
            </a:r>
          </a:p>
          <a:p>
            <a:pPr>
              <a:lnSpc>
                <a:spcPct val="114000"/>
              </a:lnSpc>
              <a:spcBef>
                <a:spcPct val="0"/>
              </a:spcBef>
              <a:spcAft>
                <a:spcPts val="1800"/>
              </a:spcAft>
            </a:pPr>
            <a:r>
              <a:rPr lang="en-US" b="1">
                <a:solidFill>
                  <a:schemeClr val="tx1"/>
                </a:solidFill>
                <a:latin typeface="45 Helvetica Light" charset="0"/>
                <a:ea typeface="MS PGothic" charset="0"/>
              </a:rPr>
              <a:t>Support inclusion of agriculture issues in climate policies, climate issues in agricultural policies</a:t>
            </a:r>
          </a:p>
          <a:p>
            <a:pPr>
              <a:lnSpc>
                <a:spcPct val="114000"/>
              </a:lnSpc>
              <a:spcBef>
                <a:spcPct val="0"/>
              </a:spcBef>
              <a:spcAft>
                <a:spcPts val="1800"/>
              </a:spcAft>
            </a:pPr>
            <a:endParaRPr lang="en-US" b="1">
              <a:solidFill>
                <a:schemeClr val="tx1"/>
              </a:solidFill>
              <a:latin typeface="45 Helvetica Light" charset="0"/>
              <a:ea typeface="MS PGothic"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2" end="2"/>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3" end="3"/>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4" end="4"/>
                                            </p:txEl>
                                          </p:spTgt>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descr="DSCF0005"/>
          <p:cNvPicPr>
            <a:picLocks noChangeAspect="1" noChangeArrowheads="1"/>
          </p:cNvPicPr>
          <p:nvPr/>
        </p:nvPicPr>
        <p:blipFill>
          <a:blip r:embed="rId3">
            <a:lum bright="50000" contrast="-10000"/>
            <a:extLst>
              <a:ext uri="{28A0092B-C50C-407E-A947-70E740481C1C}">
                <a14:useLocalDpi xmlns:a14="http://schemas.microsoft.com/office/drawing/2010/main" val="0"/>
              </a:ext>
            </a:extLst>
          </a:blip>
          <a:srcRect r="754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sz="3200">
                <a:solidFill>
                  <a:schemeClr val="tx1"/>
                </a:solidFill>
                <a:latin typeface="Arial" charset="0"/>
                <a:ea typeface="MS PGothic" charset="0"/>
              </a:rPr>
              <a:t>The CGIAR investing in Climate Services</a:t>
            </a:r>
          </a:p>
        </p:txBody>
      </p:sp>
      <p:sp>
        <p:nvSpPr>
          <p:cNvPr id="2" name="Content Placeholder 1"/>
          <p:cNvSpPr>
            <a:spLocks noGrp="1"/>
          </p:cNvSpPr>
          <p:nvPr>
            <p:ph idx="1"/>
          </p:nvPr>
        </p:nvSpPr>
        <p:spPr>
          <a:xfrm>
            <a:off x="1258888" y="1125538"/>
            <a:ext cx="6985000" cy="5399087"/>
          </a:xfrm>
        </p:spPr>
        <p:txBody>
          <a:bodyPr>
            <a:normAutofit fontScale="77500" lnSpcReduction="20000"/>
          </a:bodyPr>
          <a:lstStyle/>
          <a:p>
            <a:pPr>
              <a:lnSpc>
                <a:spcPct val="114000"/>
              </a:lnSpc>
              <a:spcBef>
                <a:spcPct val="0"/>
              </a:spcBef>
              <a:spcAft>
                <a:spcPts val="1200"/>
              </a:spcAft>
            </a:pPr>
            <a:r>
              <a:rPr lang="en-US" b="1">
                <a:solidFill>
                  <a:schemeClr val="tx1"/>
                </a:solidFill>
                <a:latin typeface="45 Helvetica Light" charset="0"/>
                <a:ea typeface="MS PGothic" charset="0"/>
              </a:rPr>
              <a:t>CCAFS Themes:</a:t>
            </a:r>
          </a:p>
          <a:p>
            <a:pPr lvl="1">
              <a:lnSpc>
                <a:spcPct val="114000"/>
              </a:lnSpc>
              <a:spcBef>
                <a:spcPct val="0"/>
              </a:spcBef>
              <a:spcAft>
                <a:spcPts val="1200"/>
              </a:spcAft>
            </a:pPr>
            <a:r>
              <a:rPr lang="en-US" b="1">
                <a:solidFill>
                  <a:schemeClr val="tx1"/>
                </a:solidFill>
                <a:latin typeface="45 Helvetica Light" charset="0"/>
                <a:ea typeface="MS PGothic" charset="0"/>
              </a:rPr>
              <a:t>1. Adaptation to progressive climate change</a:t>
            </a:r>
          </a:p>
          <a:p>
            <a:pPr lvl="1">
              <a:lnSpc>
                <a:spcPct val="114000"/>
              </a:lnSpc>
              <a:spcBef>
                <a:spcPct val="0"/>
              </a:spcBef>
              <a:spcAft>
                <a:spcPts val="1200"/>
              </a:spcAft>
            </a:pPr>
            <a:r>
              <a:rPr lang="en-US" b="1">
                <a:solidFill>
                  <a:srgbClr val="000090"/>
                </a:solidFill>
                <a:latin typeface="45 Helvetica Light" charset="0"/>
                <a:ea typeface="MS PGothic" charset="0"/>
              </a:rPr>
              <a:t>2. Adaptation through managing climate risk</a:t>
            </a:r>
          </a:p>
          <a:p>
            <a:pPr lvl="1">
              <a:lnSpc>
                <a:spcPct val="114000"/>
              </a:lnSpc>
              <a:spcBef>
                <a:spcPct val="0"/>
              </a:spcBef>
              <a:spcAft>
                <a:spcPts val="1200"/>
              </a:spcAft>
            </a:pPr>
            <a:r>
              <a:rPr lang="en-US" b="1">
                <a:solidFill>
                  <a:schemeClr val="tx1"/>
                </a:solidFill>
                <a:latin typeface="45 Helvetica Light" charset="0"/>
                <a:ea typeface="MS PGothic" charset="0"/>
              </a:rPr>
              <a:t>3. Pro-poor climate change mitigation</a:t>
            </a:r>
          </a:p>
          <a:p>
            <a:pPr lvl="1">
              <a:lnSpc>
                <a:spcPct val="114000"/>
              </a:lnSpc>
              <a:spcBef>
                <a:spcPct val="0"/>
              </a:spcBef>
              <a:spcAft>
                <a:spcPts val="1200"/>
              </a:spcAft>
            </a:pPr>
            <a:r>
              <a:rPr lang="en-US" b="1">
                <a:solidFill>
                  <a:schemeClr val="tx1"/>
                </a:solidFill>
                <a:latin typeface="45 Helvetica Light" charset="0"/>
                <a:ea typeface="MS PGothic" charset="0"/>
              </a:rPr>
              <a:t>4. Integration for decision-making</a:t>
            </a:r>
          </a:p>
          <a:p>
            <a:pPr>
              <a:lnSpc>
                <a:spcPct val="114000"/>
              </a:lnSpc>
              <a:spcBef>
                <a:spcPct val="0"/>
              </a:spcBef>
              <a:spcAft>
                <a:spcPts val="1200"/>
              </a:spcAft>
            </a:pPr>
            <a:r>
              <a:rPr lang="en-US" b="1">
                <a:solidFill>
                  <a:schemeClr val="tx1"/>
                </a:solidFill>
                <a:latin typeface="45 Helvetica Light" charset="0"/>
                <a:ea typeface="MS PGothic" charset="0"/>
              </a:rPr>
              <a:t>CCAFS Focus regions:</a:t>
            </a:r>
          </a:p>
          <a:p>
            <a:pPr lvl="1">
              <a:lnSpc>
                <a:spcPct val="114000"/>
              </a:lnSpc>
              <a:spcBef>
                <a:spcPct val="0"/>
              </a:spcBef>
              <a:spcAft>
                <a:spcPts val="1200"/>
              </a:spcAft>
            </a:pPr>
            <a:r>
              <a:rPr lang="en-US" b="1">
                <a:solidFill>
                  <a:schemeClr val="tx1"/>
                </a:solidFill>
                <a:latin typeface="45 Helvetica Light" charset="0"/>
                <a:ea typeface="MS PGothic" charset="0"/>
              </a:rPr>
              <a:t>East Africa</a:t>
            </a:r>
          </a:p>
          <a:p>
            <a:pPr lvl="1">
              <a:lnSpc>
                <a:spcPct val="114000"/>
              </a:lnSpc>
              <a:spcBef>
                <a:spcPct val="0"/>
              </a:spcBef>
              <a:spcAft>
                <a:spcPts val="1200"/>
              </a:spcAft>
            </a:pPr>
            <a:r>
              <a:rPr lang="en-US" b="1">
                <a:solidFill>
                  <a:schemeClr val="tx1"/>
                </a:solidFill>
                <a:latin typeface="45 Helvetica Light" charset="0"/>
                <a:ea typeface="MS PGothic" charset="0"/>
              </a:rPr>
              <a:t>West Africa</a:t>
            </a:r>
          </a:p>
          <a:p>
            <a:pPr lvl="1">
              <a:lnSpc>
                <a:spcPct val="114000"/>
              </a:lnSpc>
              <a:spcBef>
                <a:spcPct val="0"/>
              </a:spcBef>
              <a:spcAft>
                <a:spcPts val="1200"/>
              </a:spcAft>
            </a:pPr>
            <a:r>
              <a:rPr lang="en-US" b="1">
                <a:solidFill>
                  <a:schemeClr val="tx1"/>
                </a:solidFill>
                <a:latin typeface="45 Helvetica Light" charset="0"/>
                <a:ea typeface="MS PGothic" charset="0"/>
              </a:rPr>
              <a:t>South Asia</a:t>
            </a:r>
          </a:p>
          <a:p>
            <a:pPr lvl="1">
              <a:lnSpc>
                <a:spcPct val="114000"/>
              </a:lnSpc>
              <a:spcBef>
                <a:spcPct val="0"/>
              </a:spcBef>
              <a:spcAft>
                <a:spcPts val="1200"/>
              </a:spcAft>
            </a:pPr>
            <a:r>
              <a:rPr lang="en-US" b="1">
                <a:solidFill>
                  <a:schemeClr val="tx1"/>
                </a:solidFill>
                <a:latin typeface="45 Helvetica Light" charset="0"/>
                <a:ea typeface="MS PGothic" charset="0"/>
              </a:rPr>
              <a:t>Adding Southeast Asia, Latin America</a:t>
            </a:r>
          </a:p>
          <a:p>
            <a:pPr>
              <a:lnSpc>
                <a:spcPct val="114000"/>
              </a:lnSpc>
              <a:spcBef>
                <a:spcPct val="0"/>
              </a:spcBef>
              <a:spcAft>
                <a:spcPts val="1200"/>
              </a:spcAft>
            </a:pPr>
            <a:endParaRPr lang="en-US" b="1">
              <a:solidFill>
                <a:schemeClr val="tx1"/>
              </a:solidFill>
              <a:latin typeface="45 Helvetica Light" charset="0"/>
              <a:ea typeface="MS PGothic"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4" end="4"/>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Alternate Process 6"/>
          <p:cNvSpPr/>
          <p:nvPr/>
        </p:nvSpPr>
        <p:spPr>
          <a:xfrm>
            <a:off x="838200" y="990600"/>
            <a:ext cx="2819400" cy="2362200"/>
          </a:xfrm>
          <a:prstGeom prst="flowChartAlternateProcess">
            <a:avLst/>
          </a:prstGeom>
          <a:solidFill>
            <a:schemeClr val="accent1">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914400" fontAlgn="base">
              <a:lnSpc>
                <a:spcPct val="80000"/>
              </a:lnSpc>
              <a:spcBef>
                <a:spcPct val="0"/>
              </a:spcBef>
              <a:spcAft>
                <a:spcPts val="300"/>
              </a:spcAft>
              <a:defRPr/>
            </a:pPr>
            <a:r>
              <a:rPr lang="en-US" sz="2000" b="1" dirty="0">
                <a:solidFill>
                  <a:srgbClr val="000000"/>
                </a:solidFill>
                <a:latin typeface="Calibri" pitchFamily="34" charset="0"/>
                <a:ea typeface="ＭＳ Ｐゴシック"/>
              </a:rPr>
              <a:t>Objective 2: </a:t>
            </a:r>
          </a:p>
          <a:p>
            <a:pPr algn="ctr" defTabSz="914400" fontAlgn="base">
              <a:lnSpc>
                <a:spcPct val="80000"/>
              </a:lnSpc>
              <a:spcBef>
                <a:spcPct val="0"/>
              </a:spcBef>
              <a:spcAft>
                <a:spcPts val="1200"/>
              </a:spcAft>
              <a:defRPr/>
            </a:pPr>
            <a:r>
              <a:rPr lang="en-US" sz="2000" b="1" dirty="0">
                <a:solidFill>
                  <a:srgbClr val="000000"/>
                </a:solidFill>
                <a:latin typeface="Calibri" pitchFamily="34" charset="0"/>
                <a:ea typeface="ＭＳ Ｐゴシック"/>
              </a:rPr>
              <a:t>Food System Risk Management</a:t>
            </a:r>
          </a:p>
          <a:p>
            <a:pPr defTabSz="914400" fontAlgn="base">
              <a:lnSpc>
                <a:spcPct val="80000"/>
              </a:lnSpc>
              <a:spcBef>
                <a:spcPct val="0"/>
              </a:spcBef>
              <a:spcAft>
                <a:spcPts val="1200"/>
              </a:spcAft>
              <a:buFontTx/>
              <a:buChar char="•"/>
              <a:defRPr/>
            </a:pPr>
            <a:r>
              <a:rPr lang="en-US" sz="1600" b="1" i="1" dirty="0">
                <a:solidFill>
                  <a:srgbClr val="000000"/>
                </a:solidFill>
                <a:latin typeface="Calibri" pitchFamily="34" charset="0"/>
                <a:ea typeface="ＭＳ Ｐゴシック"/>
              </a:rPr>
              <a:t>Goal: Enhanced food security</a:t>
            </a:r>
          </a:p>
          <a:p>
            <a:pPr defTabSz="914400" fontAlgn="base">
              <a:lnSpc>
                <a:spcPct val="80000"/>
              </a:lnSpc>
              <a:spcBef>
                <a:spcPct val="0"/>
              </a:spcBef>
              <a:spcAft>
                <a:spcPts val="300"/>
              </a:spcAft>
              <a:buFont typeface="Wingdings" pitchFamily="2" charset="2"/>
              <a:buChar char="§"/>
              <a:defRPr/>
            </a:pPr>
            <a:r>
              <a:rPr lang="en-US" sz="1600" b="1" i="1" dirty="0">
                <a:solidFill>
                  <a:srgbClr val="000000"/>
                </a:solidFill>
                <a:latin typeface="Calibri" pitchFamily="34" charset="0"/>
                <a:ea typeface="ＭＳ Ｐゴシック"/>
              </a:rPr>
              <a:t>Target: food system (trade, crisis response, etc.)</a:t>
            </a:r>
          </a:p>
        </p:txBody>
      </p:sp>
      <p:sp>
        <p:nvSpPr>
          <p:cNvPr id="32770" name="Rectangle 2"/>
          <p:cNvSpPr>
            <a:spLocks noGrp="1" noChangeArrowheads="1"/>
          </p:cNvSpPr>
          <p:nvPr>
            <p:ph type="title"/>
          </p:nvPr>
        </p:nvSpPr>
        <p:spPr bwMode="auto">
          <a:xfrm>
            <a:off x="395288" y="115888"/>
            <a:ext cx="8412448" cy="995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2800" b="1" dirty="0">
                <a:latin typeface="Arial" charset="0"/>
                <a:ea typeface="MS PGothic" charset="0"/>
              </a:rPr>
              <a:t>Theme 2 Strategy: Climate services support risk decision-making</a:t>
            </a:r>
          </a:p>
        </p:txBody>
      </p:sp>
      <p:sp>
        <p:nvSpPr>
          <p:cNvPr id="5" name="Flowchart: Alternate Process 4"/>
          <p:cNvSpPr/>
          <p:nvPr/>
        </p:nvSpPr>
        <p:spPr>
          <a:xfrm>
            <a:off x="838200" y="4191000"/>
            <a:ext cx="2819400" cy="2376488"/>
          </a:xfrm>
          <a:prstGeom prst="flowChartAlternateProcess">
            <a:avLst/>
          </a:prstGeom>
          <a:solidFill>
            <a:schemeClr val="accent1">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914400" fontAlgn="base">
              <a:lnSpc>
                <a:spcPct val="80000"/>
              </a:lnSpc>
              <a:spcBef>
                <a:spcPct val="0"/>
              </a:spcBef>
              <a:spcAft>
                <a:spcPts val="300"/>
              </a:spcAft>
              <a:defRPr/>
            </a:pPr>
            <a:r>
              <a:rPr lang="en-US" sz="2000" b="1" dirty="0">
                <a:solidFill>
                  <a:srgbClr val="000000"/>
                </a:solidFill>
                <a:latin typeface="Calibri" pitchFamily="34" charset="0"/>
                <a:ea typeface="ＭＳ Ｐゴシック"/>
              </a:rPr>
              <a:t>Objective 1: </a:t>
            </a:r>
          </a:p>
          <a:p>
            <a:pPr algn="ctr" defTabSz="914400" fontAlgn="base">
              <a:lnSpc>
                <a:spcPct val="80000"/>
              </a:lnSpc>
              <a:spcBef>
                <a:spcPct val="0"/>
              </a:spcBef>
              <a:spcAft>
                <a:spcPts val="1200"/>
              </a:spcAft>
              <a:defRPr/>
            </a:pPr>
            <a:r>
              <a:rPr lang="en-US" sz="2000" b="1" dirty="0">
                <a:solidFill>
                  <a:srgbClr val="000000"/>
                </a:solidFill>
                <a:latin typeface="Calibri" pitchFamily="34" charset="0"/>
                <a:ea typeface="ＭＳ Ｐゴシック"/>
              </a:rPr>
              <a:t>Local Risk Management</a:t>
            </a:r>
          </a:p>
          <a:p>
            <a:pPr defTabSz="914400" fontAlgn="base">
              <a:lnSpc>
                <a:spcPct val="80000"/>
              </a:lnSpc>
              <a:spcBef>
                <a:spcPct val="0"/>
              </a:spcBef>
              <a:spcAft>
                <a:spcPts val="300"/>
              </a:spcAft>
              <a:buFont typeface="Wingdings" pitchFamily="2" charset="2"/>
              <a:buChar char="§"/>
              <a:defRPr/>
            </a:pPr>
            <a:r>
              <a:rPr lang="en-US" sz="1600" b="1" i="1" dirty="0">
                <a:solidFill>
                  <a:srgbClr val="000000"/>
                </a:solidFill>
                <a:latin typeface="Calibri" pitchFamily="34" charset="0"/>
                <a:ea typeface="ＭＳ Ｐゴシック"/>
              </a:rPr>
              <a:t>Goal: Resilient rural livelihoods</a:t>
            </a:r>
          </a:p>
          <a:p>
            <a:pPr defTabSz="914400" fontAlgn="base">
              <a:lnSpc>
                <a:spcPct val="80000"/>
              </a:lnSpc>
              <a:spcBef>
                <a:spcPts val="600"/>
              </a:spcBef>
              <a:spcAft>
                <a:spcPts val="300"/>
              </a:spcAft>
              <a:buFontTx/>
              <a:buChar char="•"/>
              <a:defRPr/>
            </a:pPr>
            <a:r>
              <a:rPr lang="en-US" sz="1600" b="1" i="1" dirty="0">
                <a:solidFill>
                  <a:srgbClr val="000000"/>
                </a:solidFill>
                <a:latin typeface="Calibri" pitchFamily="34" charset="0"/>
                <a:ea typeface="ＭＳ Ｐゴシック"/>
              </a:rPr>
              <a:t>Target: rural communities &amp; markets; supporting institutions &amp; policies</a:t>
            </a:r>
          </a:p>
        </p:txBody>
      </p:sp>
      <p:sp>
        <p:nvSpPr>
          <p:cNvPr id="6" name="Flowchart: Terminator 5"/>
          <p:cNvSpPr/>
          <p:nvPr/>
        </p:nvSpPr>
        <p:spPr>
          <a:xfrm>
            <a:off x="163996" y="934032"/>
            <a:ext cx="381000" cy="5702478"/>
          </a:xfrm>
          <a:prstGeom prst="flowChartTerminator">
            <a:avLst/>
          </a:prstGeom>
          <a:gradFill flip="none" rotWithShape="1">
            <a:gsLst>
              <a:gs pos="13000">
                <a:schemeClr val="accent2">
                  <a:lumMod val="75000"/>
                </a:schemeClr>
              </a:gs>
              <a:gs pos="100000">
                <a:srgbClr val="BDCEEC"/>
              </a:gs>
              <a:gs pos="81000">
                <a:srgbClr val="B8CAEB"/>
              </a:gs>
              <a:gs pos="72000">
                <a:srgbClr val="AEC3E9"/>
              </a:gs>
              <a:gs pos="100000">
                <a:schemeClr val="accent1">
                  <a:tint val="44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defTabSz="914400" fontAlgn="base">
              <a:spcBef>
                <a:spcPct val="0"/>
              </a:spcBef>
              <a:spcAft>
                <a:spcPct val="0"/>
              </a:spcAft>
              <a:defRPr/>
            </a:pPr>
            <a:r>
              <a:rPr lang="en-US" sz="2000" b="1" dirty="0">
                <a:solidFill>
                  <a:srgbClr val="FFFFFF"/>
                </a:solidFill>
                <a:latin typeface="45 Helvetica Light"/>
                <a:ea typeface="ＭＳ Ｐゴシック"/>
              </a:rPr>
              <a:t>Scale</a:t>
            </a:r>
          </a:p>
        </p:txBody>
      </p:sp>
      <p:sp>
        <p:nvSpPr>
          <p:cNvPr id="8" name="Flowchart: Alternate Process 7"/>
          <p:cNvSpPr/>
          <p:nvPr/>
        </p:nvSpPr>
        <p:spPr>
          <a:xfrm>
            <a:off x="5029200" y="2438400"/>
            <a:ext cx="3124200" cy="2514600"/>
          </a:xfrm>
          <a:prstGeom prst="flowChartAlternateProcess">
            <a:avLst/>
          </a:prstGeom>
          <a:solidFill>
            <a:schemeClr val="accent1">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a:lstStyle/>
          <a:p>
            <a:pPr algn="ctr" defTabSz="914400" fontAlgn="base">
              <a:lnSpc>
                <a:spcPct val="80000"/>
              </a:lnSpc>
              <a:spcBef>
                <a:spcPct val="0"/>
              </a:spcBef>
              <a:spcAft>
                <a:spcPts val="600"/>
              </a:spcAft>
              <a:defRPr/>
            </a:pPr>
            <a:r>
              <a:rPr lang="en-US" sz="2000" b="1" dirty="0">
                <a:solidFill>
                  <a:srgbClr val="000000"/>
                </a:solidFill>
                <a:latin typeface="Calibri" pitchFamily="34" charset="0"/>
                <a:ea typeface="ＭＳ Ｐゴシック"/>
              </a:rPr>
              <a:t>Objective 3: </a:t>
            </a:r>
          </a:p>
          <a:p>
            <a:pPr algn="ctr" defTabSz="914400" fontAlgn="base">
              <a:lnSpc>
                <a:spcPct val="80000"/>
              </a:lnSpc>
              <a:spcBef>
                <a:spcPct val="0"/>
              </a:spcBef>
              <a:spcAft>
                <a:spcPts val="1200"/>
              </a:spcAft>
              <a:defRPr/>
            </a:pPr>
            <a:r>
              <a:rPr lang="en-US" sz="2000" b="1" dirty="0">
                <a:solidFill>
                  <a:srgbClr val="000000"/>
                </a:solidFill>
                <a:latin typeface="Calibri" pitchFamily="34" charset="0"/>
                <a:ea typeface="ＭＳ Ｐゴシック"/>
              </a:rPr>
              <a:t>Climate Information and Services</a:t>
            </a:r>
          </a:p>
          <a:p>
            <a:pPr defTabSz="914400" fontAlgn="base">
              <a:lnSpc>
                <a:spcPct val="80000"/>
              </a:lnSpc>
              <a:spcBef>
                <a:spcPct val="0"/>
              </a:spcBef>
              <a:spcAft>
                <a:spcPts val="600"/>
              </a:spcAft>
              <a:buFont typeface="Wingdings" pitchFamily="2" charset="2"/>
              <a:buChar char="§"/>
              <a:defRPr/>
            </a:pPr>
            <a:r>
              <a:rPr lang="en-US" sz="1600" b="1" i="1" dirty="0">
                <a:solidFill>
                  <a:srgbClr val="000000"/>
                </a:solidFill>
                <a:latin typeface="Calibri" pitchFamily="34" charset="0"/>
                <a:ea typeface="ＭＳ Ｐゴシック"/>
              </a:rPr>
              <a:t>Goal: Enhance products and services to support food security and rural livelihoods</a:t>
            </a:r>
          </a:p>
          <a:p>
            <a:pPr defTabSz="914400" fontAlgn="base">
              <a:lnSpc>
                <a:spcPct val="80000"/>
              </a:lnSpc>
              <a:spcBef>
                <a:spcPts val="600"/>
              </a:spcBef>
              <a:spcAft>
                <a:spcPts val="600"/>
              </a:spcAft>
              <a:buFontTx/>
              <a:buChar char="•"/>
              <a:defRPr/>
            </a:pPr>
            <a:r>
              <a:rPr lang="en-US" sz="1600" b="1" i="1" dirty="0">
                <a:solidFill>
                  <a:srgbClr val="000000"/>
                </a:solidFill>
                <a:latin typeface="Calibri" pitchFamily="34" charset="0"/>
                <a:ea typeface="ＭＳ Ｐゴシック"/>
              </a:rPr>
              <a:t>Target: climate community, communication intermediaries,</a:t>
            </a:r>
          </a:p>
        </p:txBody>
      </p:sp>
      <p:grpSp>
        <p:nvGrpSpPr>
          <p:cNvPr id="2" name="Group 1"/>
          <p:cNvGrpSpPr>
            <a:grpSpLocks/>
          </p:cNvGrpSpPr>
          <p:nvPr/>
        </p:nvGrpSpPr>
        <p:grpSpPr bwMode="auto">
          <a:xfrm>
            <a:off x="2728913" y="2349500"/>
            <a:ext cx="3141662" cy="3473450"/>
            <a:chOff x="2729171" y="2348880"/>
            <a:chExt cx="3141290" cy="3474457"/>
          </a:xfrm>
        </p:grpSpPr>
        <p:sp>
          <p:nvSpPr>
            <p:cNvPr id="9" name="Flowchart: Alternate Process 8"/>
            <p:cNvSpPr/>
            <p:nvPr/>
          </p:nvSpPr>
          <p:spPr>
            <a:xfrm>
              <a:off x="2843457" y="2348880"/>
              <a:ext cx="2647636" cy="2728116"/>
            </a:xfrm>
            <a:prstGeom prst="flowChartAlternateProcess">
              <a:avLst/>
            </a:prstGeom>
            <a:solidFill>
              <a:srgbClr val="666666"/>
            </a:solidFill>
            <a:ln>
              <a:solidFill>
                <a:srgbClr val="462B0E"/>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defTabSz="914400" fontAlgn="base">
                <a:spcBef>
                  <a:spcPct val="0"/>
                </a:spcBef>
                <a:spcAft>
                  <a:spcPts val="600"/>
                </a:spcAft>
                <a:defRPr/>
              </a:pPr>
              <a:r>
                <a:rPr lang="en-US" b="1" dirty="0">
                  <a:solidFill>
                    <a:srgbClr val="FFFFFF"/>
                  </a:solidFill>
                  <a:latin typeface="45 Helvetica Light"/>
                  <a:ea typeface="ＭＳ Ｐゴシック"/>
                </a:rPr>
                <a:t>Fill key gaps:</a:t>
              </a:r>
            </a:p>
            <a:p>
              <a:pPr marL="285750" indent="-285750" defTabSz="914400" fontAlgn="base">
                <a:spcBef>
                  <a:spcPct val="0"/>
                </a:spcBef>
                <a:spcAft>
                  <a:spcPts val="600"/>
                </a:spcAft>
                <a:buFont typeface="Arial" pitchFamily="34" charset="0"/>
                <a:buChar char="•"/>
                <a:defRPr/>
              </a:pPr>
              <a:r>
                <a:rPr lang="en-US" b="1" dirty="0">
                  <a:solidFill>
                    <a:srgbClr val="FFFFFF"/>
                  </a:solidFill>
                  <a:latin typeface="45 Helvetica Light"/>
                  <a:ea typeface="ＭＳ Ｐゴシック"/>
                </a:rPr>
                <a:t>Knowledge</a:t>
              </a:r>
            </a:p>
            <a:p>
              <a:pPr marL="285750" indent="-285750" defTabSz="914400" fontAlgn="base">
                <a:spcBef>
                  <a:spcPct val="0"/>
                </a:spcBef>
                <a:spcAft>
                  <a:spcPts val="600"/>
                </a:spcAft>
                <a:buFont typeface="Arial" pitchFamily="34" charset="0"/>
                <a:buChar char="•"/>
                <a:defRPr/>
              </a:pPr>
              <a:r>
                <a:rPr lang="en-US" b="1" dirty="0">
                  <a:solidFill>
                    <a:srgbClr val="FFFFFF"/>
                  </a:solidFill>
                  <a:latin typeface="45 Helvetica Light"/>
                  <a:ea typeface="ＭＳ Ｐゴシック"/>
                </a:rPr>
                <a:t>Tools &amp; </a:t>
              </a:r>
              <a:r>
                <a:rPr lang="en-US" b="1" dirty="0">
                  <a:solidFill>
                    <a:srgbClr val="FFFFFF"/>
                  </a:solidFill>
                  <a:latin typeface="Calibri" pitchFamily="34" charset="0"/>
                  <a:ea typeface="ＭＳ Ｐゴシック"/>
                  <a:cs typeface="Calibri" pitchFamily="34" charset="0"/>
                </a:rPr>
                <a:t>Methods</a:t>
              </a:r>
            </a:p>
            <a:p>
              <a:pPr marL="285750" indent="-285750" defTabSz="914400" fontAlgn="base">
                <a:spcBef>
                  <a:spcPct val="0"/>
                </a:spcBef>
                <a:spcAft>
                  <a:spcPts val="600"/>
                </a:spcAft>
                <a:buFont typeface="Arial" pitchFamily="34" charset="0"/>
                <a:buChar char="•"/>
                <a:defRPr/>
              </a:pPr>
              <a:r>
                <a:rPr lang="en-US" b="1" dirty="0">
                  <a:solidFill>
                    <a:srgbClr val="FFFFFF"/>
                  </a:solidFill>
                  <a:latin typeface="45 Helvetica Light"/>
                  <a:ea typeface="ＭＳ Ｐゴシック"/>
                </a:rPr>
                <a:t>Evidence</a:t>
              </a:r>
            </a:p>
            <a:p>
              <a:pPr marL="285750" indent="-285750" defTabSz="914400" fontAlgn="base">
                <a:spcBef>
                  <a:spcPct val="0"/>
                </a:spcBef>
                <a:spcAft>
                  <a:spcPts val="600"/>
                </a:spcAft>
                <a:buFont typeface="Arial" pitchFamily="34" charset="0"/>
                <a:buChar char="•"/>
                <a:defRPr/>
              </a:pPr>
              <a:r>
                <a:rPr lang="en-US" b="1" dirty="0">
                  <a:solidFill>
                    <a:srgbClr val="FFFFFF"/>
                  </a:solidFill>
                  <a:latin typeface="45 Helvetica Light"/>
                  <a:ea typeface="ＭＳ Ｐゴシック"/>
                </a:rPr>
                <a:t>Capacity</a:t>
              </a:r>
            </a:p>
            <a:p>
              <a:pPr marL="285750" indent="-285750" defTabSz="914400" fontAlgn="base">
                <a:spcBef>
                  <a:spcPct val="0"/>
                </a:spcBef>
                <a:spcAft>
                  <a:spcPts val="600"/>
                </a:spcAft>
                <a:buFont typeface="Arial" pitchFamily="34" charset="0"/>
                <a:buChar char="•"/>
                <a:defRPr/>
              </a:pPr>
              <a:r>
                <a:rPr lang="en-US" b="1" dirty="0">
                  <a:solidFill>
                    <a:srgbClr val="FFFFFF"/>
                  </a:solidFill>
                  <a:latin typeface="45 Helvetica Light"/>
                  <a:ea typeface="ＭＳ Ｐゴシック"/>
                </a:rPr>
                <a:t>Coordination</a:t>
              </a:r>
            </a:p>
          </p:txBody>
        </p:sp>
        <p:sp>
          <p:nvSpPr>
            <p:cNvPr id="10" name="Oval 9"/>
            <p:cNvSpPr/>
            <p:nvPr/>
          </p:nvSpPr>
          <p:spPr>
            <a:xfrm>
              <a:off x="2729171" y="5045240"/>
              <a:ext cx="3141290" cy="778097"/>
            </a:xfrm>
            <a:prstGeom prst="ellipse">
              <a:avLst/>
            </a:prstGeom>
          </p:spPr>
          <p:style>
            <a:lnRef idx="0">
              <a:schemeClr val="accent5"/>
            </a:lnRef>
            <a:fillRef idx="3">
              <a:schemeClr val="accent5"/>
            </a:fillRef>
            <a:effectRef idx="3">
              <a:schemeClr val="accent5"/>
            </a:effectRef>
            <a:fontRef idx="minor">
              <a:schemeClr val="lt1"/>
            </a:fontRef>
          </p:style>
          <p:txBody>
            <a:bodyPr lIns="0" tIns="0" rIns="0" bIns="0" anchor="ctr"/>
            <a:lstStyle/>
            <a:p>
              <a:pPr algn="ctr" defTabSz="914400" fontAlgn="base">
                <a:lnSpc>
                  <a:spcPct val="85000"/>
                </a:lnSpc>
                <a:spcBef>
                  <a:spcPct val="0"/>
                </a:spcBef>
                <a:spcAft>
                  <a:spcPct val="0"/>
                </a:spcAft>
                <a:defRPr/>
              </a:pPr>
              <a:r>
                <a:rPr lang="en-US" sz="2000" b="1">
                  <a:solidFill>
                    <a:srgbClr val="000000"/>
                  </a:solidFill>
                  <a:latin typeface="Calibri" pitchFamily="34" charset="0"/>
                  <a:ea typeface="ＭＳ Ｐゴシック"/>
                </a:rPr>
                <a:t>GENDER &amp; EQITY LENS</a:t>
              </a:r>
            </a:p>
          </p:txBody>
        </p:sp>
      </p:grpSp>
      <p:grpSp>
        <p:nvGrpSpPr>
          <p:cNvPr id="11" name="Group 10"/>
          <p:cNvGrpSpPr/>
          <p:nvPr/>
        </p:nvGrpSpPr>
        <p:grpSpPr>
          <a:xfrm>
            <a:off x="3121025" y="2382641"/>
            <a:ext cx="2569265" cy="2756650"/>
            <a:chOff x="3124200" y="2278166"/>
            <a:chExt cx="2569265" cy="2756649"/>
          </a:xfrm>
          <a:solidFill>
            <a:schemeClr val="accent1">
              <a:lumMod val="20000"/>
              <a:lumOff val="80000"/>
            </a:schemeClr>
          </a:solidFill>
        </p:grpSpPr>
        <p:sp>
          <p:nvSpPr>
            <p:cNvPr id="12" name="Left Arrow 11"/>
            <p:cNvSpPr/>
            <p:nvPr/>
          </p:nvSpPr>
          <p:spPr>
            <a:xfrm rot="966421">
              <a:off x="3140765" y="2278166"/>
              <a:ext cx="2552700" cy="1335157"/>
            </a:xfrm>
            <a:prstGeom prst="leftArrow">
              <a:avLst/>
            </a:prstGeom>
            <a:solidFill>
              <a:srgbClr val="008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lnSpc>
                  <a:spcPct val="80000"/>
                </a:lnSpc>
                <a:spcBef>
                  <a:spcPct val="0"/>
                </a:spcBef>
                <a:spcAft>
                  <a:spcPct val="0"/>
                </a:spcAft>
                <a:defRPr/>
              </a:pPr>
              <a:r>
                <a:rPr lang="en-US" sz="2000" b="1" dirty="0">
                  <a:solidFill>
                    <a:srgbClr val="FFFFFF"/>
                  </a:solidFill>
                  <a:latin typeface="Calibri" pitchFamily="34" charset="0"/>
                  <a:ea typeface="ＭＳ Ｐゴシック"/>
                  <a:cs typeface="Calibri" pitchFamily="34" charset="0"/>
                </a:rPr>
                <a:t>Enhanced climate services</a:t>
              </a:r>
            </a:p>
          </p:txBody>
        </p:sp>
        <p:sp>
          <p:nvSpPr>
            <p:cNvPr id="13" name="Left Arrow 12"/>
            <p:cNvSpPr/>
            <p:nvPr/>
          </p:nvSpPr>
          <p:spPr>
            <a:xfrm rot="20591999">
              <a:off x="3124200" y="3699658"/>
              <a:ext cx="2552700" cy="1335157"/>
            </a:xfrm>
            <a:prstGeom prst="leftArrow">
              <a:avLst/>
            </a:prstGeom>
            <a:solidFill>
              <a:srgbClr val="008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lnSpc>
                  <a:spcPct val="80000"/>
                </a:lnSpc>
                <a:spcBef>
                  <a:spcPct val="0"/>
                </a:spcBef>
                <a:spcAft>
                  <a:spcPct val="0"/>
                </a:spcAft>
                <a:defRPr/>
              </a:pPr>
              <a:r>
                <a:rPr lang="en-US" sz="2000" b="1" dirty="0">
                  <a:solidFill>
                    <a:srgbClr val="FFFFFF"/>
                  </a:solidFill>
                  <a:latin typeface="Calibri" pitchFamily="34" charset="0"/>
                  <a:ea typeface="ＭＳ Ｐゴシック"/>
                  <a:cs typeface="Calibri" pitchFamily="34" charset="0"/>
                </a:rPr>
                <a:t>Enhanced climate services</a:t>
              </a:r>
            </a:p>
          </p:txBody>
        </p:sp>
      </p:grpSp>
      <p:sp>
        <p:nvSpPr>
          <p:cNvPr id="14" name="Right Arrow 13"/>
          <p:cNvSpPr/>
          <p:nvPr/>
        </p:nvSpPr>
        <p:spPr>
          <a:xfrm>
            <a:off x="3267075" y="747713"/>
            <a:ext cx="2717800" cy="1695450"/>
          </a:xfrm>
          <a:prstGeom prst="rightArrow">
            <a:avLst/>
          </a:prstGeom>
          <a:solidFill>
            <a:srgbClr val="008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lnSpc>
                <a:spcPct val="80000"/>
              </a:lnSpc>
              <a:spcBef>
                <a:spcPct val="0"/>
              </a:spcBef>
              <a:spcAft>
                <a:spcPct val="0"/>
              </a:spcAft>
              <a:defRPr/>
            </a:pPr>
            <a:r>
              <a:rPr lang="en-US" sz="2000" b="1" dirty="0">
                <a:solidFill>
                  <a:srgbClr val="FFFFFF"/>
                </a:solidFill>
                <a:latin typeface="Calibri" pitchFamily="34" charset="0"/>
                <a:ea typeface="ＭＳ Ｐゴシック"/>
                <a:cs typeface="Calibri" pitchFamily="34" charset="0"/>
              </a:rPr>
              <a:t>Improved, climate-informed responses</a:t>
            </a:r>
          </a:p>
        </p:txBody>
      </p:sp>
      <p:sp>
        <p:nvSpPr>
          <p:cNvPr id="15" name="Oval 14"/>
          <p:cNvSpPr/>
          <p:nvPr/>
        </p:nvSpPr>
        <p:spPr>
          <a:xfrm>
            <a:off x="5562600" y="747713"/>
            <a:ext cx="3505200" cy="1695450"/>
          </a:xfrm>
          <a:prstGeom prst="ellipse">
            <a:avLst/>
          </a:prstGeom>
          <a:solidFill>
            <a:srgbClr val="008080"/>
          </a:solidFill>
          <a:ln>
            <a:solidFill>
              <a:schemeClr val="accent1">
                <a:lumMod val="25000"/>
              </a:schemeClr>
            </a:solidFill>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defTabSz="914400" fontAlgn="base">
              <a:spcBef>
                <a:spcPct val="0"/>
              </a:spcBef>
              <a:spcAft>
                <a:spcPct val="0"/>
              </a:spcAft>
              <a:defRPr/>
            </a:pPr>
            <a:r>
              <a:rPr lang="en-US" sz="2000" b="1" dirty="0">
                <a:solidFill>
                  <a:srgbClr val="FFFFFF"/>
                </a:solidFill>
                <a:latin typeface="45 Helvetica Light"/>
                <a:ea typeface="ＭＳ Ｐゴシック"/>
              </a:rPr>
              <a:t>Resilient food systems,</a:t>
            </a:r>
          </a:p>
          <a:p>
            <a:pPr algn="ctr" defTabSz="914400" fontAlgn="base">
              <a:spcBef>
                <a:spcPct val="0"/>
              </a:spcBef>
              <a:spcAft>
                <a:spcPct val="0"/>
              </a:spcAft>
              <a:defRPr/>
            </a:pPr>
            <a:r>
              <a:rPr lang="en-US" sz="2000" b="1" dirty="0">
                <a:solidFill>
                  <a:srgbClr val="FFFFFF"/>
                </a:solidFill>
                <a:latin typeface="45 Helvetica Light"/>
                <a:ea typeface="ＭＳ Ｐゴシック"/>
              </a:rPr>
              <a:t>Improved food security</a:t>
            </a:r>
          </a:p>
        </p:txBody>
      </p:sp>
      <p:sp>
        <p:nvSpPr>
          <p:cNvPr id="16" name="Right Arrow 15"/>
          <p:cNvSpPr/>
          <p:nvPr/>
        </p:nvSpPr>
        <p:spPr>
          <a:xfrm>
            <a:off x="3284538" y="4911725"/>
            <a:ext cx="2719387" cy="1709738"/>
          </a:xfrm>
          <a:prstGeom prst="rightArrow">
            <a:avLst/>
          </a:prstGeom>
          <a:solidFill>
            <a:srgbClr val="008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lnSpc>
                <a:spcPct val="80000"/>
              </a:lnSpc>
              <a:spcBef>
                <a:spcPct val="0"/>
              </a:spcBef>
              <a:spcAft>
                <a:spcPct val="0"/>
              </a:spcAft>
              <a:defRPr/>
            </a:pPr>
            <a:r>
              <a:rPr lang="en-US" sz="2000" b="1" dirty="0">
                <a:solidFill>
                  <a:srgbClr val="FFFFFF"/>
                </a:solidFill>
                <a:latin typeface="Calibri" pitchFamily="34" charset="0"/>
                <a:ea typeface="ＭＳ Ｐゴシック"/>
                <a:cs typeface="Calibri" pitchFamily="34" charset="0"/>
              </a:rPr>
              <a:t>Enhanced support for managing risk</a:t>
            </a:r>
          </a:p>
        </p:txBody>
      </p:sp>
      <p:sp>
        <p:nvSpPr>
          <p:cNvPr id="17" name="Oval 16"/>
          <p:cNvSpPr/>
          <p:nvPr/>
        </p:nvSpPr>
        <p:spPr>
          <a:xfrm>
            <a:off x="5562600" y="4953000"/>
            <a:ext cx="3505200" cy="1695450"/>
          </a:xfrm>
          <a:prstGeom prst="ellipse">
            <a:avLst/>
          </a:prstGeom>
          <a:solidFill>
            <a:srgbClr val="008080"/>
          </a:solidFill>
          <a:ln>
            <a:solidFill>
              <a:schemeClr val="accent1">
                <a:lumMod val="25000"/>
              </a:schemeClr>
            </a:solidFill>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defTabSz="914400" fontAlgn="base">
              <a:spcBef>
                <a:spcPct val="0"/>
              </a:spcBef>
              <a:spcAft>
                <a:spcPct val="0"/>
              </a:spcAft>
              <a:defRPr/>
            </a:pPr>
            <a:r>
              <a:rPr lang="en-US" sz="2000" b="1" dirty="0">
                <a:solidFill>
                  <a:srgbClr val="FFFFFF"/>
                </a:solidFill>
                <a:latin typeface="45 Helvetica Light"/>
                <a:ea typeface="ＭＳ Ｐゴシック"/>
              </a:rPr>
              <a:t>Resilient rural livelihoods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9" presetClass="exit" presetSubtype="0" fill="hold" nodeType="withEffect">
                                  <p:stCondLst>
                                    <p:cond delay="0"/>
                                  </p:stCondLst>
                                  <p:childTnLst>
                                    <p:animEffect transition="out" filter="dissolv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 presetClass="exit" presetSubtype="0" fill="hold" nodeType="withEffect">
                                  <p:stCondLst>
                                    <p:cond delay="0"/>
                                  </p:stCondLst>
                                  <p:childTnLst>
                                    <p:set>
                                      <p:cBhvr>
                                        <p:cTn id="36" dur="1" fill="hold">
                                          <p:stCondLst>
                                            <p:cond delay="0"/>
                                          </p:stCondLst>
                                        </p:cTn>
                                        <p:tgtEl>
                                          <p:spTgt spid="11"/>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8" grpId="0" animBg="1"/>
      <p:bldP spid="14" grpId="0" animBg="1"/>
      <p:bldP spid="15" grpId="0" animBg="1"/>
      <p:bldP spid="16"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a:t>
            </a:r>
            <a:endParaRPr lang="en-US" dirty="0"/>
          </a:p>
        </p:txBody>
      </p:sp>
      <p:sp>
        <p:nvSpPr>
          <p:cNvPr id="4" name="Content Placeholder 3"/>
          <p:cNvSpPr>
            <a:spLocks noGrp="1"/>
          </p:cNvSpPr>
          <p:nvPr>
            <p:ph idx="1"/>
          </p:nvPr>
        </p:nvSpPr>
        <p:spPr/>
        <p:txBody>
          <a:bodyPr/>
          <a:lstStyle/>
          <a:p>
            <a:pPr marL="0" indent="0">
              <a:buNone/>
            </a:pPr>
            <a:r>
              <a:rPr lang="en-US" dirty="0" smtClean="0"/>
              <a:t>IRI continues to: </a:t>
            </a:r>
          </a:p>
          <a:p>
            <a:r>
              <a:rPr lang="en-US" dirty="0" smtClean="0"/>
              <a:t>Improve seasonal climate forecasts;</a:t>
            </a:r>
          </a:p>
          <a:p>
            <a:r>
              <a:rPr lang="en-US" dirty="0" smtClean="0"/>
              <a:t>Research the predictability and prediction of climate </a:t>
            </a:r>
            <a:r>
              <a:rPr lang="en-US" dirty="0" err="1" smtClean="0"/>
              <a:t>qunatities</a:t>
            </a:r>
            <a:r>
              <a:rPr lang="en-US" dirty="0" smtClean="0"/>
              <a:t> relevant to agriculture;</a:t>
            </a:r>
          </a:p>
          <a:p>
            <a:r>
              <a:rPr lang="en-US" dirty="0" smtClean="0"/>
              <a:t>Integrate climate information into comprehensive climate risk solutions.</a:t>
            </a:r>
            <a:endParaRPr lang="en-US" dirty="0"/>
          </a:p>
        </p:txBody>
      </p:sp>
    </p:spTree>
    <p:extLst>
      <p:ext uri="{BB962C8B-B14F-4D97-AF65-F5344CB8AC3E}">
        <p14:creationId xmlns:p14="http://schemas.microsoft.com/office/powerpoint/2010/main" val="31316330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September 2012 forecasts issued for OND - JFM</a:t>
            </a:r>
            <a:endParaRPr lang="en-US" sz="3200" dirty="0"/>
          </a:p>
        </p:txBody>
      </p:sp>
      <p:pic>
        <p:nvPicPr>
          <p:cNvPr id="4" name="Content Placeholder 3" descr="OND12_World_pcp.gif"/>
          <p:cNvPicPr>
            <a:picLocks noGrp="1" noChangeAspect="1"/>
          </p:cNvPicPr>
          <p:nvPr>
            <p:ph idx="1"/>
          </p:nvPr>
        </p:nvPicPr>
        <p:blipFill>
          <a:blip r:embed="rId2">
            <a:extLst>
              <a:ext uri="{28A0092B-C50C-407E-A947-70E740481C1C}">
                <a14:useLocalDpi xmlns:a14="http://schemas.microsoft.com/office/drawing/2010/main" val="0"/>
              </a:ext>
            </a:extLst>
          </a:blip>
          <a:srcRect l="-29858" r="-29858"/>
          <a:stretch>
            <a:fillRect/>
          </a:stretch>
        </p:blipFill>
        <p:spPr>
          <a:xfrm>
            <a:off x="-401172" y="1360078"/>
            <a:ext cx="9946345" cy="5470107"/>
          </a:xfrm>
        </p:spPr>
      </p:pic>
    </p:spTree>
    <p:extLst>
      <p:ext uri="{BB962C8B-B14F-4D97-AF65-F5344CB8AC3E}">
        <p14:creationId xmlns:p14="http://schemas.microsoft.com/office/powerpoint/2010/main" val="9828719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IRI Forecast Methodology</a:t>
            </a:r>
          </a:p>
        </p:txBody>
      </p:sp>
      <p:sp>
        <p:nvSpPr>
          <p:cNvPr id="4099" name="Rectangle 3"/>
          <p:cNvSpPr>
            <a:spLocks noGrp="1" noChangeArrowheads="1"/>
          </p:cNvSpPr>
          <p:nvPr>
            <p:ph type="body" idx="1"/>
          </p:nvPr>
        </p:nvSpPr>
        <p:spPr/>
        <p:txBody>
          <a:bodyPr/>
          <a:lstStyle/>
          <a:p>
            <a:pPr>
              <a:lnSpc>
                <a:spcPct val="90000"/>
              </a:lnSpc>
            </a:pPr>
            <a:r>
              <a:rPr lang="en-US" sz="2400" dirty="0"/>
              <a:t>Atmospheric GCMs forced with forecast SST scenarios</a:t>
            </a:r>
          </a:p>
          <a:p>
            <a:pPr lvl="1">
              <a:lnSpc>
                <a:spcPct val="90000"/>
              </a:lnSpc>
            </a:pPr>
            <a:r>
              <a:rPr lang="en-US" sz="2000" dirty="0"/>
              <a:t>Mean of </a:t>
            </a:r>
            <a:r>
              <a:rPr lang="en-US" sz="2000" dirty="0" smtClean="0"/>
              <a:t>CFSv</a:t>
            </a:r>
            <a:r>
              <a:rPr lang="en-US" sz="2000" dirty="0" smtClean="0">
                <a:solidFill>
                  <a:srgbClr val="FF0000"/>
                </a:solidFill>
              </a:rPr>
              <a:t>2</a:t>
            </a:r>
            <a:r>
              <a:rPr lang="en-US" sz="2000" dirty="0" smtClean="0"/>
              <a:t>, </a:t>
            </a:r>
            <a:r>
              <a:rPr lang="en-US" sz="2000" dirty="0"/>
              <a:t>CA and LDEO</a:t>
            </a:r>
          </a:p>
          <a:p>
            <a:pPr lvl="1">
              <a:lnSpc>
                <a:spcPct val="90000"/>
              </a:lnSpc>
            </a:pPr>
            <a:r>
              <a:rPr lang="en-US" sz="2000" dirty="0"/>
              <a:t>Positive and negative </a:t>
            </a:r>
            <a:r>
              <a:rPr lang="en-US" sz="2000" dirty="0" smtClean="0"/>
              <a:t>scenarios based </a:t>
            </a:r>
            <a:r>
              <a:rPr lang="en-US" sz="2000" dirty="0"/>
              <a:t>on historical error</a:t>
            </a:r>
          </a:p>
          <a:p>
            <a:pPr>
              <a:lnSpc>
                <a:spcPct val="90000"/>
              </a:lnSpc>
            </a:pPr>
            <a:r>
              <a:rPr lang="en-US" sz="2400" dirty="0"/>
              <a:t>Pattern-based correction of individual model ensemble means.</a:t>
            </a:r>
          </a:p>
          <a:p>
            <a:pPr lvl="2">
              <a:lnSpc>
                <a:spcPct val="90000"/>
              </a:lnSpc>
            </a:pPr>
            <a:r>
              <a:rPr lang="en-US" sz="1800" dirty="0"/>
              <a:t>Regression based on historical model runs </a:t>
            </a:r>
          </a:p>
          <a:p>
            <a:pPr lvl="3">
              <a:lnSpc>
                <a:spcPct val="90000"/>
              </a:lnSpc>
            </a:pPr>
            <a:r>
              <a:rPr lang="en-US" sz="1600" dirty="0"/>
              <a:t>Forecast SST (CA)</a:t>
            </a:r>
          </a:p>
          <a:p>
            <a:pPr lvl="3">
              <a:lnSpc>
                <a:spcPct val="90000"/>
              </a:lnSpc>
            </a:pPr>
            <a:r>
              <a:rPr lang="en-US" sz="1600" dirty="0"/>
              <a:t>Observed SST</a:t>
            </a:r>
          </a:p>
          <a:p>
            <a:pPr lvl="2">
              <a:lnSpc>
                <a:spcPct val="90000"/>
              </a:lnSpc>
            </a:pPr>
            <a:r>
              <a:rPr lang="en-US" sz="1800" dirty="0"/>
              <a:t>Spread estimate from historical forecasts with forecast SST.</a:t>
            </a:r>
          </a:p>
          <a:p>
            <a:pPr>
              <a:lnSpc>
                <a:spcPct val="90000"/>
              </a:lnSpc>
            </a:pPr>
            <a:r>
              <a:rPr lang="en-US" sz="2400" dirty="0"/>
              <a:t>Equal weighting of corrected models</a:t>
            </a:r>
          </a:p>
          <a:p>
            <a:pPr>
              <a:lnSpc>
                <a:spcPct val="90000"/>
              </a:lnSpc>
            </a:pPr>
            <a:r>
              <a:rPr lang="en-US" sz="2400" dirty="0"/>
              <a:t>Forecast probabilities</a:t>
            </a:r>
          </a:p>
          <a:p>
            <a:pPr lvl="1">
              <a:lnSpc>
                <a:spcPct val="90000"/>
              </a:lnSpc>
            </a:pPr>
            <a:r>
              <a:rPr lang="en-US" sz="2000" dirty="0"/>
              <a:t>Gaussian distribution for temperature</a:t>
            </a:r>
          </a:p>
          <a:p>
            <a:pPr lvl="1">
              <a:lnSpc>
                <a:spcPct val="90000"/>
              </a:lnSpc>
            </a:pPr>
            <a:r>
              <a:rPr lang="en-US" sz="2000" dirty="0"/>
              <a:t>Transformed Gaussian for precipitation</a:t>
            </a:r>
          </a:p>
        </p:txBody>
      </p:sp>
    </p:spTree>
    <p:extLst>
      <p:ext uri="{BB962C8B-B14F-4D97-AF65-F5344CB8AC3E}">
        <p14:creationId xmlns:p14="http://schemas.microsoft.com/office/powerpoint/2010/main" val="24506609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8866"/>
            <a:ext cx="8229600" cy="1143000"/>
          </a:xfrm>
        </p:spPr>
        <p:txBody>
          <a:bodyPr>
            <a:normAutofit fontScale="90000"/>
          </a:bodyPr>
          <a:lstStyle/>
          <a:p>
            <a:r>
              <a:rPr lang="en-US" dirty="0"/>
              <a:t>F</a:t>
            </a:r>
            <a:r>
              <a:rPr lang="en-US" dirty="0" smtClean="0"/>
              <a:t>orecast </a:t>
            </a:r>
            <a:r>
              <a:rPr lang="en-US" dirty="0" smtClean="0"/>
              <a:t>probabilities beyond </a:t>
            </a:r>
            <a:r>
              <a:rPr lang="en-US" dirty="0" err="1" smtClean="0"/>
              <a:t>tercile</a:t>
            </a:r>
            <a:r>
              <a:rPr lang="en-US" dirty="0" smtClean="0"/>
              <a:t> categories</a:t>
            </a:r>
            <a:endParaRPr lang="en-US" dirty="0"/>
          </a:p>
        </p:txBody>
      </p:sp>
    </p:spTree>
    <p:extLst>
      <p:ext uri="{BB962C8B-B14F-4D97-AF65-F5344CB8AC3E}">
        <p14:creationId xmlns:p14="http://schemas.microsoft.com/office/powerpoint/2010/main" val="351837207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shi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3275" y="1524000"/>
            <a:ext cx="4640263" cy="3867150"/>
          </a:xfrm>
          <a:prstGeom prst="rect">
            <a:avLst/>
          </a:prstGeom>
          <a:noFill/>
          <a:extLst>
            <a:ext uri="{909E8E84-426E-40dd-AFC4-6F175D3DCCD1}">
              <a14:hiddenFill xmlns:a14="http://schemas.microsoft.com/office/drawing/2010/main">
                <a:solidFill>
                  <a:srgbClr val="FFFFFF"/>
                </a:solidFill>
              </a14:hiddenFill>
            </a:ext>
          </a:extLst>
        </p:spPr>
      </p:pic>
      <p:sp>
        <p:nvSpPr>
          <p:cNvPr id="47107" name="Text Box 3"/>
          <p:cNvSpPr txBox="1">
            <a:spLocks noChangeArrowheads="1"/>
          </p:cNvSpPr>
          <p:nvPr/>
        </p:nvSpPr>
        <p:spPr bwMode="auto">
          <a:xfrm>
            <a:off x="2746375" y="1873250"/>
            <a:ext cx="911225" cy="6413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945" tIns="41473" rIns="82945" bIns="41473">
            <a:spAutoFit/>
          </a:bodyPr>
          <a:lstStyle>
            <a:lvl1pPr defTabSz="828675">
              <a:defRPr>
                <a:solidFill>
                  <a:schemeClr val="tx1"/>
                </a:solidFill>
                <a:latin typeface="Arial" charset="0"/>
                <a:ea typeface="ＭＳ Ｐゴシック" charset="0"/>
              </a:defRPr>
            </a:lvl1pPr>
            <a:lvl2pPr marL="414338" defTabSz="828675">
              <a:defRPr>
                <a:solidFill>
                  <a:schemeClr val="tx1"/>
                </a:solidFill>
                <a:latin typeface="Arial" charset="0"/>
                <a:ea typeface="ＭＳ Ｐゴシック" charset="0"/>
              </a:defRPr>
            </a:lvl2pPr>
            <a:lvl3pPr marL="828675" defTabSz="828675">
              <a:defRPr>
                <a:solidFill>
                  <a:schemeClr val="tx1"/>
                </a:solidFill>
                <a:latin typeface="Arial" charset="0"/>
                <a:ea typeface="ＭＳ Ｐゴシック" charset="0"/>
              </a:defRPr>
            </a:lvl3pPr>
            <a:lvl4pPr marL="1244600" defTabSz="828675">
              <a:defRPr>
                <a:solidFill>
                  <a:schemeClr val="tx1"/>
                </a:solidFill>
                <a:latin typeface="Arial" charset="0"/>
                <a:ea typeface="ＭＳ Ｐゴシック" charset="0"/>
              </a:defRPr>
            </a:lvl4pPr>
            <a:lvl5pPr marL="1658938" defTabSz="828675">
              <a:defRPr>
                <a:solidFill>
                  <a:schemeClr val="tx1"/>
                </a:solidFill>
                <a:latin typeface="Arial" charset="0"/>
                <a:ea typeface="ＭＳ Ｐゴシック" charset="0"/>
              </a:defRPr>
            </a:lvl5pPr>
            <a:lvl6pPr marL="2116138" defTabSz="828675" fontAlgn="base">
              <a:spcBef>
                <a:spcPct val="0"/>
              </a:spcBef>
              <a:spcAft>
                <a:spcPct val="0"/>
              </a:spcAft>
              <a:defRPr>
                <a:solidFill>
                  <a:schemeClr val="tx1"/>
                </a:solidFill>
                <a:latin typeface="Arial" charset="0"/>
                <a:ea typeface="ＭＳ Ｐゴシック" charset="0"/>
              </a:defRPr>
            </a:lvl6pPr>
            <a:lvl7pPr marL="2573338" defTabSz="828675" fontAlgn="base">
              <a:spcBef>
                <a:spcPct val="0"/>
              </a:spcBef>
              <a:spcAft>
                <a:spcPct val="0"/>
              </a:spcAft>
              <a:defRPr>
                <a:solidFill>
                  <a:schemeClr val="tx1"/>
                </a:solidFill>
                <a:latin typeface="Arial" charset="0"/>
                <a:ea typeface="ＭＳ Ｐゴシック" charset="0"/>
              </a:defRPr>
            </a:lvl7pPr>
            <a:lvl8pPr marL="3030538" defTabSz="828675" fontAlgn="base">
              <a:spcBef>
                <a:spcPct val="0"/>
              </a:spcBef>
              <a:spcAft>
                <a:spcPct val="0"/>
              </a:spcAft>
              <a:defRPr>
                <a:solidFill>
                  <a:schemeClr val="tx1"/>
                </a:solidFill>
                <a:latin typeface="Arial" charset="0"/>
                <a:ea typeface="ＭＳ Ｐゴシック" charset="0"/>
              </a:defRPr>
            </a:lvl8pPr>
            <a:lvl9pPr marL="3487738" defTabSz="828675" fontAlgn="base">
              <a:spcBef>
                <a:spcPct val="0"/>
              </a:spcBef>
              <a:spcAft>
                <a:spcPct val="0"/>
              </a:spcAft>
              <a:defRPr>
                <a:solidFill>
                  <a:schemeClr val="tx1"/>
                </a:solidFill>
                <a:latin typeface="Arial" charset="0"/>
                <a:ea typeface="ＭＳ Ｐゴシック" charset="0"/>
              </a:defRPr>
            </a:lvl9pPr>
          </a:lstStyle>
          <a:p>
            <a:pPr algn="ctr" eaLnBrk="0" hangingPunct="0"/>
            <a:r>
              <a:rPr lang="en-US"/>
              <a:t>Below</a:t>
            </a:r>
            <a:br>
              <a:rPr lang="en-US"/>
            </a:br>
            <a:r>
              <a:rPr lang="en-US"/>
              <a:t>Normal</a:t>
            </a:r>
          </a:p>
        </p:txBody>
      </p:sp>
      <p:sp>
        <p:nvSpPr>
          <p:cNvPr id="47108" name="Text Box 4"/>
          <p:cNvSpPr txBox="1">
            <a:spLocks noChangeArrowheads="1"/>
          </p:cNvSpPr>
          <p:nvPr/>
        </p:nvSpPr>
        <p:spPr bwMode="auto">
          <a:xfrm>
            <a:off x="5257800" y="1873250"/>
            <a:ext cx="911225" cy="6413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945" tIns="41473" rIns="82945" bIns="41473">
            <a:spAutoFit/>
          </a:bodyPr>
          <a:lstStyle>
            <a:lvl1pPr defTabSz="828675">
              <a:defRPr>
                <a:solidFill>
                  <a:schemeClr val="tx1"/>
                </a:solidFill>
                <a:latin typeface="Arial" charset="0"/>
                <a:ea typeface="ＭＳ Ｐゴシック" charset="0"/>
              </a:defRPr>
            </a:lvl1pPr>
            <a:lvl2pPr marL="414338" defTabSz="828675">
              <a:defRPr>
                <a:solidFill>
                  <a:schemeClr val="tx1"/>
                </a:solidFill>
                <a:latin typeface="Arial" charset="0"/>
                <a:ea typeface="ＭＳ Ｐゴシック" charset="0"/>
              </a:defRPr>
            </a:lvl2pPr>
            <a:lvl3pPr marL="828675" defTabSz="828675">
              <a:defRPr>
                <a:solidFill>
                  <a:schemeClr val="tx1"/>
                </a:solidFill>
                <a:latin typeface="Arial" charset="0"/>
                <a:ea typeface="ＭＳ Ｐゴシック" charset="0"/>
              </a:defRPr>
            </a:lvl3pPr>
            <a:lvl4pPr marL="1244600" defTabSz="828675">
              <a:defRPr>
                <a:solidFill>
                  <a:schemeClr val="tx1"/>
                </a:solidFill>
                <a:latin typeface="Arial" charset="0"/>
                <a:ea typeface="ＭＳ Ｐゴシック" charset="0"/>
              </a:defRPr>
            </a:lvl4pPr>
            <a:lvl5pPr marL="1658938" defTabSz="828675">
              <a:defRPr>
                <a:solidFill>
                  <a:schemeClr val="tx1"/>
                </a:solidFill>
                <a:latin typeface="Arial" charset="0"/>
                <a:ea typeface="ＭＳ Ｐゴシック" charset="0"/>
              </a:defRPr>
            </a:lvl5pPr>
            <a:lvl6pPr marL="2116138" defTabSz="828675" fontAlgn="base">
              <a:spcBef>
                <a:spcPct val="0"/>
              </a:spcBef>
              <a:spcAft>
                <a:spcPct val="0"/>
              </a:spcAft>
              <a:defRPr>
                <a:solidFill>
                  <a:schemeClr val="tx1"/>
                </a:solidFill>
                <a:latin typeface="Arial" charset="0"/>
                <a:ea typeface="ＭＳ Ｐゴシック" charset="0"/>
              </a:defRPr>
            </a:lvl6pPr>
            <a:lvl7pPr marL="2573338" defTabSz="828675" fontAlgn="base">
              <a:spcBef>
                <a:spcPct val="0"/>
              </a:spcBef>
              <a:spcAft>
                <a:spcPct val="0"/>
              </a:spcAft>
              <a:defRPr>
                <a:solidFill>
                  <a:schemeClr val="tx1"/>
                </a:solidFill>
                <a:latin typeface="Arial" charset="0"/>
                <a:ea typeface="ＭＳ Ｐゴシック" charset="0"/>
              </a:defRPr>
            </a:lvl7pPr>
            <a:lvl8pPr marL="3030538" defTabSz="828675" fontAlgn="base">
              <a:spcBef>
                <a:spcPct val="0"/>
              </a:spcBef>
              <a:spcAft>
                <a:spcPct val="0"/>
              </a:spcAft>
              <a:defRPr>
                <a:solidFill>
                  <a:schemeClr val="tx1"/>
                </a:solidFill>
                <a:latin typeface="Arial" charset="0"/>
                <a:ea typeface="ＭＳ Ｐゴシック" charset="0"/>
              </a:defRPr>
            </a:lvl8pPr>
            <a:lvl9pPr marL="3487738" defTabSz="828675" fontAlgn="base">
              <a:spcBef>
                <a:spcPct val="0"/>
              </a:spcBef>
              <a:spcAft>
                <a:spcPct val="0"/>
              </a:spcAft>
              <a:defRPr>
                <a:solidFill>
                  <a:schemeClr val="tx1"/>
                </a:solidFill>
                <a:latin typeface="Arial" charset="0"/>
                <a:ea typeface="ＭＳ Ｐゴシック" charset="0"/>
              </a:defRPr>
            </a:lvl9pPr>
          </a:lstStyle>
          <a:p>
            <a:pPr algn="ctr" eaLnBrk="0" hangingPunct="0"/>
            <a:r>
              <a:rPr lang="en-US"/>
              <a:t>Above</a:t>
            </a:r>
            <a:br>
              <a:rPr lang="en-US"/>
            </a:br>
            <a:r>
              <a:rPr lang="en-US"/>
              <a:t>Normal</a:t>
            </a:r>
          </a:p>
        </p:txBody>
      </p:sp>
      <p:sp>
        <p:nvSpPr>
          <p:cNvPr id="47110" name="Text Box 6"/>
          <p:cNvSpPr txBox="1">
            <a:spLocks noChangeArrowheads="1"/>
          </p:cNvSpPr>
          <p:nvPr/>
        </p:nvSpPr>
        <p:spPr bwMode="auto">
          <a:xfrm>
            <a:off x="6642100" y="2767013"/>
            <a:ext cx="2273300" cy="8143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945" tIns="41473" rIns="82945" bIns="41473">
            <a:spAutoFit/>
          </a:bodyPr>
          <a:lstStyle>
            <a:lvl1pPr defTabSz="828675">
              <a:defRPr>
                <a:solidFill>
                  <a:schemeClr val="tx1"/>
                </a:solidFill>
                <a:latin typeface="Arial" charset="0"/>
                <a:ea typeface="ＭＳ Ｐゴシック" charset="0"/>
              </a:defRPr>
            </a:lvl1pPr>
            <a:lvl2pPr marL="414338" defTabSz="828675">
              <a:defRPr>
                <a:solidFill>
                  <a:schemeClr val="tx1"/>
                </a:solidFill>
                <a:latin typeface="Arial" charset="0"/>
                <a:ea typeface="ＭＳ Ｐゴシック" charset="0"/>
              </a:defRPr>
            </a:lvl2pPr>
            <a:lvl3pPr marL="828675" defTabSz="828675">
              <a:defRPr>
                <a:solidFill>
                  <a:schemeClr val="tx1"/>
                </a:solidFill>
                <a:latin typeface="Arial" charset="0"/>
                <a:ea typeface="ＭＳ Ｐゴシック" charset="0"/>
              </a:defRPr>
            </a:lvl3pPr>
            <a:lvl4pPr marL="1244600" defTabSz="828675">
              <a:defRPr>
                <a:solidFill>
                  <a:schemeClr val="tx1"/>
                </a:solidFill>
                <a:latin typeface="Arial" charset="0"/>
                <a:ea typeface="ＭＳ Ｐゴシック" charset="0"/>
              </a:defRPr>
            </a:lvl4pPr>
            <a:lvl5pPr marL="1658938" defTabSz="828675">
              <a:defRPr>
                <a:solidFill>
                  <a:schemeClr val="tx1"/>
                </a:solidFill>
                <a:latin typeface="Arial" charset="0"/>
                <a:ea typeface="ＭＳ Ｐゴシック" charset="0"/>
              </a:defRPr>
            </a:lvl5pPr>
            <a:lvl6pPr marL="2116138" defTabSz="828675" fontAlgn="base">
              <a:spcBef>
                <a:spcPct val="0"/>
              </a:spcBef>
              <a:spcAft>
                <a:spcPct val="0"/>
              </a:spcAft>
              <a:defRPr>
                <a:solidFill>
                  <a:schemeClr val="tx1"/>
                </a:solidFill>
                <a:latin typeface="Arial" charset="0"/>
                <a:ea typeface="ＭＳ Ｐゴシック" charset="0"/>
              </a:defRPr>
            </a:lvl6pPr>
            <a:lvl7pPr marL="2573338" defTabSz="828675" fontAlgn="base">
              <a:spcBef>
                <a:spcPct val="0"/>
              </a:spcBef>
              <a:spcAft>
                <a:spcPct val="0"/>
              </a:spcAft>
              <a:defRPr>
                <a:solidFill>
                  <a:schemeClr val="tx1"/>
                </a:solidFill>
                <a:latin typeface="Arial" charset="0"/>
                <a:ea typeface="ＭＳ Ｐゴシック" charset="0"/>
              </a:defRPr>
            </a:lvl7pPr>
            <a:lvl8pPr marL="3030538" defTabSz="828675" fontAlgn="base">
              <a:spcBef>
                <a:spcPct val="0"/>
              </a:spcBef>
              <a:spcAft>
                <a:spcPct val="0"/>
              </a:spcAft>
              <a:defRPr>
                <a:solidFill>
                  <a:schemeClr val="tx1"/>
                </a:solidFill>
                <a:latin typeface="Arial" charset="0"/>
                <a:ea typeface="ＭＳ Ｐゴシック" charset="0"/>
              </a:defRPr>
            </a:lvl8pPr>
            <a:lvl9pPr marL="3487738" defTabSz="828675" fontAlgn="base">
              <a:spcBef>
                <a:spcPct val="0"/>
              </a:spcBef>
              <a:spcAft>
                <a:spcPct val="0"/>
              </a:spcAft>
              <a:defRPr>
                <a:solidFill>
                  <a:schemeClr val="tx1"/>
                </a:solidFill>
                <a:latin typeface="Arial" charset="0"/>
                <a:ea typeface="ＭＳ Ｐゴシック" charset="0"/>
              </a:defRPr>
            </a:lvl9pPr>
          </a:lstStyle>
          <a:p>
            <a:pPr eaLnBrk="0" hangingPunct="0"/>
            <a:r>
              <a:rPr lang="en-US"/>
              <a:t>Historical distribution</a:t>
            </a:r>
          </a:p>
          <a:p>
            <a:pPr eaLnBrk="0" hangingPunct="0"/>
            <a:r>
              <a:rPr lang="en-US" sz="1400"/>
              <a:t>(climatological distribution)</a:t>
            </a:r>
          </a:p>
          <a:p>
            <a:pPr eaLnBrk="0" hangingPunct="0"/>
            <a:r>
              <a:rPr lang="en-US" sz="1600"/>
              <a:t>(33.3%, 33.3%, 33.3%)</a:t>
            </a:r>
          </a:p>
        </p:txBody>
      </p:sp>
      <p:sp>
        <p:nvSpPr>
          <p:cNvPr id="47111" name="Text Box 7"/>
          <p:cNvSpPr txBox="1">
            <a:spLocks noChangeArrowheads="1"/>
          </p:cNvSpPr>
          <p:nvPr/>
        </p:nvSpPr>
        <p:spPr bwMode="auto">
          <a:xfrm>
            <a:off x="6642100" y="3733800"/>
            <a:ext cx="2222500" cy="5778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945" tIns="41473" rIns="82945" bIns="41473">
            <a:spAutoFit/>
          </a:bodyPr>
          <a:lstStyle>
            <a:lvl1pPr defTabSz="828675">
              <a:defRPr>
                <a:solidFill>
                  <a:schemeClr val="tx1"/>
                </a:solidFill>
                <a:latin typeface="Arial" charset="0"/>
                <a:ea typeface="ＭＳ Ｐゴシック" charset="0"/>
              </a:defRPr>
            </a:lvl1pPr>
            <a:lvl2pPr marL="414338" defTabSz="828675">
              <a:defRPr>
                <a:solidFill>
                  <a:schemeClr val="tx1"/>
                </a:solidFill>
                <a:latin typeface="Arial" charset="0"/>
                <a:ea typeface="ＭＳ Ｐゴシック" charset="0"/>
              </a:defRPr>
            </a:lvl2pPr>
            <a:lvl3pPr marL="828675" defTabSz="828675">
              <a:defRPr>
                <a:solidFill>
                  <a:schemeClr val="tx1"/>
                </a:solidFill>
                <a:latin typeface="Arial" charset="0"/>
                <a:ea typeface="ＭＳ Ｐゴシック" charset="0"/>
              </a:defRPr>
            </a:lvl3pPr>
            <a:lvl4pPr marL="1244600" defTabSz="828675">
              <a:defRPr>
                <a:solidFill>
                  <a:schemeClr val="tx1"/>
                </a:solidFill>
                <a:latin typeface="Arial" charset="0"/>
                <a:ea typeface="ＭＳ Ｐゴシック" charset="0"/>
              </a:defRPr>
            </a:lvl4pPr>
            <a:lvl5pPr marL="1658938" defTabSz="828675">
              <a:defRPr>
                <a:solidFill>
                  <a:schemeClr val="tx1"/>
                </a:solidFill>
                <a:latin typeface="Arial" charset="0"/>
                <a:ea typeface="ＭＳ Ｐゴシック" charset="0"/>
              </a:defRPr>
            </a:lvl5pPr>
            <a:lvl6pPr marL="2116138" defTabSz="828675" fontAlgn="base">
              <a:spcBef>
                <a:spcPct val="0"/>
              </a:spcBef>
              <a:spcAft>
                <a:spcPct val="0"/>
              </a:spcAft>
              <a:defRPr>
                <a:solidFill>
                  <a:schemeClr val="tx1"/>
                </a:solidFill>
                <a:latin typeface="Arial" charset="0"/>
                <a:ea typeface="ＭＳ Ｐゴシック" charset="0"/>
              </a:defRPr>
            </a:lvl6pPr>
            <a:lvl7pPr marL="2573338" defTabSz="828675" fontAlgn="base">
              <a:spcBef>
                <a:spcPct val="0"/>
              </a:spcBef>
              <a:spcAft>
                <a:spcPct val="0"/>
              </a:spcAft>
              <a:defRPr>
                <a:solidFill>
                  <a:schemeClr val="tx1"/>
                </a:solidFill>
                <a:latin typeface="Arial" charset="0"/>
                <a:ea typeface="ＭＳ Ｐゴシック" charset="0"/>
              </a:defRPr>
            </a:lvl7pPr>
            <a:lvl8pPr marL="3030538" defTabSz="828675" fontAlgn="base">
              <a:spcBef>
                <a:spcPct val="0"/>
              </a:spcBef>
              <a:spcAft>
                <a:spcPct val="0"/>
              </a:spcAft>
              <a:defRPr>
                <a:solidFill>
                  <a:schemeClr val="tx1"/>
                </a:solidFill>
                <a:latin typeface="Arial" charset="0"/>
                <a:ea typeface="ＭＳ Ｐゴシック" charset="0"/>
              </a:defRPr>
            </a:lvl8pPr>
            <a:lvl9pPr marL="3487738" defTabSz="828675" fontAlgn="base">
              <a:spcBef>
                <a:spcPct val="0"/>
              </a:spcBef>
              <a:spcAft>
                <a:spcPct val="0"/>
              </a:spcAft>
              <a:defRPr>
                <a:solidFill>
                  <a:schemeClr val="tx1"/>
                </a:solidFill>
                <a:latin typeface="Arial" charset="0"/>
                <a:ea typeface="ＭＳ Ｐゴシック" charset="0"/>
              </a:defRPr>
            </a:lvl9pPr>
          </a:lstStyle>
          <a:p>
            <a:pPr eaLnBrk="0" hangingPunct="0">
              <a:lnSpc>
                <a:spcPct val="90000"/>
              </a:lnSpc>
            </a:pPr>
            <a:r>
              <a:rPr lang="en-US">
                <a:solidFill>
                  <a:srgbClr val="FF0000"/>
                </a:solidFill>
              </a:rPr>
              <a:t>Forecast distribution</a:t>
            </a:r>
          </a:p>
          <a:p>
            <a:pPr eaLnBrk="0" hangingPunct="0">
              <a:lnSpc>
                <a:spcPct val="90000"/>
              </a:lnSpc>
            </a:pPr>
            <a:r>
              <a:rPr lang="en-US">
                <a:solidFill>
                  <a:srgbClr val="FF0000"/>
                </a:solidFill>
              </a:rPr>
              <a:t>  (15%, 32%, 53%)</a:t>
            </a:r>
          </a:p>
        </p:txBody>
      </p:sp>
      <p:sp>
        <p:nvSpPr>
          <p:cNvPr id="47112" name="Rectangle 8"/>
          <p:cNvSpPr>
            <a:spLocks noGrp="1" noChangeArrowheads="1"/>
          </p:cNvSpPr>
          <p:nvPr>
            <p:ph type="title" idx="4294967295"/>
          </p:nvPr>
        </p:nvSpPr>
        <p:spPr>
          <a:xfrm>
            <a:off x="152400" y="76200"/>
            <a:ext cx="8839200" cy="1143000"/>
          </a:xfrm>
        </p:spPr>
        <p:txBody>
          <a:bodyPr/>
          <a:lstStyle/>
          <a:p>
            <a:r>
              <a:rPr lang="en-US"/>
              <a:t>Shifted Gaussian</a:t>
            </a:r>
          </a:p>
        </p:txBody>
      </p:sp>
      <p:sp>
        <p:nvSpPr>
          <p:cNvPr id="47113" name="Line 9"/>
          <p:cNvSpPr>
            <a:spLocks noChangeShapeType="1"/>
          </p:cNvSpPr>
          <p:nvPr/>
        </p:nvSpPr>
        <p:spPr bwMode="auto">
          <a:xfrm>
            <a:off x="4856163" y="2971800"/>
            <a:ext cx="1773237"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7114" name="Line 10"/>
          <p:cNvSpPr>
            <a:spLocks noChangeShapeType="1"/>
          </p:cNvSpPr>
          <p:nvPr/>
        </p:nvSpPr>
        <p:spPr bwMode="auto">
          <a:xfrm flipH="1">
            <a:off x="5334000" y="3886200"/>
            <a:ext cx="12954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7115" name="Line 11"/>
          <p:cNvSpPr>
            <a:spLocks noChangeShapeType="1"/>
          </p:cNvSpPr>
          <p:nvPr/>
        </p:nvSpPr>
        <p:spPr bwMode="auto">
          <a:xfrm>
            <a:off x="4495800" y="1676400"/>
            <a:ext cx="0" cy="15240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7116" name="Text Box 12"/>
          <p:cNvSpPr txBox="1">
            <a:spLocks noChangeArrowheads="1"/>
          </p:cNvSpPr>
          <p:nvPr/>
        </p:nvSpPr>
        <p:spPr bwMode="auto">
          <a:xfrm>
            <a:off x="3810000" y="1295400"/>
            <a:ext cx="1336675" cy="336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945" tIns="41473" rIns="82945" bIns="41473">
            <a:spAutoFit/>
          </a:bodyPr>
          <a:lstStyle>
            <a:lvl1pPr defTabSz="828675">
              <a:defRPr>
                <a:solidFill>
                  <a:schemeClr val="tx1"/>
                </a:solidFill>
                <a:latin typeface="Arial" charset="0"/>
                <a:ea typeface="ＭＳ Ｐゴシック" charset="0"/>
              </a:defRPr>
            </a:lvl1pPr>
            <a:lvl2pPr marL="414338" defTabSz="828675">
              <a:defRPr>
                <a:solidFill>
                  <a:schemeClr val="tx1"/>
                </a:solidFill>
                <a:latin typeface="Arial" charset="0"/>
                <a:ea typeface="ＭＳ Ｐゴシック" charset="0"/>
              </a:defRPr>
            </a:lvl2pPr>
            <a:lvl3pPr marL="828675" defTabSz="828675">
              <a:defRPr>
                <a:solidFill>
                  <a:schemeClr val="tx1"/>
                </a:solidFill>
                <a:latin typeface="Arial" charset="0"/>
                <a:ea typeface="ＭＳ Ｐゴシック" charset="0"/>
              </a:defRPr>
            </a:lvl3pPr>
            <a:lvl4pPr marL="1244600" defTabSz="828675">
              <a:defRPr>
                <a:solidFill>
                  <a:schemeClr val="tx1"/>
                </a:solidFill>
                <a:latin typeface="Arial" charset="0"/>
                <a:ea typeface="ＭＳ Ｐゴシック" charset="0"/>
              </a:defRPr>
            </a:lvl4pPr>
            <a:lvl5pPr marL="1658938" defTabSz="828675">
              <a:defRPr>
                <a:solidFill>
                  <a:schemeClr val="tx1"/>
                </a:solidFill>
                <a:latin typeface="Arial" charset="0"/>
                <a:ea typeface="ＭＳ Ｐゴシック" charset="0"/>
              </a:defRPr>
            </a:lvl5pPr>
            <a:lvl6pPr marL="2116138" defTabSz="828675" fontAlgn="base">
              <a:spcBef>
                <a:spcPct val="0"/>
              </a:spcBef>
              <a:spcAft>
                <a:spcPct val="0"/>
              </a:spcAft>
              <a:defRPr>
                <a:solidFill>
                  <a:schemeClr val="tx1"/>
                </a:solidFill>
                <a:latin typeface="Arial" charset="0"/>
                <a:ea typeface="ＭＳ Ｐゴシック" charset="0"/>
              </a:defRPr>
            </a:lvl6pPr>
            <a:lvl7pPr marL="2573338" defTabSz="828675" fontAlgn="base">
              <a:spcBef>
                <a:spcPct val="0"/>
              </a:spcBef>
              <a:spcAft>
                <a:spcPct val="0"/>
              </a:spcAft>
              <a:defRPr>
                <a:solidFill>
                  <a:schemeClr val="tx1"/>
                </a:solidFill>
                <a:latin typeface="Arial" charset="0"/>
                <a:ea typeface="ＭＳ Ｐゴシック" charset="0"/>
              </a:defRPr>
            </a:lvl7pPr>
            <a:lvl8pPr marL="3030538" defTabSz="828675" fontAlgn="base">
              <a:spcBef>
                <a:spcPct val="0"/>
              </a:spcBef>
              <a:spcAft>
                <a:spcPct val="0"/>
              </a:spcAft>
              <a:defRPr>
                <a:solidFill>
                  <a:schemeClr val="tx1"/>
                </a:solidFill>
                <a:latin typeface="Arial" charset="0"/>
                <a:ea typeface="ＭＳ Ｐゴシック" charset="0"/>
              </a:defRPr>
            </a:lvl8pPr>
            <a:lvl9pPr marL="3487738" defTabSz="828675" fontAlgn="base">
              <a:spcBef>
                <a:spcPct val="0"/>
              </a:spcBef>
              <a:spcAft>
                <a:spcPct val="0"/>
              </a:spcAft>
              <a:defRPr>
                <a:solidFill>
                  <a:schemeClr val="tx1"/>
                </a:solidFill>
                <a:latin typeface="Arial" charset="0"/>
                <a:ea typeface="ＭＳ Ｐゴシック" charset="0"/>
              </a:defRPr>
            </a:lvl9pPr>
          </a:lstStyle>
          <a:p>
            <a:pPr algn="ctr" eaLnBrk="0" hangingPunct="0"/>
            <a:r>
              <a:rPr lang="en-US" sz="1600"/>
              <a:t>Near-Normal</a:t>
            </a:r>
          </a:p>
        </p:txBody>
      </p:sp>
      <p:sp>
        <p:nvSpPr>
          <p:cNvPr id="47117" name="Text Box 13"/>
          <p:cNvSpPr txBox="1">
            <a:spLocks noChangeArrowheads="1"/>
          </p:cNvSpPr>
          <p:nvPr/>
        </p:nvSpPr>
        <p:spPr bwMode="auto">
          <a:xfrm>
            <a:off x="3390900" y="5105400"/>
            <a:ext cx="2247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a:t>NORMALIZED RAINFALL</a:t>
            </a:r>
          </a:p>
        </p:txBody>
      </p:sp>
      <p:sp>
        <p:nvSpPr>
          <p:cNvPr id="47118" name="Text Box 14"/>
          <p:cNvSpPr txBox="1">
            <a:spLocks noChangeArrowheads="1"/>
          </p:cNvSpPr>
          <p:nvPr/>
        </p:nvSpPr>
        <p:spPr bwMode="auto">
          <a:xfrm rot="-5400000">
            <a:off x="1635125" y="3352800"/>
            <a:ext cx="1301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a:t>FREQUENCY</a:t>
            </a:r>
          </a:p>
        </p:txBody>
      </p:sp>
      <p:sp>
        <p:nvSpPr>
          <p:cNvPr id="47120" name="Line 16"/>
          <p:cNvSpPr>
            <a:spLocks noChangeShapeType="1"/>
          </p:cNvSpPr>
          <p:nvPr/>
        </p:nvSpPr>
        <p:spPr bwMode="auto">
          <a:xfrm>
            <a:off x="4724400" y="1828800"/>
            <a:ext cx="0" cy="3886200"/>
          </a:xfrm>
          <a:prstGeom prst="line">
            <a:avLst/>
          </a:prstGeom>
          <a:noFill/>
          <a:ln w="38100">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7121" name="Text Box 17"/>
          <p:cNvSpPr txBox="1">
            <a:spLocks noChangeArrowheads="1"/>
          </p:cNvSpPr>
          <p:nvPr/>
        </p:nvSpPr>
        <p:spPr bwMode="auto">
          <a:xfrm>
            <a:off x="4632325" y="5827713"/>
            <a:ext cx="15244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smtClean="0"/>
              <a:t>model </a:t>
            </a:r>
            <a:r>
              <a:rPr lang="en-US" dirty="0"/>
              <a:t>output</a:t>
            </a:r>
          </a:p>
        </p:txBody>
      </p:sp>
    </p:spTree>
    <p:extLst>
      <p:ext uri="{BB962C8B-B14F-4D97-AF65-F5344CB8AC3E}">
        <p14:creationId xmlns:p14="http://schemas.microsoft.com/office/powerpoint/2010/main" val="34190884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t="14284" r="42282" b="30283"/>
          <a:stretch>
            <a:fillRect/>
          </a:stretch>
        </p:blipFill>
        <p:spPr bwMode="auto">
          <a:xfrm>
            <a:off x="304800" y="1295400"/>
            <a:ext cx="8534400" cy="512286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267" name="Text Box 3"/>
          <p:cNvSpPr txBox="1">
            <a:spLocks noChangeArrowheads="1"/>
          </p:cNvSpPr>
          <p:nvPr/>
        </p:nvSpPr>
        <p:spPr bwMode="auto">
          <a:xfrm>
            <a:off x="1736725" y="3444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sz="2400"/>
          </a:p>
        </p:txBody>
      </p:sp>
      <p:sp>
        <p:nvSpPr>
          <p:cNvPr id="11268" name="Rectangle 4"/>
          <p:cNvSpPr>
            <a:spLocks noGrp="1" noChangeArrowheads="1"/>
          </p:cNvSpPr>
          <p:nvPr>
            <p:ph type="title"/>
          </p:nvPr>
        </p:nvSpPr>
        <p:spPr/>
        <p:txBody>
          <a:bodyPr/>
          <a:lstStyle/>
          <a:p>
            <a:r>
              <a:rPr lang="en-US" dirty="0">
                <a:solidFill>
                  <a:schemeClr val="tx1"/>
                </a:solidFill>
              </a:rPr>
              <a:t>Flexible format map room</a:t>
            </a:r>
          </a:p>
        </p:txBody>
      </p:sp>
    </p:spTree>
    <p:extLst>
      <p:ext uri="{BB962C8B-B14F-4D97-AF65-F5344CB8AC3E}">
        <p14:creationId xmlns:p14="http://schemas.microsoft.com/office/powerpoint/2010/main" val="3240170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plans</a:t>
            </a:r>
            <a:endParaRPr lang="en-US" dirty="0"/>
          </a:p>
        </p:txBody>
      </p:sp>
      <p:sp>
        <p:nvSpPr>
          <p:cNvPr id="3" name="Content Placeholder 2"/>
          <p:cNvSpPr>
            <a:spLocks noGrp="1"/>
          </p:cNvSpPr>
          <p:nvPr>
            <p:ph idx="1"/>
          </p:nvPr>
        </p:nvSpPr>
        <p:spPr/>
        <p:txBody>
          <a:bodyPr/>
          <a:lstStyle/>
          <a:p>
            <a:r>
              <a:rPr lang="en-US" dirty="0" smtClean="0"/>
              <a:t>Robust methodologies</a:t>
            </a:r>
          </a:p>
          <a:p>
            <a:pPr lvl="1"/>
            <a:r>
              <a:rPr lang="en-US" dirty="0" smtClean="0"/>
              <a:t>Can handle models entering/leaving</a:t>
            </a:r>
          </a:p>
          <a:p>
            <a:pPr lvl="1"/>
            <a:r>
              <a:rPr lang="en-US" dirty="0" smtClean="0"/>
              <a:t>Short </a:t>
            </a:r>
            <a:r>
              <a:rPr lang="en-US" dirty="0" err="1" smtClean="0"/>
              <a:t>hindcasts</a:t>
            </a:r>
            <a:r>
              <a:rPr lang="en-US" dirty="0" smtClean="0"/>
              <a:t> (</a:t>
            </a:r>
            <a:r>
              <a:rPr lang="en-US" dirty="0" err="1" smtClean="0"/>
              <a:t>e.g</a:t>
            </a:r>
            <a:r>
              <a:rPr lang="en-US" dirty="0" smtClean="0"/>
              <a:t>, </a:t>
            </a:r>
            <a:r>
              <a:rPr lang="en-US" dirty="0" err="1" smtClean="0"/>
              <a:t>UKMet</a:t>
            </a:r>
            <a:r>
              <a:rPr lang="en-US" dirty="0" smtClean="0"/>
              <a:t>)</a:t>
            </a:r>
          </a:p>
          <a:p>
            <a:r>
              <a:rPr lang="en-US" dirty="0" smtClean="0"/>
              <a:t>NMME</a:t>
            </a:r>
          </a:p>
          <a:p>
            <a:pPr lvl="1"/>
            <a:r>
              <a:rPr lang="en-US" dirty="0" smtClean="0"/>
              <a:t>NCEP, NASA, GFDM, CCSM3/4, EC Cam3/4</a:t>
            </a:r>
            <a:endParaRPr lang="en-US" dirty="0"/>
          </a:p>
          <a:p>
            <a:endParaRPr lang="en-US" dirty="0" smtClean="0"/>
          </a:p>
        </p:txBody>
      </p:sp>
    </p:spTree>
    <p:extLst>
      <p:ext uri="{BB962C8B-B14F-4D97-AF65-F5344CB8AC3E}">
        <p14:creationId xmlns:p14="http://schemas.microsoft.com/office/powerpoint/2010/main" val="2705457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13158</TotalTime>
  <Words>2023</Words>
  <Application>Microsoft Macintosh PowerPoint</Application>
  <PresentationFormat>On-screen Show (4:3)</PresentationFormat>
  <Paragraphs>429</Paragraphs>
  <Slides>34</Slides>
  <Notes>13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Climate prediction and services at IRI:  A Focus On The Agriculture Sector</vt:lpstr>
      <vt:lpstr>Outline</vt:lpstr>
      <vt:lpstr>IRI seasonal forecasts</vt:lpstr>
      <vt:lpstr>September 2012 forecasts issued for OND - JFM</vt:lpstr>
      <vt:lpstr>IRI Forecast Methodology</vt:lpstr>
      <vt:lpstr>Forecast probabilities beyond tercile categories</vt:lpstr>
      <vt:lpstr>Shifted Gaussian</vt:lpstr>
      <vt:lpstr>Flexible format map room</vt:lpstr>
      <vt:lpstr>Future plans</vt:lpstr>
      <vt:lpstr>PowerPoint Presentation</vt:lpstr>
      <vt:lpstr>Changes to ENSO forecasts</vt:lpstr>
      <vt:lpstr>PowerPoint Presentation</vt:lpstr>
      <vt:lpstr>PowerPoint Presentation</vt:lpstr>
      <vt:lpstr>PowerPoint Presentation</vt:lpstr>
      <vt:lpstr>PowerPoint Presentation</vt:lpstr>
      <vt:lpstr>Making climate forecasts relevant to agriculture </vt:lpstr>
      <vt:lpstr>Temporal mismatch</vt:lpstr>
      <vt:lpstr>Stochastic disaggregation</vt:lpstr>
      <vt:lpstr>Remote Sensing Data Assimilation</vt:lpstr>
      <vt:lpstr>Data assimilation updates improve crop yield estimates</vt:lpstr>
      <vt:lpstr>Forecast quantities that impact agriculture</vt:lpstr>
      <vt:lpstr>PowerPoint Presentation</vt:lpstr>
      <vt:lpstr>PowerPoint Presentation</vt:lpstr>
      <vt:lpstr>PowerPoint Presentation</vt:lpstr>
      <vt:lpstr>PowerPoint Presentation</vt:lpstr>
      <vt:lpstr>PowerPoint Presentation</vt:lpstr>
      <vt:lpstr>PowerPoint Presentation</vt:lpstr>
      <vt:lpstr>Index insurance for climate change/variability adaptation</vt:lpstr>
      <vt:lpstr>Why index insurance?</vt:lpstr>
      <vt:lpstr>PowerPoint Presentation</vt:lpstr>
      <vt:lpstr>The CGIAR investing in Climate Services</vt:lpstr>
      <vt:lpstr>The CGIAR investing in Climate Services</vt:lpstr>
      <vt:lpstr>Theme 2 Strategy: Climate services support risk decision-making</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prediction and services at IRI</dc:title>
  <dc:creator>Michael Tippett</dc:creator>
  <cp:lastModifiedBy>Michael Tippett</cp:lastModifiedBy>
  <cp:revision>27</cp:revision>
  <dcterms:created xsi:type="dcterms:W3CDTF">2012-10-10T13:32:27Z</dcterms:created>
  <dcterms:modified xsi:type="dcterms:W3CDTF">2012-10-19T16:51:25Z</dcterms:modified>
</cp:coreProperties>
</file>