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402" r:id="rId3"/>
    <p:sldId id="396" r:id="rId4"/>
    <p:sldId id="397" r:id="rId5"/>
    <p:sldId id="398" r:id="rId6"/>
    <p:sldId id="399" r:id="rId7"/>
    <p:sldId id="401" r:id="rId8"/>
    <p:sldId id="400" r:id="rId9"/>
    <p:sldId id="403" r:id="rId10"/>
    <p:sldId id="404" r:id="rId11"/>
    <p:sldId id="40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9B1D072-DB5B-405A-B826-4A092EA29776}">
          <p14:sldIdLst>
            <p14:sldId id="256"/>
            <p14:sldId id="402"/>
            <p14:sldId id="396"/>
            <p14:sldId id="397"/>
            <p14:sldId id="398"/>
            <p14:sldId id="399"/>
            <p14:sldId id="401"/>
            <p14:sldId id="400"/>
            <p14:sldId id="403"/>
            <p14:sldId id="404"/>
            <p14:sldId id="405"/>
          </p14:sldIdLst>
        </p14:section>
        <p14:section name="Untitled Section" id="{B6F30E20-149D-4B8D-9C00-37599138C2CA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1596" y="-138"/>
      </p:cViewPr>
      <p:guideLst>
        <p:guide orient="horz" pos="2160"/>
        <p:guide pos="276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77442C-C70D-4425-BC40-7268F3213499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36867B-8E76-4EC3-9CC3-40109A3FF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536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BFD63-25F1-4341-90A2-E7052A9FC1A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E476B-4FA0-CB4C-987D-ECF738473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634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BFD63-25F1-4341-90A2-E7052A9FC1A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E476B-4FA0-CB4C-987D-ECF738473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521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BFD63-25F1-4341-90A2-E7052A9FC1A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E476B-4FA0-CB4C-987D-ECF738473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85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-8709" y="5627814"/>
            <a:ext cx="9177338" cy="1743075"/>
            <a:chOff x="0" y="5619105"/>
            <a:chExt cx="9177338" cy="1743075"/>
          </a:xfrm>
        </p:grpSpPr>
        <p:sp>
          <p:nvSpPr>
            <p:cNvPr id="8" name="Rectangle 1"/>
            <p:cNvSpPr>
              <a:spLocks/>
            </p:cNvSpPr>
            <p:nvPr/>
          </p:nvSpPr>
          <p:spPr bwMode="auto">
            <a:xfrm>
              <a:off x="0" y="6134100"/>
              <a:ext cx="9177338" cy="723900"/>
            </a:xfrm>
            <a:prstGeom prst="rect">
              <a:avLst/>
            </a:prstGeom>
            <a:gradFill rotWithShape="0">
              <a:gsLst>
                <a:gs pos="0">
                  <a:srgbClr val="052C7C"/>
                </a:gs>
                <a:gs pos="100000">
                  <a:srgbClr val="021333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91375" y="6284305"/>
              <a:ext cx="1800225" cy="411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9" descr="IRI icon_wht.eps"/>
            <p:cNvPicPr>
              <a:picLocks noChangeAspect="1"/>
            </p:cNvPicPr>
            <p:nvPr/>
          </p:nvPicPr>
          <p:blipFill>
            <a:blip r:embed="rId3">
              <a:alphaModFix amt="11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" y="5619105"/>
              <a:ext cx="1743075" cy="1743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10980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Slide Number Placeholder 3"/>
          <p:cNvSpPr txBox="1">
            <a:spLocks/>
          </p:cNvSpPr>
          <p:nvPr userDrawn="1"/>
        </p:nvSpPr>
        <p:spPr>
          <a:xfrm>
            <a:off x="478975" y="631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B4060E0-40C5-4818-93AF-4EF91040033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Slide Number Placeholder 3"/>
          <p:cNvSpPr txBox="1">
            <a:spLocks/>
          </p:cNvSpPr>
          <p:nvPr userDrawn="1"/>
        </p:nvSpPr>
        <p:spPr>
          <a:xfrm>
            <a:off x="3005447" y="6316775"/>
            <a:ext cx="31331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World Food </a:t>
            </a:r>
            <a:r>
              <a:rPr lang="en-US" dirty="0" err="1" smtClean="0"/>
              <a:t>Programme</a:t>
            </a:r>
            <a:r>
              <a:rPr lang="en-US" dirty="0" smtClean="0"/>
              <a:t> Visit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537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BFD63-25F1-4341-90A2-E7052A9FC1A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E476B-4FA0-CB4C-987D-ECF738473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97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BFD63-25F1-4341-90A2-E7052A9FC1A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E476B-4FA0-CB4C-987D-ECF738473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241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BFD63-25F1-4341-90A2-E7052A9FC1A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E476B-4FA0-CB4C-987D-ECF738473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469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BFD63-25F1-4341-90A2-E7052A9FC1A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E476B-4FA0-CB4C-987D-ECF738473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3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BFD63-25F1-4341-90A2-E7052A9FC1A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E476B-4FA0-CB4C-987D-ECF738473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28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BFD63-25F1-4341-90A2-E7052A9FC1A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E476B-4FA0-CB4C-987D-ECF738473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942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BFD63-25F1-4341-90A2-E7052A9FC1A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E476B-4FA0-CB4C-987D-ECF738473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576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BFD63-25F1-4341-90A2-E7052A9FC1A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E476B-4FA0-CB4C-987D-ECF738473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701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3600" b="1" kern="1200">
          <a:solidFill>
            <a:schemeClr val="tx2">
              <a:lumMod val="60000"/>
              <a:lumOff val="4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249939" y="-26525"/>
            <a:ext cx="10393938" cy="6896100"/>
            <a:chOff x="-1249939" y="-38100"/>
            <a:chExt cx="10393938" cy="6896100"/>
          </a:xfrm>
        </p:grpSpPr>
        <p:sp>
          <p:nvSpPr>
            <p:cNvPr id="4" name="Rectangle 1"/>
            <p:cNvSpPr>
              <a:spLocks/>
            </p:cNvSpPr>
            <p:nvPr/>
          </p:nvSpPr>
          <p:spPr bwMode="auto">
            <a:xfrm>
              <a:off x="0" y="-38100"/>
              <a:ext cx="9143999" cy="6896100"/>
            </a:xfrm>
            <a:prstGeom prst="rect">
              <a:avLst/>
            </a:prstGeom>
            <a:gradFill rotWithShape="0">
              <a:gsLst>
                <a:gs pos="0">
                  <a:srgbClr val="052C7C"/>
                </a:gs>
                <a:gs pos="100000">
                  <a:srgbClr val="021333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pic>
          <p:nvPicPr>
            <p:cNvPr id="6" name="Picture 2" descr="IRI icon_wht.eps"/>
            <p:cNvPicPr>
              <a:picLocks noChangeAspect="1"/>
            </p:cNvPicPr>
            <p:nvPr/>
          </p:nvPicPr>
          <p:blipFill>
            <a:blip r:embed="rId2">
              <a:alphaModFix amt="11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249939" y="723096"/>
              <a:ext cx="5255018" cy="52550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10980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79245" y="4412300"/>
              <a:ext cx="2560972" cy="5846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ctangle 7"/>
          <p:cNvSpPr/>
          <p:nvPr/>
        </p:nvSpPr>
        <p:spPr>
          <a:xfrm>
            <a:off x="4295516" y="1876147"/>
            <a:ext cx="4572000" cy="13542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 spc="130" dirty="0" smtClean="0">
                <a:solidFill>
                  <a:srgbClr val="FFFFFF"/>
                </a:solidFill>
                <a:latin typeface="Gill Sans MT"/>
                <a:ea typeface="ＭＳ Ｐゴシック" charset="0"/>
                <a:cs typeface="Gill Sans MT"/>
                <a:sym typeface="Helvetica" charset="0"/>
              </a:rPr>
              <a:t>Tailoring forecasts</a:t>
            </a:r>
          </a:p>
          <a:p>
            <a:endParaRPr lang="en-US" b="1" dirty="0" smtClean="0">
              <a:solidFill>
                <a:srgbClr val="FFFFFF"/>
              </a:solidFill>
              <a:latin typeface="Gill Sans MT"/>
              <a:ea typeface="ＭＳ Ｐゴシック" charset="0"/>
              <a:cs typeface="Gill Sans MT"/>
              <a:sym typeface="Lucida Grande" charset="0"/>
            </a:endParaRPr>
          </a:p>
          <a:p>
            <a:r>
              <a:rPr lang="en-US" b="1" spc="130" dirty="0" smtClean="0">
                <a:solidFill>
                  <a:srgbClr val="FFFFFF"/>
                </a:solidFill>
                <a:latin typeface="Gill Sans MT"/>
                <a:ea typeface="ＭＳ Ｐゴシック" charset="0"/>
                <a:cs typeface="Gill Sans MT"/>
                <a:sym typeface="Helvetica" charset="0"/>
              </a:rPr>
              <a:t>Simon Mason</a:t>
            </a:r>
          </a:p>
          <a:p>
            <a:r>
              <a:rPr lang="en-US" b="1" spc="130" dirty="0" err="1" smtClean="0">
                <a:solidFill>
                  <a:srgbClr val="FFFFFF"/>
                </a:solidFill>
                <a:latin typeface="Gill Sans MT"/>
                <a:ea typeface="ＭＳ Ｐゴシック" charset="0"/>
                <a:cs typeface="Gill Sans MT"/>
                <a:sym typeface="Helvetica" charset="0"/>
              </a:rPr>
              <a:t>simon@iri.columbia.edu</a:t>
            </a:r>
            <a:endParaRPr lang="en-US" b="1" dirty="0">
              <a:solidFill>
                <a:srgbClr val="FFFFFF"/>
              </a:solidFill>
              <a:latin typeface="Gill Sans MT"/>
              <a:ea typeface="ＭＳ Ｐゴシック" charset="0"/>
              <a:cs typeface="Gill Sans MT"/>
              <a:sym typeface="Helvetica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9904" y="6034489"/>
            <a:ext cx="8358237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i="1" dirty="0" smtClean="0">
                <a:solidFill>
                  <a:schemeClr val="bg1">
                    <a:lumMod val="65000"/>
                  </a:schemeClr>
                </a:solidFill>
                <a:latin typeface="Gill Sans"/>
                <a:cs typeface="Gill Sans"/>
              </a:rPr>
              <a:t>World Food </a:t>
            </a:r>
            <a:r>
              <a:rPr lang="en-US" i="1" dirty="0" err="1" smtClean="0">
                <a:solidFill>
                  <a:schemeClr val="bg1">
                    <a:lumMod val="65000"/>
                  </a:schemeClr>
                </a:solidFill>
                <a:latin typeface="Gill Sans"/>
                <a:cs typeface="Gill Sans"/>
              </a:rPr>
              <a:t>Programme</a:t>
            </a:r>
            <a:r>
              <a:rPr lang="en-US" i="1" dirty="0" smtClean="0">
                <a:solidFill>
                  <a:schemeClr val="bg1">
                    <a:lumMod val="65000"/>
                  </a:schemeClr>
                </a:solidFill>
                <a:latin typeface="Gill Sans"/>
                <a:cs typeface="Gill Sans"/>
              </a:rPr>
              <a:t> Visit</a:t>
            </a:r>
          </a:p>
          <a:p>
            <a:pPr algn="ctr">
              <a:lnSpc>
                <a:spcPct val="90000"/>
              </a:lnSpc>
            </a:pPr>
            <a:r>
              <a:rPr lang="en-US" i="1" dirty="0" smtClean="0">
                <a:solidFill>
                  <a:schemeClr val="bg1">
                    <a:lumMod val="65000"/>
                  </a:schemeClr>
                </a:solidFill>
                <a:latin typeface="Gill Sans"/>
                <a:cs typeface="Gill Sans"/>
              </a:rPr>
              <a:t>Palisades, NY, 28-29 September 2015</a:t>
            </a:r>
          </a:p>
        </p:txBody>
      </p:sp>
    </p:spTree>
    <p:extLst>
      <p:ext uri="{BB962C8B-B14F-4D97-AF65-F5344CB8AC3E}">
        <p14:creationId xmlns:p14="http://schemas.microsoft.com/office/powerpoint/2010/main" val="6863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249939" y="-26525"/>
            <a:ext cx="10393938" cy="6896100"/>
            <a:chOff x="-1249939" y="-38100"/>
            <a:chExt cx="10393938" cy="6896100"/>
          </a:xfrm>
        </p:grpSpPr>
        <p:sp>
          <p:nvSpPr>
            <p:cNvPr id="4" name="Rectangle 1"/>
            <p:cNvSpPr>
              <a:spLocks/>
            </p:cNvSpPr>
            <p:nvPr/>
          </p:nvSpPr>
          <p:spPr bwMode="auto">
            <a:xfrm>
              <a:off x="0" y="-38100"/>
              <a:ext cx="9143999" cy="6896100"/>
            </a:xfrm>
            <a:prstGeom prst="rect">
              <a:avLst/>
            </a:prstGeom>
            <a:gradFill rotWithShape="0">
              <a:gsLst>
                <a:gs pos="0">
                  <a:srgbClr val="052C7C"/>
                </a:gs>
                <a:gs pos="100000">
                  <a:srgbClr val="021333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pic>
          <p:nvPicPr>
            <p:cNvPr id="6" name="Picture 2" descr="IRI icon_wht.eps"/>
            <p:cNvPicPr>
              <a:picLocks noChangeAspect="1"/>
            </p:cNvPicPr>
            <p:nvPr/>
          </p:nvPicPr>
          <p:blipFill>
            <a:blip r:embed="rId2">
              <a:alphaModFix amt="11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249939" y="723096"/>
              <a:ext cx="5255018" cy="52550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10980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79245" y="4412300"/>
              <a:ext cx="2560972" cy="5846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ctangle 7"/>
          <p:cNvSpPr/>
          <p:nvPr/>
        </p:nvSpPr>
        <p:spPr>
          <a:xfrm>
            <a:off x="4295516" y="1876147"/>
            <a:ext cx="4572000" cy="13542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 spc="130" dirty="0" smtClean="0">
                <a:solidFill>
                  <a:srgbClr val="FFFFFF"/>
                </a:solidFill>
                <a:latin typeface="Gill Sans MT"/>
                <a:ea typeface="ＭＳ Ｐゴシック" charset="0"/>
                <a:cs typeface="Gill Sans MT"/>
                <a:sym typeface="Helvetica" charset="0"/>
              </a:rPr>
              <a:t>National capacity</a:t>
            </a:r>
            <a:endParaRPr lang="en-US" sz="2800" b="1" spc="130" dirty="0" smtClean="0">
              <a:solidFill>
                <a:srgbClr val="FFFFFF"/>
              </a:solidFill>
              <a:latin typeface="Gill Sans MT"/>
              <a:ea typeface="ＭＳ Ｐゴシック" charset="0"/>
              <a:cs typeface="Gill Sans MT"/>
              <a:sym typeface="Helvetica" charset="0"/>
            </a:endParaRPr>
          </a:p>
          <a:p>
            <a:endParaRPr lang="en-US" b="1" dirty="0" smtClean="0">
              <a:solidFill>
                <a:srgbClr val="FFFFFF"/>
              </a:solidFill>
              <a:latin typeface="Gill Sans MT"/>
              <a:ea typeface="ＭＳ Ｐゴシック" charset="0"/>
              <a:cs typeface="Gill Sans MT"/>
              <a:sym typeface="Lucida Grande" charset="0"/>
            </a:endParaRPr>
          </a:p>
          <a:p>
            <a:r>
              <a:rPr lang="en-US" b="1" spc="130" dirty="0" smtClean="0">
                <a:solidFill>
                  <a:srgbClr val="FFFFFF"/>
                </a:solidFill>
                <a:latin typeface="Gill Sans MT"/>
                <a:ea typeface="ＭＳ Ｐゴシック" charset="0"/>
                <a:cs typeface="Gill Sans MT"/>
                <a:sym typeface="Helvetica" charset="0"/>
              </a:rPr>
              <a:t>Simon Mason</a:t>
            </a:r>
          </a:p>
          <a:p>
            <a:r>
              <a:rPr lang="en-US" b="1" spc="130" dirty="0" err="1" smtClean="0">
                <a:solidFill>
                  <a:srgbClr val="FFFFFF"/>
                </a:solidFill>
                <a:latin typeface="Gill Sans MT"/>
                <a:ea typeface="ＭＳ Ｐゴシック" charset="0"/>
                <a:cs typeface="Gill Sans MT"/>
                <a:sym typeface="Helvetica" charset="0"/>
              </a:rPr>
              <a:t>simon@iri.columbia.edu</a:t>
            </a:r>
            <a:endParaRPr lang="en-US" b="1" dirty="0">
              <a:solidFill>
                <a:srgbClr val="FFFFFF"/>
              </a:solidFill>
              <a:latin typeface="Gill Sans MT"/>
              <a:ea typeface="ＭＳ Ｐゴシック" charset="0"/>
              <a:cs typeface="Gill Sans MT"/>
              <a:sym typeface="Helvetica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9904" y="6034489"/>
            <a:ext cx="8358237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i="1" dirty="0" smtClean="0">
                <a:solidFill>
                  <a:schemeClr val="bg1">
                    <a:lumMod val="65000"/>
                  </a:schemeClr>
                </a:solidFill>
                <a:latin typeface="Gill Sans"/>
                <a:cs typeface="Gill Sans"/>
              </a:rPr>
              <a:t>World Food </a:t>
            </a:r>
            <a:r>
              <a:rPr lang="en-US" i="1" dirty="0" err="1" smtClean="0">
                <a:solidFill>
                  <a:schemeClr val="bg1">
                    <a:lumMod val="65000"/>
                  </a:schemeClr>
                </a:solidFill>
                <a:latin typeface="Gill Sans"/>
                <a:cs typeface="Gill Sans"/>
              </a:rPr>
              <a:t>Programme</a:t>
            </a:r>
            <a:r>
              <a:rPr lang="en-US" i="1" dirty="0" smtClean="0">
                <a:solidFill>
                  <a:schemeClr val="bg1">
                    <a:lumMod val="65000"/>
                  </a:schemeClr>
                </a:solidFill>
                <a:latin typeface="Gill Sans"/>
                <a:cs typeface="Gill Sans"/>
              </a:rPr>
              <a:t> Visit</a:t>
            </a:r>
          </a:p>
          <a:p>
            <a:pPr algn="ctr">
              <a:lnSpc>
                <a:spcPct val="90000"/>
              </a:lnSpc>
            </a:pPr>
            <a:r>
              <a:rPr lang="en-US" i="1" dirty="0" smtClean="0">
                <a:solidFill>
                  <a:schemeClr val="bg1">
                    <a:lumMod val="65000"/>
                  </a:schemeClr>
                </a:solidFill>
                <a:latin typeface="Gill Sans"/>
                <a:cs typeface="Gill Sans"/>
              </a:rPr>
              <a:t>Palisades, NY, 28-29 September 2015</a:t>
            </a:r>
          </a:p>
        </p:txBody>
      </p:sp>
    </p:spTree>
    <p:extLst>
      <p:ext uri="{BB962C8B-B14F-4D97-AF65-F5344CB8AC3E}">
        <p14:creationId xmlns:p14="http://schemas.microsoft.com/office/powerpoint/2010/main" val="258440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Climate observing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5825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100" dirty="0" smtClean="0"/>
              <a:t>Average number of stations within a reasonable distance of each </a:t>
            </a:r>
            <a:r>
              <a:rPr lang="en-US" sz="2100" dirty="0" err="1" smtClean="0"/>
              <a:t>gridbox</a:t>
            </a:r>
            <a:endParaRPr lang="en-US" sz="2100" dirty="0"/>
          </a:p>
        </p:txBody>
      </p:sp>
      <p:pic>
        <p:nvPicPr>
          <p:cNvPr id="1026" name="Picture 2" descr="C:\Users\simon\Documents\WFP\Philippines\Station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148" y="1799668"/>
            <a:ext cx="7409703" cy="4184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747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Tailoring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Tailoring to improve the skill</a:t>
            </a:r>
          </a:p>
          <a:p>
            <a:r>
              <a:rPr lang="en-US" dirty="0" smtClean="0"/>
              <a:t>Tailoring to improve the usefulness</a:t>
            </a:r>
            <a:endParaRPr lang="en-US" dirty="0"/>
          </a:p>
        </p:txBody>
      </p:sp>
      <p:pic>
        <p:nvPicPr>
          <p:cNvPr id="6146" name="Picture 2" descr="https://lehawes.files.wordpress.com/2008/10/dilbert-ro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373" y="3261776"/>
            <a:ext cx="7395255" cy="229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712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Annual cycle</a:t>
            </a:r>
            <a:endParaRPr lang="en-US" dirty="0"/>
          </a:p>
        </p:txBody>
      </p:sp>
      <p:pic>
        <p:nvPicPr>
          <p:cNvPr id="1026" name="Picture 2" descr="C:\Users\simon\Documents\WFP\Philippines\Annual Cyc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95" y="1944158"/>
            <a:ext cx="7060610" cy="4034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41695" y="1425032"/>
            <a:ext cx="2648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Philippines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0805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Seasonal forecast skill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41695" y="1258782"/>
            <a:ext cx="70606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NINO3.4 predicting the total rainfall for the following </a:t>
            </a:r>
            <a:r>
              <a:rPr lang="en-US" sz="2000" b="1" dirty="0" smtClean="0"/>
              <a:t>3</a:t>
            </a:r>
            <a:r>
              <a:rPr lang="en-US" sz="2000" dirty="0" smtClean="0"/>
              <a:t> months</a:t>
            </a:r>
            <a:endParaRPr lang="en-US" sz="2000" dirty="0"/>
          </a:p>
        </p:txBody>
      </p:sp>
      <p:pic>
        <p:nvPicPr>
          <p:cNvPr id="2051" name="Picture 3" descr="C:\Users\simon\Documents\WFP\Philippines\Skill_prc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52" y="1646756"/>
            <a:ext cx="8031496" cy="4300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248934" y="5578161"/>
            <a:ext cx="2338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1961 – 2010 (50 years)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24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Length of season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41695" y="1258782"/>
            <a:ext cx="70606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NINO3.4 predicting the total rainfall for the following </a:t>
            </a:r>
            <a:r>
              <a:rPr lang="en-US" sz="2000" b="1" dirty="0" smtClean="0"/>
              <a:t>2</a:t>
            </a:r>
            <a:r>
              <a:rPr lang="en-US" sz="2000" dirty="0" smtClean="0"/>
              <a:t> months</a:t>
            </a:r>
            <a:endParaRPr lang="en-US" sz="2000" dirty="0"/>
          </a:p>
        </p:txBody>
      </p:sp>
      <p:pic>
        <p:nvPicPr>
          <p:cNvPr id="3074" name="Picture 2" descr="C:\Users\simon\Documents\WFP\Philippines\Skill_prcp_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52" y="1646756"/>
            <a:ext cx="8031496" cy="4370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248934" y="5578161"/>
            <a:ext cx="2338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1961 – 2010 (50 years)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39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Length of season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41695" y="1258782"/>
            <a:ext cx="70606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NINO3.4 predicting the total rainfall for the following </a:t>
            </a:r>
            <a:r>
              <a:rPr lang="en-US" sz="2000" b="1" dirty="0" smtClean="0"/>
              <a:t>1</a:t>
            </a:r>
            <a:r>
              <a:rPr lang="en-US" sz="2000" dirty="0" smtClean="0"/>
              <a:t> months</a:t>
            </a:r>
            <a:endParaRPr lang="en-US" sz="2000" dirty="0"/>
          </a:p>
        </p:txBody>
      </p:sp>
      <p:pic>
        <p:nvPicPr>
          <p:cNvPr id="4099" name="Picture 3" descr="C:\Users\simon\Documents\WFP\Philippines\Skill_prcp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52" y="1646756"/>
            <a:ext cx="8031496" cy="4300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248934" y="5578161"/>
            <a:ext cx="2338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1961 – 2010 (50 years)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14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Rainfall parameter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41695" y="1258782"/>
            <a:ext cx="7318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NINO3.4 predicting the rainfall frequency for the following </a:t>
            </a:r>
            <a:r>
              <a:rPr lang="en-US" sz="2000" b="1" dirty="0" smtClean="0"/>
              <a:t>3</a:t>
            </a:r>
            <a:r>
              <a:rPr lang="en-US" sz="2000" dirty="0" smtClean="0"/>
              <a:t> months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248934" y="5578161"/>
            <a:ext cx="2338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1961 – 2010 (50 years)</a:t>
            </a:r>
            <a:endParaRPr lang="en-US" dirty="0"/>
          </a:p>
        </p:txBody>
      </p:sp>
      <p:pic>
        <p:nvPicPr>
          <p:cNvPr id="5122" name="Picture 2" descr="C:\Users\simon\Documents\WFP\Philippines\Skill_wetday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52" y="1646756"/>
            <a:ext cx="8031496" cy="4300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771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Tailoring to improve the skill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41695" y="1258782"/>
            <a:ext cx="706061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What is the best length of season?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With the exception of the end of the dry-season, seasonal forecasts of three-month totals are more skillful than for 1- or 2-month totals.</a:t>
            </a:r>
          </a:p>
          <a:p>
            <a:r>
              <a:rPr lang="en-US" sz="2400" i="1" dirty="0" smtClean="0"/>
              <a:t>What aspects of precipitation should we predict?</a:t>
            </a:r>
            <a:endParaRPr lang="en-US" sz="2400" i="1" dirty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Forecasts of rainfall frequency are more </a:t>
            </a:r>
            <a:r>
              <a:rPr lang="en-US" sz="2400" dirty="0" err="1" smtClean="0"/>
              <a:t>skilful</a:t>
            </a:r>
            <a:r>
              <a:rPr lang="en-US" sz="2400" dirty="0" smtClean="0"/>
              <a:t> than for rainfall total only for the late dry season and the onset of the wet season.</a:t>
            </a:r>
            <a:endParaRPr lang="en-US" sz="24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77380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Tailoring to improve the usefulness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8567" y="1571959"/>
            <a:ext cx="706061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Format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Units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i="1" dirty="0" smtClean="0"/>
              <a:t>Thresholds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Flexible format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i="1" dirty="0" smtClean="0"/>
              <a:t>Additional information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Monitoring component</a:t>
            </a:r>
            <a:endParaRPr lang="en-US" sz="24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400" dirty="0" smtClean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025747" y="1306232"/>
            <a:ext cx="4572000" cy="3187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517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DCDCD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DCDCD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6384</TotalTime>
  <Words>225</Words>
  <Application>Microsoft Office PowerPoint</Application>
  <PresentationFormat>On-screen Show (4:3)</PresentationFormat>
  <Paragraphs>43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Tailoring</vt:lpstr>
      <vt:lpstr>Annual cycle</vt:lpstr>
      <vt:lpstr>Seasonal forecast skill</vt:lpstr>
      <vt:lpstr>Length of season</vt:lpstr>
      <vt:lpstr>Length of season</vt:lpstr>
      <vt:lpstr>Rainfall parameter</vt:lpstr>
      <vt:lpstr>Tailoring to improve the skill</vt:lpstr>
      <vt:lpstr>Tailoring to improve the usefulness</vt:lpstr>
      <vt:lpstr>PowerPoint Presentation</vt:lpstr>
      <vt:lpstr>Climate observing network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francesco</dc:creator>
  <cp:lastModifiedBy>Simon Mason</cp:lastModifiedBy>
  <cp:revision>121</cp:revision>
  <cp:lastPrinted>2013-08-07T17:50:35Z</cp:lastPrinted>
  <dcterms:created xsi:type="dcterms:W3CDTF">2013-08-07T16:25:15Z</dcterms:created>
  <dcterms:modified xsi:type="dcterms:W3CDTF">2015-09-29T13:31:57Z</dcterms:modified>
</cp:coreProperties>
</file>