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4" r:id="rId3"/>
    <p:sldMasterId id="2147483686" r:id="rId4"/>
    <p:sldMasterId id="2147483702" r:id="rId5"/>
  </p:sldMasterIdLst>
  <p:notesMasterIdLst>
    <p:notesMasterId r:id="rId52"/>
  </p:notesMasterIdLst>
  <p:handoutMasterIdLst>
    <p:handoutMasterId r:id="rId53"/>
  </p:handoutMasterIdLst>
  <p:sldIdLst>
    <p:sldId id="258" r:id="rId6"/>
    <p:sldId id="372" r:id="rId7"/>
    <p:sldId id="437" r:id="rId8"/>
    <p:sldId id="441" r:id="rId9"/>
    <p:sldId id="442" r:id="rId10"/>
    <p:sldId id="446" r:id="rId11"/>
    <p:sldId id="443" r:id="rId12"/>
    <p:sldId id="444" r:id="rId13"/>
    <p:sldId id="447" r:id="rId14"/>
    <p:sldId id="433" r:id="rId15"/>
    <p:sldId id="445" r:id="rId16"/>
    <p:sldId id="448" r:id="rId17"/>
    <p:sldId id="439" r:id="rId18"/>
    <p:sldId id="449" r:id="rId19"/>
    <p:sldId id="434" r:id="rId20"/>
    <p:sldId id="435" r:id="rId21"/>
    <p:sldId id="436" r:id="rId22"/>
    <p:sldId id="416" r:id="rId23"/>
    <p:sldId id="396" r:id="rId24"/>
    <p:sldId id="397" r:id="rId25"/>
    <p:sldId id="398" r:id="rId26"/>
    <p:sldId id="399" r:id="rId27"/>
    <p:sldId id="400" r:id="rId28"/>
    <p:sldId id="401" r:id="rId29"/>
    <p:sldId id="402" r:id="rId30"/>
    <p:sldId id="403" r:id="rId31"/>
    <p:sldId id="404" r:id="rId32"/>
    <p:sldId id="409" r:id="rId33"/>
    <p:sldId id="411" r:id="rId34"/>
    <p:sldId id="410" r:id="rId35"/>
    <p:sldId id="440" r:id="rId36"/>
    <p:sldId id="418" r:id="rId37"/>
    <p:sldId id="419" r:id="rId38"/>
    <p:sldId id="420" r:id="rId39"/>
    <p:sldId id="421" r:id="rId40"/>
    <p:sldId id="422" r:id="rId41"/>
    <p:sldId id="423" r:id="rId42"/>
    <p:sldId id="424" r:id="rId43"/>
    <p:sldId id="425" r:id="rId44"/>
    <p:sldId id="426" r:id="rId45"/>
    <p:sldId id="427" r:id="rId46"/>
    <p:sldId id="428" r:id="rId47"/>
    <p:sldId id="429" r:id="rId48"/>
    <p:sldId id="430" r:id="rId49"/>
    <p:sldId id="431" r:id="rId50"/>
    <p:sldId id="432" r:id="rId51"/>
  </p:sldIdLst>
  <p:sldSz cx="9144000" cy="6858000" type="screen4x3"/>
  <p:notesSz cx="6858000" cy="9144000"/>
  <p:defaultText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p:scale>
          <a:sx n="100" d="100"/>
          <a:sy n="100" d="100"/>
        </p:scale>
        <p:origin x="-1384"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C96B08-DFF1-DA4A-8309-B0E4F006E81D}" type="datetimeFigureOut">
              <a:rPr lang="en-US" smtClean="0"/>
              <a:t>9/27/15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03DF97-B61A-E24E-B275-80D9DFE6F511}" type="slidenum">
              <a:rPr lang="en-US" smtClean="0"/>
              <a:t>‹#›</a:t>
            </a:fld>
            <a:endParaRPr lang="en-US"/>
          </a:p>
        </p:txBody>
      </p:sp>
    </p:spTree>
    <p:extLst>
      <p:ext uri="{BB962C8B-B14F-4D97-AF65-F5344CB8AC3E}">
        <p14:creationId xmlns:p14="http://schemas.microsoft.com/office/powerpoint/2010/main" val="15380611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D536AA-EF2C-3045-84F7-38B98BAD2B7F}" type="datetimeFigureOut">
              <a:rPr lang="en-US" smtClean="0"/>
              <a:t>9/27/15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3F3DD5-CEC4-5044-B35C-5066B2BAC48C}" type="slidenum">
              <a:rPr lang="en-US" smtClean="0"/>
              <a:t>‹#›</a:t>
            </a:fld>
            <a:endParaRPr lang="en-US"/>
          </a:p>
        </p:txBody>
      </p:sp>
    </p:spTree>
    <p:extLst>
      <p:ext uri="{BB962C8B-B14F-4D97-AF65-F5344CB8AC3E}">
        <p14:creationId xmlns:p14="http://schemas.microsoft.com/office/powerpoint/2010/main" val="825751944"/>
      </p:ext>
    </p:extLst>
  </p:cSld>
  <p:clrMap bg1="lt1" tx1="dk1" bg2="lt2" tx2="dk2" accent1="accent1" accent2="accent2" accent3="accent3" accent4="accent4" accent5="accent5" accent6="accent6" hlink="hlink" folHlink="folHlink"/>
  <p:hf hdr="0" ftr="0" dt="0"/>
  <p:notesStyle>
    <a:lvl1pPr marL="0" algn="l" defTabSz="457130" rtl="0" eaLnBrk="1" latinLnBrk="0" hangingPunct="1">
      <a:defRPr sz="1200" kern="1200">
        <a:solidFill>
          <a:schemeClr val="tx1"/>
        </a:solidFill>
        <a:latin typeface="+mn-lt"/>
        <a:ea typeface="+mn-ea"/>
        <a:cs typeface="+mn-cs"/>
      </a:defRPr>
    </a:lvl1pPr>
    <a:lvl2pPr marL="457130" algn="l" defTabSz="457130" rtl="0" eaLnBrk="1" latinLnBrk="0" hangingPunct="1">
      <a:defRPr sz="1200" kern="1200">
        <a:solidFill>
          <a:schemeClr val="tx1"/>
        </a:solidFill>
        <a:latin typeface="+mn-lt"/>
        <a:ea typeface="+mn-ea"/>
        <a:cs typeface="+mn-cs"/>
      </a:defRPr>
    </a:lvl2pPr>
    <a:lvl3pPr marL="914259" algn="l" defTabSz="457130" rtl="0" eaLnBrk="1" latinLnBrk="0" hangingPunct="1">
      <a:defRPr sz="1200" kern="1200">
        <a:solidFill>
          <a:schemeClr val="tx1"/>
        </a:solidFill>
        <a:latin typeface="+mn-lt"/>
        <a:ea typeface="+mn-ea"/>
        <a:cs typeface="+mn-cs"/>
      </a:defRPr>
    </a:lvl3pPr>
    <a:lvl4pPr marL="1371390" algn="l" defTabSz="457130" rtl="0" eaLnBrk="1" latinLnBrk="0" hangingPunct="1">
      <a:defRPr sz="1200" kern="1200">
        <a:solidFill>
          <a:schemeClr val="tx1"/>
        </a:solidFill>
        <a:latin typeface="+mn-lt"/>
        <a:ea typeface="+mn-ea"/>
        <a:cs typeface="+mn-cs"/>
      </a:defRPr>
    </a:lvl4pPr>
    <a:lvl5pPr marL="1828519" algn="l" defTabSz="457130" rtl="0" eaLnBrk="1" latinLnBrk="0" hangingPunct="1">
      <a:defRPr sz="1200" kern="1200">
        <a:solidFill>
          <a:schemeClr val="tx1"/>
        </a:solidFill>
        <a:latin typeface="+mn-lt"/>
        <a:ea typeface="+mn-ea"/>
        <a:cs typeface="+mn-cs"/>
      </a:defRPr>
    </a:lvl5pPr>
    <a:lvl6pPr marL="2285649" algn="l" defTabSz="457130" rtl="0" eaLnBrk="1" latinLnBrk="0" hangingPunct="1">
      <a:defRPr sz="1200" kern="1200">
        <a:solidFill>
          <a:schemeClr val="tx1"/>
        </a:solidFill>
        <a:latin typeface="+mn-lt"/>
        <a:ea typeface="+mn-ea"/>
        <a:cs typeface="+mn-cs"/>
      </a:defRPr>
    </a:lvl6pPr>
    <a:lvl7pPr marL="2742780" algn="l" defTabSz="457130" rtl="0" eaLnBrk="1" latinLnBrk="0" hangingPunct="1">
      <a:defRPr sz="1200" kern="1200">
        <a:solidFill>
          <a:schemeClr val="tx1"/>
        </a:solidFill>
        <a:latin typeface="+mn-lt"/>
        <a:ea typeface="+mn-ea"/>
        <a:cs typeface="+mn-cs"/>
      </a:defRPr>
    </a:lvl7pPr>
    <a:lvl8pPr marL="3199908" algn="l" defTabSz="457130" rtl="0" eaLnBrk="1" latinLnBrk="0" hangingPunct="1">
      <a:defRPr sz="1200" kern="1200">
        <a:solidFill>
          <a:schemeClr val="tx1"/>
        </a:solidFill>
        <a:latin typeface="+mn-lt"/>
        <a:ea typeface="+mn-ea"/>
        <a:cs typeface="+mn-cs"/>
      </a:defRPr>
    </a:lvl8pPr>
    <a:lvl9pPr marL="3657039" algn="l" defTabSz="457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Rot="1" noChangeAspect="1" noChangeArrowheads="1"/>
          </p:cNvSpPr>
          <p:nvPr>
            <p:ph type="sldImg"/>
          </p:nvPr>
        </p:nvSpPr>
        <p:spPr>
          <a:solidFill>
            <a:srgbClr val="FFFFFF"/>
          </a:solidFill>
          <a:ln/>
        </p:spPr>
      </p:sp>
      <p:sp>
        <p:nvSpPr>
          <p:cNvPr id="15362" name="Rectangle 2"/>
          <p:cNvSpPr>
            <a:spLocks noGrp="1" noChangeArrowheads="1"/>
          </p:cNvSpPr>
          <p:nvPr>
            <p:ph type="body" idx="1"/>
          </p:nvPr>
        </p:nvSpPr>
        <p:spPr>
          <a:ln/>
        </p:spPr>
        <p:txBody>
          <a:bodyPr/>
          <a:lstStyle/>
          <a:p>
            <a:pPr marL="39688" eaLnBrk="1" hangingPunct="1">
              <a:defRPr/>
            </a:pPr>
            <a:r>
              <a:rPr lang="en-US" smtClean="0">
                <a:solidFill>
                  <a:srgbClr val="000000"/>
                </a:solidFill>
                <a:latin typeface="Calibri" charset="0"/>
                <a:cs typeface="Calibri" charset="0"/>
                <a:sym typeface="Calibri" charset="0"/>
              </a:rPr>
              <a:t>data poverty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8F9891-407C-A042-8FFE-593D392F8DA7}" type="slidenum">
              <a:rPr lang="en-US" sz="1200">
                <a:latin typeface="Calibri" charset="0"/>
              </a:rPr>
              <a:pPr eaLnBrk="1" hangingPunct="1"/>
              <a:t>41</a:t>
            </a:fld>
            <a:endParaRPr lang="en-US" sz="1200">
              <a:latin typeface="Calibri" charset="0"/>
            </a:endParaRPr>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Examples from 2 regions : models in colors, obs in black</a:t>
            </a:r>
          </a:p>
          <a:p>
            <a:pPr eaLnBrk="1" hangingPunct="1">
              <a:spcBef>
                <a:spcPct val="0"/>
              </a:spcBef>
            </a:pPr>
            <a:r>
              <a:rPr lang="en-US">
                <a:latin typeface="Calibri" charset="0"/>
              </a:rPr>
              <a:t>Models have decadal variability, but it is not synced in time</a:t>
            </a:r>
          </a:p>
          <a:p>
            <a:pPr eaLnBrk="1" hangingPunct="1">
              <a:spcBef>
                <a:spcPct val="0"/>
              </a:spcBef>
            </a:pPr>
            <a:r>
              <a:rPr lang="en-US">
                <a:latin typeface="Calibri" charset="0"/>
                <a:sym typeface="Wingdings" charset="0"/>
              </a:rPr>
              <a:t> Don</a:t>
            </a:r>
            <a:r>
              <a:rPr lang="ja-JP" altLang="en-US">
                <a:latin typeface="Calibri" charset="0"/>
                <a:sym typeface="Wingdings" charset="0"/>
              </a:rPr>
              <a:t>’</a:t>
            </a:r>
            <a:r>
              <a:rPr lang="en-US" altLang="ja-JP">
                <a:latin typeface="Calibri" charset="0"/>
                <a:sym typeface="Wingdings" charset="0"/>
              </a:rPr>
              <a:t>t initialize ocean, for one thing</a:t>
            </a:r>
          </a:p>
          <a:p>
            <a:pPr eaLnBrk="1" hangingPunct="1">
              <a:spcBef>
                <a:spcPct val="0"/>
              </a:spcBef>
            </a:pPr>
            <a:r>
              <a:rPr lang="en-US">
                <a:latin typeface="Calibri" charset="0"/>
                <a:sym typeface="Wingdings" charset="0"/>
              </a:rPr>
              <a:t>How the decadal variability (natural) plays out will influence our realization of the trend</a:t>
            </a:r>
          </a:p>
          <a:p>
            <a:pPr eaLnBrk="1" hangingPunct="1">
              <a:spcBef>
                <a:spcPct val="0"/>
              </a:spcBef>
            </a:pPr>
            <a:r>
              <a:rPr lang="en-US">
                <a:latin typeface="Calibri" charset="0"/>
                <a:sym typeface="Wingdings" charset="0"/>
              </a:rPr>
              <a:t>- Lot of work in this area to start producing dynamical decadal predictions</a:t>
            </a:r>
          </a:p>
          <a:p>
            <a:pPr eaLnBrk="1" hangingPunct="1">
              <a:spcBef>
                <a:spcPct val="0"/>
              </a:spcBef>
            </a:pPr>
            <a:r>
              <a:rPr lang="en-US">
                <a:latin typeface="Calibri" charset="0"/>
                <a:sym typeface="Wingdings" charset="0"/>
              </a:rPr>
              <a:t>- Until that time, we can at least provide information on the magnitude, and possibly, time scale(s) of natural low-frequency variability from the observed record, if such a long record exists.</a:t>
            </a:r>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Rot="1" noChangeAspect="1" noChangeArrowheads="1"/>
          </p:cNvSpPr>
          <p:nvPr>
            <p:ph type="sldImg"/>
          </p:nvPr>
        </p:nvSpPr>
        <p:spPr>
          <a:solidFill>
            <a:srgbClr val="FFFFFF"/>
          </a:solidFill>
          <a:ln/>
        </p:spPr>
      </p:sp>
      <p:sp>
        <p:nvSpPr>
          <p:cNvPr id="11266" name="Rectangle 2"/>
          <p:cNvSpPr>
            <a:spLocks noGrp="1" noChangeArrowheads="1"/>
          </p:cNvSpPr>
          <p:nvPr>
            <p:ph type="body" idx="1"/>
          </p:nvPr>
        </p:nvSpPr>
        <p:spPr>
          <a:ln/>
        </p:spPr>
        <p:txBody>
          <a:bodyPr/>
          <a:lstStyle/>
          <a:p>
            <a:pPr marL="39688" eaLnBrk="1" hangingPunct="1">
              <a:defRPr/>
            </a:pPr>
            <a:r>
              <a:rPr lang="en-US" smtClean="0">
                <a:solidFill>
                  <a:srgbClr val="000000"/>
                </a:solidFill>
                <a:latin typeface="Calibri" charset="0"/>
                <a:cs typeface="Calibri" charset="0"/>
                <a:sym typeface="Calibri" charset="0"/>
              </a:rPr>
              <a:t>data poverty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Rot="1" noChangeAspect="1" noChangeArrowheads="1"/>
          </p:cNvSpPr>
          <p:nvPr>
            <p:ph type="sldImg"/>
          </p:nvPr>
        </p:nvSpPr>
        <p:spPr>
          <a:solidFill>
            <a:srgbClr val="FFFFFF"/>
          </a:solidFill>
          <a:ln/>
        </p:spPr>
      </p:sp>
      <p:sp>
        <p:nvSpPr>
          <p:cNvPr id="13314" name="Rectangle 2"/>
          <p:cNvSpPr>
            <a:spLocks noGrp="1" noChangeArrowheads="1"/>
          </p:cNvSpPr>
          <p:nvPr>
            <p:ph type="body" idx="1"/>
          </p:nvPr>
        </p:nvSpPr>
        <p:spPr>
          <a:ln/>
        </p:spPr>
        <p:txBody>
          <a:bodyPr/>
          <a:lstStyle/>
          <a:p>
            <a:pPr marL="39688" eaLnBrk="1" hangingPunct="1">
              <a:defRPr/>
            </a:pPr>
            <a:r>
              <a:rPr lang="en-US" smtClean="0">
                <a:solidFill>
                  <a:srgbClr val="000000"/>
                </a:solidFill>
                <a:latin typeface="Calibri" charset="0"/>
                <a:cs typeface="Calibri" charset="0"/>
                <a:sym typeface="Calibri" charset="0"/>
              </a:rPr>
              <a:t>data poverty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a:solidFill>
            <a:srgbClr val="FFFFFF"/>
          </a:solidFill>
          <a:ln/>
        </p:spPr>
      </p:sp>
      <p:sp>
        <p:nvSpPr>
          <p:cNvPr id="34818" name="Rectangle 2"/>
          <p:cNvSpPr>
            <a:spLocks noGrp="1" noChangeArrowheads="1"/>
          </p:cNvSpPr>
          <p:nvPr>
            <p:ph type="body" idx="1"/>
          </p:nvPr>
        </p:nvSpPr>
        <p:spPr>
          <a:ln/>
        </p:spPr>
        <p:txBody>
          <a:bodyPr/>
          <a:lstStyle/>
          <a:p>
            <a:pPr marL="39688" eaLnBrk="1" hangingPunct="1">
              <a:defRPr/>
            </a:pPr>
            <a:r>
              <a:rPr lang="en-US" smtClean="0">
                <a:solidFill>
                  <a:srgbClr val="000000"/>
                </a:solidFill>
                <a:latin typeface="Calibri" charset="0"/>
                <a:cs typeface="Calibri" charset="0"/>
                <a:sym typeface="Calibri" charset="0"/>
              </a:rPr>
              <a:t>add ethiopia map</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pPr algn="ctr" defTabSz="584080"/>
            <a:fld id="{A05492C1-FAAA-B041-BA1C-0F47DDC0B156}" type="slidenum">
              <a:rPr lang="en-US" sz="4000" kern="0">
                <a:solidFill>
                  <a:prstClr val="black"/>
                </a:solidFill>
                <a:latin typeface="Calibri"/>
                <a:ea typeface="Avenir Light"/>
                <a:cs typeface="Avenir Light"/>
                <a:sym typeface="Avenir Light"/>
              </a:rPr>
              <a:pPr algn="ctr" defTabSz="584080"/>
              <a:t>29</a:t>
            </a:fld>
            <a:endParaRPr lang="en-US" sz="4000" kern="0">
              <a:solidFill>
                <a:prstClr val="black"/>
              </a:solidFill>
              <a:latin typeface="Calibri"/>
              <a:ea typeface="Avenir Light"/>
              <a:cs typeface="Avenir Light"/>
              <a:sym typeface="Avenir Light"/>
            </a:endParaRPr>
          </a:p>
        </p:txBody>
      </p:sp>
      <p:sp>
        <p:nvSpPr>
          <p:cNvPr id="242690" name="Rectangle 2"/>
          <p:cNvSpPr>
            <a:spLocks noGrp="1" noRot="1" noChangeAspect="1" noChangeArrowheads="1" noTextEdit="1"/>
          </p:cNvSpPr>
          <p:nvPr>
            <p:ph type="sldImg"/>
          </p:nvPr>
        </p:nvSpPr>
        <p:spPr>
          <a:xfrm>
            <a:off x="1144588" y="688975"/>
            <a:ext cx="4572000" cy="3429000"/>
          </a:xfrm>
          <a:ln/>
          <a:extLst>
            <a:ext uri="{FAA26D3D-D897-4be2-8F04-BA451C77F1D7}">
              <ma14:placeholderFlag xmlns:ma14="http://schemas.microsoft.com/office/mac/drawingml/2011/main" val="1"/>
            </a:ext>
          </a:extLst>
        </p:spPr>
      </p:sp>
      <p:sp>
        <p:nvSpPr>
          <p:cNvPr id="242691" name="Rectangle 3"/>
          <p:cNvSpPr>
            <a:spLocks noGrp="1" noChangeArrowheads="1"/>
          </p:cNvSpPr>
          <p:nvPr>
            <p:ph type="body" idx="1"/>
          </p:nvPr>
        </p:nvSpPr>
        <p:spPr>
          <a:xfrm>
            <a:off x="915988" y="4341813"/>
            <a:ext cx="5026025" cy="4117975"/>
          </a:xfrm>
        </p:spPr>
        <p:txBody>
          <a:bodyPr/>
          <a:lstStyle/>
          <a:p>
            <a:r>
              <a:rPr lang="en-US" sz="1600" dirty="0" smtClean="0">
                <a:solidFill>
                  <a:srgbClr val="FFFF66"/>
                </a:solidFill>
              </a:rPr>
              <a:t>Climate services, on whatever timescale,</a:t>
            </a:r>
            <a:r>
              <a:rPr lang="en-US" sz="1600" baseline="0" dirty="0" smtClean="0">
                <a:solidFill>
                  <a:srgbClr val="FFFF66"/>
                </a:solidFill>
              </a:rPr>
              <a:t> absolutely depends on data – on observations of the past and present in order to inform our use of tools for the future, whether that is for the next week or the next decade.</a:t>
            </a:r>
          </a:p>
          <a:p>
            <a:r>
              <a:rPr lang="en-US" sz="1600" baseline="0" dirty="0" smtClean="0">
                <a:solidFill>
                  <a:srgbClr val="FFFF66"/>
                </a:solidFill>
              </a:rPr>
              <a:t>Observations are an essential starting point, but they are not climate services in and of themselves. </a:t>
            </a:r>
          </a:p>
          <a:p>
            <a:r>
              <a:rPr lang="en-US" sz="1600" baseline="0" dirty="0" smtClean="0">
                <a:solidFill>
                  <a:srgbClr val="FFFF66"/>
                </a:solidFill>
              </a:rPr>
              <a:t>That data must be accessible, and then translated and tailored to suit the context of the decision/action/policy.</a:t>
            </a:r>
          </a:p>
          <a:p>
            <a:endParaRPr lang="en-US" sz="1600" dirty="0" smtClean="0">
              <a:solidFill>
                <a:srgbClr val="FFFF66"/>
              </a:solidFill>
            </a:endParaRPr>
          </a:p>
          <a:p>
            <a:r>
              <a:rPr lang="en-US" sz="1600" dirty="0" smtClean="0">
                <a:solidFill>
                  <a:srgbClr val="FFFF66"/>
                </a:solidFill>
              </a:rPr>
              <a:t>Data is not knowledge, but</a:t>
            </a:r>
            <a:r>
              <a:rPr lang="en-US" sz="1600" baseline="0" dirty="0" smtClean="0">
                <a:solidFill>
                  <a:srgbClr val="FFFF66"/>
                </a:solidFill>
              </a:rPr>
              <a:t> that knowledge does depend on the data. We can put that knowledge into the hands of those who need it and can use it.</a:t>
            </a:r>
          </a:p>
          <a:p>
            <a:r>
              <a:rPr lang="en-US" sz="1600" baseline="0" dirty="0" smtClean="0">
                <a:solidFill>
                  <a:srgbClr val="FFFF66"/>
                </a:solidFill>
              </a:rPr>
              <a:t>This is how the efforts of the scientific community, technology, and political will, can change the world.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atin typeface="Calibri" charset="0"/>
              </a:rPr>
              <a:t>- Break up &amp; look at relative variance</a:t>
            </a:r>
          </a:p>
          <a:p>
            <a:pPr eaLnBrk="1" hangingPunct="1">
              <a:spcBef>
                <a:spcPct val="0"/>
              </a:spcBef>
              <a:buFontTx/>
              <a:buChar char="-"/>
            </a:pPr>
            <a:r>
              <a:rPr lang="en-US">
                <a:latin typeface="Calibri" charset="0"/>
              </a:rPr>
              <a:t>- No attribution here</a:t>
            </a:r>
          </a:p>
          <a:p>
            <a:pPr eaLnBrk="1" hangingPunct="1">
              <a:spcBef>
                <a:spcPct val="0"/>
              </a:spcBef>
              <a:buFontTx/>
              <a:buChar char="-"/>
            </a:pPr>
            <a:endParaRPr lang="en-US">
              <a:latin typeface="Calibri" charset="0"/>
            </a:endParaRPr>
          </a:p>
          <a:p>
            <a:pPr eaLnBrk="1" hangingPunct="1">
              <a:spcBef>
                <a:spcPct val="0"/>
              </a:spcBef>
              <a:buFont typeface="Wingdings" charset="0"/>
              <a:buChar char="à"/>
            </a:pPr>
            <a:r>
              <a:rPr lang="en-US">
                <a:latin typeface="Calibri" charset="0"/>
                <a:sym typeface="Wingdings" charset="0"/>
              </a:rPr>
              <a:t>Gives some sense (not complete) of how much of the future climate signal you could hope to capture by </a:t>
            </a:r>
            <a:br>
              <a:rPr lang="en-US">
                <a:latin typeface="Calibri" charset="0"/>
                <a:sym typeface="Wingdings" charset="0"/>
              </a:rPr>
            </a:br>
            <a:r>
              <a:rPr lang="en-US">
                <a:latin typeface="Calibri" charset="0"/>
                <a:sym typeface="Wingdings" charset="0"/>
              </a:rPr>
              <a:t>predicting processes acting on these timescales (assuming you had skillful predictions at those timescales</a:t>
            </a:r>
            <a:br>
              <a:rPr lang="en-US">
                <a:latin typeface="Calibri" charset="0"/>
                <a:sym typeface="Wingdings" charset="0"/>
              </a:rPr>
            </a:br>
            <a:r>
              <a:rPr lang="en-US">
                <a:latin typeface="Calibri" charset="0"/>
                <a:sym typeface="Wingdings" charset="0"/>
              </a:rPr>
              <a:t>for this region).</a:t>
            </a:r>
            <a:endParaRPr lang="en-US" i="1">
              <a:latin typeface="Calibri" charset="0"/>
              <a:sym typeface="Wingdings" charset="0"/>
            </a:endParaRPr>
          </a:p>
          <a:p>
            <a:pPr eaLnBrk="1" hangingPunct="1">
              <a:spcBef>
                <a:spcPct val="0"/>
              </a:spcBef>
              <a:buFont typeface="Wingdings" charset="0"/>
              <a:buNone/>
            </a:pPr>
            <a:endParaRPr lang="en-US" i="1">
              <a:latin typeface="Calibri" charset="0"/>
            </a:endParaRPr>
          </a:p>
          <a:p>
            <a:pPr eaLnBrk="1" hangingPunct="1">
              <a:spcBef>
                <a:spcPct val="0"/>
              </a:spcBef>
            </a:pPr>
            <a:endParaRPr lang="en-US">
              <a:latin typeface="Calibri" charset="0"/>
            </a:endParaRP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A2BE44-6601-C944-82A5-A61C94703EFD}" type="slidenum">
              <a:rPr lang="en-US" sz="1200">
                <a:solidFill>
                  <a:srgbClr val="000000"/>
                </a:solidFill>
                <a:latin typeface="Calibri" charset="0"/>
              </a:rPr>
              <a:pPr eaLnBrk="1" hangingPunct="1"/>
              <a:t>36</a:t>
            </a:fld>
            <a:endParaRPr lang="en-US" sz="120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ea typeface="+mn-ea"/>
                <a:cs typeface="+mn-cs"/>
              </a:rPr>
              <a:t>The regions with higher percentage of variance in the trends indicates that these are regions where the trend is particularly noticeable.</a:t>
            </a:r>
          </a:p>
          <a:p>
            <a:pPr fontAlgn="auto">
              <a:spcBef>
                <a:spcPts val="0"/>
              </a:spcBef>
              <a:spcAft>
                <a:spcPts val="0"/>
              </a:spcAft>
              <a:defRPr/>
            </a:pPr>
            <a:r>
              <a:rPr lang="en-US" dirty="0" smtClean="0">
                <a:ea typeface="+mn-ea"/>
                <a:cs typeface="+mn-cs"/>
              </a:rPr>
              <a:t>There are few regions where the trends is more than 10% of the observed variance. Noteworthy exceptions are southeastern South America and West Africa.</a:t>
            </a:r>
          </a:p>
          <a:p>
            <a:pPr fontAlgn="auto">
              <a:spcBef>
                <a:spcPts val="0"/>
              </a:spcBef>
              <a:spcAft>
                <a:spcPts val="0"/>
              </a:spcAft>
              <a:defRPr/>
            </a:pPr>
            <a:endParaRPr lang="en-US" dirty="0" smtClean="0">
              <a:ea typeface="+mn-ea"/>
              <a:cs typeface="+mn-cs"/>
            </a:endParaRPr>
          </a:p>
          <a:p>
            <a:pPr fontAlgn="auto">
              <a:spcBef>
                <a:spcPts val="0"/>
              </a:spcBef>
              <a:spcAft>
                <a:spcPts val="0"/>
              </a:spcAft>
              <a:defRPr/>
            </a:pPr>
            <a:r>
              <a:rPr lang="en-US" dirty="0" smtClean="0">
                <a:ea typeface="+mn-ea"/>
                <a:cs typeface="+mn-cs"/>
              </a:rPr>
              <a:t>This map does NOT tell you:</a:t>
            </a:r>
          </a:p>
          <a:p>
            <a:pPr marL="228600" indent="-228600" fontAlgn="auto">
              <a:spcBef>
                <a:spcPts val="0"/>
              </a:spcBef>
              <a:spcAft>
                <a:spcPts val="0"/>
              </a:spcAft>
              <a:buFontTx/>
              <a:buAutoNum type="arabicParenR"/>
              <a:defRPr/>
            </a:pPr>
            <a:r>
              <a:rPr lang="en-US" dirty="0" smtClean="0">
                <a:ea typeface="+mn-ea"/>
                <a:cs typeface="+mn-cs"/>
              </a:rPr>
              <a:t>What is the magnitude of the trend, particularly relative to the average rainfall. It only indicates the magnitude of the trend relative to the total variation over the 20</a:t>
            </a:r>
            <a:r>
              <a:rPr lang="en-US" baseline="30000" dirty="0" smtClean="0">
                <a:ea typeface="+mn-ea"/>
                <a:cs typeface="+mn-cs"/>
              </a:rPr>
              <a:t>th</a:t>
            </a:r>
            <a:r>
              <a:rPr lang="en-US" dirty="0" smtClean="0">
                <a:ea typeface="+mn-ea"/>
                <a:cs typeface="+mn-cs"/>
              </a:rPr>
              <a:t> Century, The average rainfall over that period has been removed.</a:t>
            </a:r>
          </a:p>
          <a:p>
            <a:pPr marL="228600" indent="-228600" fontAlgn="auto">
              <a:spcBef>
                <a:spcPts val="0"/>
              </a:spcBef>
              <a:spcAft>
                <a:spcPts val="0"/>
              </a:spcAft>
              <a:buFontTx/>
              <a:buAutoNum type="arabicParenR"/>
              <a:defRPr/>
            </a:pPr>
            <a:r>
              <a:rPr lang="en-US" dirty="0" smtClean="0">
                <a:ea typeface="+mn-ea"/>
                <a:cs typeface="+mn-cs"/>
              </a:rPr>
              <a:t>What has caused the apparent trends. This is not a statement of attribution. It is only the portion of the observed rainfall that has changed, in time, consistently with increases in globally-averaged temperatures as simulated by the models. </a:t>
            </a:r>
          </a:p>
          <a:p>
            <a:pPr marL="228600" indent="-228600" fontAlgn="auto">
              <a:spcBef>
                <a:spcPts val="0"/>
              </a:spcBef>
              <a:spcAft>
                <a:spcPts val="0"/>
              </a:spcAft>
              <a:buFontTx/>
              <a:buAutoNum type="arabicParenR"/>
              <a:defRPr/>
            </a:pPr>
            <a:r>
              <a:rPr lang="en-US" dirty="0" smtClean="0">
                <a:ea typeface="+mn-ea"/>
                <a:cs typeface="+mn-cs"/>
              </a:rPr>
              <a:t>Whether these trends will continue with similar magnitude in the future. This is not a forecast. </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2F3E447B-3445-014F-808B-28FCFC54036D}" type="slidenum">
              <a:rPr lang="en-US"/>
              <a:pPr fontAlgn="base">
                <a:spcBef>
                  <a:spcPct val="0"/>
                </a:spcBef>
                <a:spcAft>
                  <a:spcPct val="0"/>
                </a:spcAft>
              </a:pPr>
              <a:t>38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ea typeface="+mn-ea"/>
                <a:cs typeface="+mn-cs"/>
              </a:rPr>
              <a:t>The regions with higher percentage of variance in the decadal variability indicates that these are regions where information about this timescale should be considered in any analysis of trends or estimates of future “climate change”. </a:t>
            </a:r>
          </a:p>
          <a:p>
            <a:pPr fontAlgn="auto">
              <a:spcBef>
                <a:spcPts val="0"/>
              </a:spcBef>
              <a:spcAft>
                <a:spcPts val="0"/>
              </a:spcAft>
              <a:defRPr/>
            </a:pPr>
            <a:r>
              <a:rPr lang="en-US" dirty="0" smtClean="0">
                <a:ea typeface="+mn-ea"/>
                <a:cs typeface="+mn-cs"/>
              </a:rPr>
              <a:t>There are few regions where the trends is more than 10% of the observed variance. Noteworthy exceptions are southeastern South America and West Africa.</a:t>
            </a:r>
          </a:p>
          <a:p>
            <a:pPr fontAlgn="auto">
              <a:spcBef>
                <a:spcPts val="0"/>
              </a:spcBef>
              <a:spcAft>
                <a:spcPts val="0"/>
              </a:spcAft>
              <a:defRPr/>
            </a:pPr>
            <a:endParaRPr lang="en-US" dirty="0" smtClean="0">
              <a:ea typeface="+mn-ea"/>
              <a:cs typeface="+mn-cs"/>
            </a:endParaRPr>
          </a:p>
          <a:p>
            <a:pPr fontAlgn="auto">
              <a:spcBef>
                <a:spcPts val="0"/>
              </a:spcBef>
              <a:spcAft>
                <a:spcPts val="0"/>
              </a:spcAft>
              <a:defRPr/>
            </a:pPr>
            <a:r>
              <a:rPr lang="en-US" dirty="0" smtClean="0">
                <a:ea typeface="+mn-ea"/>
                <a:cs typeface="+mn-cs"/>
              </a:rPr>
              <a:t>This map does NOT tell you:</a:t>
            </a:r>
          </a:p>
          <a:p>
            <a:pPr marL="228600" indent="-228600" fontAlgn="auto">
              <a:spcBef>
                <a:spcPts val="0"/>
              </a:spcBef>
              <a:spcAft>
                <a:spcPts val="0"/>
              </a:spcAft>
              <a:buFontTx/>
              <a:buAutoNum type="arabicParenR"/>
              <a:defRPr/>
            </a:pPr>
            <a:r>
              <a:rPr lang="en-US" dirty="0" smtClean="0">
                <a:ea typeface="+mn-ea"/>
                <a:cs typeface="+mn-cs"/>
              </a:rPr>
              <a:t>What is the magnitude of the trend, particularly relative to the average rainfall. It only indicates the magnitude of the trend relative to the total variation over the 20</a:t>
            </a:r>
            <a:r>
              <a:rPr lang="en-US" baseline="30000" dirty="0" smtClean="0">
                <a:ea typeface="+mn-ea"/>
                <a:cs typeface="+mn-cs"/>
              </a:rPr>
              <a:t>th</a:t>
            </a:r>
            <a:r>
              <a:rPr lang="en-US" dirty="0" smtClean="0">
                <a:ea typeface="+mn-ea"/>
                <a:cs typeface="+mn-cs"/>
              </a:rPr>
              <a:t> Century, The average rainfall over that period has been removed.</a:t>
            </a:r>
          </a:p>
          <a:p>
            <a:pPr marL="228600" indent="-228600" fontAlgn="auto">
              <a:spcBef>
                <a:spcPts val="0"/>
              </a:spcBef>
              <a:spcAft>
                <a:spcPts val="0"/>
              </a:spcAft>
              <a:buFontTx/>
              <a:buAutoNum type="arabicParenR"/>
              <a:defRPr/>
            </a:pPr>
            <a:r>
              <a:rPr lang="en-US" dirty="0" smtClean="0">
                <a:ea typeface="+mn-ea"/>
                <a:cs typeface="+mn-cs"/>
              </a:rPr>
              <a:t>What has caused the apparent trends. This is not a statement of attribution. It is only the portion of the observed rainfall that has changed, in time, consistently with increases in globally-averaged temperatures as simulated by the models. </a:t>
            </a:r>
          </a:p>
          <a:p>
            <a:pPr marL="228600" indent="-228600" fontAlgn="auto">
              <a:spcBef>
                <a:spcPts val="0"/>
              </a:spcBef>
              <a:spcAft>
                <a:spcPts val="0"/>
              </a:spcAft>
              <a:buFontTx/>
              <a:buAutoNum type="arabicParenR"/>
              <a:defRPr/>
            </a:pPr>
            <a:r>
              <a:rPr lang="en-US" dirty="0" smtClean="0">
                <a:ea typeface="+mn-ea"/>
                <a:cs typeface="+mn-cs"/>
              </a:rPr>
              <a:t>Whether these trends will continue with similar magnitude in the future. This is not a forecast. </a:t>
            </a:r>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D7379C88-49D8-B345-AA44-C9B737E4B098}" type="slidenum">
              <a:rPr lang="en-US"/>
              <a:pPr fontAlgn="base">
                <a:spcBef>
                  <a:spcPct val="0"/>
                </a:spcBef>
                <a:spcAft>
                  <a:spcPct val="0"/>
                </a:spcAft>
              </a:pPr>
              <a:t>39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ea typeface="+mn-ea"/>
                <a:cs typeface="+mn-cs"/>
              </a:rPr>
              <a:t>The regions with higher percentage of variance in the decadal variability indicates that these are regions where information about this timescale should be considered in any analysis of trends or estimates of future “climate change”. </a:t>
            </a:r>
          </a:p>
          <a:p>
            <a:pPr fontAlgn="auto">
              <a:spcBef>
                <a:spcPts val="0"/>
              </a:spcBef>
              <a:spcAft>
                <a:spcPts val="0"/>
              </a:spcAft>
              <a:defRPr/>
            </a:pPr>
            <a:r>
              <a:rPr lang="en-US" dirty="0" smtClean="0">
                <a:ea typeface="+mn-ea"/>
                <a:cs typeface="+mn-cs"/>
              </a:rPr>
              <a:t>There are few regions where the trends is more than 10% of the observed variance. Noteworthy exceptions are southeastern South America and West Africa.</a:t>
            </a:r>
          </a:p>
          <a:p>
            <a:pPr fontAlgn="auto">
              <a:spcBef>
                <a:spcPts val="0"/>
              </a:spcBef>
              <a:spcAft>
                <a:spcPts val="0"/>
              </a:spcAft>
              <a:defRPr/>
            </a:pPr>
            <a:endParaRPr lang="en-US" dirty="0" smtClean="0">
              <a:ea typeface="+mn-ea"/>
              <a:cs typeface="+mn-cs"/>
            </a:endParaRPr>
          </a:p>
          <a:p>
            <a:pPr fontAlgn="auto">
              <a:spcBef>
                <a:spcPts val="0"/>
              </a:spcBef>
              <a:spcAft>
                <a:spcPts val="0"/>
              </a:spcAft>
              <a:defRPr/>
            </a:pPr>
            <a:r>
              <a:rPr lang="en-US" dirty="0" smtClean="0">
                <a:ea typeface="+mn-ea"/>
                <a:cs typeface="+mn-cs"/>
              </a:rPr>
              <a:t>This map does NOT tell you:</a:t>
            </a:r>
          </a:p>
          <a:p>
            <a:pPr marL="228600" indent="-228600" fontAlgn="auto">
              <a:spcBef>
                <a:spcPts val="0"/>
              </a:spcBef>
              <a:spcAft>
                <a:spcPts val="0"/>
              </a:spcAft>
              <a:buFontTx/>
              <a:buAutoNum type="arabicParenR"/>
              <a:defRPr/>
            </a:pPr>
            <a:r>
              <a:rPr lang="en-US" dirty="0" smtClean="0">
                <a:ea typeface="+mn-ea"/>
                <a:cs typeface="+mn-cs"/>
              </a:rPr>
              <a:t>What is the magnitude of the trend, particularly relative to the average rainfall. It only indicates the magnitude of the trend relative to the total variation over the 20</a:t>
            </a:r>
            <a:r>
              <a:rPr lang="en-US" baseline="30000" dirty="0" smtClean="0">
                <a:ea typeface="+mn-ea"/>
                <a:cs typeface="+mn-cs"/>
              </a:rPr>
              <a:t>th</a:t>
            </a:r>
            <a:r>
              <a:rPr lang="en-US" dirty="0" smtClean="0">
                <a:ea typeface="+mn-ea"/>
                <a:cs typeface="+mn-cs"/>
              </a:rPr>
              <a:t> Century, The average rainfall over that period has been removed.</a:t>
            </a:r>
          </a:p>
          <a:p>
            <a:pPr marL="228600" indent="-228600" fontAlgn="auto">
              <a:spcBef>
                <a:spcPts val="0"/>
              </a:spcBef>
              <a:spcAft>
                <a:spcPts val="0"/>
              </a:spcAft>
              <a:buFontTx/>
              <a:buAutoNum type="arabicParenR"/>
              <a:defRPr/>
            </a:pPr>
            <a:r>
              <a:rPr lang="en-US" dirty="0" smtClean="0">
                <a:ea typeface="+mn-ea"/>
                <a:cs typeface="+mn-cs"/>
              </a:rPr>
              <a:t>What has caused the apparent trends. This is not a statement of attribution. It is only the portion of the observed rainfall that has changed, in time, consistently with increases in globally-averaged temperatures as simulated by the models. </a:t>
            </a:r>
          </a:p>
          <a:p>
            <a:pPr marL="228600" indent="-228600" fontAlgn="auto">
              <a:spcBef>
                <a:spcPts val="0"/>
              </a:spcBef>
              <a:spcAft>
                <a:spcPts val="0"/>
              </a:spcAft>
              <a:buFontTx/>
              <a:buAutoNum type="arabicParenR"/>
              <a:defRPr/>
            </a:pPr>
            <a:r>
              <a:rPr lang="en-US" dirty="0" smtClean="0">
                <a:ea typeface="+mn-ea"/>
                <a:cs typeface="+mn-cs"/>
              </a:rPr>
              <a:t>Whether these trends will continue with similar magnitude in the future. This is not a forecast. </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ED7109F3-6168-8A40-8A3E-25836E806915}" type="slidenum">
              <a:rPr lang="en-US"/>
              <a:pPr fontAlgn="base">
                <a:spcBef>
                  <a:spcPct val="0"/>
                </a:spcBef>
                <a:spcAft>
                  <a:spcPct val="0"/>
                </a:spcAft>
              </a:pPr>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 Oct. 2008</a:t>
            </a:r>
            <a:endParaRPr lang="en-US"/>
          </a:p>
        </p:txBody>
      </p:sp>
      <p:sp>
        <p:nvSpPr>
          <p:cNvPr id="5" name="Footer Placeholder 4"/>
          <p:cNvSpPr>
            <a:spLocks noGrp="1"/>
          </p:cNvSpPr>
          <p:nvPr>
            <p:ph type="ftr" sz="quarter" idx="11"/>
          </p:nvPr>
        </p:nvSpPr>
        <p:spPr/>
        <p:txBody>
          <a:bodyPr/>
          <a:lstStyle/>
          <a:p>
            <a:r>
              <a:rPr lang="en-US" smtClean="0"/>
              <a:t>EESC W4400x</a:t>
            </a:r>
            <a:endParaRPr lang="en-US"/>
          </a:p>
        </p:txBody>
      </p:sp>
      <p:sp>
        <p:nvSpPr>
          <p:cNvPr id="6" name="Slide Number Placeholder 5"/>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119663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 Oct. 2008</a:t>
            </a:r>
            <a:endParaRPr lang="en-US"/>
          </a:p>
        </p:txBody>
      </p:sp>
      <p:sp>
        <p:nvSpPr>
          <p:cNvPr id="5" name="Footer Placeholder 4"/>
          <p:cNvSpPr>
            <a:spLocks noGrp="1"/>
          </p:cNvSpPr>
          <p:nvPr>
            <p:ph type="ftr" sz="quarter" idx="11"/>
          </p:nvPr>
        </p:nvSpPr>
        <p:spPr/>
        <p:txBody>
          <a:bodyPr/>
          <a:lstStyle/>
          <a:p>
            <a:r>
              <a:rPr lang="en-US" smtClean="0"/>
              <a:t>EESC W4400x</a:t>
            </a:r>
            <a:endParaRPr lang="en-US"/>
          </a:p>
        </p:txBody>
      </p:sp>
      <p:sp>
        <p:nvSpPr>
          <p:cNvPr id="6" name="Slide Number Placeholder 5"/>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758521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 Oct. 2008</a:t>
            </a:r>
            <a:endParaRPr lang="en-US"/>
          </a:p>
        </p:txBody>
      </p:sp>
      <p:sp>
        <p:nvSpPr>
          <p:cNvPr id="5" name="Footer Placeholder 4"/>
          <p:cNvSpPr>
            <a:spLocks noGrp="1"/>
          </p:cNvSpPr>
          <p:nvPr>
            <p:ph type="ftr" sz="quarter" idx="11"/>
          </p:nvPr>
        </p:nvSpPr>
        <p:spPr/>
        <p:txBody>
          <a:bodyPr/>
          <a:lstStyle/>
          <a:p>
            <a:r>
              <a:rPr lang="en-US" smtClean="0"/>
              <a:t>EESC W4400x</a:t>
            </a:r>
            <a:endParaRPr lang="en-US"/>
          </a:p>
        </p:txBody>
      </p:sp>
      <p:sp>
        <p:nvSpPr>
          <p:cNvPr id="6" name="Slide Number Placeholder 5"/>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1091856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33701AC-F463-7F49-9E60-2367AE6DC4E3}"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DE1471A-02DD-8B4A-AA60-6B009B0B15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5765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44AB21-E872-B846-9B45-00484894756A}"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A13174F-D330-3B4C-AF19-67485BC92EA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818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4187E34-79B8-FC42-B5BF-2041E23E3042}"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E6031F7-C41F-DB48-ADC3-D47FDDE7A26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2968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E7A7ED0-E3C3-0345-9F36-B7E30929E4F0}"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61A9066-0E0C-6F44-A81A-3EFA0F686B8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0666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EFF8807-2A58-D04E-82A7-A80FEEFBEB35}"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6396690E-D914-674F-A177-6990DEA7D02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5205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96270AE-5A82-BF4F-B7BB-5C0533E421A4}"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BABC2D2A-450A-A24E-AB1A-459EE3B734A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914889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7820668-87C0-2D4C-B3D9-DE629D7986D1}"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343125F-0006-AA41-99CC-1F54D325F20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7436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B39EB27-D1EE-2640-B2DC-8BA01526B7C8}"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8DB6DF8-442F-2149-82F9-56E6075DC7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8954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 Oct. 2008</a:t>
            </a:r>
            <a:endParaRPr lang="en-US"/>
          </a:p>
        </p:txBody>
      </p:sp>
      <p:sp>
        <p:nvSpPr>
          <p:cNvPr id="5" name="Footer Placeholder 4"/>
          <p:cNvSpPr>
            <a:spLocks noGrp="1"/>
          </p:cNvSpPr>
          <p:nvPr>
            <p:ph type="ftr" sz="quarter" idx="11"/>
          </p:nvPr>
        </p:nvSpPr>
        <p:spPr/>
        <p:txBody>
          <a:bodyPr/>
          <a:lstStyle/>
          <a:p>
            <a:r>
              <a:rPr lang="en-US" smtClean="0"/>
              <a:t>EESC W4400x</a:t>
            </a:r>
            <a:endParaRPr lang="en-US"/>
          </a:p>
        </p:txBody>
      </p:sp>
      <p:sp>
        <p:nvSpPr>
          <p:cNvPr id="6" name="Slide Number Placeholder 5"/>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2750537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9B6510-B52C-E14E-9AD0-8D1FAC8388D1}"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53B3AE5-3908-154E-8B74-F97D0ADF4DC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2165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EAC67AD-3F20-3D4D-A7EF-726A1682A716}"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1F5A0EB-FBCC-AF47-905B-58B09C3A2E4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0244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ED49E1-67DD-AC4C-94A1-A759AA294F8B}" type="datetimeFigureOut">
              <a:rPr lang="en-US">
                <a:solidFill>
                  <a:prstClr val="black">
                    <a:tint val="75000"/>
                  </a:prstClr>
                </a:solidFill>
                <a:latin typeface="Calibri"/>
              </a:rPr>
              <a:pPr>
                <a:defRPr/>
              </a:pPr>
              <a:t>9/27/15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5AA5515-E71A-6740-939C-A73EEE929DF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102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2400" y="6537325"/>
            <a:ext cx="2133600" cy="244475"/>
          </a:xfr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r>
              <a:rPr lang="en-US" smtClean="0"/>
              <a:t>8 Oct. 2008</a:t>
            </a:r>
            <a:endParaRPr lang="en-US"/>
          </a:p>
        </p:txBody>
      </p:sp>
      <p:sp>
        <p:nvSpPr>
          <p:cNvPr id="6" name="Footer Placeholder 5"/>
          <p:cNvSpPr>
            <a:spLocks noGrp="1"/>
          </p:cNvSpPr>
          <p:nvPr>
            <p:ph type="ftr" sz="quarter" idx="11"/>
          </p:nvPr>
        </p:nvSpPr>
        <p:spPr>
          <a:xfrm>
            <a:off x="2819400" y="6537325"/>
            <a:ext cx="3429000" cy="244475"/>
          </a:xfrm>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0"/>
                <a:cs typeface="ＭＳ Ｐゴシック" charset="0"/>
              </a:defRPr>
            </a:lvl1pPr>
          </a:lstStyle>
          <a:p>
            <a:pPr>
              <a:defRPr/>
            </a:pPr>
            <a:r>
              <a:rPr lang="en-US" smtClean="0"/>
              <a:t>EESC W4400x</a:t>
            </a:r>
            <a:endParaRPr lang="en-US"/>
          </a:p>
        </p:txBody>
      </p:sp>
      <p:sp>
        <p:nvSpPr>
          <p:cNvPr id="7" name="Slide Number Placeholder 6"/>
          <p:cNvSpPr>
            <a:spLocks noGrp="1"/>
          </p:cNvSpPr>
          <p:nvPr>
            <p:ph type="sldNum" sz="quarter" idx="12"/>
          </p:nvPr>
        </p:nvSpPr>
        <p:spPr>
          <a:xfrm>
            <a:off x="6858000" y="6477001"/>
            <a:ext cx="2133600" cy="244475"/>
          </a:xfrm>
        </p:spPr>
        <p:txBody>
          <a:bodyPr/>
          <a:lstStyle>
            <a:lvl1pPr>
              <a:defRPr/>
            </a:lvl1pPr>
          </a:lstStyle>
          <a:p>
            <a:pPr>
              <a:defRPr/>
            </a:pPr>
            <a:fld id="{CCF77E00-2D7C-4749-B66C-44C41166163C}" type="slidenum">
              <a:rPr lang="en-US"/>
              <a:pPr>
                <a:defRPr/>
              </a:pPr>
              <a:t>‹#›</a:t>
            </a:fld>
            <a:endParaRPr lang="en-US"/>
          </a:p>
        </p:txBody>
      </p:sp>
    </p:spTree>
    <p:extLst>
      <p:ext uri="{BB962C8B-B14F-4D97-AF65-F5344CB8AC3E}">
        <p14:creationId xmlns:p14="http://schemas.microsoft.com/office/powerpoint/2010/main" val="2889559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6634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50537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2497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3241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3469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73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 Oct. 2008</a:t>
            </a:r>
            <a:endParaRPr lang="en-US"/>
          </a:p>
        </p:txBody>
      </p:sp>
      <p:sp>
        <p:nvSpPr>
          <p:cNvPr id="5" name="Footer Placeholder 4"/>
          <p:cNvSpPr>
            <a:spLocks noGrp="1"/>
          </p:cNvSpPr>
          <p:nvPr>
            <p:ph type="ftr" sz="quarter" idx="11"/>
          </p:nvPr>
        </p:nvSpPr>
        <p:spPr/>
        <p:txBody>
          <a:bodyPr/>
          <a:lstStyle/>
          <a:p>
            <a:r>
              <a:rPr lang="en-US" smtClean="0"/>
              <a:t>EESC W4400x</a:t>
            </a:r>
            <a:endParaRPr lang="en-US"/>
          </a:p>
        </p:txBody>
      </p:sp>
      <p:sp>
        <p:nvSpPr>
          <p:cNvPr id="6" name="Slide Number Placeholder 5"/>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1702497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3289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49427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1576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8521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latin typeface="Calibri"/>
              </a:rPr>
              <a:t>2/15/15</a:t>
            </a:r>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The Climate Symposium 2014</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3A5E476B-4FA0-CB4C-987D-ECF738473864}"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1856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6" name="Shape 6"/>
          <p:cNvSpPr>
            <a:spLocks noGrp="1"/>
          </p:cNvSpPr>
          <p:nvPr>
            <p:ph type="title"/>
          </p:nvPr>
        </p:nvSpPr>
        <p:spPr>
          <a:xfrm>
            <a:off x="464347" y="3018235"/>
            <a:ext cx="8215313" cy="1562695"/>
          </a:xfrm>
          <a:prstGeom prst="rect">
            <a:avLst/>
          </a:prstGeom>
        </p:spPr>
        <p:txBody>
          <a:bodyPr lIns="0" tIns="0" rIns="0" bIns="0" anchor="t">
            <a:normAutofit/>
          </a:bodyPr>
          <a:lstStyle>
            <a:lvl1pPr algn="l" defTabSz="410688">
              <a:defRPr cap="all" spc="697">
                <a:solidFill>
                  <a:srgbClr val="FFFFFF"/>
                </a:solidFill>
                <a:uFillTx/>
                <a:latin typeface="+mn-lt"/>
                <a:ea typeface="+mn-ea"/>
                <a:cs typeface="+mn-cs"/>
                <a:sym typeface="Avenir Light"/>
              </a:defRPr>
            </a:lvl1pPr>
          </a:lstStyle>
          <a:p>
            <a:pPr lvl="0">
              <a:defRPr sz="1800" cap="none" spc="0">
                <a:solidFill>
                  <a:srgbClr val="000000"/>
                </a:solidFill>
              </a:defRPr>
            </a:pPr>
            <a:r>
              <a:rPr sz="4400" cap="all" spc="697">
                <a:solidFill>
                  <a:srgbClr val="FFFFFF"/>
                </a:solidFill>
              </a:rPr>
              <a:t>Title Text</a:t>
            </a:r>
          </a:p>
        </p:txBody>
      </p:sp>
      <p:sp>
        <p:nvSpPr>
          <p:cNvPr id="7" name="Shape 7"/>
          <p:cNvSpPr>
            <a:spLocks noGrp="1"/>
          </p:cNvSpPr>
          <p:nvPr>
            <p:ph type="body" idx="1"/>
          </p:nvPr>
        </p:nvSpPr>
        <p:spPr>
          <a:xfrm>
            <a:off x="464347" y="2402086"/>
            <a:ext cx="8215313" cy="625078"/>
          </a:xfrm>
          <a:prstGeom prst="rect">
            <a:avLst/>
          </a:prstGeom>
        </p:spPr>
        <p:txBody>
          <a:bodyPr lIns="0" tIns="0" rIns="0" bIns="0" anchor="b">
            <a:normAutofit/>
          </a:bodyPr>
          <a:lstStyle>
            <a:lvl1pPr marL="0" indent="0" defTabSz="410688">
              <a:spcBef>
                <a:spcPts val="0"/>
              </a:spcBef>
              <a:buClrTx/>
              <a:buSzTx/>
              <a:buFontTx/>
              <a:buNone/>
              <a:defRPr sz="1700" cap="all" spc="270">
                <a:solidFill>
                  <a:srgbClr val="55D7FF"/>
                </a:solidFill>
                <a:uFillTx/>
                <a:latin typeface="Avenir Book"/>
                <a:ea typeface="Avenir Book"/>
                <a:cs typeface="Avenir Book"/>
                <a:sym typeface="Avenir Book"/>
              </a:defRPr>
            </a:lvl1pPr>
            <a:lvl2pPr marL="0" indent="160704" defTabSz="410688">
              <a:spcBef>
                <a:spcPts val="0"/>
              </a:spcBef>
              <a:buClrTx/>
              <a:buSzTx/>
              <a:buFontTx/>
              <a:buNone/>
              <a:defRPr sz="1700" cap="all" spc="270">
                <a:solidFill>
                  <a:srgbClr val="55D7FF"/>
                </a:solidFill>
                <a:uFillTx/>
                <a:latin typeface="Avenir Book"/>
                <a:ea typeface="Avenir Book"/>
                <a:cs typeface="Avenir Book"/>
                <a:sym typeface="Avenir Book"/>
              </a:defRPr>
            </a:lvl2pPr>
            <a:lvl3pPr marL="0" indent="321407" defTabSz="410688">
              <a:spcBef>
                <a:spcPts val="0"/>
              </a:spcBef>
              <a:buClrTx/>
              <a:buSzTx/>
              <a:buFontTx/>
              <a:buNone/>
              <a:defRPr sz="1700" cap="all" spc="270">
                <a:solidFill>
                  <a:srgbClr val="55D7FF"/>
                </a:solidFill>
                <a:uFillTx/>
                <a:latin typeface="Avenir Book"/>
                <a:ea typeface="Avenir Book"/>
                <a:cs typeface="Avenir Book"/>
                <a:sym typeface="Avenir Book"/>
              </a:defRPr>
            </a:lvl3pPr>
            <a:lvl4pPr marL="0" indent="482111" defTabSz="410688">
              <a:spcBef>
                <a:spcPts val="0"/>
              </a:spcBef>
              <a:buClrTx/>
              <a:buSzTx/>
              <a:buFontTx/>
              <a:buNone/>
              <a:defRPr sz="1700" cap="all" spc="270">
                <a:solidFill>
                  <a:srgbClr val="55D7FF"/>
                </a:solidFill>
                <a:uFillTx/>
                <a:latin typeface="Avenir Book"/>
                <a:ea typeface="Avenir Book"/>
                <a:cs typeface="Avenir Book"/>
                <a:sym typeface="Avenir Book"/>
              </a:defRPr>
            </a:lvl4pPr>
            <a:lvl5pPr marL="0" indent="642816" defTabSz="410688">
              <a:spcBef>
                <a:spcPts val="0"/>
              </a:spcBef>
              <a:buClrTx/>
              <a:buSzTx/>
              <a:buFontTx/>
              <a:buNone/>
              <a:defRPr sz="1700" cap="all" spc="270">
                <a:solidFill>
                  <a:srgbClr val="55D7FF"/>
                </a:solidFill>
                <a:uFillTx/>
                <a:latin typeface="Avenir Book"/>
                <a:ea typeface="Avenir Book"/>
                <a:cs typeface="Avenir Book"/>
                <a:sym typeface="Avenir Book"/>
              </a:defRPr>
            </a:lvl5pPr>
          </a:lstStyle>
          <a:p>
            <a:pPr lvl="0">
              <a:defRPr sz="1800" cap="none" spc="0">
                <a:solidFill>
                  <a:srgbClr val="000000"/>
                </a:solidFill>
              </a:defRPr>
            </a:pPr>
            <a:r>
              <a:rPr sz="1700" cap="all" spc="270">
                <a:solidFill>
                  <a:srgbClr val="55D7FF"/>
                </a:solidFill>
              </a:rPr>
              <a:t>Body Level One</a:t>
            </a:r>
          </a:p>
          <a:p>
            <a:pPr lvl="1">
              <a:defRPr sz="1800" cap="none" spc="0">
                <a:solidFill>
                  <a:srgbClr val="000000"/>
                </a:solidFill>
              </a:defRPr>
            </a:pPr>
            <a:r>
              <a:rPr sz="1700" cap="all" spc="270">
                <a:solidFill>
                  <a:srgbClr val="55D7FF"/>
                </a:solidFill>
              </a:rPr>
              <a:t>Body Level Two</a:t>
            </a:r>
          </a:p>
          <a:p>
            <a:pPr lvl="2">
              <a:defRPr sz="1800" cap="none" spc="0">
                <a:solidFill>
                  <a:srgbClr val="000000"/>
                </a:solidFill>
              </a:defRPr>
            </a:pPr>
            <a:r>
              <a:rPr sz="1700" cap="all" spc="270">
                <a:solidFill>
                  <a:srgbClr val="55D7FF"/>
                </a:solidFill>
              </a:rPr>
              <a:t>Body Level Three</a:t>
            </a:r>
          </a:p>
          <a:p>
            <a:pPr lvl="3">
              <a:defRPr sz="1800" cap="none" spc="0">
                <a:solidFill>
                  <a:srgbClr val="000000"/>
                </a:solidFill>
              </a:defRPr>
            </a:pPr>
            <a:r>
              <a:rPr sz="1700" cap="all" spc="270">
                <a:solidFill>
                  <a:srgbClr val="55D7FF"/>
                </a:solidFill>
              </a:rPr>
              <a:t>Body Level Four</a:t>
            </a:r>
          </a:p>
          <a:p>
            <a:pPr lvl="4">
              <a:defRPr sz="1800" cap="none" spc="0">
                <a:solidFill>
                  <a:srgbClr val="000000"/>
                </a:solidFill>
              </a:defRPr>
            </a:pPr>
            <a:r>
              <a:rPr sz="1700" cap="all" spc="270">
                <a:solidFill>
                  <a:srgbClr val="55D7FF"/>
                </a:solidFill>
              </a:rPr>
              <a:t>Body Level Five</a:t>
            </a:r>
          </a:p>
        </p:txBody>
      </p:sp>
    </p:spTree>
  </p:cSld>
  <p:clrMapOvr>
    <a:masterClrMapping/>
  </p:clrMapOvr>
  <p:transition xmlns:p14="http://schemas.microsoft.com/office/powerpoint/2010/mai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sp>
        <p:nvSpPr>
          <p:cNvPr id="9" name="Shape 9"/>
          <p:cNvSpPr>
            <a:spLocks noGrp="1"/>
          </p:cNvSpPr>
          <p:nvPr>
            <p:ph type="title"/>
          </p:nvPr>
        </p:nvSpPr>
        <p:spPr>
          <a:xfrm>
            <a:off x="464347" y="705445"/>
            <a:ext cx="8215313" cy="1026914"/>
          </a:xfrm>
          <a:prstGeom prst="rect">
            <a:avLst/>
          </a:prstGeom>
        </p:spPr>
        <p:txBody>
          <a:bodyPr lIns="0" tIns="0" rIns="0" bIns="0" anchor="t">
            <a:normAutofit/>
          </a:bodyPr>
          <a:lstStyle>
            <a:lvl1pPr algn="l" defTabSz="410688">
              <a:defRPr cap="all" spc="697">
                <a:solidFill>
                  <a:srgbClr val="FFFFFF"/>
                </a:solidFill>
                <a:uFillTx/>
                <a:latin typeface="+mn-lt"/>
                <a:ea typeface="+mn-ea"/>
                <a:cs typeface="+mn-cs"/>
                <a:sym typeface="Avenir Light"/>
              </a:defRPr>
            </a:lvl1pPr>
          </a:lstStyle>
          <a:p>
            <a:pPr lvl="0">
              <a:defRPr sz="1800" cap="none" spc="0">
                <a:solidFill>
                  <a:srgbClr val="000000"/>
                </a:solidFill>
              </a:defRPr>
            </a:pPr>
            <a:r>
              <a:rPr sz="4400" cap="all" spc="697">
                <a:solidFill>
                  <a:srgbClr val="FFFFFF"/>
                </a:solidFill>
              </a:rPr>
              <a:t>Title Text</a:t>
            </a:r>
          </a:p>
        </p:txBody>
      </p:sp>
      <p:sp>
        <p:nvSpPr>
          <p:cNvPr id="10" name="Shape 10"/>
          <p:cNvSpPr>
            <a:spLocks noGrp="1"/>
          </p:cNvSpPr>
          <p:nvPr>
            <p:ph type="body" idx="1"/>
          </p:nvPr>
        </p:nvSpPr>
        <p:spPr>
          <a:xfrm>
            <a:off x="464347" y="357187"/>
            <a:ext cx="8215313" cy="357188"/>
          </a:xfrm>
          <a:prstGeom prst="rect">
            <a:avLst/>
          </a:prstGeom>
        </p:spPr>
        <p:txBody>
          <a:bodyPr lIns="0" tIns="0" rIns="0" bIns="0" anchor="ctr">
            <a:normAutofit/>
          </a:bodyPr>
          <a:lstStyle>
            <a:lvl1pPr marL="0" indent="0" defTabSz="410688">
              <a:spcBef>
                <a:spcPts val="0"/>
              </a:spcBef>
              <a:buClrTx/>
              <a:buSzTx/>
              <a:buFontTx/>
              <a:buNone/>
              <a:defRPr sz="1700" cap="all" spc="270">
                <a:solidFill>
                  <a:srgbClr val="FFFFFF"/>
                </a:solidFill>
                <a:uFillTx/>
                <a:latin typeface="Avenir Book"/>
                <a:ea typeface="Avenir Book"/>
                <a:cs typeface="Avenir Book"/>
                <a:sym typeface="Avenir Book"/>
              </a:defRPr>
            </a:lvl1pPr>
            <a:lvl2pPr marL="0" indent="160704" defTabSz="410688">
              <a:spcBef>
                <a:spcPts val="0"/>
              </a:spcBef>
              <a:buClrTx/>
              <a:buSzTx/>
              <a:buFontTx/>
              <a:buNone/>
              <a:defRPr sz="1700" cap="all" spc="270">
                <a:solidFill>
                  <a:srgbClr val="FFFFFF"/>
                </a:solidFill>
                <a:uFillTx/>
                <a:latin typeface="Avenir Book"/>
                <a:ea typeface="Avenir Book"/>
                <a:cs typeface="Avenir Book"/>
                <a:sym typeface="Avenir Book"/>
              </a:defRPr>
            </a:lvl2pPr>
            <a:lvl3pPr marL="0" indent="321407" defTabSz="410688">
              <a:spcBef>
                <a:spcPts val="0"/>
              </a:spcBef>
              <a:buClrTx/>
              <a:buSzTx/>
              <a:buFontTx/>
              <a:buNone/>
              <a:defRPr sz="1700" cap="all" spc="270">
                <a:solidFill>
                  <a:srgbClr val="FFFFFF"/>
                </a:solidFill>
                <a:uFillTx/>
                <a:latin typeface="Avenir Book"/>
                <a:ea typeface="Avenir Book"/>
                <a:cs typeface="Avenir Book"/>
                <a:sym typeface="Avenir Book"/>
              </a:defRPr>
            </a:lvl3pPr>
            <a:lvl4pPr marL="0" indent="482111" defTabSz="410688">
              <a:spcBef>
                <a:spcPts val="0"/>
              </a:spcBef>
              <a:buClrTx/>
              <a:buSzTx/>
              <a:buFontTx/>
              <a:buNone/>
              <a:defRPr sz="1700" cap="all" spc="270">
                <a:solidFill>
                  <a:srgbClr val="FFFFFF"/>
                </a:solidFill>
                <a:uFillTx/>
                <a:latin typeface="Avenir Book"/>
                <a:ea typeface="Avenir Book"/>
                <a:cs typeface="Avenir Book"/>
                <a:sym typeface="Avenir Book"/>
              </a:defRPr>
            </a:lvl4pPr>
            <a:lvl5pPr marL="0" indent="642816" defTabSz="410688">
              <a:spcBef>
                <a:spcPts val="0"/>
              </a:spcBef>
              <a:buClrTx/>
              <a:buSzTx/>
              <a:buFontTx/>
              <a:buNone/>
              <a:defRPr sz="1700" cap="all" spc="270">
                <a:solidFill>
                  <a:srgbClr val="FFFFFF"/>
                </a:solidFill>
                <a:uFillTx/>
                <a:latin typeface="Avenir Book"/>
                <a:ea typeface="Avenir Book"/>
                <a:cs typeface="Avenir Book"/>
                <a:sym typeface="Avenir Book"/>
              </a:defRPr>
            </a:lvl5pPr>
          </a:lstStyle>
          <a:p>
            <a:pPr lvl="0">
              <a:defRPr sz="1800" cap="none" spc="0">
                <a:solidFill>
                  <a:srgbClr val="000000"/>
                </a:solidFill>
              </a:defRPr>
            </a:pPr>
            <a:r>
              <a:rPr sz="1700" cap="all" spc="270">
                <a:solidFill>
                  <a:srgbClr val="FFFFFF"/>
                </a:solidFill>
              </a:rPr>
              <a:t>Body Level One</a:t>
            </a:r>
          </a:p>
          <a:p>
            <a:pPr lvl="1">
              <a:defRPr sz="1800" cap="none" spc="0">
                <a:solidFill>
                  <a:srgbClr val="000000"/>
                </a:solidFill>
              </a:defRPr>
            </a:pPr>
            <a:r>
              <a:rPr sz="1700" cap="all" spc="270">
                <a:solidFill>
                  <a:srgbClr val="FFFFFF"/>
                </a:solidFill>
              </a:rPr>
              <a:t>Body Level Two</a:t>
            </a:r>
          </a:p>
          <a:p>
            <a:pPr lvl="2">
              <a:defRPr sz="1800" cap="none" spc="0">
                <a:solidFill>
                  <a:srgbClr val="000000"/>
                </a:solidFill>
              </a:defRPr>
            </a:pPr>
            <a:r>
              <a:rPr sz="1700" cap="all" spc="270">
                <a:solidFill>
                  <a:srgbClr val="FFFFFF"/>
                </a:solidFill>
              </a:rPr>
              <a:t>Body Level Three</a:t>
            </a:r>
          </a:p>
          <a:p>
            <a:pPr lvl="3">
              <a:defRPr sz="1800" cap="none" spc="0">
                <a:solidFill>
                  <a:srgbClr val="000000"/>
                </a:solidFill>
              </a:defRPr>
            </a:pPr>
            <a:r>
              <a:rPr sz="1700" cap="all" spc="270">
                <a:solidFill>
                  <a:srgbClr val="FFFFFF"/>
                </a:solidFill>
              </a:rPr>
              <a:t>Body Level Four</a:t>
            </a:r>
          </a:p>
          <a:p>
            <a:pPr lvl="4">
              <a:defRPr sz="1800" cap="none" spc="0">
                <a:solidFill>
                  <a:srgbClr val="000000"/>
                </a:solidFill>
              </a:defRPr>
            </a:pPr>
            <a:r>
              <a:rPr sz="1700" cap="all" spc="270">
                <a:solidFill>
                  <a:srgbClr val="FFFFFF"/>
                </a:solidFill>
              </a:rPr>
              <a:t>Body Level Five</a:t>
            </a:r>
          </a:p>
        </p:txBody>
      </p:sp>
    </p:spTree>
  </p:cSld>
  <p:clrMapOvr>
    <a:masterClrMapping/>
  </p:clrMapOvr>
  <p:transition xmlns:p14="http://schemas.microsoft.com/office/powerpoint/2010/mai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15" name="Shape 15"/>
          <p:cNvSpPr>
            <a:spLocks noGrp="1"/>
          </p:cNvSpPr>
          <p:nvPr>
            <p:ph type="title"/>
          </p:nvPr>
        </p:nvSpPr>
        <p:spPr>
          <a:xfrm>
            <a:off x="464347" y="2643188"/>
            <a:ext cx="8215313" cy="1562695"/>
          </a:xfrm>
          <a:prstGeom prst="rect">
            <a:avLst/>
          </a:prstGeom>
        </p:spPr>
        <p:txBody>
          <a:bodyPr lIns="0" tIns="0" rIns="0" bIns="0">
            <a:normAutofit/>
          </a:bodyPr>
          <a:lstStyle>
            <a:lvl1pPr algn="l" defTabSz="410688">
              <a:defRPr cap="all" spc="697">
                <a:solidFill>
                  <a:srgbClr val="FFFFFF"/>
                </a:solidFill>
                <a:uFillTx/>
                <a:latin typeface="+mn-lt"/>
                <a:ea typeface="+mn-ea"/>
                <a:cs typeface="+mn-cs"/>
                <a:sym typeface="Avenir Light"/>
              </a:defRPr>
            </a:lvl1pPr>
          </a:lstStyle>
          <a:p>
            <a:pPr lvl="0">
              <a:defRPr sz="1800" cap="none" spc="0">
                <a:solidFill>
                  <a:srgbClr val="000000"/>
                </a:solidFill>
              </a:defRPr>
            </a:pPr>
            <a:r>
              <a:rPr sz="4400" cap="all" spc="697">
                <a:solidFill>
                  <a:srgbClr val="FFFFFF"/>
                </a:solidFill>
              </a:rPr>
              <a:t>Title Text</a:t>
            </a:r>
          </a:p>
        </p:txBody>
      </p:sp>
    </p:spTree>
  </p:cSld>
  <p:clrMapOvr>
    <a:masterClrMapping/>
  </p:clrMapOvr>
  <p:transition xmlns:p14="http://schemas.microsoft.com/office/powerpoint/2010/mai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20" name="Shape 20"/>
          <p:cNvSpPr>
            <a:spLocks noGrp="1"/>
          </p:cNvSpPr>
          <p:nvPr>
            <p:ph type="title"/>
          </p:nvPr>
        </p:nvSpPr>
        <p:spPr>
          <a:xfrm>
            <a:off x="464347" y="428626"/>
            <a:ext cx="8215313" cy="1000125"/>
          </a:xfrm>
          <a:prstGeom prst="rect">
            <a:avLst/>
          </a:prstGeom>
        </p:spPr>
        <p:txBody>
          <a:bodyPr lIns="0" tIns="0" rIns="0" bIns="0" anchor="t">
            <a:normAutofit/>
          </a:bodyPr>
          <a:lstStyle>
            <a:lvl1pPr algn="l" defTabSz="410688">
              <a:defRPr sz="3200" cap="all" spc="506">
                <a:solidFill>
                  <a:srgbClr val="FFFFFF"/>
                </a:solidFill>
                <a:uFillTx/>
                <a:latin typeface="+mn-lt"/>
                <a:ea typeface="+mn-ea"/>
                <a:cs typeface="+mn-cs"/>
                <a:sym typeface="Avenir Light"/>
              </a:defRPr>
            </a:lvl1pPr>
          </a:lstStyle>
          <a:p>
            <a:pPr lvl="0">
              <a:defRPr sz="1800" cap="none" spc="0">
                <a:solidFill>
                  <a:srgbClr val="000000"/>
                </a:solidFill>
              </a:defRPr>
            </a:pPr>
            <a:r>
              <a:rPr sz="3200" cap="all" spc="506">
                <a:solidFill>
                  <a:srgbClr val="FFFFFF"/>
                </a:solidFill>
              </a:rPr>
              <a:t>Title Text</a:t>
            </a:r>
          </a:p>
        </p:txBody>
      </p:sp>
    </p:spTree>
  </p:cSld>
  <p:clrMapOvr>
    <a:masterClrMapping/>
  </p:clrMapOvr>
  <p:transition xmlns:p14="http://schemas.microsoft.com/office/powerpoint/2010/mai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25" name="Shape 25"/>
          <p:cNvSpPr>
            <a:spLocks noGrp="1"/>
          </p:cNvSpPr>
          <p:nvPr>
            <p:ph type="title"/>
          </p:nvPr>
        </p:nvSpPr>
        <p:spPr>
          <a:xfrm>
            <a:off x="464344" y="428625"/>
            <a:ext cx="3571875" cy="1303734"/>
          </a:xfrm>
          <a:prstGeom prst="rect">
            <a:avLst/>
          </a:prstGeom>
        </p:spPr>
        <p:txBody>
          <a:bodyPr lIns="0" tIns="0" rIns="0" bIns="0" anchor="t">
            <a:normAutofit/>
          </a:bodyPr>
          <a:lstStyle>
            <a:lvl1pPr algn="l" defTabSz="410688">
              <a:defRPr sz="3200" cap="all" spc="506">
                <a:solidFill>
                  <a:srgbClr val="FFFFFF"/>
                </a:solidFill>
                <a:uFillTx/>
                <a:latin typeface="+mn-lt"/>
                <a:ea typeface="+mn-ea"/>
                <a:cs typeface="+mn-cs"/>
                <a:sym typeface="Avenir Light"/>
              </a:defRPr>
            </a:lvl1pPr>
          </a:lstStyle>
          <a:p>
            <a:pPr lvl="0">
              <a:defRPr sz="1800" cap="none" spc="0">
                <a:solidFill>
                  <a:srgbClr val="000000"/>
                </a:solidFill>
              </a:defRPr>
            </a:pPr>
            <a:r>
              <a:rPr sz="3200" cap="all" spc="506">
                <a:solidFill>
                  <a:srgbClr val="FFFFFF"/>
                </a:solidFill>
              </a:rPr>
              <a:t>Title Text</a:t>
            </a:r>
          </a:p>
        </p:txBody>
      </p:sp>
      <p:sp>
        <p:nvSpPr>
          <p:cNvPr id="26" name="Shape 26"/>
          <p:cNvSpPr>
            <a:spLocks noGrp="1"/>
          </p:cNvSpPr>
          <p:nvPr>
            <p:ph type="body" idx="1"/>
          </p:nvPr>
        </p:nvSpPr>
        <p:spPr>
          <a:xfrm>
            <a:off x="464344" y="1982391"/>
            <a:ext cx="3571875" cy="4259461"/>
          </a:xfrm>
          <a:prstGeom prst="rect">
            <a:avLst/>
          </a:prstGeom>
        </p:spPr>
        <p:txBody>
          <a:bodyPr lIns="0" tIns="0" rIns="0" bIns="0" anchor="ctr">
            <a:normAutofit/>
          </a:bodyPr>
          <a:lstStyle>
            <a:lvl1pPr marL="276768" indent="-276768" defTabSz="410688">
              <a:spcBef>
                <a:spcPts val="2250"/>
              </a:spcBef>
              <a:buClr>
                <a:srgbClr val="646464"/>
              </a:buClr>
              <a:buSzPct val="90000"/>
              <a:buFontTx/>
              <a:defRPr sz="2100">
                <a:solidFill>
                  <a:srgbClr val="FFFFFF"/>
                </a:solidFill>
                <a:uFillTx/>
                <a:latin typeface="+mn-lt"/>
                <a:ea typeface="+mn-ea"/>
                <a:cs typeface="+mn-cs"/>
                <a:sym typeface="Avenir Light"/>
              </a:defRPr>
            </a:lvl1pPr>
            <a:lvl2pPr marL="553537" indent="-276768" defTabSz="410688">
              <a:spcBef>
                <a:spcPts val="2250"/>
              </a:spcBef>
              <a:buClr>
                <a:srgbClr val="646464"/>
              </a:buClr>
              <a:buSzPct val="90000"/>
              <a:buFontTx/>
              <a:defRPr sz="2100">
                <a:solidFill>
                  <a:srgbClr val="FFFFFF"/>
                </a:solidFill>
                <a:uFillTx/>
                <a:latin typeface="+mn-lt"/>
                <a:ea typeface="+mn-ea"/>
                <a:cs typeface="+mn-cs"/>
                <a:sym typeface="Avenir Light"/>
              </a:defRPr>
            </a:lvl2pPr>
            <a:lvl3pPr marL="830303" indent="-276768" defTabSz="410688">
              <a:spcBef>
                <a:spcPts val="2250"/>
              </a:spcBef>
              <a:buClr>
                <a:srgbClr val="646464"/>
              </a:buClr>
              <a:buSzPct val="90000"/>
              <a:buFontTx/>
              <a:defRPr sz="2100">
                <a:solidFill>
                  <a:srgbClr val="FFFFFF"/>
                </a:solidFill>
                <a:uFillTx/>
                <a:latin typeface="+mn-lt"/>
                <a:ea typeface="+mn-ea"/>
                <a:cs typeface="+mn-cs"/>
                <a:sym typeface="Avenir Light"/>
              </a:defRPr>
            </a:lvl3pPr>
            <a:lvl4pPr marL="1107072" indent="-276768" defTabSz="410688">
              <a:spcBef>
                <a:spcPts val="2250"/>
              </a:spcBef>
              <a:buClr>
                <a:srgbClr val="646464"/>
              </a:buClr>
              <a:buSzPct val="90000"/>
              <a:buFontTx/>
              <a:defRPr sz="2100">
                <a:solidFill>
                  <a:srgbClr val="FFFFFF"/>
                </a:solidFill>
                <a:uFillTx/>
                <a:latin typeface="+mn-lt"/>
                <a:ea typeface="+mn-ea"/>
                <a:cs typeface="+mn-cs"/>
                <a:sym typeface="Avenir Light"/>
              </a:defRPr>
            </a:lvl4pPr>
            <a:lvl5pPr marL="1383839" indent="-276768" defTabSz="410688">
              <a:spcBef>
                <a:spcPts val="2250"/>
              </a:spcBef>
              <a:buClr>
                <a:srgbClr val="646464"/>
              </a:buClr>
              <a:buSzPct val="90000"/>
              <a:buFontTx/>
              <a:defRPr sz="2100">
                <a:solidFill>
                  <a:srgbClr val="FFFFFF"/>
                </a:solidFill>
                <a:uFillTx/>
                <a:latin typeface="+mn-lt"/>
                <a:ea typeface="+mn-ea"/>
                <a:cs typeface="+mn-cs"/>
                <a:sym typeface="Avenir Light"/>
              </a:defRPr>
            </a:lvl5pPr>
          </a:lstStyle>
          <a:p>
            <a:pPr lvl="0">
              <a:defRPr sz="1800">
                <a:solidFill>
                  <a:srgbClr val="000000"/>
                </a:solidFill>
              </a:defRPr>
            </a:pPr>
            <a:r>
              <a:rPr sz="2100">
                <a:solidFill>
                  <a:srgbClr val="FFFFFF"/>
                </a:solidFill>
              </a:rPr>
              <a:t>Body Level One</a:t>
            </a:r>
          </a:p>
          <a:p>
            <a:pPr lvl="1">
              <a:defRPr sz="1800">
                <a:solidFill>
                  <a:srgbClr val="000000"/>
                </a:solidFill>
              </a:defRPr>
            </a:pPr>
            <a:r>
              <a:rPr sz="2100">
                <a:solidFill>
                  <a:srgbClr val="FFFFFF"/>
                </a:solidFill>
              </a:rPr>
              <a:t>Body Level Two</a:t>
            </a:r>
          </a:p>
          <a:p>
            <a:pPr lvl="2">
              <a:defRPr sz="1800">
                <a:solidFill>
                  <a:srgbClr val="000000"/>
                </a:solidFill>
              </a:defRPr>
            </a:pPr>
            <a:r>
              <a:rPr sz="2100">
                <a:solidFill>
                  <a:srgbClr val="FFFFFF"/>
                </a:solidFill>
              </a:rPr>
              <a:t>Body Level Three</a:t>
            </a:r>
          </a:p>
          <a:p>
            <a:pPr lvl="3">
              <a:defRPr sz="1800">
                <a:solidFill>
                  <a:srgbClr val="000000"/>
                </a:solidFill>
              </a:defRPr>
            </a:pPr>
            <a:r>
              <a:rPr sz="2100">
                <a:solidFill>
                  <a:srgbClr val="FFFFFF"/>
                </a:solidFill>
              </a:rPr>
              <a:t>Body Level Four</a:t>
            </a:r>
          </a:p>
          <a:p>
            <a:pPr lvl="4">
              <a:defRPr sz="1800">
                <a:solidFill>
                  <a:srgbClr val="000000"/>
                </a:solidFill>
              </a:defRPr>
            </a:pPr>
            <a:r>
              <a:rPr sz="2100">
                <a:solidFill>
                  <a:srgbClr val="FFFFFF"/>
                </a:solidFill>
              </a:rPr>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 Oct. 2008</a:t>
            </a:r>
            <a:endParaRPr lang="en-US"/>
          </a:p>
        </p:txBody>
      </p:sp>
      <p:sp>
        <p:nvSpPr>
          <p:cNvPr id="6" name="Footer Placeholder 5"/>
          <p:cNvSpPr>
            <a:spLocks noGrp="1"/>
          </p:cNvSpPr>
          <p:nvPr>
            <p:ph type="ftr" sz="quarter" idx="11"/>
          </p:nvPr>
        </p:nvSpPr>
        <p:spPr/>
        <p:txBody>
          <a:bodyPr/>
          <a:lstStyle/>
          <a:p>
            <a:r>
              <a:rPr lang="en-US" smtClean="0"/>
              <a:t>EESC W4400x</a:t>
            </a:r>
            <a:endParaRPr lang="en-US"/>
          </a:p>
        </p:txBody>
      </p:sp>
      <p:sp>
        <p:nvSpPr>
          <p:cNvPr id="7" name="Slide Number Placeholder 6"/>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2663241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28" name="Shape 28"/>
          <p:cNvSpPr>
            <a:spLocks noGrp="1"/>
          </p:cNvSpPr>
          <p:nvPr>
            <p:ph type="body" idx="1"/>
          </p:nvPr>
        </p:nvSpPr>
        <p:spPr>
          <a:xfrm>
            <a:off x="464347" y="1062633"/>
            <a:ext cx="8215313" cy="4723805"/>
          </a:xfrm>
          <a:prstGeom prst="rect">
            <a:avLst/>
          </a:prstGeom>
        </p:spPr>
        <p:txBody>
          <a:bodyPr lIns="0" tIns="0" rIns="0" bIns="0" anchor="ctr">
            <a:normAutofit/>
          </a:bodyPr>
          <a:lstStyle>
            <a:lvl1pPr marL="330336" indent="-330336" defTabSz="410688">
              <a:spcBef>
                <a:spcPts val="2953"/>
              </a:spcBef>
              <a:buClr>
                <a:srgbClr val="646464"/>
              </a:buClr>
              <a:buSzPct val="90000"/>
              <a:buFontTx/>
              <a:defRPr sz="2500">
                <a:solidFill>
                  <a:srgbClr val="FFFFFF"/>
                </a:solidFill>
                <a:uFillTx/>
                <a:latin typeface="+mn-lt"/>
                <a:ea typeface="+mn-ea"/>
                <a:cs typeface="+mn-cs"/>
                <a:sym typeface="Avenir Light"/>
              </a:defRPr>
            </a:lvl1pPr>
            <a:lvl2pPr marL="660671" indent="-330336" defTabSz="410688">
              <a:spcBef>
                <a:spcPts val="2953"/>
              </a:spcBef>
              <a:buClr>
                <a:srgbClr val="646464"/>
              </a:buClr>
              <a:buSzPct val="90000"/>
              <a:buFontTx/>
              <a:defRPr sz="2500">
                <a:solidFill>
                  <a:srgbClr val="FFFFFF"/>
                </a:solidFill>
                <a:uFillTx/>
                <a:latin typeface="+mn-lt"/>
                <a:ea typeface="+mn-ea"/>
                <a:cs typeface="+mn-cs"/>
                <a:sym typeface="Avenir Light"/>
              </a:defRPr>
            </a:lvl2pPr>
            <a:lvl3pPr marL="991007" indent="-330336" defTabSz="410688">
              <a:spcBef>
                <a:spcPts val="2953"/>
              </a:spcBef>
              <a:buClr>
                <a:srgbClr val="646464"/>
              </a:buClr>
              <a:buSzPct val="90000"/>
              <a:buFontTx/>
              <a:defRPr sz="2500">
                <a:solidFill>
                  <a:srgbClr val="FFFFFF"/>
                </a:solidFill>
                <a:uFillTx/>
                <a:latin typeface="+mn-lt"/>
                <a:ea typeface="+mn-ea"/>
                <a:cs typeface="+mn-cs"/>
                <a:sym typeface="Avenir Light"/>
              </a:defRPr>
            </a:lvl3pPr>
            <a:lvl4pPr marL="1321344" indent="-330336" defTabSz="410688">
              <a:spcBef>
                <a:spcPts val="2953"/>
              </a:spcBef>
              <a:buClr>
                <a:srgbClr val="646464"/>
              </a:buClr>
              <a:buSzPct val="90000"/>
              <a:buFontTx/>
              <a:defRPr sz="2500">
                <a:solidFill>
                  <a:srgbClr val="FFFFFF"/>
                </a:solidFill>
                <a:uFillTx/>
                <a:latin typeface="+mn-lt"/>
                <a:ea typeface="+mn-ea"/>
                <a:cs typeface="+mn-cs"/>
                <a:sym typeface="Avenir Light"/>
              </a:defRPr>
            </a:lvl4pPr>
            <a:lvl5pPr marL="1651678" indent="-330336" defTabSz="410688">
              <a:spcBef>
                <a:spcPts val="2953"/>
              </a:spcBef>
              <a:buClr>
                <a:srgbClr val="646464"/>
              </a:buClr>
              <a:buSzPct val="90000"/>
              <a:buFontTx/>
              <a:defRPr sz="2500">
                <a:solidFill>
                  <a:srgbClr val="FFFFFF"/>
                </a:solidFill>
                <a:uFillTx/>
                <a:latin typeface="+mn-lt"/>
                <a:ea typeface="+mn-ea"/>
                <a:cs typeface="+mn-cs"/>
                <a:sym typeface="Avenir Light"/>
              </a:defRPr>
            </a:lvl5pPr>
          </a:lstStyle>
          <a:p>
            <a:pPr lvl="0">
              <a:defRPr sz="1800">
                <a:solidFill>
                  <a:srgbClr val="000000"/>
                </a:solidFill>
              </a:defRPr>
            </a:pPr>
            <a:r>
              <a:rPr sz="2500">
                <a:solidFill>
                  <a:srgbClr val="FFFFFF"/>
                </a:solidFill>
              </a:rPr>
              <a:t>Body Level One</a:t>
            </a:r>
          </a:p>
          <a:p>
            <a:pPr lvl="1">
              <a:defRPr sz="1800">
                <a:solidFill>
                  <a:srgbClr val="000000"/>
                </a:solidFill>
              </a:defRPr>
            </a:pPr>
            <a:r>
              <a:rPr sz="2500">
                <a:solidFill>
                  <a:srgbClr val="FFFFFF"/>
                </a:solidFill>
              </a:rPr>
              <a:t>Body Level Two</a:t>
            </a:r>
          </a:p>
          <a:p>
            <a:pPr lvl="2">
              <a:defRPr sz="1800">
                <a:solidFill>
                  <a:srgbClr val="000000"/>
                </a:solidFill>
              </a:defRPr>
            </a:pPr>
            <a:r>
              <a:rPr sz="2500">
                <a:solidFill>
                  <a:srgbClr val="FFFFFF"/>
                </a:solidFill>
              </a:rPr>
              <a:t>Body Level Three</a:t>
            </a:r>
          </a:p>
          <a:p>
            <a:pPr lvl="3">
              <a:defRPr sz="1800">
                <a:solidFill>
                  <a:srgbClr val="000000"/>
                </a:solidFill>
              </a:defRPr>
            </a:pPr>
            <a:r>
              <a:rPr sz="2500">
                <a:solidFill>
                  <a:srgbClr val="FFFFFF"/>
                </a:solidFill>
              </a:rPr>
              <a:t>Body Level Four</a:t>
            </a:r>
          </a:p>
          <a:p>
            <a:pPr lvl="4">
              <a:defRPr sz="1800">
                <a:solidFill>
                  <a:srgbClr val="000000"/>
                </a:solidFill>
              </a:defRPr>
            </a:pPr>
            <a:r>
              <a:rPr sz="2500">
                <a:solidFill>
                  <a:srgbClr val="FFFFFF"/>
                </a:solidFill>
              </a:rPr>
              <a:t>Body Level Five</a:t>
            </a:r>
          </a:p>
        </p:txBody>
      </p:sp>
    </p:spTree>
  </p:cSld>
  <p:clrMapOvr>
    <a:masterClrMapping/>
  </p:clrMapOvr>
  <p:transition xmlns:p14="http://schemas.microsoft.com/office/powerpoint/2010/mai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hoto - 3 Up">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Quote">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 Photo">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hoto">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35" name="Shape 35"/>
          <p:cNvSpPr>
            <a:spLocks noGrp="1"/>
          </p:cNvSpPr>
          <p:nvPr>
            <p:ph type="title"/>
          </p:nvPr>
        </p:nvSpPr>
        <p:spPr>
          <a:prstGeom prst="rect">
            <a:avLst/>
          </a:prstGeom>
        </p:spPr>
        <p:txBody>
          <a:bodyPr/>
          <a:lstStyle/>
          <a:p>
            <a:pPr lvl="0">
              <a:defRPr sz="1800">
                <a:uFillTx/>
              </a:defRPr>
            </a:pPr>
            <a:r>
              <a:rPr sz="4400">
                <a:uFill>
                  <a:solidFill/>
                </a:uFill>
              </a:rPr>
              <a:t>Title Text</a:t>
            </a:r>
          </a:p>
        </p:txBody>
      </p:sp>
      <p:sp>
        <p:nvSpPr>
          <p:cNvPr id="36" name="Shape 36"/>
          <p:cNvSpPr>
            <a:spLocks noGrp="1"/>
          </p:cNvSpPr>
          <p:nvPr>
            <p:ph type="body" idx="1"/>
          </p:nvPr>
        </p:nvSpPr>
        <p:spPr>
          <a:prstGeom prst="rect">
            <a:avLst/>
          </a:prstGeom>
        </p:spPr>
        <p:txBody>
          <a:bodyPr/>
          <a:lstStyle>
            <a:lvl2pPr marL="567246" indent="-272622">
              <a:spcBef>
                <a:spcPts val="492"/>
              </a:spcBef>
              <a:buChar char="–"/>
              <a:defRPr sz="2700"/>
            </a:lvl2pPr>
            <a:lvl3pPr marL="843696" indent="-227664">
              <a:spcBef>
                <a:spcPts val="422"/>
              </a:spcBef>
              <a:defRPr sz="2400"/>
            </a:lvl3pPr>
            <a:lvl4pPr marL="1162425" indent="-224984">
              <a:spcBef>
                <a:spcPts val="352"/>
              </a:spcBef>
              <a:buChar char="–"/>
              <a:defRPr sz="2000"/>
            </a:lvl4pPr>
            <a:lvl5pPr marL="1483833" indent="-224984">
              <a:spcBef>
                <a:spcPts val="352"/>
              </a:spcBef>
              <a:buChar char="»"/>
              <a:defRPr sz="2000"/>
            </a:lvl5pPr>
          </a:lstStyle>
          <a:p>
            <a:pPr lvl="0">
              <a:defRPr sz="1800">
                <a:uFillTx/>
              </a:defRPr>
            </a:pPr>
            <a:r>
              <a:rPr sz="3100">
                <a:uFill>
                  <a:solidFill/>
                </a:uFill>
              </a:rPr>
              <a:t>Body Level One</a:t>
            </a:r>
          </a:p>
          <a:p>
            <a:pPr lvl="1">
              <a:defRPr sz="1800">
                <a:uFillTx/>
              </a:defRPr>
            </a:pPr>
            <a:r>
              <a:rPr sz="27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37" name="Shape 37"/>
          <p:cNvSpPr>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09906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3443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3786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3948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 Oct. 2008</a:t>
            </a:r>
            <a:endParaRPr lang="en-US"/>
          </a:p>
        </p:txBody>
      </p:sp>
      <p:sp>
        <p:nvSpPr>
          <p:cNvPr id="8" name="Footer Placeholder 7"/>
          <p:cNvSpPr>
            <a:spLocks noGrp="1"/>
          </p:cNvSpPr>
          <p:nvPr>
            <p:ph type="ftr" sz="quarter" idx="11"/>
          </p:nvPr>
        </p:nvSpPr>
        <p:spPr/>
        <p:txBody>
          <a:bodyPr/>
          <a:lstStyle/>
          <a:p>
            <a:r>
              <a:rPr lang="en-US" smtClean="0"/>
              <a:t>EESC W4400x</a:t>
            </a:r>
            <a:endParaRPr lang="en-US"/>
          </a:p>
        </p:txBody>
      </p:sp>
      <p:sp>
        <p:nvSpPr>
          <p:cNvPr id="9" name="Slide Number Placeholder 8"/>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4193469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76233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460460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934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89775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64663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4310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171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C7C5429E-8981-C641-B4F5-010D5898C134}" type="slidenum">
              <a:rPr lang="en-US" sz="2400">
                <a:solidFill>
                  <a:srgbClr val="FFFFFF"/>
                </a:solidFil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sz="240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512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 Oct. 2008</a:t>
            </a:r>
            <a:endParaRPr lang="en-US"/>
          </a:p>
        </p:txBody>
      </p:sp>
      <p:sp>
        <p:nvSpPr>
          <p:cNvPr id="4" name="Footer Placeholder 3"/>
          <p:cNvSpPr>
            <a:spLocks noGrp="1"/>
          </p:cNvSpPr>
          <p:nvPr>
            <p:ph type="ftr" sz="quarter" idx="11"/>
          </p:nvPr>
        </p:nvSpPr>
        <p:spPr/>
        <p:txBody>
          <a:bodyPr/>
          <a:lstStyle/>
          <a:p>
            <a:r>
              <a:rPr lang="en-US" smtClean="0"/>
              <a:t>EESC W4400x</a:t>
            </a:r>
            <a:endParaRPr lang="en-US"/>
          </a:p>
        </p:txBody>
      </p:sp>
      <p:sp>
        <p:nvSpPr>
          <p:cNvPr id="5" name="Slide Number Placeholder 4"/>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24873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 Oct. 2008</a:t>
            </a:r>
            <a:endParaRPr lang="en-US"/>
          </a:p>
        </p:txBody>
      </p:sp>
      <p:sp>
        <p:nvSpPr>
          <p:cNvPr id="3" name="Footer Placeholder 2"/>
          <p:cNvSpPr>
            <a:spLocks noGrp="1"/>
          </p:cNvSpPr>
          <p:nvPr>
            <p:ph type="ftr" sz="quarter" idx="11"/>
          </p:nvPr>
        </p:nvSpPr>
        <p:spPr/>
        <p:txBody>
          <a:bodyPr/>
          <a:lstStyle/>
          <a:p>
            <a:r>
              <a:rPr lang="en-US" smtClean="0"/>
              <a:t>EESC W4400x</a:t>
            </a:r>
            <a:endParaRPr lang="en-US"/>
          </a:p>
        </p:txBody>
      </p:sp>
      <p:sp>
        <p:nvSpPr>
          <p:cNvPr id="4" name="Slide Number Placeholder 3"/>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123328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 Oct. 2008</a:t>
            </a:r>
            <a:endParaRPr lang="en-US"/>
          </a:p>
        </p:txBody>
      </p:sp>
      <p:sp>
        <p:nvSpPr>
          <p:cNvPr id="6" name="Footer Placeholder 5"/>
          <p:cNvSpPr>
            <a:spLocks noGrp="1"/>
          </p:cNvSpPr>
          <p:nvPr>
            <p:ph type="ftr" sz="quarter" idx="11"/>
          </p:nvPr>
        </p:nvSpPr>
        <p:spPr/>
        <p:txBody>
          <a:bodyPr/>
          <a:lstStyle/>
          <a:p>
            <a:r>
              <a:rPr lang="en-US" smtClean="0"/>
              <a:t>EESC W4400x</a:t>
            </a:r>
            <a:endParaRPr lang="en-US"/>
          </a:p>
        </p:txBody>
      </p:sp>
      <p:sp>
        <p:nvSpPr>
          <p:cNvPr id="7" name="Slide Number Placeholder 6"/>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418494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 Oct. 2008</a:t>
            </a:r>
            <a:endParaRPr lang="en-US"/>
          </a:p>
        </p:txBody>
      </p:sp>
      <p:sp>
        <p:nvSpPr>
          <p:cNvPr id="6" name="Footer Placeholder 5"/>
          <p:cNvSpPr>
            <a:spLocks noGrp="1"/>
          </p:cNvSpPr>
          <p:nvPr>
            <p:ph type="ftr" sz="quarter" idx="11"/>
          </p:nvPr>
        </p:nvSpPr>
        <p:spPr/>
        <p:txBody>
          <a:bodyPr/>
          <a:lstStyle/>
          <a:p>
            <a:r>
              <a:rPr lang="en-US" smtClean="0"/>
              <a:t>EESC W4400x</a:t>
            </a:r>
            <a:endParaRPr lang="en-US"/>
          </a:p>
        </p:txBody>
      </p:sp>
      <p:sp>
        <p:nvSpPr>
          <p:cNvPr id="7" name="Slide Number Placeholder 6"/>
          <p:cNvSpPr>
            <a:spLocks noGrp="1"/>
          </p:cNvSpPr>
          <p:nvPr>
            <p:ph type="sldNum" sz="quarter" idx="12"/>
          </p:nvPr>
        </p:nvSpPr>
        <p:spPr/>
        <p:txBody>
          <a:bodyPr/>
          <a:lstStyle/>
          <a:p>
            <a:fld id="{3A5E476B-4FA0-CB4C-987D-ECF738473864}" type="slidenum">
              <a:rPr lang="en-US" smtClean="0"/>
              <a:t>‹#›</a:t>
            </a:fld>
            <a:endParaRPr lang="en-US"/>
          </a:p>
        </p:txBody>
      </p:sp>
    </p:spTree>
    <p:extLst>
      <p:ext uri="{BB962C8B-B14F-4D97-AF65-F5344CB8AC3E}">
        <p14:creationId xmlns:p14="http://schemas.microsoft.com/office/powerpoint/2010/main" val="24615761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1.png"/><Relationship Id="rId15" Type="http://schemas.openxmlformats.org/officeDocument/2006/relationships/image" Target="../media/image2.emf"/><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5.xml"/><Relationship Id="rId14" Type="http://schemas.openxmlformats.org/officeDocument/2006/relationships/image" Target="../media/image1.png"/><Relationship Id="rId15" Type="http://schemas.openxmlformats.org/officeDocument/2006/relationships/image" Target="../media/image2.emf"/><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25" tIns="45713" rIns="91425"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r>
              <a:rPr lang="en-US" smtClean="0"/>
              <a:t>8 Oct. 2008</a:t>
            </a:r>
            <a:endParaRPr lang="en-US"/>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r>
              <a:rPr lang="en-US" smtClean="0"/>
              <a:t>EESC W4400x</a:t>
            </a:r>
            <a:endParaRPr lang="en-US"/>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3A5E476B-4FA0-CB4C-987D-ECF738473864}" type="slidenum">
              <a:rPr lang="en-US" smtClean="0"/>
              <a:t>‹#›</a:t>
            </a:fld>
            <a:endParaRPr lang="en-US"/>
          </a:p>
        </p:txBody>
      </p:sp>
      <p:grpSp>
        <p:nvGrpSpPr>
          <p:cNvPr id="7" name="Group 6"/>
          <p:cNvGrpSpPr/>
          <p:nvPr userDrawn="1"/>
        </p:nvGrpSpPr>
        <p:grpSpPr>
          <a:xfrm>
            <a:off x="0" y="5619106"/>
            <a:ext cx="9177338" cy="1743075"/>
            <a:chOff x="0" y="5619105"/>
            <a:chExt cx="9177338" cy="1743075"/>
          </a:xfrm>
        </p:grpSpPr>
        <p:sp>
          <p:nvSpPr>
            <p:cNvPr id="8" name="Rectangle 1"/>
            <p:cNvSpPr>
              <a:spLocks/>
            </p:cNvSpPr>
            <p:nvPr/>
          </p:nvSpPr>
          <p:spPr bwMode="auto">
            <a:xfrm>
              <a:off x="0" y="6134100"/>
              <a:ext cx="9177338" cy="723900"/>
            </a:xfrm>
            <a:prstGeom prst="rect">
              <a:avLst/>
            </a:prstGeom>
            <a:gradFill rotWithShape="0">
              <a:gsLst>
                <a:gs pos="0">
                  <a:srgbClr val="052C7C"/>
                </a:gs>
                <a:gs pos="100000">
                  <a:srgbClr val="021333"/>
                </a:gs>
              </a:gsLst>
              <a:lin ang="54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pic>
          <p:nvPicPr>
            <p:cNvPr id="9"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1375" y="6284305"/>
              <a:ext cx="18002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 name="Picture 9" descr="IRI icon_wht.eps"/>
            <p:cNvPicPr>
              <a:picLocks noChangeAspect="1"/>
            </p:cNvPicPr>
            <p:nvPr/>
          </p:nvPicPr>
          <p:blipFill>
            <a:blip r:embed="rId14">
              <a:alphaModFix amt="11000"/>
              <a:extLst>
                <a:ext uri="{28A0092B-C50C-407E-A947-70E740481C1C}">
                  <a14:useLocalDpi xmlns:a14="http://schemas.microsoft.com/office/drawing/2010/main" val="0"/>
                </a:ext>
              </a:extLst>
            </a:blip>
            <a:srcRect/>
            <a:stretch>
              <a:fillRect/>
            </a:stretch>
          </p:blipFill>
          <p:spPr bwMode="auto">
            <a:xfrm>
              <a:off x="228600" y="5619105"/>
              <a:ext cx="1743075" cy="1743075"/>
            </a:xfrm>
            <a:prstGeom prst="rect">
              <a:avLst/>
            </a:prstGeom>
            <a:noFill/>
            <a:ln>
              <a:noFill/>
            </a:ln>
            <a:extLst>
              <a:ext uri="{909E8E84-426E-40dd-AFC4-6F175D3DCCD1}">
                <a14:hiddenFill xmlns:a14="http://schemas.microsoft.com/office/drawing/2010/main">
                  <a:solidFill>
                    <a:srgbClr val="FFFFFF">
                      <a:alpha val="10980"/>
                    </a:srgbClr>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5701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130"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457130" rtl="0" eaLnBrk="1" latinLnBrk="0" hangingPunct="1">
        <a:spcBef>
          <a:spcPct val="20000"/>
        </a:spcBef>
        <a:buFont typeface="Arial"/>
        <a:buChar char="•"/>
        <a:defRPr sz="3200" kern="1200">
          <a:solidFill>
            <a:schemeClr val="tx1"/>
          </a:solidFill>
          <a:latin typeface="+mn-lt"/>
          <a:ea typeface="+mn-ea"/>
          <a:cs typeface="+mn-cs"/>
        </a:defRPr>
      </a:lvl1pPr>
      <a:lvl2pPr marL="742836" indent="-285707" algn="l" defTabSz="457130" rtl="0" eaLnBrk="1" latinLnBrk="0" hangingPunct="1">
        <a:spcBef>
          <a:spcPct val="20000"/>
        </a:spcBef>
        <a:buFont typeface="Arial"/>
        <a:buChar char="–"/>
        <a:defRPr sz="2800" kern="1200">
          <a:solidFill>
            <a:schemeClr val="tx1"/>
          </a:solidFill>
          <a:latin typeface="+mn-lt"/>
          <a:ea typeface="+mn-ea"/>
          <a:cs typeface="+mn-cs"/>
        </a:defRPr>
      </a:lvl2pPr>
      <a:lvl3pPr marL="1142824" indent="-228564" algn="l" defTabSz="457130" rtl="0" eaLnBrk="1" latinLnBrk="0" hangingPunct="1">
        <a:spcBef>
          <a:spcPct val="20000"/>
        </a:spcBef>
        <a:buFont typeface="Arial"/>
        <a:buChar char="•"/>
        <a:defRPr sz="2400" kern="1200">
          <a:solidFill>
            <a:schemeClr val="tx1"/>
          </a:solidFill>
          <a:latin typeface="+mn-lt"/>
          <a:ea typeface="+mn-ea"/>
          <a:cs typeface="+mn-cs"/>
        </a:defRPr>
      </a:lvl3pPr>
      <a:lvl4pPr marL="1599954" indent="-228564" algn="l" defTabSz="457130" rtl="0" eaLnBrk="1" latinLnBrk="0" hangingPunct="1">
        <a:spcBef>
          <a:spcPct val="20000"/>
        </a:spcBef>
        <a:buFont typeface="Arial"/>
        <a:buChar char="–"/>
        <a:defRPr sz="2000" kern="1200">
          <a:solidFill>
            <a:schemeClr val="tx1"/>
          </a:solidFill>
          <a:latin typeface="+mn-lt"/>
          <a:ea typeface="+mn-ea"/>
          <a:cs typeface="+mn-cs"/>
        </a:defRPr>
      </a:lvl4pPr>
      <a:lvl5pPr marL="2057085" indent="-228564" algn="l" defTabSz="457130" rtl="0" eaLnBrk="1" latinLnBrk="0" hangingPunct="1">
        <a:spcBef>
          <a:spcPct val="20000"/>
        </a:spcBef>
        <a:buFont typeface="Arial"/>
        <a:buChar char="»"/>
        <a:defRPr sz="2000" kern="1200">
          <a:solidFill>
            <a:schemeClr val="tx1"/>
          </a:solidFill>
          <a:latin typeface="+mn-lt"/>
          <a:ea typeface="+mn-ea"/>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5"/>
          </a:xfrm>
          <a:prstGeom prst="rect">
            <a:avLst/>
          </a:prstGeom>
        </p:spPr>
        <p:txBody>
          <a:bodyPr vert="horz" lIns="91425" tIns="45713" rIns="91425" bIns="45713"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E4E36E27-D488-D346-8E5B-D894DEF9702C}" type="datetimeFigureOut">
              <a:rPr lang="en-US" smtClean="0">
                <a:solidFill>
                  <a:prstClr val="black">
                    <a:tint val="75000"/>
                  </a:prstClr>
                </a:solidFill>
                <a:latin typeface="Calibri"/>
                <a:sym typeface="Avenir Light"/>
              </a:rPr>
              <a:pPr>
                <a:defRPr/>
              </a:pPr>
              <a:t>9/27/15</a:t>
            </a:fld>
            <a:endParaRPr lang="en-US">
              <a:solidFill>
                <a:prstClr val="black">
                  <a:tint val="75000"/>
                </a:prstClr>
              </a:solidFill>
              <a:latin typeface="Calibri"/>
              <a:sym typeface="Avenir Light"/>
            </a:endParaRPr>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25" tIns="45713" rIns="91425" bIns="45713"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sym typeface="Avenir Light"/>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F9F04327-E9B6-A644-9331-C126C1650133}" type="slidenum">
              <a:rPr lang="en-US" smtClean="0">
                <a:solidFill>
                  <a:prstClr val="black">
                    <a:tint val="75000"/>
                  </a:prstClr>
                </a:solidFill>
                <a:latin typeface="Calibri"/>
                <a:sym typeface="Avenir Light"/>
              </a:rPr>
              <a:pPr>
                <a:defRPr/>
              </a:pPr>
              <a:t>‹#›</a:t>
            </a:fld>
            <a:endParaRPr lang="en-US">
              <a:solidFill>
                <a:prstClr val="black">
                  <a:tint val="75000"/>
                </a:prstClr>
              </a:solidFill>
              <a:latin typeface="Calibri"/>
              <a:sym typeface="Avenir Light"/>
            </a:endParaRPr>
          </a:p>
        </p:txBody>
      </p:sp>
      <p:grpSp>
        <p:nvGrpSpPr>
          <p:cNvPr id="1031" name="Group 6"/>
          <p:cNvGrpSpPr>
            <a:grpSpLocks/>
          </p:cNvGrpSpPr>
          <p:nvPr userDrawn="1"/>
        </p:nvGrpSpPr>
        <p:grpSpPr bwMode="auto">
          <a:xfrm>
            <a:off x="0" y="5619750"/>
            <a:ext cx="9177338" cy="1743075"/>
            <a:chOff x="0" y="5619105"/>
            <a:chExt cx="9177338" cy="1743075"/>
          </a:xfrm>
        </p:grpSpPr>
        <p:sp>
          <p:nvSpPr>
            <p:cNvPr id="1032" name="Rectangle 1"/>
            <p:cNvSpPr>
              <a:spLocks/>
            </p:cNvSpPr>
            <p:nvPr/>
          </p:nvSpPr>
          <p:spPr bwMode="auto">
            <a:xfrm>
              <a:off x="0" y="6134100"/>
              <a:ext cx="9177338" cy="723900"/>
            </a:xfrm>
            <a:prstGeom prst="rect">
              <a:avLst/>
            </a:prstGeom>
            <a:gradFill rotWithShape="0">
              <a:gsLst>
                <a:gs pos="0">
                  <a:srgbClr val="052C7C"/>
                </a:gs>
                <a:gs pos="100000">
                  <a:srgbClr val="021333"/>
                </a:gs>
              </a:gsLst>
              <a:lin ang="54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fontAlgn="base">
                <a:spcBef>
                  <a:spcPct val="0"/>
                </a:spcBef>
                <a:spcAft>
                  <a:spcPct val="0"/>
                </a:spcAft>
              </a:pPr>
              <a:endParaRPr lang="en-US" sz="1300" smtClean="0">
                <a:solidFill>
                  <a:prstClr val="black"/>
                </a:solidFill>
                <a:latin typeface="Calibri" charset="0"/>
                <a:ea typeface="ＭＳ Ｐゴシック" charset="0"/>
                <a:cs typeface="ＭＳ Ｐゴシック" charset="0"/>
                <a:sym typeface="Avenir Light"/>
              </a:endParaRPr>
            </a:p>
          </p:txBody>
        </p:sp>
        <p:pic>
          <p:nvPicPr>
            <p:cNvPr id="103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91375" y="6284305"/>
              <a:ext cx="18002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34" name="Picture 9" descr="IRI icon_wht.eps"/>
            <p:cNvPicPr>
              <a:picLocks noChangeAspect="1"/>
            </p:cNvPicPr>
            <p:nvPr/>
          </p:nvPicPr>
          <p:blipFill>
            <a:blip r:embed="rId15">
              <a:alphaModFix amt="11000"/>
              <a:extLst>
                <a:ext uri="{28A0092B-C50C-407E-A947-70E740481C1C}">
                  <a14:useLocalDpi xmlns:a14="http://schemas.microsoft.com/office/drawing/2010/main" val="0"/>
                </a:ext>
              </a:extLst>
            </a:blip>
            <a:srcRect/>
            <a:stretch>
              <a:fillRect/>
            </a:stretch>
          </p:blipFill>
          <p:spPr bwMode="auto">
            <a:xfrm>
              <a:off x="228600" y="5619105"/>
              <a:ext cx="1743075" cy="1743075"/>
            </a:xfrm>
            <a:prstGeom prst="rect">
              <a:avLst/>
            </a:prstGeom>
            <a:noFill/>
            <a:ln>
              <a:noFill/>
            </a:ln>
            <a:extLst>
              <a:ext uri="{909E8E84-426E-40dd-AFC4-6F175D3DCCD1}">
                <a14:hiddenFill xmlns:a14="http://schemas.microsoft.com/office/drawing/2010/main">
                  <a:solidFill>
                    <a:srgbClr val="FFFFFF">
                      <a:alpha val="10980"/>
                    </a:srgbClr>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701" r:id="rId12"/>
  </p:sldLayoutIdLst>
  <p:txStyles>
    <p:titleStyle>
      <a:lvl1pPr algn="ctr" defTabSz="45713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3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0"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59"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0"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19" algn="ctr" defTabSz="45713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8" indent="-342848" algn="l" defTabSz="45713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6" indent="-285707" algn="l" defTabSz="45713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4" indent="-228564" algn="l" defTabSz="45713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54" indent="-228564" algn="l" defTabSz="45713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85" indent="-228564" algn="l" defTabSz="45713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5262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5" tIns="45713" rIns="91425" bIns="457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25" tIns="45713" rIns="91425" bIns="4571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3"/>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r>
              <a:rPr lang="en-US" smtClean="0">
                <a:solidFill>
                  <a:prstClr val="black">
                    <a:tint val="75000"/>
                  </a:prstClr>
                </a:solidFill>
                <a:latin typeface="Calibri"/>
                <a:sym typeface="Avenir Light"/>
              </a:rPr>
              <a:t>2/15/15</a:t>
            </a:r>
            <a:endParaRPr lang="en-US">
              <a:solidFill>
                <a:prstClr val="black">
                  <a:tint val="75000"/>
                </a:prstClr>
              </a:solidFill>
              <a:latin typeface="Calibri"/>
              <a:sym typeface="Avenir Light"/>
            </a:endParaRPr>
          </a:p>
        </p:txBody>
      </p:sp>
      <p:sp>
        <p:nvSpPr>
          <p:cNvPr id="5" name="Footer Placeholder 4"/>
          <p:cNvSpPr>
            <a:spLocks noGrp="1"/>
          </p:cNvSpPr>
          <p:nvPr>
            <p:ph type="ftr" sz="quarter" idx="3"/>
          </p:nvPr>
        </p:nvSpPr>
        <p:spPr>
          <a:xfrm>
            <a:off x="3124201" y="6356353"/>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r>
              <a:rPr lang="en-US" smtClean="0">
                <a:solidFill>
                  <a:prstClr val="black">
                    <a:tint val="75000"/>
                  </a:prstClr>
                </a:solidFill>
                <a:latin typeface="Calibri"/>
                <a:sym typeface="Avenir Light"/>
              </a:rPr>
              <a:t>The Climate Symposium 2014</a:t>
            </a:r>
            <a:endParaRPr lang="en-US">
              <a:solidFill>
                <a:prstClr val="black">
                  <a:tint val="75000"/>
                </a:prstClr>
              </a:solidFill>
              <a:latin typeface="Calibri"/>
              <a:sym typeface="Avenir Light"/>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fld id="{3A5E476B-4FA0-CB4C-987D-ECF738473864}" type="slidenum">
              <a:rPr lang="en-US" smtClean="0">
                <a:solidFill>
                  <a:prstClr val="black">
                    <a:tint val="75000"/>
                  </a:prstClr>
                </a:solidFill>
                <a:latin typeface="Calibri"/>
                <a:sym typeface="Avenir Light"/>
              </a:rPr>
              <a:pPr/>
              <a:t>‹#›</a:t>
            </a:fld>
            <a:endParaRPr lang="en-US">
              <a:solidFill>
                <a:prstClr val="black">
                  <a:tint val="75000"/>
                </a:prstClr>
              </a:solidFill>
              <a:latin typeface="Calibri"/>
              <a:sym typeface="Avenir Light"/>
            </a:endParaRPr>
          </a:p>
        </p:txBody>
      </p:sp>
      <p:grpSp>
        <p:nvGrpSpPr>
          <p:cNvPr id="7" name="Group 6"/>
          <p:cNvGrpSpPr/>
          <p:nvPr userDrawn="1"/>
        </p:nvGrpSpPr>
        <p:grpSpPr>
          <a:xfrm>
            <a:off x="0" y="5619106"/>
            <a:ext cx="9177338" cy="1743075"/>
            <a:chOff x="0" y="5619105"/>
            <a:chExt cx="9177338" cy="1743075"/>
          </a:xfrm>
        </p:grpSpPr>
        <p:sp>
          <p:nvSpPr>
            <p:cNvPr id="8" name="Rectangle 1"/>
            <p:cNvSpPr>
              <a:spLocks/>
            </p:cNvSpPr>
            <p:nvPr/>
          </p:nvSpPr>
          <p:spPr bwMode="auto">
            <a:xfrm>
              <a:off x="0" y="6134100"/>
              <a:ext cx="9177338" cy="723900"/>
            </a:xfrm>
            <a:prstGeom prst="rect">
              <a:avLst/>
            </a:prstGeom>
            <a:gradFill rotWithShape="0">
              <a:gsLst>
                <a:gs pos="0">
                  <a:srgbClr val="052C7C"/>
                </a:gs>
                <a:gs pos="100000">
                  <a:srgbClr val="021333"/>
                </a:gs>
              </a:gsLst>
              <a:lin ang="54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solidFill>
                  <a:prstClr val="black"/>
                </a:solidFill>
                <a:latin typeface="Calibri"/>
                <a:sym typeface="Avenir Light"/>
              </a:endParaRPr>
            </a:p>
          </p:txBody>
        </p:sp>
        <p:pic>
          <p:nvPicPr>
            <p:cNvPr id="9"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1375" y="6284305"/>
              <a:ext cx="18002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 name="Picture 9" descr="IRI icon_wht.eps"/>
            <p:cNvPicPr>
              <a:picLocks noChangeAspect="1"/>
            </p:cNvPicPr>
            <p:nvPr/>
          </p:nvPicPr>
          <p:blipFill>
            <a:blip r:embed="rId14">
              <a:alphaModFix amt="11000"/>
              <a:extLst>
                <a:ext uri="{28A0092B-C50C-407E-A947-70E740481C1C}">
                  <a14:useLocalDpi xmlns:a14="http://schemas.microsoft.com/office/drawing/2010/main" val="0"/>
                </a:ext>
              </a:extLst>
            </a:blip>
            <a:srcRect/>
            <a:stretch>
              <a:fillRect/>
            </a:stretch>
          </p:blipFill>
          <p:spPr bwMode="auto">
            <a:xfrm>
              <a:off x="228600" y="5619105"/>
              <a:ext cx="1743075" cy="1743075"/>
            </a:xfrm>
            <a:prstGeom prst="rect">
              <a:avLst/>
            </a:prstGeom>
            <a:noFill/>
            <a:ln>
              <a:noFill/>
            </a:ln>
            <a:extLst>
              <a:ext uri="{909E8E84-426E-40dd-AFC4-6F175D3DCCD1}">
                <a14:hiddenFill xmlns:a14="http://schemas.microsoft.com/office/drawing/2010/main">
                  <a:solidFill>
                    <a:srgbClr val="FFFFFF">
                      <a:alpha val="10980"/>
                    </a:srgbClr>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570144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defTabSz="457130" rtl="0" eaLnBrk="1" latinLnBrk="0" hangingPunct="1">
        <a:spcBef>
          <a:spcPct val="0"/>
        </a:spcBef>
        <a:buNone/>
        <a:defRPr sz="4400" kern="1200">
          <a:solidFill>
            <a:schemeClr val="tx1"/>
          </a:solidFill>
          <a:latin typeface="+mj-lt"/>
          <a:ea typeface="+mj-ea"/>
          <a:cs typeface="+mj-cs"/>
        </a:defRPr>
      </a:lvl1pPr>
    </p:titleStyle>
    <p:bodyStyle>
      <a:lvl1pPr marL="342848" indent="-342848" algn="l" defTabSz="457130" rtl="0" eaLnBrk="1" latinLnBrk="0" hangingPunct="1">
        <a:spcBef>
          <a:spcPct val="20000"/>
        </a:spcBef>
        <a:buFont typeface="Arial"/>
        <a:buChar char="•"/>
        <a:defRPr sz="3200" kern="1200">
          <a:solidFill>
            <a:schemeClr val="tx1"/>
          </a:solidFill>
          <a:latin typeface="+mn-lt"/>
          <a:ea typeface="+mn-ea"/>
          <a:cs typeface="+mn-cs"/>
        </a:defRPr>
      </a:lvl1pPr>
      <a:lvl2pPr marL="742836" indent="-285707" algn="l" defTabSz="457130" rtl="0" eaLnBrk="1" latinLnBrk="0" hangingPunct="1">
        <a:spcBef>
          <a:spcPct val="20000"/>
        </a:spcBef>
        <a:buFont typeface="Arial"/>
        <a:buChar char="–"/>
        <a:defRPr sz="2800" kern="1200">
          <a:solidFill>
            <a:schemeClr val="tx1"/>
          </a:solidFill>
          <a:latin typeface="+mn-lt"/>
          <a:ea typeface="+mn-ea"/>
          <a:cs typeface="+mn-cs"/>
        </a:defRPr>
      </a:lvl2pPr>
      <a:lvl3pPr marL="1142824" indent="-228564" algn="l" defTabSz="457130" rtl="0" eaLnBrk="1" latinLnBrk="0" hangingPunct="1">
        <a:spcBef>
          <a:spcPct val="20000"/>
        </a:spcBef>
        <a:buFont typeface="Arial"/>
        <a:buChar char="•"/>
        <a:defRPr sz="2400" kern="1200">
          <a:solidFill>
            <a:schemeClr val="tx1"/>
          </a:solidFill>
          <a:latin typeface="+mn-lt"/>
          <a:ea typeface="+mn-ea"/>
          <a:cs typeface="+mn-cs"/>
        </a:defRPr>
      </a:lvl3pPr>
      <a:lvl4pPr marL="1599954" indent="-228564" algn="l" defTabSz="457130" rtl="0" eaLnBrk="1" latinLnBrk="0" hangingPunct="1">
        <a:spcBef>
          <a:spcPct val="20000"/>
        </a:spcBef>
        <a:buFont typeface="Arial"/>
        <a:buChar char="–"/>
        <a:defRPr sz="2000" kern="1200">
          <a:solidFill>
            <a:schemeClr val="tx1"/>
          </a:solidFill>
          <a:latin typeface="+mn-lt"/>
          <a:ea typeface="+mn-ea"/>
          <a:cs typeface="+mn-cs"/>
        </a:defRPr>
      </a:lvl4pPr>
      <a:lvl5pPr marL="2057085" indent="-228564" algn="l" defTabSz="457130" rtl="0" eaLnBrk="1" latinLnBrk="0" hangingPunct="1">
        <a:spcBef>
          <a:spcPct val="20000"/>
        </a:spcBef>
        <a:buFont typeface="Arial"/>
        <a:buChar char="»"/>
        <a:defRPr sz="2000" kern="1200">
          <a:solidFill>
            <a:schemeClr val="tx1"/>
          </a:solidFill>
          <a:latin typeface="+mn-lt"/>
          <a:ea typeface="+mn-ea"/>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3" y="93665"/>
            <a:ext cx="8229601" cy="1504951"/>
          </a:xfrm>
          <a:prstGeom prst="rect">
            <a:avLst/>
          </a:prstGeom>
          <a:ln w="12700">
            <a:miter lim="400000"/>
          </a:ln>
          <a:extLst>
            <a:ext uri="{C572A759-6A51-4108-AA02-DFA0A04FC94B}">
              <ma14:wrappingTextBoxFlag xmlns:ma14="http://schemas.microsoft.com/office/mac/drawingml/2011/main" val="1"/>
            </a:ext>
          </a:extLst>
        </p:spPr>
        <p:txBody>
          <a:bodyPr lIns="38092" tIns="38092" rIns="38092" bIns="38092" anchor="ctr"/>
          <a:lstStyle/>
          <a:p>
            <a:pPr lvl="0">
              <a:defRPr sz="1800">
                <a:uFillTx/>
              </a:defRPr>
            </a:pPr>
            <a:r>
              <a:rPr sz="4400">
                <a:uFill>
                  <a:solidFill/>
                </a:uFill>
              </a:rPr>
              <a:t>Title Text</a:t>
            </a:r>
          </a:p>
        </p:txBody>
      </p:sp>
      <p:sp>
        <p:nvSpPr>
          <p:cNvPr id="3" name="Shape 3"/>
          <p:cNvSpPr>
            <a:spLocks noGrp="1"/>
          </p:cNvSpPr>
          <p:nvPr>
            <p:ph type="body" idx="1"/>
          </p:nvPr>
        </p:nvSpPr>
        <p:spPr>
          <a:xfrm>
            <a:off x="457203" y="1598612"/>
            <a:ext cx="8229601" cy="5259388"/>
          </a:xfrm>
          <a:prstGeom prst="rect">
            <a:avLst/>
          </a:prstGeom>
          <a:ln w="12700">
            <a:miter lim="400000"/>
          </a:ln>
          <a:extLst>
            <a:ext uri="{C572A759-6A51-4108-AA02-DFA0A04FC94B}">
              <ma14:wrappingTextBoxFlag xmlns:ma14="http://schemas.microsoft.com/office/mac/drawingml/2011/main" val="1"/>
            </a:ext>
          </a:extLst>
        </p:spPr>
        <p:txBody>
          <a:bodyPr lIns="38092" tIns="38092" rIns="38092" bIns="38092"/>
          <a:lstStyle>
            <a:lvl2pPr marL="806903" indent="-387803">
              <a:spcBef>
                <a:spcPts val="700"/>
              </a:spcBef>
              <a:buChar char="–"/>
              <a:defRPr sz="3800"/>
            </a:lvl2pPr>
            <a:lvl3pPr marL="1200150" indent="-323850">
              <a:spcBef>
                <a:spcPts val="600"/>
              </a:spcBef>
              <a:defRPr sz="3400"/>
            </a:lvl3pPr>
            <a:lvl4pPr marL="1653539" indent="-320039">
              <a:spcBef>
                <a:spcPts val="500"/>
              </a:spcBef>
              <a:buChar char="–"/>
              <a:defRPr sz="2800"/>
            </a:lvl4pPr>
            <a:lvl5pPr marL="2110739" indent="-320039">
              <a:spcBef>
                <a:spcPts val="500"/>
              </a:spcBef>
              <a:buChar char="»"/>
              <a:defRPr sz="2800"/>
            </a:lvl5pPr>
          </a:lstStyle>
          <a:p>
            <a:pPr lvl="0">
              <a:defRPr sz="1800">
                <a:uFillTx/>
              </a:defRPr>
            </a:pPr>
            <a:r>
              <a:rPr sz="3100">
                <a:uFill>
                  <a:solidFill/>
                </a:uFill>
              </a:rPr>
              <a:t>Body Level One</a:t>
            </a:r>
          </a:p>
          <a:p>
            <a:pPr lvl="1">
              <a:defRPr sz="1800">
                <a:uFillTx/>
              </a:defRPr>
            </a:pPr>
            <a:r>
              <a:rPr sz="27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4" name="Shape 4"/>
          <p:cNvSpPr>
            <a:spLocks noGrp="1"/>
          </p:cNvSpPr>
          <p:nvPr>
            <p:ph type="sldNum" sz="quarter" idx="2"/>
          </p:nvPr>
        </p:nvSpPr>
        <p:spPr>
          <a:xfrm>
            <a:off x="8428458" y="6456620"/>
            <a:ext cx="272217" cy="275711"/>
          </a:xfrm>
          <a:prstGeom prst="rect">
            <a:avLst/>
          </a:prstGeom>
          <a:ln w="12700">
            <a:miter lim="400000"/>
          </a:ln>
        </p:spPr>
        <p:txBody>
          <a:bodyPr wrap="none" lIns="50791" tIns="50791" rIns="50791" bIns="50791" anchor="ctr">
            <a:spAutoFit/>
          </a:bodyPr>
          <a:lstStyle>
            <a:lvl1pPr>
              <a:defRPr sz="1100">
                <a:solidFill>
                  <a:srgbClr val="999999"/>
                </a:solidFill>
                <a:uFill>
                  <a:solidFill>
                    <a:srgbClr val="999999"/>
                  </a:solidFill>
                </a:uFill>
                <a:latin typeface="Calibri"/>
                <a:ea typeface="Calibri"/>
                <a:cs typeface="Calibri"/>
                <a:sym typeface="Calibri"/>
              </a:defRPr>
            </a:lvl1pPr>
          </a:lstStyle>
          <a:p>
            <a:pPr algn="ctr" defTabSz="410688"/>
            <a:fld id="{86CB4B4D-7CA3-9044-876B-883B54F8677D}" type="slidenum">
              <a:rPr kern="0"/>
              <a:pPr algn="ctr" defTabSz="410688"/>
              <a:t>‹#›</a:t>
            </a:fld>
            <a:endParaRPr kern="0"/>
          </a:p>
        </p:txBody>
      </p:sp>
    </p:spTree>
  </p:cSld>
  <p:clrMap bg1="dk1" tx1="lt1" bg2="dk2" tx2="lt2" accent1="accent1" accent2="accent2" accent3="accent3" accent4="accent4" accent5="accent5" accent6="accent6" hlink="hlink" folHlink="folHlink"/>
  <p:sldLayoutIdLst>
    <p:sldLayoutId id="2147483687" r:id="rId1"/>
    <p:sldLayoutId id="2147483688" r:id="rId2"/>
    <p:sldLayoutId id="2147483690" r:id="rId3"/>
    <p:sldLayoutId id="2147483691" r:id="rId4"/>
    <p:sldLayoutId id="2147483693" r:id="rId5"/>
    <p:sldLayoutId id="2147483694" r:id="rId6"/>
    <p:sldLayoutId id="2147483695" r:id="rId7"/>
    <p:sldLayoutId id="2147483696" r:id="rId8"/>
    <p:sldLayoutId id="2147483697" r:id="rId9"/>
    <p:sldLayoutId id="2147483698" r:id="rId10"/>
    <p:sldLayoutId id="2147483699" r:id="rId11"/>
  </p:sldLayoutIdLst>
  <p:transition xmlns:p14="http://schemas.microsoft.com/office/powerpoint/2010/main" spd="med"/>
  <p:hf sldNum="0" hdr="0" ftr="0" dt="0"/>
  <p:txStyles>
    <p:titleStyle>
      <a:lvl1pPr algn="ctr">
        <a:defRPr sz="4400">
          <a:uFill>
            <a:solidFill/>
          </a:uFill>
          <a:latin typeface="Calibri"/>
          <a:ea typeface="Calibri"/>
          <a:cs typeface="Calibri"/>
          <a:sym typeface="Calibri"/>
        </a:defRPr>
      </a:lvl1pPr>
      <a:lvl2pPr indent="160704" algn="ctr">
        <a:defRPr sz="4400">
          <a:uFill>
            <a:solidFill/>
          </a:uFill>
          <a:latin typeface="Calibri"/>
          <a:ea typeface="Calibri"/>
          <a:cs typeface="Calibri"/>
          <a:sym typeface="Calibri"/>
        </a:defRPr>
      </a:lvl2pPr>
      <a:lvl3pPr indent="321407" algn="ctr">
        <a:defRPr sz="4400">
          <a:uFill>
            <a:solidFill/>
          </a:uFill>
          <a:latin typeface="Calibri"/>
          <a:ea typeface="Calibri"/>
          <a:cs typeface="Calibri"/>
          <a:sym typeface="Calibri"/>
        </a:defRPr>
      </a:lvl3pPr>
      <a:lvl4pPr indent="482111" algn="ctr">
        <a:defRPr sz="4400">
          <a:uFill>
            <a:solidFill/>
          </a:uFill>
          <a:latin typeface="Calibri"/>
          <a:ea typeface="Calibri"/>
          <a:cs typeface="Calibri"/>
          <a:sym typeface="Calibri"/>
        </a:defRPr>
      </a:lvl4pPr>
      <a:lvl5pPr indent="642816" algn="ctr">
        <a:defRPr sz="4400">
          <a:uFill>
            <a:solidFill/>
          </a:uFill>
          <a:latin typeface="Calibri"/>
          <a:ea typeface="Calibri"/>
          <a:cs typeface="Calibri"/>
          <a:sym typeface="Calibri"/>
        </a:defRPr>
      </a:lvl5pPr>
      <a:lvl6pPr indent="803520" algn="ctr">
        <a:defRPr sz="4400">
          <a:uFill>
            <a:solidFill/>
          </a:uFill>
          <a:latin typeface="Calibri"/>
          <a:ea typeface="Calibri"/>
          <a:cs typeface="Calibri"/>
          <a:sym typeface="Calibri"/>
        </a:defRPr>
      </a:lvl6pPr>
      <a:lvl7pPr indent="964224" algn="ctr">
        <a:defRPr sz="4400">
          <a:uFill>
            <a:solidFill/>
          </a:uFill>
          <a:latin typeface="Calibri"/>
          <a:ea typeface="Calibri"/>
          <a:cs typeface="Calibri"/>
          <a:sym typeface="Calibri"/>
        </a:defRPr>
      </a:lvl7pPr>
      <a:lvl8pPr indent="1124930" algn="ctr">
        <a:defRPr sz="4400">
          <a:uFill>
            <a:solidFill/>
          </a:uFill>
          <a:latin typeface="Calibri"/>
          <a:ea typeface="Calibri"/>
          <a:cs typeface="Calibri"/>
          <a:sym typeface="Calibri"/>
        </a:defRPr>
      </a:lvl8pPr>
      <a:lvl9pPr indent="1285631" algn="ctr">
        <a:defRPr sz="4400">
          <a:uFill>
            <a:solidFill/>
          </a:uFill>
          <a:latin typeface="Calibri"/>
          <a:ea typeface="Calibri"/>
          <a:cs typeface="Calibri"/>
          <a:sym typeface="Calibri"/>
        </a:defRPr>
      </a:lvl9pPr>
    </p:titleStyle>
    <p:bodyStyle>
      <a:lvl1pPr marL="331452" indent="-331452">
        <a:spcBef>
          <a:spcPts val="562"/>
        </a:spcBef>
        <a:buClr>
          <a:srgbClr val="000000"/>
        </a:buClr>
        <a:buSzPct val="100000"/>
        <a:buFont typeface="Arial"/>
        <a:buChar char="•"/>
        <a:defRPr sz="3100">
          <a:uFill>
            <a:solidFill/>
          </a:uFill>
          <a:latin typeface="Calibri"/>
          <a:ea typeface="Calibri"/>
          <a:cs typeface="Calibri"/>
          <a:sym typeface="Calibri"/>
        </a:defRPr>
      </a:lvl1pPr>
      <a:lvl2pPr marL="610293" indent="-315669">
        <a:spcBef>
          <a:spcPts val="562"/>
        </a:spcBef>
        <a:buClr>
          <a:srgbClr val="000000"/>
        </a:buClr>
        <a:buSzPct val="100000"/>
        <a:buFont typeface="Arial"/>
        <a:buChar char="•"/>
        <a:defRPr sz="3100">
          <a:uFill>
            <a:solidFill/>
          </a:uFill>
          <a:latin typeface="Calibri"/>
          <a:ea typeface="Calibri"/>
          <a:cs typeface="Calibri"/>
          <a:sym typeface="Calibri"/>
        </a:defRPr>
      </a:lvl2pPr>
      <a:lvl3pPr marL="910655" indent="-294624">
        <a:spcBef>
          <a:spcPts val="562"/>
        </a:spcBef>
        <a:buClr>
          <a:srgbClr val="000000"/>
        </a:buClr>
        <a:buSzPct val="100000"/>
        <a:buFont typeface="Arial"/>
        <a:buChar char="•"/>
        <a:defRPr sz="3100">
          <a:uFill>
            <a:solidFill/>
          </a:uFill>
          <a:latin typeface="Calibri"/>
          <a:ea typeface="Calibri"/>
          <a:cs typeface="Calibri"/>
          <a:sym typeface="Calibri"/>
        </a:defRPr>
      </a:lvl3pPr>
      <a:lvl4pPr marL="1290989" indent="-353549">
        <a:spcBef>
          <a:spcPts val="562"/>
        </a:spcBef>
        <a:buClr>
          <a:srgbClr val="000000"/>
        </a:buClr>
        <a:buSzPct val="100000"/>
        <a:buFont typeface="Arial"/>
        <a:buChar char="•"/>
        <a:defRPr sz="3100">
          <a:uFill>
            <a:solidFill/>
          </a:uFill>
          <a:latin typeface="Calibri"/>
          <a:ea typeface="Calibri"/>
          <a:cs typeface="Calibri"/>
          <a:sym typeface="Calibri"/>
        </a:defRPr>
      </a:lvl4pPr>
      <a:lvl5pPr marL="1612395" indent="-353549">
        <a:spcBef>
          <a:spcPts val="562"/>
        </a:spcBef>
        <a:buClr>
          <a:srgbClr val="000000"/>
        </a:buClr>
        <a:buSzPct val="100000"/>
        <a:buFont typeface="Arial"/>
        <a:buChar char="•"/>
        <a:defRPr sz="3100">
          <a:uFill>
            <a:solidFill/>
          </a:uFill>
          <a:latin typeface="Calibri"/>
          <a:ea typeface="Calibri"/>
          <a:cs typeface="Calibri"/>
          <a:sym typeface="Calibri"/>
        </a:defRPr>
      </a:lvl5pPr>
      <a:lvl6pPr marL="1612395" indent="-353549">
        <a:spcBef>
          <a:spcPts val="562"/>
        </a:spcBef>
        <a:buClr>
          <a:srgbClr val="000000"/>
        </a:buClr>
        <a:buSzPct val="100000"/>
        <a:buFont typeface="Arial"/>
        <a:buChar char="•"/>
        <a:defRPr sz="3100">
          <a:uFill>
            <a:solidFill/>
          </a:uFill>
          <a:latin typeface="Calibri"/>
          <a:ea typeface="Calibri"/>
          <a:cs typeface="Calibri"/>
          <a:sym typeface="Calibri"/>
        </a:defRPr>
      </a:lvl6pPr>
      <a:lvl7pPr marL="1612395" indent="-353549">
        <a:spcBef>
          <a:spcPts val="562"/>
        </a:spcBef>
        <a:buClr>
          <a:srgbClr val="000000"/>
        </a:buClr>
        <a:buSzPct val="100000"/>
        <a:buFont typeface="Arial"/>
        <a:buChar char="•"/>
        <a:defRPr sz="3100">
          <a:uFill>
            <a:solidFill/>
          </a:uFill>
          <a:latin typeface="Calibri"/>
          <a:ea typeface="Calibri"/>
          <a:cs typeface="Calibri"/>
          <a:sym typeface="Calibri"/>
        </a:defRPr>
      </a:lvl7pPr>
      <a:lvl8pPr marL="1612395" indent="-353549">
        <a:spcBef>
          <a:spcPts val="562"/>
        </a:spcBef>
        <a:buClr>
          <a:srgbClr val="000000"/>
        </a:buClr>
        <a:buSzPct val="100000"/>
        <a:buFont typeface="Arial"/>
        <a:buChar char="•"/>
        <a:defRPr sz="3100">
          <a:uFill>
            <a:solidFill/>
          </a:uFill>
          <a:latin typeface="Calibri"/>
          <a:ea typeface="Calibri"/>
          <a:cs typeface="Calibri"/>
          <a:sym typeface="Calibri"/>
        </a:defRPr>
      </a:lvl8pPr>
      <a:lvl9pPr marL="1612395" indent="-353549">
        <a:spcBef>
          <a:spcPts val="562"/>
        </a:spcBef>
        <a:buClr>
          <a:srgbClr val="000000"/>
        </a:buClr>
        <a:buSzPct val="100000"/>
        <a:buFont typeface="Arial"/>
        <a:buChar char="•"/>
        <a:defRPr sz="3100">
          <a:uFill>
            <a:solidFill/>
          </a:uFill>
          <a:latin typeface="Calibri"/>
          <a:ea typeface="Calibri"/>
          <a:cs typeface="Calibri"/>
          <a:sym typeface="Calibri"/>
        </a:defRPr>
      </a:lvl9pPr>
    </p:bodyStyle>
    <p:otherStyle>
      <a:lvl1pPr algn="ctr" defTabSz="410688">
        <a:defRPr sz="1100">
          <a:solidFill>
            <a:schemeClr val="tx1"/>
          </a:solidFill>
          <a:uFill>
            <a:solidFill>
              <a:srgbClr val="999999"/>
            </a:solidFill>
          </a:uFill>
          <a:latin typeface="+mn-lt"/>
          <a:ea typeface="+mn-ea"/>
          <a:cs typeface="+mn-cs"/>
          <a:sym typeface="Calibri"/>
        </a:defRPr>
      </a:lvl1pPr>
      <a:lvl2pPr indent="160704" algn="ctr" defTabSz="410688">
        <a:defRPr sz="1100">
          <a:solidFill>
            <a:schemeClr val="tx1"/>
          </a:solidFill>
          <a:uFill>
            <a:solidFill>
              <a:srgbClr val="999999"/>
            </a:solidFill>
          </a:uFill>
          <a:latin typeface="+mn-lt"/>
          <a:ea typeface="+mn-ea"/>
          <a:cs typeface="+mn-cs"/>
          <a:sym typeface="Calibri"/>
        </a:defRPr>
      </a:lvl2pPr>
      <a:lvl3pPr indent="321407" algn="ctr" defTabSz="410688">
        <a:defRPr sz="1100">
          <a:solidFill>
            <a:schemeClr val="tx1"/>
          </a:solidFill>
          <a:uFill>
            <a:solidFill>
              <a:srgbClr val="999999"/>
            </a:solidFill>
          </a:uFill>
          <a:latin typeface="+mn-lt"/>
          <a:ea typeface="+mn-ea"/>
          <a:cs typeface="+mn-cs"/>
          <a:sym typeface="Calibri"/>
        </a:defRPr>
      </a:lvl3pPr>
      <a:lvl4pPr indent="482111" algn="ctr" defTabSz="410688">
        <a:defRPr sz="1100">
          <a:solidFill>
            <a:schemeClr val="tx1"/>
          </a:solidFill>
          <a:uFill>
            <a:solidFill>
              <a:srgbClr val="999999"/>
            </a:solidFill>
          </a:uFill>
          <a:latin typeface="+mn-lt"/>
          <a:ea typeface="+mn-ea"/>
          <a:cs typeface="+mn-cs"/>
          <a:sym typeface="Calibri"/>
        </a:defRPr>
      </a:lvl4pPr>
      <a:lvl5pPr indent="642816" algn="ctr" defTabSz="410688">
        <a:defRPr sz="1100">
          <a:solidFill>
            <a:schemeClr val="tx1"/>
          </a:solidFill>
          <a:uFill>
            <a:solidFill>
              <a:srgbClr val="999999"/>
            </a:solidFill>
          </a:uFill>
          <a:latin typeface="+mn-lt"/>
          <a:ea typeface="+mn-ea"/>
          <a:cs typeface="+mn-cs"/>
          <a:sym typeface="Calibri"/>
        </a:defRPr>
      </a:lvl5pPr>
      <a:lvl6pPr indent="803520" algn="ctr" defTabSz="410688">
        <a:defRPr sz="1100">
          <a:solidFill>
            <a:schemeClr val="tx1"/>
          </a:solidFill>
          <a:uFill>
            <a:solidFill>
              <a:srgbClr val="999999"/>
            </a:solidFill>
          </a:uFill>
          <a:latin typeface="+mn-lt"/>
          <a:ea typeface="+mn-ea"/>
          <a:cs typeface="+mn-cs"/>
          <a:sym typeface="Calibri"/>
        </a:defRPr>
      </a:lvl6pPr>
      <a:lvl7pPr indent="964224" algn="ctr" defTabSz="410688">
        <a:defRPr sz="1100">
          <a:solidFill>
            <a:schemeClr val="tx1"/>
          </a:solidFill>
          <a:uFill>
            <a:solidFill>
              <a:srgbClr val="999999"/>
            </a:solidFill>
          </a:uFill>
          <a:latin typeface="+mn-lt"/>
          <a:ea typeface="+mn-ea"/>
          <a:cs typeface="+mn-cs"/>
          <a:sym typeface="Calibri"/>
        </a:defRPr>
      </a:lvl7pPr>
      <a:lvl8pPr indent="1124930" algn="ctr" defTabSz="410688">
        <a:defRPr sz="1100">
          <a:solidFill>
            <a:schemeClr val="tx1"/>
          </a:solidFill>
          <a:uFill>
            <a:solidFill>
              <a:srgbClr val="999999"/>
            </a:solidFill>
          </a:uFill>
          <a:latin typeface="+mn-lt"/>
          <a:ea typeface="+mn-ea"/>
          <a:cs typeface="+mn-cs"/>
          <a:sym typeface="Calibri"/>
        </a:defRPr>
      </a:lvl8pPr>
      <a:lvl9pPr indent="1285631" algn="ctr" defTabSz="410688">
        <a:defRPr sz="1100">
          <a:solidFill>
            <a:schemeClr val="tx1"/>
          </a:solidFill>
          <a:uFill>
            <a:solidFill>
              <a:srgbClr val="999999"/>
            </a:solidFill>
          </a:uFill>
          <a:latin typeface="+mn-lt"/>
          <a:ea typeface="+mn-ea"/>
          <a:cs typeface="+mn-cs"/>
          <a:sym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spcBef>
                <a:spcPct val="0"/>
              </a:spcBef>
              <a:spcAft>
                <a:spcPct val="0"/>
              </a:spcAft>
              <a:defRPr sz="2400">
                <a:solidFill>
                  <a:schemeClr val="bg1"/>
                </a:solidFill>
                <a:latin typeface="Times New Roman" charset="0"/>
                <a:ea typeface="ＭＳ Ｐゴシック" charset="0"/>
              </a:defRPr>
            </a:lvl6pPr>
            <a:lvl7pPr marL="914400" eaLnBrk="0" fontAlgn="base" hangingPunct="0">
              <a:spcBef>
                <a:spcPct val="0"/>
              </a:spcBef>
              <a:spcAft>
                <a:spcPct val="0"/>
              </a:spcAft>
              <a:defRPr sz="2400">
                <a:solidFill>
                  <a:schemeClr val="bg1"/>
                </a:solidFill>
                <a:latin typeface="Times New Roman" charset="0"/>
                <a:ea typeface="ＭＳ Ｐゴシック" charset="0"/>
              </a:defRPr>
            </a:lvl7pPr>
            <a:lvl8pPr marL="1371600" eaLnBrk="0" fontAlgn="base" hangingPunct="0">
              <a:spcBef>
                <a:spcPct val="0"/>
              </a:spcBef>
              <a:spcAft>
                <a:spcPct val="0"/>
              </a:spcAft>
              <a:defRPr sz="2400">
                <a:solidFill>
                  <a:schemeClr val="bg1"/>
                </a:solidFill>
                <a:latin typeface="Times New Roman" charset="0"/>
                <a:ea typeface="ＭＳ Ｐゴシック" charset="0"/>
              </a:defRPr>
            </a:lvl8pPr>
            <a:lvl9pPr marL="1828800" eaLnBrk="0" fontAlgn="base" hangingPunct="0">
              <a:spcBef>
                <a:spcPct val="0"/>
              </a:spcBef>
              <a:spcAft>
                <a:spcPct val="0"/>
              </a:spcAft>
              <a:defRPr sz="2400">
                <a:solidFill>
                  <a:schemeClr val="bg1"/>
                </a:solidFill>
                <a:latin typeface="Times New Roman" charset="0"/>
                <a:ea typeface="ＭＳ Ｐゴシック" charset="0"/>
              </a:defRPr>
            </a:lvl9pPr>
          </a:lstStyle>
          <a:p>
            <a:pPr defTabSz="914400" eaLnBrk="0" fontAlgn="base" hangingPunct="0">
              <a:spcBef>
                <a:spcPct val="0"/>
              </a:spcBef>
              <a:spcAft>
                <a:spcPct val="0"/>
              </a:spcAft>
              <a:defRPr/>
            </a:pPr>
            <a:endParaRPr lang="en-US" smtClean="0">
              <a:solidFill>
                <a:srgbClr val="FFFFFF"/>
              </a:solidFill>
            </a:endParaRPr>
          </a:p>
        </p:txBody>
      </p:sp>
      <p:sp>
        <p:nvSpPr>
          <p:cNvPr id="1026" name="Text Box 2"/>
          <p:cNvSpPr txBox="1">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lvl1pPr>
              <a:defRPr sz="2400">
                <a:solidFill>
                  <a:schemeClr val="bg1"/>
                </a:solidFill>
                <a:latin typeface="Times New Roman" charset="0"/>
                <a:ea typeface="ＭＳ Ｐゴシック" charset="0"/>
                <a:cs typeface="ＭＳ Ｐゴシック" charset="0"/>
              </a:defRPr>
            </a:lvl1pPr>
            <a:lvl2pPr marL="37931725" indent="-37474525">
              <a:defRPr sz="2400">
                <a:solidFill>
                  <a:schemeClr val="bg1"/>
                </a:solidFill>
                <a:latin typeface="Times New Roman" charset="0"/>
                <a:ea typeface="ＭＳ Ｐゴシック" charset="0"/>
              </a:defRPr>
            </a:lvl2pPr>
            <a:lvl3pPr>
              <a:defRPr sz="2400">
                <a:solidFill>
                  <a:schemeClr val="bg1"/>
                </a:solidFill>
                <a:latin typeface="Times New Roman" charset="0"/>
                <a:ea typeface="ＭＳ Ｐゴシック" charset="0"/>
              </a:defRPr>
            </a:lvl3pPr>
            <a:lvl4pPr>
              <a:defRPr sz="2400">
                <a:solidFill>
                  <a:schemeClr val="bg1"/>
                </a:solidFill>
                <a:latin typeface="Times New Roman" charset="0"/>
                <a:ea typeface="ＭＳ Ｐゴシック" charset="0"/>
              </a:defRPr>
            </a:lvl4pPr>
            <a:lvl5pPr>
              <a:defRPr sz="2400">
                <a:solidFill>
                  <a:schemeClr val="bg1"/>
                </a:solidFill>
                <a:latin typeface="Times New Roman" charset="0"/>
                <a:ea typeface="ＭＳ Ｐゴシック" charset="0"/>
              </a:defRPr>
            </a:lvl5pPr>
            <a:lvl6pPr marL="457200" eaLnBrk="0" fontAlgn="base" hangingPunct="0">
              <a:spcBef>
                <a:spcPct val="0"/>
              </a:spcBef>
              <a:spcAft>
                <a:spcPct val="0"/>
              </a:spcAft>
              <a:defRPr sz="2400">
                <a:solidFill>
                  <a:schemeClr val="bg1"/>
                </a:solidFill>
                <a:latin typeface="Times New Roman" charset="0"/>
                <a:ea typeface="ＭＳ Ｐゴシック" charset="0"/>
              </a:defRPr>
            </a:lvl6pPr>
            <a:lvl7pPr marL="914400" eaLnBrk="0" fontAlgn="base" hangingPunct="0">
              <a:spcBef>
                <a:spcPct val="0"/>
              </a:spcBef>
              <a:spcAft>
                <a:spcPct val="0"/>
              </a:spcAft>
              <a:defRPr sz="2400">
                <a:solidFill>
                  <a:schemeClr val="bg1"/>
                </a:solidFill>
                <a:latin typeface="Times New Roman" charset="0"/>
                <a:ea typeface="ＭＳ Ｐゴシック" charset="0"/>
              </a:defRPr>
            </a:lvl7pPr>
            <a:lvl8pPr marL="1371600" eaLnBrk="0" fontAlgn="base" hangingPunct="0">
              <a:spcBef>
                <a:spcPct val="0"/>
              </a:spcBef>
              <a:spcAft>
                <a:spcPct val="0"/>
              </a:spcAft>
              <a:defRPr sz="2400">
                <a:solidFill>
                  <a:schemeClr val="bg1"/>
                </a:solidFill>
                <a:latin typeface="Times New Roman" charset="0"/>
                <a:ea typeface="ＭＳ Ｐゴシック" charset="0"/>
              </a:defRPr>
            </a:lvl8pPr>
            <a:lvl9pPr marL="1828800" eaLnBrk="0" fontAlgn="base" hangingPunct="0">
              <a:spcBef>
                <a:spcPct val="0"/>
              </a:spcBef>
              <a:spcAft>
                <a:spcPct val="0"/>
              </a:spcAft>
              <a:defRPr sz="2400">
                <a:solidFill>
                  <a:schemeClr val="bg1"/>
                </a:solidFill>
                <a:latin typeface="Times New Roman" charset="0"/>
                <a:ea typeface="ＭＳ Ｐゴシック" charset="0"/>
              </a:defRPr>
            </a:lvl9pPr>
          </a:lstStyle>
          <a:p>
            <a:pPr defTabSz="914400" eaLnBrk="0" fontAlgn="base" hangingPunct="0">
              <a:spcBef>
                <a:spcPct val="0"/>
              </a:spcBef>
              <a:spcAft>
                <a:spcPct val="0"/>
              </a:spcAft>
              <a:defRPr/>
            </a:pPr>
            <a:endParaRPr lang="en-US" smtClean="0">
              <a:solidFill>
                <a:srgbClr val="FFFFFF"/>
              </a:solidFill>
            </a:endParaRPr>
          </a:p>
        </p:txBody>
      </p:sp>
      <p:grpSp>
        <p:nvGrpSpPr>
          <p:cNvPr id="1028" name="Group 2"/>
          <p:cNvGrpSpPr>
            <a:grpSpLocks/>
          </p:cNvGrpSpPr>
          <p:nvPr userDrawn="1"/>
        </p:nvGrpSpPr>
        <p:grpSpPr bwMode="auto">
          <a:xfrm>
            <a:off x="0" y="5619750"/>
            <a:ext cx="9177338" cy="1743075"/>
            <a:chOff x="0" y="5619105"/>
            <a:chExt cx="9177338" cy="1743075"/>
          </a:xfrm>
        </p:grpSpPr>
        <p:sp>
          <p:nvSpPr>
            <p:cNvPr id="1029" name="Rectangle 1"/>
            <p:cNvSpPr>
              <a:spLocks/>
            </p:cNvSpPr>
            <p:nvPr/>
          </p:nvSpPr>
          <p:spPr bwMode="auto">
            <a:xfrm>
              <a:off x="0" y="6134100"/>
              <a:ext cx="9177338" cy="723900"/>
            </a:xfrm>
            <a:prstGeom prst="rect">
              <a:avLst/>
            </a:prstGeom>
            <a:gradFill rotWithShape="0">
              <a:gsLst>
                <a:gs pos="0">
                  <a:srgbClr val="052C7C"/>
                </a:gs>
                <a:gs pos="100000">
                  <a:srgbClr val="021333"/>
                </a:gs>
              </a:gsLst>
              <a:lin ang="54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defTabSz="914400" eaLnBrk="0" fontAlgn="base" hangingPunct="0">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pic>
          <p:nvPicPr>
            <p:cNvPr id="103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91375" y="6284305"/>
              <a:ext cx="18002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31" name="Picture 5" descr="IRI icon_wht.eps"/>
            <p:cNvPicPr>
              <a:picLocks noChangeAspect="1"/>
            </p:cNvPicPr>
            <p:nvPr/>
          </p:nvPicPr>
          <p:blipFill>
            <a:blip r:embed="rId15">
              <a:alphaModFix amt="11000"/>
              <a:extLst>
                <a:ext uri="{28A0092B-C50C-407E-A947-70E740481C1C}">
                  <a14:useLocalDpi xmlns:a14="http://schemas.microsoft.com/office/drawing/2010/main" val="0"/>
                </a:ext>
              </a:extLst>
            </a:blip>
            <a:srcRect/>
            <a:stretch>
              <a:fillRect/>
            </a:stretch>
          </p:blipFill>
          <p:spPr bwMode="auto">
            <a:xfrm>
              <a:off x="228600" y="5619105"/>
              <a:ext cx="1743075" cy="1743075"/>
            </a:xfrm>
            <a:prstGeom prst="rect">
              <a:avLst/>
            </a:prstGeom>
            <a:noFill/>
            <a:ln>
              <a:noFill/>
            </a:ln>
            <a:extLst>
              <a:ext uri="{909E8E84-426E-40dd-AFC4-6F175D3DCCD1}">
                <a14:hiddenFill xmlns:a14="http://schemas.microsoft.com/office/drawing/2010/main">
                  <a:solidFill>
                    <a:srgbClr val="FFFFFF">
                      <a:alpha val="10980"/>
                    </a:srgbClr>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ＭＳ Ｐゴシック" charset="0"/>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0"/>
          <a:cs typeface="ＭＳ Ｐゴシック" charset="0"/>
        </a:defRPr>
      </a:lvl5pPr>
      <a:lvl6pPr marL="457200" algn="l" defTabSz="457200" rtl="0" fontAlgn="base">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128"/>
        </a:defRPr>
      </a:lvl6pPr>
      <a:lvl7pPr marL="914400" algn="l" defTabSz="457200" rtl="0" fontAlgn="base">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128"/>
        </a:defRPr>
      </a:lvl7pPr>
      <a:lvl8pPr marL="1371600" algn="l" defTabSz="457200" rtl="0" fontAlgn="base">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128"/>
        </a:defRPr>
      </a:lvl8pPr>
      <a:lvl9pPr marL="1828800" algn="l" defTabSz="457200" rtl="0" fontAlgn="base">
        <a:spcBef>
          <a:spcPct val="0"/>
        </a:spcBef>
        <a:spcAft>
          <a:spcPct val="0"/>
        </a:spcAft>
        <a:buClr>
          <a:srgbClr val="000000"/>
        </a:buClr>
        <a:buSzPct val="100000"/>
        <a:buFont typeface="Times New Roman" charset="0"/>
        <a:defRPr sz="4400">
          <a:solidFill>
            <a:srgbClr val="000000"/>
          </a:solidFill>
          <a:latin typeface="Times New Roman" charset="0"/>
          <a:ea typeface="ＭＳ Ｐゴシック" charset="-128"/>
        </a:defRPr>
      </a:lvl9pPr>
    </p:titleStyle>
    <p:bodyStyle>
      <a:lvl1pPr marL="341313" indent="-341313" algn="l" defTabSz="457200" rtl="0" eaLnBrk="0" fontAlgn="base" hangingPunct="0">
        <a:spcBef>
          <a:spcPts val="800"/>
        </a:spcBef>
        <a:spcAft>
          <a:spcPct val="0"/>
        </a:spcAft>
        <a:buClr>
          <a:srgbClr val="000000"/>
        </a:buClr>
        <a:buSzPct val="100000"/>
        <a:buFont typeface="Times New Roman" charset="0"/>
        <a:buChar char="•"/>
        <a:defRPr sz="3200">
          <a:solidFill>
            <a:srgbClr val="000000"/>
          </a:solidFill>
          <a:latin typeface="+mn-lt"/>
          <a:ea typeface="ＭＳ Ｐゴシック" charset="0"/>
          <a:cs typeface="ＭＳ Ｐゴシック" charset="0"/>
        </a:defRPr>
      </a:lvl1pPr>
      <a:lvl2pPr marL="741363" indent="-284163" algn="l" defTabSz="457200" rtl="0" eaLnBrk="0" fontAlgn="base" hangingPunct="0">
        <a:spcBef>
          <a:spcPts val="700"/>
        </a:spcBef>
        <a:spcAft>
          <a:spcPct val="0"/>
        </a:spcAft>
        <a:buClr>
          <a:srgbClr val="000000"/>
        </a:buClr>
        <a:buSzPct val="100000"/>
        <a:buFont typeface="Times New Roman" charset="0"/>
        <a:buChar char="–"/>
        <a:defRPr sz="2800">
          <a:solidFill>
            <a:srgbClr val="000000"/>
          </a:solidFill>
          <a:latin typeface="+mn-lt"/>
          <a:ea typeface="MS PGothic" charset="0"/>
          <a:cs typeface="MS PGothic" pitchFamily="34" charset="-128"/>
        </a:defRPr>
      </a:lvl2pPr>
      <a:lvl3pPr marL="1143000" indent="-228600" algn="l" defTabSz="457200" rtl="0" eaLnBrk="0" fontAlgn="base" hangingPunct="0">
        <a:spcBef>
          <a:spcPts val="600"/>
        </a:spcBef>
        <a:spcAft>
          <a:spcPct val="0"/>
        </a:spcAft>
        <a:buClr>
          <a:srgbClr val="000000"/>
        </a:buClr>
        <a:buSzPct val="100000"/>
        <a:buFont typeface="Times New Roman" charset="0"/>
        <a:buChar char="•"/>
        <a:defRPr sz="2400">
          <a:solidFill>
            <a:srgbClr val="000000"/>
          </a:solidFill>
          <a:latin typeface="+mn-lt"/>
          <a:ea typeface="MS PGothic" charset="0"/>
          <a:cs typeface="MS PGothic" pitchFamily="34" charset="-128"/>
        </a:defRPr>
      </a:lvl3pPr>
      <a:lvl4pPr marL="1600200" indent="-228600" algn="l" defTabSz="457200" rtl="0" eaLnBrk="0" fontAlgn="base" hangingPunct="0">
        <a:spcBef>
          <a:spcPts val="500"/>
        </a:spcBef>
        <a:spcAft>
          <a:spcPct val="0"/>
        </a:spcAft>
        <a:buClr>
          <a:srgbClr val="000000"/>
        </a:buClr>
        <a:buSzPct val="100000"/>
        <a:buFont typeface="Times New Roman" charset="0"/>
        <a:buChar char="–"/>
        <a:defRPr sz="2000">
          <a:solidFill>
            <a:srgbClr val="000000"/>
          </a:solidFill>
          <a:latin typeface="+mn-lt"/>
          <a:ea typeface="MS PGothic" charset="0"/>
          <a:cs typeface="MS PGothic" pitchFamily="34" charset="-128"/>
        </a:defRPr>
      </a:lvl4pPr>
      <a:lvl5pPr marL="2057400" indent="-228600" algn="l" defTabSz="457200" rtl="0" eaLnBrk="0" fontAlgn="base" hangingPunct="0">
        <a:spcBef>
          <a:spcPts val="500"/>
        </a:spcBef>
        <a:spcAft>
          <a:spcPct val="0"/>
        </a:spcAft>
        <a:buClr>
          <a:srgbClr val="000000"/>
        </a:buClr>
        <a:buSzPct val="100000"/>
        <a:buFont typeface="Times New Roman" charset="0"/>
        <a:buChar char="»"/>
        <a:defRPr sz="2000">
          <a:solidFill>
            <a:srgbClr val="000000"/>
          </a:solidFill>
          <a:latin typeface="+mn-lt"/>
          <a:ea typeface="MS PGothic" charset="0"/>
          <a:cs typeface="MS PGothic" pitchFamily="34" charset="-128"/>
        </a:defRPr>
      </a:lvl5pPr>
      <a:lvl6pPr marL="2514600" indent="-228600" algn="l" defTabSz="457200" rtl="0" fontAlgn="base">
        <a:spcBef>
          <a:spcPts val="500"/>
        </a:spcBef>
        <a:spcAft>
          <a:spcPct val="0"/>
        </a:spcAft>
        <a:buClr>
          <a:srgbClr val="000000"/>
        </a:buClr>
        <a:buSzPct val="100000"/>
        <a:buFont typeface="Times New Roman" charset="0"/>
        <a:buChar char="»"/>
        <a:defRPr sz="2000">
          <a:solidFill>
            <a:srgbClr val="000000"/>
          </a:solidFill>
          <a:latin typeface="+mn-lt"/>
          <a:ea typeface="ＭＳ Ｐゴシック" charset="-128"/>
        </a:defRPr>
      </a:lvl6pPr>
      <a:lvl7pPr marL="2971800" indent="-228600" algn="l" defTabSz="457200" rtl="0" fontAlgn="base">
        <a:spcBef>
          <a:spcPts val="500"/>
        </a:spcBef>
        <a:spcAft>
          <a:spcPct val="0"/>
        </a:spcAft>
        <a:buClr>
          <a:srgbClr val="000000"/>
        </a:buClr>
        <a:buSzPct val="100000"/>
        <a:buFont typeface="Times New Roman" charset="0"/>
        <a:buChar char="»"/>
        <a:defRPr sz="2000">
          <a:solidFill>
            <a:srgbClr val="000000"/>
          </a:solidFill>
          <a:latin typeface="+mn-lt"/>
          <a:ea typeface="ＭＳ Ｐゴシック" charset="-128"/>
        </a:defRPr>
      </a:lvl7pPr>
      <a:lvl8pPr marL="3429000" indent="-228600" algn="l" defTabSz="457200" rtl="0" fontAlgn="base">
        <a:spcBef>
          <a:spcPts val="500"/>
        </a:spcBef>
        <a:spcAft>
          <a:spcPct val="0"/>
        </a:spcAft>
        <a:buClr>
          <a:srgbClr val="000000"/>
        </a:buClr>
        <a:buSzPct val="100000"/>
        <a:buFont typeface="Times New Roman" charset="0"/>
        <a:buChar char="»"/>
        <a:defRPr sz="2000">
          <a:solidFill>
            <a:srgbClr val="000000"/>
          </a:solidFill>
          <a:latin typeface="+mn-lt"/>
          <a:ea typeface="ＭＳ Ｐゴシック" charset="-128"/>
        </a:defRPr>
      </a:lvl8pPr>
      <a:lvl9pPr marL="3886200" indent="-228600" algn="l" defTabSz="457200" rtl="0" fontAlgn="base">
        <a:spcBef>
          <a:spcPts val="500"/>
        </a:spcBef>
        <a:spcAft>
          <a:spcPct val="0"/>
        </a:spcAft>
        <a:buClr>
          <a:srgbClr val="000000"/>
        </a:buClr>
        <a:buSzPct val="100000"/>
        <a:buFont typeface="Times New Roman" charset="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iri.columbia.edu/our-expertise/climate/forecasts/seasonal-climate-forecast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iridl.ldeo.columbia.edu/maproom/Global/Forecasts/Flexible_Forecasts/precipitation.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7.png"/><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5.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5.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g"/><Relationship Id="rId5" Type="http://schemas.openxmlformats.org/officeDocument/2006/relationships/image" Target="../media/image26.gif"/><Relationship Id="rId6" Type="http://schemas.openxmlformats.org/officeDocument/2006/relationships/image" Target="../media/image27.jpg"/><Relationship Id="rId7" Type="http://schemas.openxmlformats.org/officeDocument/2006/relationships/image" Target="../media/image28.png"/><Relationship Id="rId1" Type="http://schemas.openxmlformats.org/officeDocument/2006/relationships/slideLayout" Target="../slideLayouts/slideLayout45.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5" Type="http://schemas.openxmlformats.org/officeDocument/2006/relationships/image" Target="../media/image30.jpeg"/><Relationship Id="rId6" Type="http://schemas.openxmlformats.org/officeDocument/2006/relationships/image" Target="../media/image31.gif"/><Relationship Id="rId7" Type="http://schemas.openxmlformats.org/officeDocument/2006/relationships/image" Target="../media/image32.jpeg"/><Relationship Id="rId1" Type="http://schemas.openxmlformats.org/officeDocument/2006/relationships/slideLayout" Target="../slideLayouts/slideLayout29.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 Id="rId3"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0.png"/><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0.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image" Target="../media/image5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18.xml"/><Relationship Id="rId2"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18.xml"/><Relationship Id="rId2"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emf"/><Relationship Id="rId5" Type="http://schemas.openxmlformats.org/officeDocument/2006/relationships/image" Target="../media/image4.png"/><Relationship Id="rId1" Type="http://schemas.openxmlformats.org/officeDocument/2006/relationships/slideLayout" Target="../slideLayouts/slideLayout52.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 Id="rId3" Type="http://schemas.openxmlformats.org/officeDocument/2006/relationships/image" Target="../media/image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7.png"/><Relationship Id="rId3" Type="http://schemas.openxmlformats.org/officeDocument/2006/relationships/hyperlink" Target="http://iridl.ldeo.columbia.edu/maproom/IFR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1" Type="http://schemas.openxmlformats.org/officeDocument/2006/relationships/slideLayout" Target="../slideLayouts/slideLayout47.xml"/><Relationship Id="rId2" Type="http://schemas.openxmlformats.org/officeDocument/2006/relationships/hyperlink" Target="http://iridl.ldeo.columbia.edu/maproom/ENSO/Impacts.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hyperlink" Target="http://iri.columbia.edu/our-expertise/climate/forecasts/enso/current/?enso_tab=enso-quickloo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49939" y="-26525"/>
            <a:ext cx="10393938" cy="6896100"/>
            <a:chOff x="-1249939" y="-38100"/>
            <a:chExt cx="10393938" cy="6896100"/>
          </a:xfrm>
        </p:grpSpPr>
        <p:sp>
          <p:nvSpPr>
            <p:cNvPr id="4" name="Rectangle 1"/>
            <p:cNvSpPr>
              <a:spLocks/>
            </p:cNvSpPr>
            <p:nvPr/>
          </p:nvSpPr>
          <p:spPr bwMode="auto">
            <a:xfrm>
              <a:off x="0" y="-38100"/>
              <a:ext cx="9143999" cy="6896100"/>
            </a:xfrm>
            <a:prstGeom prst="rect">
              <a:avLst/>
            </a:prstGeom>
            <a:gradFill rotWithShape="0">
              <a:gsLst>
                <a:gs pos="0">
                  <a:srgbClr val="052C7C"/>
                </a:gs>
                <a:gs pos="100000">
                  <a:srgbClr val="021333"/>
                </a:gs>
              </a:gsLst>
              <a:lin ang="54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endParaRPr lang="en-US"/>
            </a:p>
          </p:txBody>
        </p:sp>
        <p:pic>
          <p:nvPicPr>
            <p:cNvPr id="6" name="Picture 2" descr="IRI icon_wht.eps"/>
            <p:cNvPicPr>
              <a:picLocks noChangeAspect="1"/>
            </p:cNvPicPr>
            <p:nvPr/>
          </p:nvPicPr>
          <p:blipFill>
            <a:blip r:embed="rId2">
              <a:alphaModFix amt="11000"/>
              <a:extLst>
                <a:ext uri="{28A0092B-C50C-407E-A947-70E740481C1C}">
                  <a14:useLocalDpi xmlns:a14="http://schemas.microsoft.com/office/drawing/2010/main" val="0"/>
                </a:ext>
              </a:extLst>
            </a:blip>
            <a:srcRect/>
            <a:stretch>
              <a:fillRect/>
            </a:stretch>
          </p:blipFill>
          <p:spPr bwMode="auto">
            <a:xfrm>
              <a:off x="-1249939" y="723096"/>
              <a:ext cx="5255018" cy="5255018"/>
            </a:xfrm>
            <a:prstGeom prst="rect">
              <a:avLst/>
            </a:prstGeom>
            <a:noFill/>
            <a:ln>
              <a:noFill/>
            </a:ln>
            <a:extLst>
              <a:ext uri="{909E8E84-426E-40dd-AFC4-6F175D3DCCD1}">
                <a14:hiddenFill xmlns:a14="http://schemas.microsoft.com/office/drawing/2010/main">
                  <a:solidFill>
                    <a:srgbClr val="FFFFFF">
                      <a:alpha val="10980"/>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245" y="4246050"/>
              <a:ext cx="2560972" cy="58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8" name="Rectangle 7"/>
          <p:cNvSpPr/>
          <p:nvPr/>
        </p:nvSpPr>
        <p:spPr>
          <a:xfrm>
            <a:off x="4295516" y="1706815"/>
            <a:ext cx="4572000" cy="1200314"/>
          </a:xfrm>
          <a:prstGeom prst="rect">
            <a:avLst/>
          </a:prstGeom>
        </p:spPr>
        <p:txBody>
          <a:bodyPr lIns="91425" tIns="45713" rIns="91425" bIns="45713">
            <a:spAutoFit/>
          </a:bodyPr>
          <a:lstStyle/>
          <a:p>
            <a:r>
              <a:rPr lang="en-US" sz="3600" b="1" dirty="0">
                <a:solidFill>
                  <a:schemeClr val="bg1">
                    <a:lumMod val="95000"/>
                  </a:schemeClr>
                </a:solidFill>
              </a:rPr>
              <a:t>IRI </a:t>
            </a:r>
            <a:r>
              <a:rPr lang="en-US" sz="3600" b="1" dirty="0" smtClean="0">
                <a:solidFill>
                  <a:schemeClr val="bg1">
                    <a:lumMod val="95000"/>
                  </a:schemeClr>
                </a:solidFill>
              </a:rPr>
              <a:t>Seasonal </a:t>
            </a:r>
            <a:br>
              <a:rPr lang="en-US" sz="3600" b="1" dirty="0" smtClean="0">
                <a:solidFill>
                  <a:schemeClr val="bg1">
                    <a:lumMod val="95000"/>
                  </a:schemeClr>
                </a:solidFill>
              </a:rPr>
            </a:br>
            <a:r>
              <a:rPr lang="en-US" sz="3600" b="1" dirty="0" smtClean="0">
                <a:solidFill>
                  <a:schemeClr val="bg1">
                    <a:lumMod val="95000"/>
                  </a:schemeClr>
                </a:solidFill>
              </a:rPr>
              <a:t>Climate Outlooks</a:t>
            </a:r>
            <a:endParaRPr lang="en-US" b="1" spc="130" baseline="30000" dirty="0">
              <a:solidFill>
                <a:srgbClr val="FFFFFF"/>
              </a:solidFill>
              <a:latin typeface="Gill Sans MT"/>
              <a:ea typeface="ＭＳ Ｐゴシック" charset="0"/>
              <a:cs typeface="Gill Sans MT"/>
              <a:sym typeface="Helvetica" charset="0"/>
            </a:endParaRPr>
          </a:p>
        </p:txBody>
      </p:sp>
    </p:spTree>
    <p:extLst>
      <p:ext uri="{BB962C8B-B14F-4D97-AF65-F5344CB8AC3E}">
        <p14:creationId xmlns:p14="http://schemas.microsoft.com/office/powerpoint/2010/main" val="25512397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57200" y="744541"/>
            <a:ext cx="8229600" cy="2149475"/>
          </a:xfrm>
        </p:spPr>
        <p:txBody>
          <a:bodyPr/>
          <a:lstStyle/>
          <a:p>
            <a:r>
              <a:rPr lang="en-US" b="1" dirty="0" smtClean="0">
                <a:solidFill>
                  <a:srgbClr val="000000"/>
                </a:solidFill>
                <a:latin typeface="Calibri" charset="0"/>
              </a:rPr>
              <a:t>SEASONAL-TO-INTERANNUAL</a:t>
            </a:r>
            <a:br>
              <a:rPr lang="en-US" b="1" dirty="0" smtClean="0">
                <a:solidFill>
                  <a:srgbClr val="000000"/>
                </a:solidFill>
                <a:latin typeface="Calibri" charset="0"/>
              </a:rPr>
            </a:br>
            <a:r>
              <a:rPr lang="en-US" b="1" dirty="0" smtClean="0">
                <a:solidFill>
                  <a:srgbClr val="000000"/>
                </a:solidFill>
                <a:latin typeface="Calibri" charset="0"/>
              </a:rPr>
              <a:t>VARIABILITY</a:t>
            </a:r>
            <a:endParaRPr lang="en-US" b="1" dirty="0">
              <a:solidFill>
                <a:srgbClr val="000000"/>
              </a:solidFill>
              <a:latin typeface="Calibri" charset="0"/>
            </a:endParaRPr>
          </a:p>
        </p:txBody>
      </p:sp>
      <p:sp>
        <p:nvSpPr>
          <p:cNvPr id="7" name="Title 1"/>
          <p:cNvSpPr txBox="1">
            <a:spLocks/>
          </p:cNvSpPr>
          <p:nvPr/>
        </p:nvSpPr>
        <p:spPr bwMode="auto">
          <a:xfrm>
            <a:off x="358775" y="2679700"/>
            <a:ext cx="82296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45713" rIns="91425" bIns="45713"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i="1" dirty="0" smtClean="0">
                <a:solidFill>
                  <a:srgbClr val="000000"/>
                </a:solidFill>
                <a:effectLst>
                  <a:outerShdw blurRad="38100" dist="38100" dir="2700000" algn="tl">
                    <a:srgbClr val="DDDDDD"/>
                  </a:outerShdw>
                </a:effectLst>
                <a:latin typeface="Calibri" charset="0"/>
              </a:rPr>
              <a:t>“Reliable” forecasts are needed for threshold-based decisions</a:t>
            </a:r>
            <a:endParaRPr lang="en-US" i="1" dirty="0">
              <a:solidFill>
                <a:srgbClr val="000000"/>
              </a:solidFill>
              <a:effectLst>
                <a:outerShdw blurRad="38100" dist="38100" dir="2700000" algn="tl">
                  <a:srgbClr val="DDDDDD"/>
                </a:outerShdw>
              </a:effectLst>
              <a:latin typeface="Calibri" charset="0"/>
            </a:endParaRPr>
          </a:p>
        </p:txBody>
      </p:sp>
    </p:spTree>
    <p:extLst>
      <p:ext uri="{BB962C8B-B14F-4D97-AF65-F5344CB8AC3E}">
        <p14:creationId xmlns:p14="http://schemas.microsoft.com/office/powerpoint/2010/main" val="316593195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solidFill>
                  <a:srgbClr val="000090"/>
                </a:solidFill>
                <a:latin typeface="Gill Sans"/>
                <a:cs typeface="Gill Sans"/>
              </a:rPr>
              <a:t>Information Products for </a:t>
            </a:r>
            <a:br>
              <a:rPr lang="en-US" dirty="0" smtClean="0">
                <a:solidFill>
                  <a:srgbClr val="000090"/>
                </a:solidFill>
                <a:latin typeface="Gill Sans"/>
                <a:cs typeface="Gill Sans"/>
              </a:rPr>
            </a:br>
            <a:r>
              <a:rPr lang="en-US" dirty="0" smtClean="0">
                <a:solidFill>
                  <a:srgbClr val="000090"/>
                </a:solidFill>
                <a:latin typeface="Gill Sans"/>
                <a:cs typeface="Gill Sans"/>
              </a:rPr>
              <a:t>Seasonal-to-Interannual Timescales</a:t>
            </a:r>
            <a:endParaRPr lang="en-US" dirty="0">
              <a:solidFill>
                <a:srgbClr val="000090"/>
              </a:solidFill>
              <a:latin typeface="Gill Sans"/>
              <a:cs typeface="Gill Sans"/>
            </a:endParaRPr>
          </a:p>
        </p:txBody>
      </p:sp>
      <p:sp>
        <p:nvSpPr>
          <p:cNvPr id="3" name="Content Placeholder 2"/>
          <p:cNvSpPr>
            <a:spLocks noGrp="1"/>
          </p:cNvSpPr>
          <p:nvPr>
            <p:ph idx="1"/>
          </p:nvPr>
        </p:nvSpPr>
        <p:spPr>
          <a:xfrm>
            <a:off x="457200" y="2387600"/>
            <a:ext cx="8229600" cy="3738566"/>
          </a:xfrm>
        </p:spPr>
        <p:txBody>
          <a:bodyPr/>
          <a:lstStyle/>
          <a:p>
            <a:r>
              <a:rPr lang="en-US" dirty="0" smtClean="0"/>
              <a:t>ENSO Outlooks</a:t>
            </a:r>
          </a:p>
          <a:p>
            <a:r>
              <a:rPr lang="en-US" dirty="0" smtClean="0">
                <a:hlinkClick r:id="rId2"/>
              </a:rPr>
              <a:t>“Net Assessment” seasonal forecast</a:t>
            </a:r>
            <a:endParaRPr lang="en-US" dirty="0" smtClean="0"/>
          </a:p>
          <a:p>
            <a:r>
              <a:rPr lang="en-US" dirty="0" smtClean="0"/>
              <a:t>“Flexible format” seasonal forecast</a:t>
            </a:r>
            <a:endParaRPr lang="en-US" dirty="0"/>
          </a:p>
        </p:txBody>
      </p:sp>
    </p:spTree>
    <p:extLst>
      <p:ext uri="{BB962C8B-B14F-4D97-AF65-F5344CB8AC3E}">
        <p14:creationId xmlns:p14="http://schemas.microsoft.com/office/powerpoint/2010/main" val="23797704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D15_NAm_pcp.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00" y="0"/>
            <a:ext cx="6423949" cy="6858000"/>
          </a:xfrm>
          <a:prstGeom prst="rect">
            <a:avLst/>
          </a:prstGeom>
        </p:spPr>
      </p:pic>
    </p:spTree>
    <p:extLst>
      <p:ext uri="{BB962C8B-B14F-4D97-AF65-F5344CB8AC3E}">
        <p14:creationId xmlns:p14="http://schemas.microsoft.com/office/powerpoint/2010/main" val="2611381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87486" y="0"/>
            <a:ext cx="7356514" cy="6121400"/>
          </a:xfrm>
          <a:prstGeom prst="rect">
            <a:avLst/>
          </a:prstGeom>
        </p:spPr>
      </p:pic>
      <p:sp>
        <p:nvSpPr>
          <p:cNvPr id="5" name="TextBox 4"/>
          <p:cNvSpPr txBox="1"/>
          <p:nvPr/>
        </p:nvSpPr>
        <p:spPr>
          <a:xfrm>
            <a:off x="0" y="3733801"/>
            <a:ext cx="3759200" cy="1754327"/>
          </a:xfrm>
          <a:prstGeom prst="rect">
            <a:avLst/>
          </a:prstGeom>
          <a:noFill/>
        </p:spPr>
        <p:txBody>
          <a:bodyPr wrap="square" rtlCol="0">
            <a:spAutoFit/>
          </a:bodyPr>
          <a:lstStyle/>
          <a:p>
            <a:r>
              <a:rPr lang="en-US" sz="2400" dirty="0" smtClean="0"/>
              <a:t>Common format for</a:t>
            </a:r>
          </a:p>
          <a:p>
            <a:r>
              <a:rPr lang="en-US" sz="2400" dirty="0" smtClean="0"/>
              <a:t>Seasonal Climate Forecast</a:t>
            </a:r>
          </a:p>
          <a:p>
            <a:pPr marL="285750" indent="-285750">
              <a:buFontTx/>
              <a:buChar char="•"/>
            </a:pPr>
            <a:r>
              <a:rPr lang="en-US" sz="2000" dirty="0" smtClean="0">
                <a:solidFill>
                  <a:srgbClr val="0000FF"/>
                </a:solidFill>
              </a:rPr>
              <a:t>Regional</a:t>
            </a:r>
          </a:p>
          <a:p>
            <a:pPr marL="285750" indent="-285750">
              <a:buFontTx/>
              <a:buChar char="•"/>
            </a:pPr>
            <a:r>
              <a:rPr lang="en-US" sz="2000" dirty="0" smtClean="0">
                <a:solidFill>
                  <a:srgbClr val="0000FF"/>
                </a:solidFill>
              </a:rPr>
              <a:t>Categorical</a:t>
            </a:r>
          </a:p>
          <a:p>
            <a:pPr marL="285750" indent="-285750">
              <a:buFontTx/>
              <a:buChar char="•"/>
            </a:pPr>
            <a:r>
              <a:rPr lang="en-US" sz="2000" dirty="0" smtClean="0">
                <a:solidFill>
                  <a:srgbClr val="0000FF"/>
                </a:solidFill>
              </a:rPr>
              <a:t>Fixed</a:t>
            </a:r>
            <a:endParaRPr lang="en-US" sz="2000" dirty="0">
              <a:solidFill>
                <a:srgbClr val="0000FF"/>
              </a:solidFill>
            </a:endParaRPr>
          </a:p>
        </p:txBody>
      </p:sp>
      <p:pic>
        <p:nvPicPr>
          <p:cNvPr id="8" name="Picture 7"/>
          <p:cNvPicPr>
            <a:picLocks noChangeAspect="1"/>
          </p:cNvPicPr>
          <p:nvPr/>
        </p:nvPicPr>
        <p:blipFill>
          <a:blip r:embed="rId3"/>
          <a:stretch>
            <a:fillRect/>
          </a:stretch>
        </p:blipFill>
        <p:spPr>
          <a:xfrm>
            <a:off x="25400" y="63500"/>
            <a:ext cx="7965260" cy="2806700"/>
          </a:xfrm>
          <a:prstGeom prst="rect">
            <a:avLst/>
          </a:prstGeom>
        </p:spPr>
      </p:pic>
    </p:spTree>
    <p:extLst>
      <p:ext uri="{BB962C8B-B14F-4D97-AF65-F5344CB8AC3E}">
        <p14:creationId xmlns:p14="http://schemas.microsoft.com/office/powerpoint/2010/main" val="542044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solidFill>
                  <a:srgbClr val="000090"/>
                </a:solidFill>
                <a:latin typeface="Gill Sans"/>
                <a:cs typeface="Gill Sans"/>
              </a:rPr>
              <a:t>Information Products for </a:t>
            </a:r>
            <a:br>
              <a:rPr lang="en-US" dirty="0" smtClean="0">
                <a:solidFill>
                  <a:srgbClr val="000090"/>
                </a:solidFill>
                <a:latin typeface="Gill Sans"/>
                <a:cs typeface="Gill Sans"/>
              </a:rPr>
            </a:br>
            <a:r>
              <a:rPr lang="en-US" dirty="0" smtClean="0">
                <a:solidFill>
                  <a:srgbClr val="000090"/>
                </a:solidFill>
                <a:latin typeface="Gill Sans"/>
                <a:cs typeface="Gill Sans"/>
              </a:rPr>
              <a:t>Seasonal-to-Interannual Timescales</a:t>
            </a:r>
            <a:endParaRPr lang="en-US" dirty="0">
              <a:solidFill>
                <a:srgbClr val="000090"/>
              </a:solidFill>
              <a:latin typeface="Gill Sans"/>
              <a:cs typeface="Gill Sans"/>
            </a:endParaRPr>
          </a:p>
        </p:txBody>
      </p:sp>
      <p:sp>
        <p:nvSpPr>
          <p:cNvPr id="3" name="Content Placeholder 2"/>
          <p:cNvSpPr>
            <a:spLocks noGrp="1"/>
          </p:cNvSpPr>
          <p:nvPr>
            <p:ph idx="1"/>
          </p:nvPr>
        </p:nvSpPr>
        <p:spPr>
          <a:xfrm>
            <a:off x="457200" y="2387600"/>
            <a:ext cx="8229600" cy="3738566"/>
          </a:xfrm>
        </p:spPr>
        <p:txBody>
          <a:bodyPr/>
          <a:lstStyle/>
          <a:p>
            <a:r>
              <a:rPr lang="en-US" dirty="0" smtClean="0"/>
              <a:t>ENSO Outlooks</a:t>
            </a:r>
          </a:p>
          <a:p>
            <a:r>
              <a:rPr lang="en-US" dirty="0" smtClean="0"/>
              <a:t>“Net Assessment” seasonal forecast</a:t>
            </a:r>
          </a:p>
          <a:p>
            <a:r>
              <a:rPr lang="en-US" dirty="0" smtClean="0">
                <a:hlinkClick r:id="rId2"/>
              </a:rPr>
              <a:t>“Flexible format” seasonal forecast</a:t>
            </a:r>
            <a:endParaRPr lang="en-US" dirty="0"/>
          </a:p>
        </p:txBody>
      </p:sp>
    </p:spTree>
    <p:extLst>
      <p:ext uri="{BB962C8B-B14F-4D97-AF65-F5344CB8AC3E}">
        <p14:creationId xmlns:p14="http://schemas.microsoft.com/office/powerpoint/2010/main" val="28261285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9144000"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73922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9144000"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9255" t="18114" b="32818"/>
          <a:stretch/>
        </p:blipFill>
        <p:spPr bwMode="auto">
          <a:xfrm>
            <a:off x="5286376" y="1271821"/>
            <a:ext cx="3857625" cy="39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a:off x="4973836" y="4161234"/>
            <a:ext cx="1384102"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357938" y="4152305"/>
            <a:ext cx="0" cy="143768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6357938" y="3509368"/>
            <a:ext cx="0" cy="64293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964906" y="3518297"/>
            <a:ext cx="138410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973838" y="2911078"/>
            <a:ext cx="419695" cy="0"/>
          </a:xfrm>
          <a:prstGeom prst="line">
            <a:avLst/>
          </a:prstGeom>
          <a:ln>
            <a:solidFill>
              <a:schemeClr val="accent1"/>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393531" y="2911078"/>
            <a:ext cx="0" cy="267890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393535" y="2911078"/>
            <a:ext cx="55364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29313" y="2920008"/>
            <a:ext cx="0" cy="2678906"/>
          </a:xfrm>
          <a:prstGeom prst="line">
            <a:avLst/>
          </a:prstGeom>
          <a:ln>
            <a:prstDash val="soli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21203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0"/>
            <a:ext cx="9144000"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9255" t="18114" b="32818"/>
          <a:stretch/>
        </p:blipFill>
        <p:spPr bwMode="auto">
          <a:xfrm>
            <a:off x="5289889" y="1271821"/>
            <a:ext cx="3857625" cy="3973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158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57200" y="744541"/>
            <a:ext cx="8229600" cy="2149475"/>
          </a:xfrm>
        </p:spPr>
        <p:txBody>
          <a:bodyPr/>
          <a:lstStyle/>
          <a:p>
            <a:r>
              <a:rPr lang="en-US" b="1" dirty="0" smtClean="0">
                <a:solidFill>
                  <a:srgbClr val="000000"/>
                </a:solidFill>
                <a:latin typeface="Calibri" charset="0"/>
              </a:rPr>
              <a:t>OBSERVATIONS</a:t>
            </a:r>
            <a:endParaRPr lang="en-US" b="1" dirty="0">
              <a:solidFill>
                <a:srgbClr val="000000"/>
              </a:solidFill>
              <a:latin typeface="Calibri" charset="0"/>
            </a:endParaRPr>
          </a:p>
        </p:txBody>
      </p:sp>
      <p:sp>
        <p:nvSpPr>
          <p:cNvPr id="7" name="Title 1"/>
          <p:cNvSpPr txBox="1">
            <a:spLocks/>
          </p:cNvSpPr>
          <p:nvPr/>
        </p:nvSpPr>
        <p:spPr bwMode="auto">
          <a:xfrm>
            <a:off x="358775" y="2679700"/>
            <a:ext cx="82296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45713" rIns="91425" bIns="45713"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i="1" dirty="0" smtClean="0">
                <a:solidFill>
                  <a:srgbClr val="000000"/>
                </a:solidFill>
                <a:effectLst>
                  <a:outerShdw blurRad="38100" dist="38100" dir="2700000" algn="tl">
                    <a:srgbClr val="DDDDDD"/>
                  </a:outerShdw>
                </a:effectLst>
                <a:latin typeface="Calibri" charset="0"/>
              </a:rPr>
              <a:t>It all starts here…</a:t>
            </a:r>
            <a:endParaRPr lang="en-US" i="1" dirty="0">
              <a:solidFill>
                <a:srgbClr val="000000"/>
              </a:solidFill>
              <a:effectLst>
                <a:outerShdw blurRad="38100" dist="38100" dir="2700000" algn="tl">
                  <a:srgbClr val="DDDDDD"/>
                </a:outerShdw>
              </a:effectLst>
              <a:latin typeface="Calibri" charset="0"/>
            </a:endParaRPr>
          </a:p>
        </p:txBody>
      </p:sp>
    </p:spTree>
    <p:extLst>
      <p:ext uri="{BB962C8B-B14F-4D97-AF65-F5344CB8AC3E}">
        <p14:creationId xmlns:p14="http://schemas.microsoft.com/office/powerpoint/2010/main" val="23953796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000125" y="-198433"/>
            <a:ext cx="10712450" cy="7245351"/>
          </a:xfrm>
          <a:prstGeom prst="rect">
            <a:avLst/>
          </a:prstGeom>
          <a:noFill/>
          <a:ln>
            <a:noFill/>
          </a:ln>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rnd">
                <a:solidFill>
                  <a:schemeClr val="tx1">
                    <a:alpha val="3922"/>
                  </a:schemeClr>
                </a:solidFill>
                <a:round/>
                <a:headEnd/>
                <a:tailEnd/>
              </a14:hiddenLine>
            </a:ext>
          </a:extLst>
        </p:spPr>
      </p:pic>
      <p:sp>
        <p:nvSpPr>
          <p:cNvPr id="14349" name="Rectangle 13"/>
          <p:cNvSpPr>
            <a:spLocks/>
          </p:cNvSpPr>
          <p:nvPr/>
        </p:nvSpPr>
        <p:spPr bwMode="auto">
          <a:xfrm>
            <a:off x="246063" y="3063875"/>
            <a:ext cx="8661400" cy="7112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lIns="0" tIns="0" rIns="0" bIns="0" anchor="ctr"/>
          <a:lstStyle/>
          <a:p>
            <a:pPr defTabSz="457082">
              <a:defRPr/>
            </a:pPr>
            <a:r>
              <a:rPr lang="en-US" sz="4900" spc="300" dirty="0">
                <a:solidFill>
                  <a:srgbClr val="FFFFFF"/>
                </a:solidFill>
                <a:latin typeface="Gill Sans Light" charset="0"/>
                <a:ea typeface="ＭＳ Ｐゴシック" charset="0"/>
                <a:cs typeface="Gill Sans Light" charset="0"/>
                <a:sym typeface="Gill Sans Light" charset="0"/>
              </a:rPr>
              <a:t>DATA POVERTY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2"/>
            <a:ext cx="8229600" cy="855663"/>
          </a:xfrm>
        </p:spPr>
        <p:txBody>
          <a:bodyPr/>
          <a:lstStyle/>
          <a:p>
            <a:r>
              <a:rPr lang="en-US" b="1" dirty="0" smtClean="0">
                <a:solidFill>
                  <a:srgbClr val="0000FF"/>
                </a:solidFill>
              </a:rPr>
              <a:t>Climate Information TOOLBOX</a:t>
            </a:r>
            <a:endParaRPr lang="en-US" b="1" dirty="0">
              <a:solidFill>
                <a:srgbClr val="0000FF"/>
              </a:solidFill>
            </a:endParaRPr>
          </a:p>
        </p:txBody>
      </p:sp>
      <p:sp>
        <p:nvSpPr>
          <p:cNvPr id="3" name="Content Placeholder 2"/>
          <p:cNvSpPr>
            <a:spLocks noGrp="1"/>
          </p:cNvSpPr>
          <p:nvPr>
            <p:ph idx="1"/>
          </p:nvPr>
        </p:nvSpPr>
        <p:spPr>
          <a:xfrm>
            <a:off x="38100" y="825500"/>
            <a:ext cx="9156700" cy="5460999"/>
          </a:xfrm>
        </p:spPr>
        <p:txBody>
          <a:bodyPr>
            <a:normAutofit fontScale="77500" lnSpcReduction="20000"/>
          </a:bodyPr>
          <a:lstStyle/>
          <a:p>
            <a:r>
              <a:rPr lang="en-US" b="1" dirty="0" smtClean="0">
                <a:solidFill>
                  <a:srgbClr val="660066"/>
                </a:solidFill>
              </a:rPr>
              <a:t>ENACTS</a:t>
            </a:r>
            <a:r>
              <a:rPr lang="en-US" dirty="0" smtClean="0"/>
              <a:t>: Enhancing National Climate Services</a:t>
            </a:r>
          </a:p>
          <a:p>
            <a:r>
              <a:rPr lang="en-US" b="1" dirty="0" smtClean="0">
                <a:solidFill>
                  <a:srgbClr val="660066"/>
                </a:solidFill>
              </a:rPr>
              <a:t>Timescales Map Room </a:t>
            </a:r>
            <a:r>
              <a:rPr lang="en-US" dirty="0" smtClean="0">
                <a:sym typeface="Wingdings"/>
              </a:rPr>
              <a:t> Explore relative importance of climate at different timescales</a:t>
            </a:r>
            <a:endParaRPr lang="en-US" dirty="0" smtClean="0"/>
          </a:p>
          <a:p>
            <a:r>
              <a:rPr lang="en-US" b="1" dirty="0" smtClean="0">
                <a:solidFill>
                  <a:srgbClr val="660066"/>
                </a:solidFill>
              </a:rPr>
              <a:t>Seasonal Forecasts</a:t>
            </a:r>
            <a:r>
              <a:rPr lang="en-US" dirty="0" smtClean="0">
                <a:sym typeface="Wingdings"/>
              </a:rPr>
              <a:t> Flexible Forecast Format; Drought; Extremes</a:t>
            </a:r>
            <a:endParaRPr lang="en-US" dirty="0" smtClean="0"/>
          </a:p>
          <a:p>
            <a:r>
              <a:rPr lang="en-US" b="1" dirty="0">
                <a:solidFill>
                  <a:srgbClr val="660066"/>
                </a:solidFill>
                <a:sym typeface="Wingdings"/>
              </a:rPr>
              <a:t>Stochastic </a:t>
            </a:r>
            <a:r>
              <a:rPr lang="en-US" b="1" dirty="0" smtClean="0">
                <a:solidFill>
                  <a:srgbClr val="660066"/>
                </a:solidFill>
                <a:sym typeface="Wingdings"/>
              </a:rPr>
              <a:t>Simulations (Near Term </a:t>
            </a:r>
            <a:r>
              <a:rPr lang="en-US" b="1" smtClean="0">
                <a:solidFill>
                  <a:srgbClr val="660066"/>
                </a:solidFill>
                <a:sym typeface="Wingdings"/>
              </a:rPr>
              <a:t>Climate Change) </a:t>
            </a:r>
            <a:r>
              <a:rPr lang="en-US" dirty="0">
                <a:sym typeface="Wingdings"/>
              </a:rPr>
              <a:t> Explore possible decadal scale </a:t>
            </a:r>
            <a:r>
              <a:rPr lang="en-US" dirty="0" smtClean="0">
                <a:sym typeface="Wingdings"/>
              </a:rPr>
              <a:t>fluctuations, including all timescales</a:t>
            </a:r>
            <a:endParaRPr lang="en-US" dirty="0">
              <a:sym typeface="Wingdings"/>
            </a:endParaRPr>
          </a:p>
          <a:p>
            <a:r>
              <a:rPr lang="en-US" b="1" dirty="0" smtClean="0">
                <a:solidFill>
                  <a:srgbClr val="660066"/>
                </a:solidFill>
              </a:rPr>
              <a:t>Verification</a:t>
            </a:r>
            <a:r>
              <a:rPr lang="en-US" dirty="0" smtClean="0"/>
              <a:t> (at all timescales) </a:t>
            </a:r>
            <a:r>
              <a:rPr lang="en-US" dirty="0" smtClean="0">
                <a:sym typeface="Wingdings"/>
              </a:rPr>
              <a:t> Demonstrating ability of tools to answer the questions we use them to answer</a:t>
            </a:r>
            <a:endParaRPr lang="en-US" dirty="0" smtClean="0"/>
          </a:p>
          <a:p>
            <a:r>
              <a:rPr lang="en-US" b="1" dirty="0" smtClean="0">
                <a:solidFill>
                  <a:srgbClr val="660066"/>
                </a:solidFill>
              </a:rPr>
              <a:t>IRI Data Library </a:t>
            </a:r>
            <a:r>
              <a:rPr lang="en-US" dirty="0">
                <a:sym typeface="Wingdings"/>
              </a:rPr>
              <a:t> Disseminate, analyze, display </a:t>
            </a:r>
            <a:r>
              <a:rPr lang="en-US" dirty="0" smtClean="0">
                <a:sym typeface="Wingdings"/>
              </a:rPr>
              <a:t>data</a:t>
            </a:r>
          </a:p>
          <a:p>
            <a:r>
              <a:rPr lang="en-US" b="1" dirty="0" smtClean="0">
                <a:solidFill>
                  <a:srgbClr val="660066"/>
                </a:solidFill>
                <a:sym typeface="Wingdings"/>
              </a:rPr>
              <a:t>Research</a:t>
            </a:r>
            <a:r>
              <a:rPr lang="en-US" dirty="0" smtClean="0">
                <a:sym typeface="Wingdings"/>
              </a:rPr>
              <a:t>: </a:t>
            </a:r>
          </a:p>
          <a:p>
            <a:pPr lvl="1"/>
            <a:r>
              <a:rPr lang="en-US" dirty="0" err="1" smtClean="0">
                <a:sym typeface="Wingdings"/>
              </a:rPr>
              <a:t>Subseasonal</a:t>
            </a:r>
            <a:r>
              <a:rPr lang="en-US" dirty="0" smtClean="0">
                <a:sym typeface="Wingdings"/>
              </a:rPr>
              <a:t>-to-seasonal climate: characterization &amp; prediction</a:t>
            </a:r>
          </a:p>
          <a:p>
            <a:pPr lvl="1"/>
            <a:r>
              <a:rPr lang="en-US" dirty="0" smtClean="0">
                <a:sym typeface="Wingdings"/>
              </a:rPr>
              <a:t>Decadal variability and prediction</a:t>
            </a:r>
          </a:p>
          <a:p>
            <a:pPr lvl="1"/>
            <a:r>
              <a:rPr lang="en-US" dirty="0" smtClean="0">
                <a:sym typeface="Wingdings"/>
              </a:rPr>
              <a:t>Climate change processes and regional scale change</a:t>
            </a:r>
          </a:p>
        </p:txBody>
      </p:sp>
    </p:spTree>
    <p:extLst>
      <p:ext uri="{BB962C8B-B14F-4D97-AF65-F5344CB8AC3E}">
        <p14:creationId xmlns:p14="http://schemas.microsoft.com/office/powerpoint/2010/main" val="17703885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98433"/>
            <a:ext cx="10712450" cy="724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98433"/>
            <a:ext cx="10712450" cy="724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36867" name="Rectangle 2"/>
          <p:cNvSpPr>
            <a:spLocks/>
          </p:cNvSpPr>
          <p:nvPr/>
        </p:nvSpPr>
        <p:spPr bwMode="auto">
          <a:xfrm>
            <a:off x="152401" y="315913"/>
            <a:ext cx="3022600" cy="5995987"/>
          </a:xfrm>
          <a:prstGeom prst="rect">
            <a:avLst/>
          </a:prstGeom>
          <a:solidFill>
            <a:schemeClr val="accent1">
              <a:alpha val="74509"/>
            </a:schemeClr>
          </a:solidFill>
          <a:ln>
            <a:noFill/>
          </a:ln>
          <a:extLst>
            <a:ext uri="{91240B29-F687-4f45-9708-019B960494DF}">
              <a14:hiddenLine xmlns:a14="http://schemas.microsoft.com/office/drawing/2010/main" w="25400">
                <a:solidFill>
                  <a:schemeClr val="tx1">
                    <a:alpha val="74901"/>
                  </a:schemeClr>
                </a:solidFill>
                <a:miter lim="800000"/>
                <a:headEnd/>
                <a:tailEnd/>
              </a14:hiddenLine>
            </a:ext>
          </a:extLst>
        </p:spPr>
        <p:txBody>
          <a:bodyPr lIns="0" tIns="0" rIns="0" bIns="0"/>
          <a:lstStyle/>
          <a:p>
            <a:pPr defTabSz="457082"/>
            <a:endParaRPr lang="en-US">
              <a:solidFill>
                <a:prstClr val="black"/>
              </a:solidFill>
              <a:latin typeface="Calibri"/>
              <a:sym typeface="Avenir Light"/>
            </a:endParaRPr>
          </a:p>
        </p:txBody>
      </p:sp>
      <p:sp>
        <p:nvSpPr>
          <p:cNvPr id="36868" name="Oval 3"/>
          <p:cNvSpPr>
            <a:spLocks/>
          </p:cNvSpPr>
          <p:nvPr/>
        </p:nvSpPr>
        <p:spPr bwMode="auto">
          <a:xfrm>
            <a:off x="1117600" y="3529013"/>
            <a:ext cx="1511300" cy="1509712"/>
          </a:xfrm>
          <a:prstGeom prst="ellipse">
            <a:avLst/>
          </a:prstGeom>
          <a:solidFill>
            <a:srgbClr val="197533"/>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defTabSz="457082"/>
            <a:endParaRPr lang="en-US">
              <a:solidFill>
                <a:prstClr val="black"/>
              </a:solidFill>
              <a:latin typeface="Calibri"/>
              <a:sym typeface="Avenir Light"/>
            </a:endParaRPr>
          </a:p>
        </p:txBody>
      </p:sp>
      <p:sp>
        <p:nvSpPr>
          <p:cNvPr id="36869" name="Oval 4"/>
          <p:cNvSpPr>
            <a:spLocks/>
          </p:cNvSpPr>
          <p:nvPr/>
        </p:nvSpPr>
        <p:spPr bwMode="auto">
          <a:xfrm flipH="1">
            <a:off x="1787526" y="5422902"/>
            <a:ext cx="165100" cy="163513"/>
          </a:xfrm>
          <a:prstGeom prst="ellipse">
            <a:avLst/>
          </a:prstGeom>
          <a:solidFill>
            <a:srgbClr val="197533"/>
          </a:solidFill>
          <a:ln>
            <a:noFill/>
          </a:ln>
          <a:extLst>
            <a:ext uri="{91240B29-F687-4f45-9708-019B960494DF}">
              <a14:hiddenLine xmlns:a14="http://schemas.microsoft.com/office/drawing/2010/main" w="25400">
                <a:solidFill>
                  <a:srgbClr val="197533"/>
                </a:solidFill>
                <a:miter lim="800000"/>
                <a:headEnd/>
                <a:tailEnd/>
              </a14:hiddenLine>
            </a:ext>
          </a:extLst>
        </p:spPr>
        <p:txBody>
          <a:bodyPr lIns="0" tIns="0" rIns="0" bIns="0"/>
          <a:lstStyle/>
          <a:p>
            <a:pPr defTabSz="457082"/>
            <a:endParaRPr lang="en-US">
              <a:solidFill>
                <a:prstClr val="black"/>
              </a:solidFill>
              <a:latin typeface="Calibri"/>
              <a:sym typeface="Avenir Light"/>
            </a:endParaRPr>
          </a:p>
        </p:txBody>
      </p:sp>
      <p:sp>
        <p:nvSpPr>
          <p:cNvPr id="36870" name="Rectangle 5"/>
          <p:cNvSpPr>
            <a:spLocks/>
          </p:cNvSpPr>
          <p:nvPr/>
        </p:nvSpPr>
        <p:spPr bwMode="auto">
          <a:xfrm>
            <a:off x="312738" y="1295400"/>
            <a:ext cx="1486316" cy="36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defTabSz="457082">
              <a:spcBef>
                <a:spcPts val="500"/>
              </a:spcBef>
            </a:pPr>
            <a:r>
              <a:rPr lang="en-US" sz="2400">
                <a:solidFill>
                  <a:prstClr val="black"/>
                </a:solidFill>
                <a:latin typeface="Gill Sans Light" charset="0"/>
                <a:ea typeface="ＭＳ Ｐゴシック" charset="0"/>
                <a:cs typeface="ＭＳ Ｐゴシック" charset="0"/>
                <a:sym typeface="Gill Sans Light" charset="0"/>
              </a:rPr>
              <a:t>Africa: 2,967</a:t>
            </a:r>
          </a:p>
        </p:txBody>
      </p:sp>
      <p:sp>
        <p:nvSpPr>
          <p:cNvPr id="36871" name="Rectangle 6"/>
          <p:cNvSpPr>
            <a:spLocks/>
          </p:cNvSpPr>
          <p:nvPr/>
        </p:nvSpPr>
        <p:spPr bwMode="auto">
          <a:xfrm>
            <a:off x="317505" y="647700"/>
            <a:ext cx="229711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defTabSz="457082"/>
            <a:r>
              <a:rPr lang="en-US" sz="3600">
                <a:solidFill>
                  <a:prstClr val="black"/>
                </a:solidFill>
                <a:latin typeface="Calibri" charset="0"/>
                <a:ea typeface="ＭＳ Ｐゴシック" charset="0"/>
                <a:cs typeface="ＭＳ Ｐゴシック" charset="0"/>
                <a:sym typeface="Calibri" charset="0"/>
              </a:rPr>
              <a:t>Rain Gauges</a:t>
            </a:r>
          </a:p>
        </p:txBody>
      </p:sp>
      <p:sp>
        <p:nvSpPr>
          <p:cNvPr id="36872" name="Rectangle 7"/>
          <p:cNvSpPr>
            <a:spLocks/>
          </p:cNvSpPr>
          <p:nvPr/>
        </p:nvSpPr>
        <p:spPr bwMode="auto">
          <a:xfrm>
            <a:off x="314325" y="2781300"/>
            <a:ext cx="235108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defTabSz="457082"/>
            <a:r>
              <a:rPr lang="en-US" sz="3600">
                <a:solidFill>
                  <a:prstClr val="black"/>
                </a:solidFill>
                <a:latin typeface="Calibri" charset="0"/>
                <a:ea typeface="ＭＳ Ｐゴシック" charset="0"/>
                <a:cs typeface="ＭＳ Ｐゴシック" charset="0"/>
                <a:sym typeface="Calibri" charset="0"/>
              </a:rPr>
              <a:t>Land Area</a:t>
            </a:r>
          </a:p>
        </p:txBody>
      </p:sp>
      <p:sp>
        <p:nvSpPr>
          <p:cNvPr id="36873" name="Rectangle 8"/>
          <p:cNvSpPr>
            <a:spLocks/>
          </p:cNvSpPr>
          <p:nvPr/>
        </p:nvSpPr>
        <p:spPr bwMode="auto">
          <a:xfrm>
            <a:off x="307976" y="5295900"/>
            <a:ext cx="887640" cy="29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defTabSz="457082"/>
            <a:r>
              <a:rPr lang="en-US" sz="1900">
                <a:solidFill>
                  <a:prstClr val="black"/>
                </a:solidFill>
                <a:latin typeface="Gill Sans Light" charset="0"/>
                <a:ea typeface="ＭＳ Ｐゴシック" charset="0"/>
                <a:cs typeface="ＭＳ Ｐゴシック" charset="0"/>
                <a:sym typeface="Gill Sans Light" charset="0"/>
              </a:rPr>
              <a:t>Germany</a:t>
            </a:r>
          </a:p>
        </p:txBody>
      </p:sp>
      <p:sp>
        <p:nvSpPr>
          <p:cNvPr id="36874" name="Rectangle 9"/>
          <p:cNvSpPr>
            <a:spLocks/>
          </p:cNvSpPr>
          <p:nvPr/>
        </p:nvSpPr>
        <p:spPr bwMode="auto">
          <a:xfrm>
            <a:off x="298450" y="4102100"/>
            <a:ext cx="559188" cy="29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defTabSz="457082"/>
            <a:r>
              <a:rPr lang="en-US" sz="1900">
                <a:solidFill>
                  <a:prstClr val="black"/>
                </a:solidFill>
                <a:latin typeface="Gill Sans Light" charset="0"/>
                <a:ea typeface="ＭＳ Ｐゴシック" charset="0"/>
                <a:cs typeface="ＭＳ Ｐゴシック" charset="0"/>
                <a:sym typeface="Gill Sans Light" charset="0"/>
              </a:rPr>
              <a:t>Africa</a:t>
            </a:r>
          </a:p>
        </p:txBody>
      </p:sp>
      <p:sp>
        <p:nvSpPr>
          <p:cNvPr id="36875" name="Rectangle 10"/>
          <p:cNvSpPr>
            <a:spLocks/>
          </p:cNvSpPr>
          <p:nvPr/>
        </p:nvSpPr>
        <p:spPr bwMode="auto">
          <a:xfrm>
            <a:off x="1252538" y="4000500"/>
            <a:ext cx="12446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defTabSz="457082"/>
            <a:r>
              <a:rPr lang="en-US" b="1">
                <a:solidFill>
                  <a:prstClr val="black"/>
                </a:solidFill>
                <a:latin typeface="Calibri"/>
                <a:ea typeface="ＭＳ Ｐゴシック" charset="0"/>
                <a:cs typeface="ＭＳ Ｐゴシック" charset="0"/>
                <a:sym typeface="Avenir Light"/>
              </a:rPr>
              <a:t>11.7</a:t>
            </a:r>
          </a:p>
          <a:p>
            <a:pPr defTabSz="457082"/>
            <a:r>
              <a:rPr lang="en-US" sz="1400">
                <a:solidFill>
                  <a:prstClr val="black"/>
                </a:solidFill>
                <a:latin typeface="Calibri"/>
                <a:ea typeface="ＭＳ Ｐゴシック" charset="0"/>
                <a:cs typeface="ＭＳ Ｐゴシック" charset="0"/>
                <a:sym typeface="Avenir Light"/>
              </a:rPr>
              <a:t>million sq. miles</a:t>
            </a:r>
          </a:p>
        </p:txBody>
      </p:sp>
      <p:sp>
        <p:nvSpPr>
          <p:cNvPr id="36876" name="Rectangle 11"/>
          <p:cNvSpPr>
            <a:spLocks/>
          </p:cNvSpPr>
          <p:nvPr/>
        </p:nvSpPr>
        <p:spPr bwMode="auto">
          <a:xfrm>
            <a:off x="2095505" y="5334001"/>
            <a:ext cx="419083"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defTabSz="457082"/>
            <a:r>
              <a:rPr lang="en-US" b="1">
                <a:solidFill>
                  <a:prstClr val="black"/>
                </a:solidFill>
                <a:latin typeface="Calibri"/>
                <a:ea typeface="ＭＳ Ｐゴシック" charset="0"/>
                <a:cs typeface="ＭＳ Ｐゴシック" charset="0"/>
                <a:sym typeface="Avenir Light"/>
              </a:rPr>
              <a:t>0.14</a:t>
            </a:r>
          </a:p>
        </p:txBody>
      </p:sp>
      <p:sp>
        <p:nvSpPr>
          <p:cNvPr id="36877" name="Rectangle 12"/>
          <p:cNvSpPr>
            <a:spLocks/>
          </p:cNvSpPr>
          <p:nvPr/>
        </p:nvSpPr>
        <p:spPr bwMode="auto">
          <a:xfrm>
            <a:off x="314329" y="1816100"/>
            <a:ext cx="1899923" cy="36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defTabSz="457082">
              <a:spcBef>
                <a:spcPts val="500"/>
              </a:spcBef>
            </a:pPr>
            <a:r>
              <a:rPr lang="en-US" sz="2400">
                <a:solidFill>
                  <a:prstClr val="black"/>
                </a:solidFill>
                <a:latin typeface="Gill Sans Light" charset="0"/>
                <a:ea typeface="ＭＳ Ｐゴシック" charset="0"/>
                <a:cs typeface="ＭＳ Ｐゴシック" charset="0"/>
                <a:sym typeface="Gill Sans Light" charset="0"/>
              </a:rPr>
              <a:t>Germany: 4,133</a:t>
            </a:r>
          </a:p>
        </p:txBody>
      </p:sp>
      <p:sp>
        <p:nvSpPr>
          <p:cNvPr id="36878" name="Rectangle 13"/>
          <p:cNvSpPr>
            <a:spLocks/>
          </p:cNvSpPr>
          <p:nvPr/>
        </p:nvSpPr>
        <p:spPr bwMode="auto">
          <a:xfrm>
            <a:off x="10490201" y="3086100"/>
            <a:ext cx="3022600" cy="3251200"/>
          </a:xfrm>
          <a:prstGeom prst="rect">
            <a:avLst/>
          </a:prstGeom>
          <a:solidFill>
            <a:schemeClr val="accent1">
              <a:alpha val="74509"/>
            </a:schemeClr>
          </a:solidFill>
          <a:ln>
            <a:noFill/>
          </a:ln>
          <a:extLst>
            <a:ext uri="{91240B29-F687-4f45-9708-019B960494DF}">
              <a14:hiddenLine xmlns:a14="http://schemas.microsoft.com/office/drawing/2010/main" w="25400">
                <a:solidFill>
                  <a:schemeClr val="tx1">
                    <a:alpha val="74901"/>
                  </a:schemeClr>
                </a:solidFill>
                <a:miter lim="800000"/>
                <a:headEnd/>
                <a:tailEnd/>
              </a14:hiddenLine>
            </a:ext>
          </a:extLst>
        </p:spPr>
        <p:txBody>
          <a:bodyPr lIns="0" tIns="0" rIns="0" bIns="0"/>
          <a:lstStyle/>
          <a:p>
            <a:pPr defTabSz="457082"/>
            <a:endParaRPr lang="en-US">
              <a:solidFill>
                <a:prstClr val="black"/>
              </a:solidFill>
              <a:latin typeface="Calibri"/>
              <a:sym typeface="Avenir Light"/>
            </a:endParaRPr>
          </a:p>
        </p:txBody>
      </p:sp>
      <p:sp>
        <p:nvSpPr>
          <p:cNvPr id="36879" name="Oval 14"/>
          <p:cNvSpPr>
            <a:spLocks/>
          </p:cNvSpPr>
          <p:nvPr/>
        </p:nvSpPr>
        <p:spPr bwMode="auto">
          <a:xfrm>
            <a:off x="10807700" y="4737105"/>
            <a:ext cx="927100" cy="925513"/>
          </a:xfrm>
          <a:prstGeom prst="ellipse">
            <a:avLst/>
          </a:prstGeom>
          <a:solidFill>
            <a:srgbClr val="197533"/>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defTabSz="457082"/>
            <a:endParaRPr lang="en-US">
              <a:solidFill>
                <a:prstClr val="black"/>
              </a:solidFill>
              <a:latin typeface="Calibri"/>
              <a:sym typeface="Avenir Light"/>
            </a:endParaRPr>
          </a:p>
        </p:txBody>
      </p:sp>
      <p:sp>
        <p:nvSpPr>
          <p:cNvPr id="36880" name="Oval 15"/>
          <p:cNvSpPr>
            <a:spLocks/>
          </p:cNvSpPr>
          <p:nvPr/>
        </p:nvSpPr>
        <p:spPr bwMode="auto">
          <a:xfrm flipH="1">
            <a:off x="12293605" y="5156205"/>
            <a:ext cx="100013" cy="100013"/>
          </a:xfrm>
          <a:prstGeom prst="ellipse">
            <a:avLst/>
          </a:prstGeom>
          <a:solidFill>
            <a:srgbClr val="197533"/>
          </a:soli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defTabSz="457082"/>
            <a:endParaRPr lang="en-US">
              <a:solidFill>
                <a:prstClr val="black"/>
              </a:solidFill>
              <a:latin typeface="Calibri"/>
              <a:sym typeface="Avenir Light"/>
            </a:endParaRPr>
          </a:p>
        </p:txBody>
      </p:sp>
      <p:sp>
        <p:nvSpPr>
          <p:cNvPr id="36881" name="Rectangle 16"/>
          <p:cNvSpPr>
            <a:spLocks/>
          </p:cNvSpPr>
          <p:nvPr/>
        </p:nvSpPr>
        <p:spPr bwMode="auto">
          <a:xfrm>
            <a:off x="10821427" y="3721100"/>
            <a:ext cx="1005450" cy="2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r" defTabSz="457082">
              <a:spcBef>
                <a:spcPts val="500"/>
              </a:spcBef>
            </a:pPr>
            <a:r>
              <a:rPr lang="en-US" sz="1600">
                <a:solidFill>
                  <a:prstClr val="black"/>
                </a:solidFill>
                <a:latin typeface="Gill Sans Light" charset="0"/>
                <a:ea typeface="ＭＳ Ｐゴシック" charset="0"/>
                <a:cs typeface="ＭＳ Ｐゴシック" charset="0"/>
                <a:sym typeface="Gill Sans Light" charset="0"/>
              </a:rPr>
              <a:t>Africa: 2,967</a:t>
            </a:r>
          </a:p>
        </p:txBody>
      </p:sp>
      <p:sp>
        <p:nvSpPr>
          <p:cNvPr id="36882" name="Rectangle 17"/>
          <p:cNvSpPr>
            <a:spLocks/>
          </p:cNvSpPr>
          <p:nvPr/>
        </p:nvSpPr>
        <p:spPr bwMode="auto">
          <a:xfrm>
            <a:off x="10744201" y="3365500"/>
            <a:ext cx="1171624"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defTabSz="457082"/>
            <a:r>
              <a:rPr lang="en-US">
                <a:solidFill>
                  <a:prstClr val="black"/>
                </a:solidFill>
                <a:latin typeface="Calibri" charset="0"/>
                <a:ea typeface="ＭＳ Ｐゴシック" charset="0"/>
                <a:cs typeface="ＭＳ Ｐゴシック" charset="0"/>
                <a:sym typeface="Calibri" charset="0"/>
              </a:rPr>
              <a:t>Rain Gauges</a:t>
            </a:r>
          </a:p>
        </p:txBody>
      </p:sp>
      <p:sp>
        <p:nvSpPr>
          <p:cNvPr id="36883" name="Rectangle 18"/>
          <p:cNvSpPr>
            <a:spLocks/>
          </p:cNvSpPr>
          <p:nvPr/>
        </p:nvSpPr>
        <p:spPr bwMode="auto">
          <a:xfrm>
            <a:off x="10742613" y="4292600"/>
            <a:ext cx="2349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defTabSz="457082"/>
            <a:r>
              <a:rPr lang="en-US">
                <a:solidFill>
                  <a:prstClr val="black"/>
                </a:solidFill>
                <a:latin typeface="Calibri" charset="0"/>
                <a:ea typeface="ＭＳ Ｐゴシック" charset="0"/>
                <a:cs typeface="ＭＳ Ｐゴシック" charset="0"/>
                <a:sym typeface="Calibri" charset="0"/>
              </a:rPr>
              <a:t>Land Area </a:t>
            </a:r>
            <a:r>
              <a:rPr lang="en-US" sz="1200">
                <a:solidFill>
                  <a:prstClr val="black"/>
                </a:solidFill>
                <a:latin typeface="Calibri" charset="0"/>
                <a:ea typeface="ＭＳ Ｐゴシック" charset="0"/>
                <a:cs typeface="ＭＳ Ｐゴシック" charset="0"/>
                <a:sym typeface="Calibri" charset="0"/>
              </a:rPr>
              <a:t>(million sq. miles)</a:t>
            </a:r>
          </a:p>
        </p:txBody>
      </p:sp>
      <p:sp>
        <p:nvSpPr>
          <p:cNvPr id="36884" name="Rectangle 19"/>
          <p:cNvSpPr>
            <a:spLocks/>
          </p:cNvSpPr>
          <p:nvPr/>
        </p:nvSpPr>
        <p:spPr bwMode="auto">
          <a:xfrm>
            <a:off x="12015301" y="5740400"/>
            <a:ext cx="756138" cy="2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r" defTabSz="457082"/>
            <a:r>
              <a:rPr lang="en-US" sz="1600">
                <a:solidFill>
                  <a:prstClr val="black"/>
                </a:solidFill>
                <a:latin typeface="Gill Sans Light" charset="0"/>
                <a:ea typeface="ＭＳ Ｐゴシック" charset="0"/>
                <a:cs typeface="ＭＳ Ｐゴシック" charset="0"/>
                <a:sym typeface="Gill Sans Light" charset="0"/>
              </a:rPr>
              <a:t>Germany</a:t>
            </a:r>
          </a:p>
        </p:txBody>
      </p:sp>
      <p:sp>
        <p:nvSpPr>
          <p:cNvPr id="36885" name="Rectangle 20"/>
          <p:cNvSpPr>
            <a:spLocks/>
          </p:cNvSpPr>
          <p:nvPr/>
        </p:nvSpPr>
        <p:spPr bwMode="auto">
          <a:xfrm>
            <a:off x="11036305" y="5740400"/>
            <a:ext cx="477895" cy="2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defTabSz="457082"/>
            <a:r>
              <a:rPr lang="en-US" sz="1600">
                <a:solidFill>
                  <a:prstClr val="black"/>
                </a:solidFill>
                <a:latin typeface="Gill Sans Light" charset="0"/>
                <a:ea typeface="ＭＳ Ｐゴシック" charset="0"/>
                <a:cs typeface="ＭＳ Ｐゴシック" charset="0"/>
                <a:sym typeface="Gill Sans Light" charset="0"/>
              </a:rPr>
              <a:t>Africa</a:t>
            </a:r>
          </a:p>
        </p:txBody>
      </p:sp>
      <p:sp>
        <p:nvSpPr>
          <p:cNvPr id="36886" name="Rectangle 21"/>
          <p:cNvSpPr>
            <a:spLocks/>
          </p:cNvSpPr>
          <p:nvPr/>
        </p:nvSpPr>
        <p:spPr bwMode="auto">
          <a:xfrm>
            <a:off x="11036305" y="5029200"/>
            <a:ext cx="415649"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defTabSz="457082"/>
            <a:r>
              <a:rPr lang="en-US">
                <a:solidFill>
                  <a:prstClr val="black"/>
                </a:solidFill>
                <a:latin typeface="Calibri"/>
                <a:ea typeface="ＭＳ Ｐゴシック" charset="0"/>
                <a:cs typeface="ＭＳ Ｐゴシック" charset="0"/>
                <a:sym typeface="Avenir Light"/>
              </a:rPr>
              <a:t>11.7</a:t>
            </a:r>
          </a:p>
        </p:txBody>
      </p:sp>
      <p:sp>
        <p:nvSpPr>
          <p:cNvPr id="36887" name="Rectangle 22"/>
          <p:cNvSpPr>
            <a:spLocks/>
          </p:cNvSpPr>
          <p:nvPr/>
        </p:nvSpPr>
        <p:spPr bwMode="auto">
          <a:xfrm>
            <a:off x="12522205" y="5029200"/>
            <a:ext cx="415649" cy="28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defTabSz="457082"/>
            <a:r>
              <a:rPr lang="en-US">
                <a:solidFill>
                  <a:prstClr val="black"/>
                </a:solidFill>
                <a:latin typeface="Calibri"/>
                <a:ea typeface="ＭＳ Ｐゴシック" charset="0"/>
                <a:cs typeface="ＭＳ Ｐゴシック" charset="0"/>
                <a:sym typeface="Avenir Light"/>
              </a:rPr>
              <a:t>0.14</a:t>
            </a:r>
          </a:p>
        </p:txBody>
      </p:sp>
      <p:sp>
        <p:nvSpPr>
          <p:cNvPr id="36888" name="Rectangle 23"/>
          <p:cNvSpPr>
            <a:spLocks/>
          </p:cNvSpPr>
          <p:nvPr/>
        </p:nvSpPr>
        <p:spPr bwMode="auto">
          <a:xfrm>
            <a:off x="11986260" y="3721100"/>
            <a:ext cx="1285241" cy="24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algn="r" defTabSz="457082">
              <a:spcBef>
                <a:spcPts val="500"/>
              </a:spcBef>
            </a:pPr>
            <a:r>
              <a:rPr lang="en-US" sz="1600">
                <a:solidFill>
                  <a:prstClr val="black"/>
                </a:solidFill>
                <a:latin typeface="Gill Sans Light" charset="0"/>
                <a:ea typeface="ＭＳ Ｐゴシック" charset="0"/>
                <a:cs typeface="ＭＳ Ｐゴシック" charset="0"/>
                <a:sym typeface="Gill Sans Light" charset="0"/>
              </a:rPr>
              <a:t>Germany: 4,133</a:t>
            </a:r>
          </a:p>
        </p:txBody>
      </p:sp>
      <p:sp>
        <p:nvSpPr>
          <p:cNvPr id="36889" name="Oval 24"/>
          <p:cNvSpPr>
            <a:spLocks/>
          </p:cNvSpPr>
          <p:nvPr/>
        </p:nvSpPr>
        <p:spPr bwMode="auto">
          <a:xfrm>
            <a:off x="4159250" y="1987550"/>
            <a:ext cx="520700" cy="520700"/>
          </a:xfrm>
          <a:prstGeom prst="ellipse">
            <a:avLst/>
          </a:prstGeom>
          <a:noFill/>
          <a:ln w="63500">
            <a:solidFill>
              <a:srgbClr val="197533"/>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457082"/>
            <a:endParaRPr lang="en-US">
              <a:solidFill>
                <a:prstClr val="black"/>
              </a:solidFill>
              <a:latin typeface="Calibri"/>
              <a:sym typeface="Avenir Ligh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49243" y="3357568"/>
            <a:ext cx="8643937" cy="903287"/>
          </a:xfrm>
          <a:effectLst>
            <a:outerShdw blurRad="254000" dist="126999" dir="2700000" algn="ctr" rotWithShape="0">
              <a:schemeClr val="bg2">
                <a:alpha val="75000"/>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defRPr/>
            </a:pPr>
            <a:r>
              <a:rPr lang="en-US" sz="4900" spc="300" dirty="0">
                <a:solidFill>
                  <a:srgbClr val="FFFFFF"/>
                </a:solidFill>
                <a:latin typeface="Gill Sans Light" charset="0"/>
                <a:cs typeface="Gill Sans Light" charset="0"/>
                <a:sym typeface="Gill Sans Light" charset="0"/>
              </a:rPr>
              <a:t>ETHIOPIA – A MODEL</a:t>
            </a:r>
            <a:endParaRPr lang="en-US" sz="4900" spc="300" dirty="0">
              <a:solidFill>
                <a:srgbClr val="FFFFFF"/>
              </a:solidFill>
              <a:latin typeface="Gill Sans Light" charset="0"/>
              <a:sym typeface="Gill Sans Light" charset="0"/>
            </a:endParaRPr>
          </a:p>
        </p:txBody>
      </p:sp>
      <p:pic>
        <p:nvPicPr>
          <p:cNvPr id="58371" name="Picture 1" descr="Ethiopiamap-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0"/>
            <a:ext cx="335280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rrowheads="1"/>
          </p:cNvPicPr>
          <p:nvPr/>
        </p:nvPicPr>
        <p:blipFill>
          <a:blip r:embed="rId2">
            <a:extLst>
              <a:ext uri="{28A0092B-C50C-407E-A947-70E740481C1C}">
                <a14:useLocalDpi xmlns:a14="http://schemas.microsoft.com/office/drawing/2010/main" val="0"/>
              </a:ext>
            </a:extLst>
          </a:blip>
          <a:srcRect l="10699" t="1221" r="3583" b="11578"/>
          <a:stretch>
            <a:fillRect/>
          </a:stretch>
        </p:blipFill>
        <p:spPr bwMode="auto">
          <a:xfrm>
            <a:off x="114300" y="873125"/>
            <a:ext cx="27765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60419" name="Rectangle 2"/>
          <p:cNvSpPr>
            <a:spLocks/>
          </p:cNvSpPr>
          <p:nvPr/>
        </p:nvSpPr>
        <p:spPr bwMode="auto">
          <a:xfrm>
            <a:off x="165100" y="482600"/>
            <a:ext cx="1778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defTabSz="457082">
              <a:lnSpc>
                <a:spcPct val="80000"/>
              </a:lnSpc>
            </a:pPr>
            <a:r>
              <a:rPr lang="en-US" sz="2400">
                <a:solidFill>
                  <a:srgbClr val="FFFFFF"/>
                </a:solidFill>
                <a:latin typeface="Gill Sans BookSC" charset="0"/>
                <a:ea typeface="ＭＳ Ｐゴシック" charset="0"/>
                <a:cs typeface="ＭＳ Ｐゴシック" charset="0"/>
                <a:sym typeface="Gill Sans BookSC" charset="0"/>
              </a:rPr>
              <a:t>Rain Gauges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rrowheads="1"/>
          </p:cNvPicPr>
          <p:nvPr/>
        </p:nvPicPr>
        <p:blipFill>
          <a:blip r:embed="rId2">
            <a:extLst>
              <a:ext uri="{28A0092B-C50C-407E-A947-70E740481C1C}">
                <a14:useLocalDpi xmlns:a14="http://schemas.microsoft.com/office/drawing/2010/main" val="0"/>
              </a:ext>
            </a:extLst>
          </a:blip>
          <a:srcRect l="10699" t="1221" r="3583" b="11578"/>
          <a:stretch>
            <a:fillRect/>
          </a:stretch>
        </p:blipFill>
        <p:spPr bwMode="auto">
          <a:xfrm>
            <a:off x="114300" y="873125"/>
            <a:ext cx="27765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1443" name="Picture 2"/>
          <p:cNvPicPr>
            <a:picLocks noChangeArrowheads="1"/>
          </p:cNvPicPr>
          <p:nvPr/>
        </p:nvPicPr>
        <p:blipFill>
          <a:blip r:embed="rId3">
            <a:extLst>
              <a:ext uri="{28A0092B-C50C-407E-A947-70E740481C1C}">
                <a14:useLocalDpi xmlns:a14="http://schemas.microsoft.com/office/drawing/2010/main" val="0"/>
              </a:ext>
            </a:extLst>
          </a:blip>
          <a:srcRect l="9109" t="1314" r="2560" b="5377"/>
          <a:stretch>
            <a:fillRect/>
          </a:stretch>
        </p:blipFill>
        <p:spPr bwMode="auto">
          <a:xfrm>
            <a:off x="117480" y="3878263"/>
            <a:ext cx="27781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61444" name="Rectangle 3"/>
          <p:cNvSpPr>
            <a:spLocks/>
          </p:cNvSpPr>
          <p:nvPr/>
        </p:nvSpPr>
        <p:spPr bwMode="auto">
          <a:xfrm>
            <a:off x="165100" y="3441700"/>
            <a:ext cx="2794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defTabSz="457082">
              <a:lnSpc>
                <a:spcPct val="80000"/>
              </a:lnSpc>
            </a:pPr>
            <a:r>
              <a:rPr lang="en-US" sz="2400">
                <a:solidFill>
                  <a:srgbClr val="FFFFFF"/>
                </a:solidFill>
                <a:latin typeface="Gill Sans BookSC" charset="0"/>
                <a:ea typeface="ＭＳ Ｐゴシック" charset="0"/>
                <a:cs typeface="ＭＳ Ｐゴシック" charset="0"/>
                <a:sym typeface="Gill Sans BookSC" charset="0"/>
              </a:rPr>
              <a:t>Satellite Estimates</a:t>
            </a:r>
          </a:p>
        </p:txBody>
      </p:sp>
      <p:sp>
        <p:nvSpPr>
          <p:cNvPr id="61445" name="Rectangle 4"/>
          <p:cNvSpPr>
            <a:spLocks/>
          </p:cNvSpPr>
          <p:nvPr/>
        </p:nvSpPr>
        <p:spPr bwMode="auto">
          <a:xfrm>
            <a:off x="165100" y="482600"/>
            <a:ext cx="1778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defTabSz="457082">
              <a:lnSpc>
                <a:spcPct val="80000"/>
              </a:lnSpc>
            </a:pPr>
            <a:r>
              <a:rPr lang="en-US" sz="2400">
                <a:solidFill>
                  <a:srgbClr val="FFFFFF"/>
                </a:solidFill>
                <a:latin typeface="Gill Sans BookSC" charset="0"/>
                <a:ea typeface="ＭＳ Ｐゴシック" charset="0"/>
                <a:cs typeface="ＭＳ Ｐゴシック" charset="0"/>
                <a:sym typeface="Gill Sans BookSC" charset="0"/>
              </a:rPr>
              <a:t>Rain Gauges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rrowheads="1"/>
          </p:cNvPicPr>
          <p:nvPr/>
        </p:nvPicPr>
        <p:blipFill>
          <a:blip r:embed="rId2">
            <a:extLst>
              <a:ext uri="{28A0092B-C50C-407E-A947-70E740481C1C}">
                <a14:useLocalDpi xmlns:a14="http://schemas.microsoft.com/office/drawing/2010/main" val="0"/>
              </a:ext>
            </a:extLst>
          </a:blip>
          <a:srcRect l="9105" t="2615" r="4596" b="10280"/>
          <a:stretch>
            <a:fillRect/>
          </a:stretch>
        </p:blipFill>
        <p:spPr bwMode="auto">
          <a:xfrm>
            <a:off x="3898900" y="1420813"/>
            <a:ext cx="5359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2467" name="Picture 2"/>
          <p:cNvPicPr>
            <a:picLocks noChangeArrowheads="1"/>
          </p:cNvPicPr>
          <p:nvPr/>
        </p:nvPicPr>
        <p:blipFill>
          <a:blip r:embed="rId3">
            <a:extLst>
              <a:ext uri="{28A0092B-C50C-407E-A947-70E740481C1C}">
                <a14:useLocalDpi xmlns:a14="http://schemas.microsoft.com/office/drawing/2010/main" val="0"/>
              </a:ext>
            </a:extLst>
          </a:blip>
          <a:srcRect l="10699" t="1221" r="3583" b="11578"/>
          <a:stretch>
            <a:fillRect/>
          </a:stretch>
        </p:blipFill>
        <p:spPr bwMode="auto">
          <a:xfrm>
            <a:off x="114300" y="873125"/>
            <a:ext cx="27765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pic>
        <p:nvPicPr>
          <p:cNvPr id="62468" name="Picture 3"/>
          <p:cNvPicPr>
            <a:picLocks noChangeArrowheads="1"/>
          </p:cNvPicPr>
          <p:nvPr/>
        </p:nvPicPr>
        <p:blipFill>
          <a:blip r:embed="rId4">
            <a:extLst>
              <a:ext uri="{28A0092B-C50C-407E-A947-70E740481C1C}">
                <a14:useLocalDpi xmlns:a14="http://schemas.microsoft.com/office/drawing/2010/main" val="0"/>
              </a:ext>
            </a:extLst>
          </a:blip>
          <a:srcRect l="9109" t="1314" r="2560" b="5377"/>
          <a:stretch>
            <a:fillRect/>
          </a:stretch>
        </p:blipFill>
        <p:spPr bwMode="auto">
          <a:xfrm>
            <a:off x="117480" y="3878263"/>
            <a:ext cx="27781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62469" name="Line 4"/>
          <p:cNvSpPr>
            <a:spLocks noChangeShapeType="1"/>
          </p:cNvSpPr>
          <p:nvPr/>
        </p:nvSpPr>
        <p:spPr bwMode="auto">
          <a:xfrm flipH="1">
            <a:off x="3375030" y="3533775"/>
            <a:ext cx="409575" cy="1588"/>
          </a:xfrm>
          <a:prstGeom prst="line">
            <a:avLst/>
          </a:prstGeom>
          <a:noFill/>
          <a:ln w="38100">
            <a:solidFill>
              <a:srgbClr val="9A9A9A"/>
            </a:solidFill>
            <a:miter lim="800000"/>
            <a:headEnd type="stealth" w="med" len="med"/>
            <a:tailEnd/>
          </a:ln>
          <a:extLst>
            <a:ext uri="{909E8E84-426E-40dd-AFC4-6F175D3DCCD1}">
              <a14:hiddenFill xmlns:a14="http://schemas.microsoft.com/office/drawing/2010/main">
                <a:noFill/>
              </a14:hiddenFill>
            </a:ext>
          </a:extLst>
        </p:spPr>
        <p:txBody>
          <a:bodyPr lIns="0" tIns="0" rIns="0" bIns="0"/>
          <a:lstStyle/>
          <a:p>
            <a:pPr defTabSz="457082"/>
            <a:endParaRPr lang="en-US">
              <a:solidFill>
                <a:prstClr val="black"/>
              </a:solidFill>
              <a:latin typeface="Calibri"/>
              <a:sym typeface="Avenir Light"/>
            </a:endParaRPr>
          </a:p>
        </p:txBody>
      </p:sp>
      <p:sp>
        <p:nvSpPr>
          <p:cNvPr id="62470" name="Line 5"/>
          <p:cNvSpPr>
            <a:spLocks noChangeShapeType="1"/>
          </p:cNvSpPr>
          <p:nvPr/>
        </p:nvSpPr>
        <p:spPr bwMode="auto">
          <a:xfrm>
            <a:off x="3371850" y="2005015"/>
            <a:ext cx="1588" cy="2998787"/>
          </a:xfrm>
          <a:prstGeom prst="line">
            <a:avLst/>
          </a:prstGeom>
          <a:noFill/>
          <a:ln w="38100">
            <a:solidFill>
              <a:srgbClr val="9A9A9A"/>
            </a:solidFill>
            <a:miter lim="800000"/>
            <a:headEnd/>
            <a:tailEnd/>
          </a:ln>
          <a:extLst>
            <a:ext uri="{909E8E84-426E-40dd-AFC4-6F175D3DCCD1}">
              <a14:hiddenFill xmlns:a14="http://schemas.microsoft.com/office/drawing/2010/main">
                <a:noFill/>
              </a14:hiddenFill>
            </a:ext>
          </a:extLst>
        </p:spPr>
        <p:txBody>
          <a:bodyPr lIns="0" tIns="0" rIns="0" bIns="0"/>
          <a:lstStyle/>
          <a:p>
            <a:pPr defTabSz="457082"/>
            <a:endParaRPr lang="en-US">
              <a:solidFill>
                <a:prstClr val="black"/>
              </a:solidFill>
              <a:latin typeface="Calibri"/>
              <a:sym typeface="Avenir Light"/>
            </a:endParaRPr>
          </a:p>
        </p:txBody>
      </p:sp>
      <p:sp>
        <p:nvSpPr>
          <p:cNvPr id="62471" name="Line 6"/>
          <p:cNvSpPr>
            <a:spLocks noChangeShapeType="1"/>
          </p:cNvSpPr>
          <p:nvPr/>
        </p:nvSpPr>
        <p:spPr bwMode="auto">
          <a:xfrm rot="10800000" flipH="1">
            <a:off x="2990850" y="2000250"/>
            <a:ext cx="396875" cy="3175"/>
          </a:xfrm>
          <a:prstGeom prst="line">
            <a:avLst/>
          </a:prstGeom>
          <a:noFill/>
          <a:ln w="38100">
            <a:solidFill>
              <a:srgbClr val="9A9A9A"/>
            </a:solidFill>
            <a:miter lim="800000"/>
            <a:headEnd/>
            <a:tailEnd/>
          </a:ln>
          <a:extLst>
            <a:ext uri="{909E8E84-426E-40dd-AFC4-6F175D3DCCD1}">
              <a14:hiddenFill xmlns:a14="http://schemas.microsoft.com/office/drawing/2010/main">
                <a:noFill/>
              </a14:hiddenFill>
            </a:ext>
          </a:extLst>
        </p:spPr>
        <p:txBody>
          <a:bodyPr lIns="0" tIns="0" rIns="0" bIns="0"/>
          <a:lstStyle/>
          <a:p>
            <a:pPr defTabSz="457082"/>
            <a:endParaRPr lang="en-US">
              <a:solidFill>
                <a:prstClr val="black"/>
              </a:solidFill>
              <a:latin typeface="Calibri"/>
              <a:sym typeface="Avenir Light"/>
            </a:endParaRPr>
          </a:p>
        </p:txBody>
      </p:sp>
      <p:sp>
        <p:nvSpPr>
          <p:cNvPr id="62472" name="Line 7"/>
          <p:cNvSpPr>
            <a:spLocks noChangeShapeType="1"/>
          </p:cNvSpPr>
          <p:nvPr/>
        </p:nvSpPr>
        <p:spPr bwMode="auto">
          <a:xfrm>
            <a:off x="2952750" y="4995868"/>
            <a:ext cx="425450" cy="1587"/>
          </a:xfrm>
          <a:prstGeom prst="line">
            <a:avLst/>
          </a:prstGeom>
          <a:noFill/>
          <a:ln w="38100">
            <a:solidFill>
              <a:srgbClr val="9A9A9A"/>
            </a:solidFill>
            <a:miter lim="800000"/>
            <a:headEnd/>
            <a:tailEnd/>
          </a:ln>
          <a:extLst>
            <a:ext uri="{909E8E84-426E-40dd-AFC4-6F175D3DCCD1}">
              <a14:hiddenFill xmlns:a14="http://schemas.microsoft.com/office/drawing/2010/main">
                <a:noFill/>
              </a14:hiddenFill>
            </a:ext>
          </a:extLst>
        </p:spPr>
        <p:txBody>
          <a:bodyPr lIns="0" tIns="0" rIns="0" bIns="0"/>
          <a:lstStyle/>
          <a:p>
            <a:pPr defTabSz="457082"/>
            <a:endParaRPr lang="en-US">
              <a:solidFill>
                <a:prstClr val="black"/>
              </a:solidFill>
              <a:latin typeface="Calibri"/>
              <a:sym typeface="Avenir Light"/>
            </a:endParaRPr>
          </a:p>
        </p:txBody>
      </p:sp>
      <p:sp>
        <p:nvSpPr>
          <p:cNvPr id="62473" name="Rectangle 8"/>
          <p:cNvSpPr>
            <a:spLocks/>
          </p:cNvSpPr>
          <p:nvPr/>
        </p:nvSpPr>
        <p:spPr bwMode="auto">
          <a:xfrm>
            <a:off x="3975100" y="838200"/>
            <a:ext cx="3695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defTabSz="457082">
              <a:lnSpc>
                <a:spcPct val="80000"/>
              </a:lnSpc>
            </a:pPr>
            <a:r>
              <a:rPr lang="en-US" sz="3600">
                <a:solidFill>
                  <a:srgbClr val="FFFFFF"/>
                </a:solidFill>
                <a:latin typeface="Gill Sans BookSC" charset="0"/>
                <a:ea typeface="ＭＳ Ｐゴシック" charset="0"/>
                <a:cs typeface="ＭＳ Ｐゴシック" charset="0"/>
                <a:sym typeface="Gill Sans BookSC" charset="0"/>
              </a:rPr>
              <a:t>Hybrid Data Sets</a:t>
            </a:r>
          </a:p>
        </p:txBody>
      </p:sp>
      <p:sp>
        <p:nvSpPr>
          <p:cNvPr id="62474" name="Rectangle 9"/>
          <p:cNvSpPr>
            <a:spLocks/>
          </p:cNvSpPr>
          <p:nvPr/>
        </p:nvSpPr>
        <p:spPr bwMode="auto">
          <a:xfrm>
            <a:off x="165100" y="3441700"/>
            <a:ext cx="2794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defTabSz="457082">
              <a:lnSpc>
                <a:spcPct val="80000"/>
              </a:lnSpc>
            </a:pPr>
            <a:r>
              <a:rPr lang="en-US" sz="2400">
                <a:solidFill>
                  <a:srgbClr val="FFFFFF"/>
                </a:solidFill>
                <a:latin typeface="Gill Sans BookSC" charset="0"/>
                <a:ea typeface="ＭＳ Ｐゴシック" charset="0"/>
                <a:cs typeface="ＭＳ Ｐゴシック" charset="0"/>
                <a:sym typeface="Gill Sans BookSC" charset="0"/>
              </a:rPr>
              <a:t>Satellite Estimates</a:t>
            </a:r>
          </a:p>
        </p:txBody>
      </p:sp>
      <p:sp>
        <p:nvSpPr>
          <p:cNvPr id="62475" name="Rectangle 10"/>
          <p:cNvSpPr>
            <a:spLocks/>
          </p:cNvSpPr>
          <p:nvPr/>
        </p:nvSpPr>
        <p:spPr bwMode="auto">
          <a:xfrm>
            <a:off x="165100" y="482600"/>
            <a:ext cx="17780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defTabSz="457082">
              <a:lnSpc>
                <a:spcPct val="80000"/>
              </a:lnSpc>
            </a:pPr>
            <a:r>
              <a:rPr lang="en-US" sz="2400">
                <a:solidFill>
                  <a:srgbClr val="FFFFFF"/>
                </a:solidFill>
                <a:latin typeface="Gill Sans BookSC" charset="0"/>
                <a:ea typeface="ＭＳ Ｐゴシック" charset="0"/>
                <a:cs typeface="ＭＳ Ｐゴシック" charset="0"/>
                <a:sym typeface="Gill Sans BookSC" charset="0"/>
              </a:rPr>
              <a:t>Rain Gauges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p:cNvSpPr>
          <p:nvPr/>
        </p:nvSpPr>
        <p:spPr bwMode="auto">
          <a:xfrm>
            <a:off x="0" y="762000"/>
            <a:ext cx="91694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090" tIns="38090" rIns="38090" bIns="38090"/>
          <a:lstStyle/>
          <a:p>
            <a:pPr defTabSz="457082">
              <a:defRPr/>
            </a:pPr>
            <a:r>
              <a:rPr lang="en-US">
                <a:solidFill>
                  <a:srgbClr val="FFFFFF"/>
                </a:solidFill>
                <a:effectLst>
                  <a:outerShdw blurRad="38100" dist="38100" dir="2700000" algn="tl">
                    <a:srgbClr val="000000"/>
                  </a:outerShdw>
                </a:effectLst>
                <a:latin typeface="Calibri Bold" charset="0"/>
                <a:ea typeface="ＭＳ Ｐゴシック" charset="0"/>
                <a:cs typeface="Calibri Bold" charset="0"/>
                <a:sym typeface="Calibri Bold" charset="0"/>
              </a:rPr>
              <a:t>The online digital climate map-room of Ethiopia: </a:t>
            </a:r>
            <a:r>
              <a:rPr lang="en-US">
                <a:solidFill>
                  <a:srgbClr val="85FFE0"/>
                </a:solidFill>
                <a:effectLst>
                  <a:outerShdw blurRad="38100" dist="38100" dir="2700000" algn="tl">
                    <a:srgbClr val="000000"/>
                  </a:outerShdw>
                </a:effectLst>
                <a:latin typeface="Calibri Bold" charset="0"/>
                <a:ea typeface="ＭＳ Ｐゴシック" charset="0"/>
                <a:cs typeface="Calibri Bold" charset="0"/>
                <a:sym typeface="Calibri Bold" charset="0"/>
              </a:rPr>
              <a:t>www.ethiomet.gov.et</a:t>
            </a:r>
          </a:p>
        </p:txBody>
      </p:sp>
      <p:pic>
        <p:nvPicPr>
          <p:cNvPr id="63491" name="Picture 2"/>
          <p:cNvPicPr>
            <a:picLocks noChangeArrowheads="1"/>
          </p:cNvPicPr>
          <p:nvPr/>
        </p:nvPicPr>
        <p:blipFill>
          <a:blip r:embed="rId2">
            <a:extLst>
              <a:ext uri="{28A0092B-C50C-407E-A947-70E740481C1C}">
                <a14:useLocalDpi xmlns:a14="http://schemas.microsoft.com/office/drawing/2010/main" val="0"/>
              </a:ext>
            </a:extLst>
          </a:blip>
          <a:srcRect b="10822"/>
          <a:stretch>
            <a:fillRect/>
          </a:stretch>
        </p:blipFill>
        <p:spPr bwMode="auto">
          <a:xfrm>
            <a:off x="-469900" y="774700"/>
            <a:ext cx="8890000"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38915" name="Rectangle 3"/>
          <p:cNvSpPr>
            <a:spLocks/>
          </p:cNvSpPr>
          <p:nvPr/>
        </p:nvSpPr>
        <p:spPr bwMode="auto">
          <a:xfrm>
            <a:off x="0" y="146050"/>
            <a:ext cx="9169400" cy="546100"/>
          </a:xfrm>
          <a:prstGeom prst="rect">
            <a:avLst/>
          </a:prstGeom>
          <a:noFill/>
          <a:ln>
            <a:noFill/>
          </a:ln>
          <a:effectLst>
            <a:outerShdw blurRad="254000" dist="1269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38090" tIns="38090" rIns="38090" bIns="38090" anchor="ctr"/>
          <a:lstStyle/>
          <a:p>
            <a:pPr defTabSz="457082">
              <a:defRPr/>
            </a:pPr>
            <a:r>
              <a:rPr lang="en-US" sz="3200">
                <a:solidFill>
                  <a:srgbClr val="FFFFFF"/>
                </a:solidFill>
                <a:effectLst>
                  <a:outerShdw blurRad="38100" dist="38100" dir="2700000" algn="tl">
                    <a:srgbClr val="000000"/>
                  </a:outerShdw>
                </a:effectLst>
                <a:latin typeface="Gill Sans Light" charset="0"/>
                <a:ea typeface="ＭＳ Ｐゴシック" charset="0"/>
                <a:cs typeface="Gill Sans Light" charset="0"/>
                <a:sym typeface="Gill Sans Light" charset="0"/>
              </a:rPr>
              <a:t>Ethiopia Climate Service: Information Delivery</a:t>
            </a:r>
          </a:p>
        </p:txBody>
      </p:sp>
      <p:pic>
        <p:nvPicPr>
          <p:cNvPr id="3891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888" y="762000"/>
            <a:ext cx="3454400" cy="2744788"/>
          </a:xfrm>
          <a:prstGeom prst="rect">
            <a:avLst/>
          </a:prstGeom>
          <a:noFill/>
          <a:ln>
            <a:noFill/>
          </a:ln>
          <a:effectLst>
            <a:outerShdw blurRad="177800" dist="761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pic>
        <p:nvPicPr>
          <p:cNvPr id="3891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3543300"/>
            <a:ext cx="3454400" cy="3373438"/>
          </a:xfrm>
          <a:prstGeom prst="rect">
            <a:avLst/>
          </a:prstGeom>
          <a:noFill/>
          <a:ln>
            <a:noFill/>
          </a:ln>
          <a:effectLst>
            <a:outerShdw blurRad="139700" dist="634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63495" name="Line 6"/>
          <p:cNvSpPr>
            <a:spLocks noChangeShapeType="1"/>
          </p:cNvSpPr>
          <p:nvPr/>
        </p:nvSpPr>
        <p:spPr bwMode="auto">
          <a:xfrm>
            <a:off x="1828805" y="4419600"/>
            <a:ext cx="4067175" cy="233363"/>
          </a:xfrm>
          <a:prstGeom prst="line">
            <a:avLst/>
          </a:prstGeom>
          <a:noFill/>
          <a:ln w="38100">
            <a:solidFill>
              <a:srgbClr val="FF0000"/>
            </a:solidFill>
            <a:round/>
            <a:headEnd/>
            <a:tailEnd type="arrow" w="sm" len="sm"/>
          </a:ln>
          <a:extLst>
            <a:ext uri="{909E8E84-426E-40dd-AFC4-6F175D3DCCD1}">
              <a14:hiddenFill xmlns:a14="http://schemas.microsoft.com/office/drawing/2010/main">
                <a:noFill/>
              </a14:hiddenFill>
            </a:ext>
          </a:extLst>
        </p:spPr>
        <p:txBody>
          <a:bodyPr lIns="0" tIns="0" rIns="0" bIns="0"/>
          <a:lstStyle/>
          <a:p>
            <a:pPr defTabSz="457082"/>
            <a:endParaRPr lang="en-US">
              <a:solidFill>
                <a:prstClr val="black"/>
              </a:solidFill>
              <a:latin typeface="Calibri"/>
              <a:sym typeface="Avenir Light"/>
            </a:endParaRPr>
          </a:p>
        </p:txBody>
      </p:sp>
      <p:sp>
        <p:nvSpPr>
          <p:cNvPr id="63496" name="Line 7"/>
          <p:cNvSpPr>
            <a:spLocks noChangeShapeType="1"/>
          </p:cNvSpPr>
          <p:nvPr/>
        </p:nvSpPr>
        <p:spPr bwMode="auto">
          <a:xfrm>
            <a:off x="3771901" y="2336805"/>
            <a:ext cx="1947863" cy="92075"/>
          </a:xfrm>
          <a:prstGeom prst="line">
            <a:avLst/>
          </a:prstGeom>
          <a:noFill/>
          <a:ln w="38100">
            <a:solidFill>
              <a:srgbClr val="FF0000"/>
            </a:solidFill>
            <a:round/>
            <a:headEnd/>
            <a:tailEnd type="arrow" w="sm" len="sm"/>
          </a:ln>
          <a:extLst>
            <a:ext uri="{909E8E84-426E-40dd-AFC4-6F175D3DCCD1}">
              <a14:hiddenFill xmlns:a14="http://schemas.microsoft.com/office/drawing/2010/main">
                <a:noFill/>
              </a14:hiddenFill>
            </a:ext>
          </a:extLst>
        </p:spPr>
        <p:txBody>
          <a:bodyPr lIns="0" tIns="0" rIns="0" bIns="0"/>
          <a:lstStyle/>
          <a:p>
            <a:pPr defTabSz="457082"/>
            <a:endParaRPr lang="en-US">
              <a:solidFill>
                <a:prstClr val="black"/>
              </a:solidFill>
              <a:latin typeface="Calibri"/>
              <a:sym typeface="Avenir Ligh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p:nvPr/>
        </p:nvSpPr>
        <p:spPr>
          <a:xfrm>
            <a:off x="-80135" y="-853677"/>
            <a:ext cx="9304270" cy="2246653"/>
          </a:xfrm>
          <a:prstGeom prst="rect">
            <a:avLst/>
          </a:prstGeom>
          <a:solidFill>
            <a:srgbClr val="07152D"/>
          </a:solidFill>
          <a:ln w="12700">
            <a:miter lim="400000"/>
          </a:ln>
        </p:spPr>
        <p:txBody>
          <a:bodyPr lIns="0" tIns="0" rIns="0" bIns="0" anchor="ctr"/>
          <a:lstStyle/>
          <a:p>
            <a:pPr algn="ctr" defTabSz="410667">
              <a:defRPr sz="2400" cap="all" spc="384">
                <a:latin typeface="Avenir Medium"/>
                <a:ea typeface="Avenir Medium"/>
                <a:cs typeface="Avenir Medium"/>
                <a:sym typeface="Avenir Medium"/>
              </a:defRPr>
            </a:pPr>
            <a:endParaRPr sz="1700" kern="0" cap="all" spc="270" dirty="0">
              <a:solidFill>
                <a:srgbClr val="FFFFFF"/>
              </a:solidFill>
              <a:latin typeface="Avenir Medium"/>
              <a:ea typeface="Avenir Medium"/>
              <a:cs typeface="Avenir Medium"/>
              <a:sym typeface="Avenir Medium"/>
            </a:endParaRPr>
          </a:p>
        </p:txBody>
      </p:sp>
      <p:sp>
        <p:nvSpPr>
          <p:cNvPr id="321" name="Shape 321"/>
          <p:cNvSpPr/>
          <p:nvPr/>
        </p:nvSpPr>
        <p:spPr>
          <a:xfrm>
            <a:off x="-138081" y="1470760"/>
            <a:ext cx="9629158" cy="1"/>
          </a:xfrm>
          <a:prstGeom prst="line">
            <a:avLst/>
          </a:prstGeom>
          <a:ln w="25400">
            <a:solidFill>
              <a:srgbClr val="FFFFFF"/>
            </a:solidFill>
            <a:miter lim="400000"/>
          </a:ln>
        </p:spPr>
        <p:txBody>
          <a:bodyPr lIns="35709" tIns="35709" rIns="35709" bIns="35709" anchor="ctr"/>
          <a:lstStyle/>
          <a:p>
            <a:pPr defTabSz="410667">
              <a:spcBef>
                <a:spcPts val="141"/>
              </a:spcBef>
              <a:defRPr sz="2400" cap="all" spc="384">
                <a:solidFill>
                  <a:srgbClr val="55D7FF"/>
                </a:solidFill>
                <a:latin typeface="Avenir Medium"/>
                <a:ea typeface="Avenir Medium"/>
                <a:cs typeface="Avenir Medium"/>
                <a:sym typeface="Avenir Medium"/>
              </a:defRPr>
            </a:pPr>
            <a:endParaRPr sz="1700" kern="0" cap="all" spc="270">
              <a:solidFill>
                <a:srgbClr val="55D7FF"/>
              </a:solidFill>
              <a:latin typeface="Avenir Medium"/>
              <a:ea typeface="Avenir Medium"/>
              <a:cs typeface="Avenir Medium"/>
              <a:sym typeface="Avenir Medium"/>
            </a:endParaRPr>
          </a:p>
        </p:txBody>
      </p:sp>
      <p:pic>
        <p:nvPicPr>
          <p:cNvPr id="323" name="pasted-image.pdf"/>
          <p:cNvPicPr/>
          <p:nvPr/>
        </p:nvPicPr>
        <p:blipFill>
          <a:blip r:embed="rId2">
            <a:extLst/>
          </a:blip>
          <a:srcRect t="6864" b="2285"/>
          <a:stretch>
            <a:fillRect/>
          </a:stretch>
        </p:blipFill>
        <p:spPr>
          <a:xfrm>
            <a:off x="3823664" y="1483382"/>
            <a:ext cx="4801577" cy="5156474"/>
          </a:xfrm>
          <a:prstGeom prst="rect">
            <a:avLst/>
          </a:prstGeom>
          <a:ln w="12700">
            <a:miter lim="400000"/>
          </a:ln>
        </p:spPr>
      </p:pic>
      <p:pic>
        <p:nvPicPr>
          <p:cNvPr id="12" name="Picture 11"/>
          <p:cNvPicPr>
            <a:picLocks noChangeAspect="1"/>
          </p:cNvPicPr>
          <p:nvPr/>
        </p:nvPicPr>
        <p:blipFill>
          <a:blip r:embed="rId3"/>
          <a:stretch>
            <a:fillRect/>
          </a:stretch>
        </p:blipFill>
        <p:spPr>
          <a:xfrm>
            <a:off x="313115" y="5097510"/>
            <a:ext cx="1026904" cy="680478"/>
          </a:xfrm>
          <a:prstGeom prst="rect">
            <a:avLst/>
          </a:prstGeom>
        </p:spPr>
      </p:pic>
      <p:sp>
        <p:nvSpPr>
          <p:cNvPr id="3" name="TextBox 2"/>
          <p:cNvSpPr txBox="1"/>
          <p:nvPr/>
        </p:nvSpPr>
        <p:spPr>
          <a:xfrm>
            <a:off x="137944" y="5936268"/>
            <a:ext cx="2400626" cy="3318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9" tIns="35709" rIns="35709" bIns="35709" numCol="1" spcCol="26782" rtlCol="0" anchor="ctr">
            <a:spAutoFit/>
          </a:bodyPr>
          <a:lstStyle/>
          <a:p>
            <a:pPr algn="ctr" defTabSz="410667" latinLnBrk="1" hangingPunct="0"/>
            <a:r>
              <a:rPr lang="en-US" sz="1700" kern="0" dirty="0">
                <a:solidFill>
                  <a:srgbClr val="000000"/>
                </a:solidFill>
                <a:latin typeface="Avenir Light"/>
                <a:ea typeface="Avenir Light"/>
                <a:cs typeface="Avenir Light"/>
                <a:sym typeface="Avenir Light"/>
              </a:rPr>
              <a:t>Anti-Malaria Association</a:t>
            </a:r>
          </a:p>
        </p:txBody>
      </p:sp>
      <p:pic>
        <p:nvPicPr>
          <p:cNvPr id="6" name="Picture 5" descr="6432cab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545" y="5001643"/>
            <a:ext cx="1177528" cy="963432"/>
          </a:xfrm>
          <a:prstGeom prst="rect">
            <a:avLst/>
          </a:prstGeom>
        </p:spPr>
      </p:pic>
      <p:pic>
        <p:nvPicPr>
          <p:cNvPr id="7" name="Picture 6" descr="4591349938.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148" y="5193708"/>
            <a:ext cx="1335383" cy="467240"/>
          </a:xfrm>
          <a:prstGeom prst="rect">
            <a:avLst/>
          </a:prstGeom>
        </p:spPr>
      </p:pic>
      <p:sp>
        <p:nvSpPr>
          <p:cNvPr id="8" name="TextBox 7"/>
          <p:cNvSpPr txBox="1"/>
          <p:nvPr/>
        </p:nvSpPr>
        <p:spPr>
          <a:xfrm>
            <a:off x="311270" y="4535176"/>
            <a:ext cx="1208540" cy="33374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09" tIns="35709" rIns="35709" bIns="35709" numCol="1" spcCol="26782" rtlCol="0" anchor="ctr">
            <a:spAutoFit/>
          </a:bodyPr>
          <a:lstStyle/>
          <a:p>
            <a:pPr algn="ctr" defTabSz="410667" latinLnBrk="1" hangingPunct="0"/>
            <a:r>
              <a:rPr lang="en-US" sz="1700" i="1" kern="0" dirty="0">
                <a:solidFill>
                  <a:srgbClr val="000000"/>
                </a:solidFill>
                <a:latin typeface="Avenir Light"/>
                <a:ea typeface="Avenir Light"/>
                <a:cs typeface="Avenir Light"/>
                <a:sym typeface="Avenir Light"/>
              </a:rPr>
              <a:t>In Ethiopia:</a:t>
            </a:r>
          </a:p>
        </p:txBody>
      </p:sp>
      <p:pic>
        <p:nvPicPr>
          <p:cNvPr id="2" name="Picture 1" descr="dfi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8374" y="5776175"/>
            <a:ext cx="1163276" cy="1003326"/>
          </a:xfrm>
          <a:prstGeom prst="rect">
            <a:avLst/>
          </a:prstGeom>
        </p:spPr>
      </p:pic>
      <p:pic>
        <p:nvPicPr>
          <p:cNvPr id="4" name="Picture 3"/>
          <p:cNvPicPr>
            <a:picLocks noChangeAspect="1"/>
          </p:cNvPicPr>
          <p:nvPr/>
        </p:nvPicPr>
        <p:blipFill>
          <a:blip r:embed="rId7"/>
          <a:stretch>
            <a:fillRect/>
          </a:stretch>
        </p:blipFill>
        <p:spPr>
          <a:xfrm>
            <a:off x="648128" y="6297245"/>
            <a:ext cx="1487900" cy="525466"/>
          </a:xfrm>
          <a:prstGeom prst="rect">
            <a:avLst/>
          </a:prstGeom>
        </p:spPr>
      </p:pic>
      <p:sp>
        <p:nvSpPr>
          <p:cNvPr id="20" name="Shape 317"/>
          <p:cNvSpPr>
            <a:spLocks noGrp="1"/>
          </p:cNvSpPr>
          <p:nvPr>
            <p:ph type="title"/>
          </p:nvPr>
        </p:nvSpPr>
        <p:spPr>
          <a:xfrm>
            <a:off x="190500" y="107157"/>
            <a:ext cx="2782812" cy="1270723"/>
          </a:xfrm>
          <a:prstGeom prst="rect">
            <a:avLst/>
          </a:prstGeom>
        </p:spPr>
        <p:txBody>
          <a:bodyPr lIns="0" tIns="0" rIns="0" bIns="0" anchor="t">
            <a:normAutofit/>
          </a:bodyPr>
          <a:lstStyle>
            <a:lvl1pPr algn="l" defTabSz="420624">
              <a:defRPr sz="3240" cap="all" spc="518">
                <a:solidFill>
                  <a:srgbClr val="FFFFFF"/>
                </a:solidFill>
                <a:uFillTx/>
                <a:latin typeface="+mn-lt"/>
                <a:ea typeface="+mn-ea"/>
                <a:cs typeface="+mn-cs"/>
                <a:sym typeface="Avenir Light"/>
              </a:defRPr>
            </a:lvl1pPr>
          </a:lstStyle>
          <a:p>
            <a:pPr lvl="0">
              <a:defRPr sz="1800" cap="none" spc="0">
                <a:solidFill>
                  <a:srgbClr val="000000"/>
                </a:solidFill>
              </a:defRPr>
            </a:pPr>
            <a:r>
              <a:rPr sz="2300" dirty="0"/>
              <a:t>Five Pillars of IRAP Approach</a:t>
            </a:r>
          </a:p>
        </p:txBody>
      </p:sp>
      <p:sp>
        <p:nvSpPr>
          <p:cNvPr id="32" name="Shape 322"/>
          <p:cNvSpPr/>
          <p:nvPr/>
        </p:nvSpPr>
        <p:spPr>
          <a:xfrm>
            <a:off x="365641" y="1898121"/>
            <a:ext cx="3632638" cy="20005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l">
              <a:spcBef>
                <a:spcPts val="4200"/>
              </a:spcBef>
              <a:buClr>
                <a:srgbClr val="FFFFFF"/>
              </a:buClr>
              <a:buFont typeface="Gill Sans Light"/>
              <a:defRPr sz="5000">
                <a:solidFill>
                  <a:srgbClr val="07152D"/>
                </a:solidFill>
              </a:defRPr>
            </a:lvl1pPr>
          </a:lstStyle>
          <a:p>
            <a:pPr defTabSz="410667">
              <a:defRPr sz="1800">
                <a:solidFill>
                  <a:srgbClr val="000000"/>
                </a:solidFill>
              </a:defRPr>
            </a:pPr>
            <a:r>
              <a:rPr sz="1300" kern="0" dirty="0">
                <a:solidFill>
                  <a:srgbClr val="000000"/>
                </a:solidFill>
                <a:latin typeface="Avenir Light"/>
                <a:ea typeface="Avenir Light"/>
                <a:cs typeface="Avenir Light"/>
                <a:sym typeface="Avenir Light"/>
              </a:rPr>
              <a:t>Enhancing National Climate Services (ENACTS)</a:t>
            </a:r>
          </a:p>
        </p:txBody>
      </p:sp>
      <p:sp>
        <p:nvSpPr>
          <p:cNvPr id="11" name="TextBox 10"/>
          <p:cNvSpPr txBox="1"/>
          <p:nvPr/>
        </p:nvSpPr>
        <p:spPr>
          <a:xfrm>
            <a:off x="3656566" y="471186"/>
            <a:ext cx="4544764" cy="5915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35711" tIns="35711" rIns="35711" bIns="35711" numCol="1" spcCol="26784" rtlCol="0" anchor="ctr">
            <a:spAutoFit/>
          </a:bodyPr>
          <a:lstStyle/>
          <a:p>
            <a:pPr defTabSz="410688" latinLnBrk="1" hangingPunct="0"/>
            <a:r>
              <a:rPr lang="en-US" sz="1700" kern="0" cap="all" spc="270" dirty="0">
                <a:solidFill>
                  <a:srgbClr val="55D7FF"/>
                </a:solidFill>
                <a:latin typeface="Avenir Medium"/>
                <a:ea typeface="Avenir Light"/>
                <a:cs typeface="Avenir Medium"/>
                <a:sym typeface="Avenir Light"/>
              </a:rPr>
              <a:t>Understand/Quantify/Reduce</a:t>
            </a:r>
            <a:br>
              <a:rPr lang="en-US" sz="1700" kern="0" cap="all" spc="270" dirty="0">
                <a:solidFill>
                  <a:srgbClr val="55D7FF"/>
                </a:solidFill>
                <a:latin typeface="Avenir Medium"/>
                <a:ea typeface="Avenir Light"/>
                <a:cs typeface="Avenir Medium"/>
                <a:sym typeface="Avenir Light"/>
              </a:rPr>
            </a:br>
            <a:r>
              <a:rPr lang="en-US" sz="1700" kern="0" cap="all" spc="270" dirty="0">
                <a:solidFill>
                  <a:srgbClr val="55D7FF"/>
                </a:solidFill>
                <a:latin typeface="Avenir Medium"/>
                <a:ea typeface="Avenir Light"/>
                <a:cs typeface="Avenir Medium"/>
                <a:sym typeface="Avenir Light"/>
              </a:rPr>
              <a:t>Uncertainties </a:t>
            </a:r>
          </a:p>
        </p:txBody>
      </p:sp>
      <p:sp>
        <p:nvSpPr>
          <p:cNvPr id="34" name="Shape 345"/>
          <p:cNvSpPr/>
          <p:nvPr/>
        </p:nvSpPr>
        <p:spPr>
          <a:xfrm>
            <a:off x="2812228" y="374815"/>
            <a:ext cx="679121" cy="6791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DA600"/>
          </a:solidFill>
          <a:ln w="12700">
            <a:miter lim="400000"/>
          </a:ln>
        </p:spPr>
        <p:txBody>
          <a:bodyPr lIns="0" tIns="0" rIns="0" bIns="0" anchor="ctr"/>
          <a:lstStyle/>
          <a:p>
            <a:pPr algn="ctr" defTabSz="410667">
              <a:defRPr sz="2400" cap="all" spc="384">
                <a:solidFill>
                  <a:srgbClr val="000000"/>
                </a:solidFill>
                <a:latin typeface="Avenir Medium"/>
                <a:ea typeface="Avenir Medium"/>
                <a:cs typeface="Avenir Medium"/>
                <a:sym typeface="Avenir Medium"/>
              </a:defRPr>
            </a:pPr>
            <a:endParaRPr sz="1700" kern="0" cap="all" spc="270">
              <a:solidFill>
                <a:srgbClr val="000000"/>
              </a:solidFill>
              <a:latin typeface="Avenir Medium"/>
              <a:ea typeface="Avenir Medium"/>
              <a:cs typeface="Avenir Medium"/>
              <a:sym typeface="Avenir Medium"/>
            </a:endParaRPr>
          </a:p>
        </p:txBody>
      </p:sp>
      <p:sp>
        <p:nvSpPr>
          <p:cNvPr id="35" name="Shape 346"/>
          <p:cNvSpPr/>
          <p:nvPr/>
        </p:nvSpPr>
        <p:spPr>
          <a:xfrm>
            <a:off x="2987737" y="374815"/>
            <a:ext cx="328103" cy="679120"/>
          </a:xfrm>
          <a:prstGeom prst="rect">
            <a:avLst/>
          </a:prstGeom>
          <a:ln w="12700">
            <a:miter lim="400000"/>
          </a:ln>
          <a:extLst>
            <a:ext uri="{C572A759-6A51-4108-AA02-DFA0A04FC94B}">
              <ma14:wrappingTextBoxFlag xmlns:ma14="http://schemas.microsoft.com/office/mac/drawingml/2011/main" val="1"/>
            </a:ext>
          </a:extLst>
        </p:spPr>
        <p:txBody>
          <a:bodyPr lIns="35709" tIns="35709" rIns="35709" bIns="35709" anchor="ctr"/>
          <a:lstStyle>
            <a:lvl1pPr>
              <a:defRPr sz="5600"/>
            </a:lvl1pPr>
          </a:lstStyle>
          <a:p>
            <a:pPr algn="ctr" defTabSz="410667">
              <a:defRPr sz="1800">
                <a:solidFill>
                  <a:srgbClr val="000000"/>
                </a:solidFill>
              </a:defRPr>
            </a:pPr>
            <a:r>
              <a:rPr lang="en-US" sz="3900" kern="0" dirty="0">
                <a:solidFill>
                  <a:srgbClr val="FFFFFF"/>
                </a:solidFill>
                <a:latin typeface="Avenir Light"/>
                <a:ea typeface="Avenir Light"/>
                <a:cs typeface="Avenir Light"/>
                <a:sym typeface="Avenir Light"/>
              </a:rPr>
              <a:t>2</a:t>
            </a:r>
            <a:endParaRPr sz="3900" kern="0" dirty="0">
              <a:solidFill>
                <a:srgbClr val="FFFFFF"/>
              </a:solidFill>
              <a:latin typeface="Avenir Light"/>
              <a:ea typeface="Avenir Light"/>
              <a:cs typeface="Avenir Light"/>
              <a:sym typeface="Avenir Light"/>
            </a:endParaRPr>
          </a:p>
        </p:txBody>
      </p:sp>
    </p:spTree>
    <p:extLst>
      <p:ext uri="{BB962C8B-B14F-4D97-AF65-F5344CB8AC3E}">
        <p14:creationId xmlns:p14="http://schemas.microsoft.com/office/powerpoint/2010/main" val="33112284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5624"/>
            <a:ext cx="9144000" cy="5767113"/>
          </a:xfrm>
          <a:prstGeom prst="rect">
            <a:avLst/>
          </a:prstGeom>
        </p:spPr>
      </p:pic>
    </p:spTree>
    <p:extLst>
      <p:ext uri="{BB962C8B-B14F-4D97-AF65-F5344CB8AC3E}">
        <p14:creationId xmlns:p14="http://schemas.microsoft.com/office/powerpoint/2010/main" val="33267662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8863" y="-18506"/>
            <a:ext cx="8858685" cy="1417638"/>
          </a:xfrm>
        </p:spPr>
        <p:txBody>
          <a:bodyPr>
            <a:noAutofit/>
          </a:bodyPr>
          <a:lstStyle/>
          <a:p>
            <a:pPr algn="l"/>
            <a:r>
              <a:rPr lang="en-US" sz="4800" dirty="0">
                <a:solidFill>
                  <a:srgbClr val="FFFFFF"/>
                </a:solidFill>
                <a:latin typeface="Gill Sans Light"/>
                <a:cs typeface="Gill Sans Light"/>
              </a:rPr>
              <a:t>Dissemination of Information to Local Communities</a:t>
            </a:r>
          </a:p>
        </p:txBody>
      </p:sp>
      <p:grpSp>
        <p:nvGrpSpPr>
          <p:cNvPr id="5" name="Group 4"/>
          <p:cNvGrpSpPr/>
          <p:nvPr/>
        </p:nvGrpSpPr>
        <p:grpSpPr>
          <a:xfrm>
            <a:off x="0" y="5619106"/>
            <a:ext cx="9177338" cy="1743075"/>
            <a:chOff x="0" y="5619105"/>
            <a:chExt cx="9177338" cy="1743075"/>
          </a:xfrm>
        </p:grpSpPr>
        <p:sp>
          <p:nvSpPr>
            <p:cNvPr id="6" name="Rectangle 1"/>
            <p:cNvSpPr>
              <a:spLocks/>
            </p:cNvSpPr>
            <p:nvPr/>
          </p:nvSpPr>
          <p:spPr bwMode="auto">
            <a:xfrm>
              <a:off x="0" y="6134100"/>
              <a:ext cx="9177338" cy="723900"/>
            </a:xfrm>
            <a:prstGeom prst="rect">
              <a:avLst/>
            </a:prstGeom>
            <a:gradFill rotWithShape="0">
              <a:gsLst>
                <a:gs pos="0">
                  <a:srgbClr val="052C7C"/>
                </a:gs>
                <a:gs pos="100000">
                  <a:srgbClr val="021333"/>
                </a:gs>
              </a:gsLst>
              <a:lin ang="54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defTabSz="457059"/>
              <a:endParaRPr lang="en-US">
                <a:solidFill>
                  <a:prstClr val="black"/>
                </a:solidFill>
                <a:latin typeface="Calibri"/>
                <a:sym typeface="Avenir Ligh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5" y="6284305"/>
              <a:ext cx="18002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7" descr="IRI icon_wht.eps"/>
            <p:cNvPicPr>
              <a:picLocks noChangeAspect="1"/>
            </p:cNvPicPr>
            <p:nvPr/>
          </p:nvPicPr>
          <p:blipFill>
            <a:blip r:embed="rId4">
              <a:alphaModFix amt="11000"/>
              <a:extLst>
                <a:ext uri="{28A0092B-C50C-407E-A947-70E740481C1C}">
                  <a14:useLocalDpi xmlns:a14="http://schemas.microsoft.com/office/drawing/2010/main" val="0"/>
                </a:ext>
              </a:extLst>
            </a:blip>
            <a:srcRect/>
            <a:stretch>
              <a:fillRect/>
            </a:stretch>
          </p:blipFill>
          <p:spPr bwMode="auto">
            <a:xfrm>
              <a:off x="228600" y="5619105"/>
              <a:ext cx="1743075" cy="1743075"/>
            </a:xfrm>
            <a:prstGeom prst="rect">
              <a:avLst/>
            </a:prstGeom>
            <a:noFill/>
            <a:ln>
              <a:noFill/>
            </a:ln>
            <a:extLst>
              <a:ext uri="{909E8E84-426E-40dd-AFC4-6F175D3DCCD1}">
                <a14:hiddenFill xmlns:a14="http://schemas.microsoft.com/office/drawing/2010/main">
                  <a:solidFill>
                    <a:srgbClr val="FFFFFF">
                      <a:alpha val="10980"/>
                    </a:srgbClr>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5" descr="hand-map"/>
          <p:cNvPicPr>
            <a:picLocks noChangeAspect="1" noChangeArrowheads="1"/>
          </p:cNvPicPr>
          <p:nvPr/>
        </p:nvPicPr>
        <p:blipFill>
          <a:blip r:embed="rId5"/>
          <a:srcRect/>
          <a:stretch>
            <a:fillRect/>
          </a:stretch>
        </p:blipFill>
        <p:spPr bwMode="auto">
          <a:xfrm>
            <a:off x="4752442" y="1663891"/>
            <a:ext cx="3200400" cy="3733800"/>
          </a:xfrm>
          <a:prstGeom prst="rect">
            <a:avLst/>
          </a:prstGeom>
          <a:noFill/>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0720" y="3475152"/>
            <a:ext cx="2517924" cy="2671189"/>
          </a:xfrm>
          <a:prstGeom prst="rect">
            <a:avLst/>
          </a:prstGeom>
        </p:spPr>
      </p:pic>
      <p:pic>
        <p:nvPicPr>
          <p:cNvPr id="13" name="Picture 12" descr="EarthSat 11-11.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18017" y="1438288"/>
            <a:ext cx="2857593" cy="162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2"/>
          <p:cNvSpPr/>
          <p:nvPr/>
        </p:nvSpPr>
        <p:spPr>
          <a:xfrm rot="3539050">
            <a:off x="259314" y="3271719"/>
            <a:ext cx="1187355" cy="518143"/>
          </a:xfrm>
          <a:prstGeom prst="rightArrow">
            <a:avLst/>
          </a:prstGeom>
        </p:spPr>
        <p:style>
          <a:lnRef idx="1">
            <a:schemeClr val="accent1"/>
          </a:lnRef>
          <a:fillRef idx="3">
            <a:schemeClr val="accent1"/>
          </a:fillRef>
          <a:effectRef idx="2">
            <a:schemeClr val="accent1"/>
          </a:effectRef>
          <a:fontRef idx="minor">
            <a:schemeClr val="lt1"/>
          </a:fontRef>
        </p:style>
        <p:txBody>
          <a:bodyPr lIns="91411" tIns="45706" rIns="91411" bIns="45706" rtlCol="0" anchor="ctr"/>
          <a:lstStyle/>
          <a:p>
            <a:pPr algn="ctr" defTabSz="457059"/>
            <a:endParaRPr lang="en-US">
              <a:solidFill>
                <a:prstClr val="white"/>
              </a:solidFill>
              <a:latin typeface="Calibri"/>
              <a:sym typeface="Avenir Light"/>
            </a:endParaRPr>
          </a:p>
        </p:txBody>
      </p:sp>
      <p:sp>
        <p:nvSpPr>
          <p:cNvPr id="14" name="Right Arrow 13"/>
          <p:cNvSpPr/>
          <p:nvPr/>
        </p:nvSpPr>
        <p:spPr>
          <a:xfrm rot="19864389">
            <a:off x="3588721" y="4556298"/>
            <a:ext cx="1187355" cy="518143"/>
          </a:xfrm>
          <a:prstGeom prst="rightArrow">
            <a:avLst/>
          </a:prstGeom>
        </p:spPr>
        <p:style>
          <a:lnRef idx="1">
            <a:schemeClr val="accent1"/>
          </a:lnRef>
          <a:fillRef idx="3">
            <a:schemeClr val="accent1"/>
          </a:fillRef>
          <a:effectRef idx="2">
            <a:schemeClr val="accent1"/>
          </a:effectRef>
          <a:fontRef idx="minor">
            <a:schemeClr val="lt1"/>
          </a:fontRef>
        </p:style>
        <p:txBody>
          <a:bodyPr lIns="91411" tIns="45706" rIns="91411" bIns="45706" rtlCol="0" anchor="ctr"/>
          <a:lstStyle/>
          <a:p>
            <a:pPr algn="ctr" defTabSz="457059"/>
            <a:endParaRPr lang="en-US">
              <a:solidFill>
                <a:prstClr val="white"/>
              </a:solidFill>
              <a:latin typeface="Calibri"/>
              <a:sym typeface="Avenir Light"/>
            </a:endParaRPr>
          </a:p>
        </p:txBody>
      </p:sp>
    </p:spTree>
    <p:extLst>
      <p:ext uri="{BB962C8B-B14F-4D97-AF65-F5344CB8AC3E}">
        <p14:creationId xmlns:p14="http://schemas.microsoft.com/office/powerpoint/2010/main" val="17865448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562"/>
            <a:ext cx="8229600" cy="855663"/>
          </a:xfrm>
        </p:spPr>
        <p:txBody>
          <a:bodyPr/>
          <a:lstStyle/>
          <a:p>
            <a:r>
              <a:rPr lang="en-US" b="1" dirty="0" smtClean="0">
                <a:solidFill>
                  <a:srgbClr val="0000FF"/>
                </a:solidFill>
              </a:rPr>
              <a:t>… </a:t>
            </a:r>
            <a:r>
              <a:rPr lang="en-US" b="1" dirty="0" smtClean="0">
                <a:solidFill>
                  <a:srgbClr val="0000FF"/>
                </a:solidFill>
              </a:rPr>
              <a:t>(continued)</a:t>
            </a:r>
            <a:endParaRPr lang="en-US" b="1" dirty="0">
              <a:solidFill>
                <a:srgbClr val="0000FF"/>
              </a:solidFill>
            </a:endParaRPr>
          </a:p>
        </p:txBody>
      </p:sp>
      <p:sp>
        <p:nvSpPr>
          <p:cNvPr id="3" name="Content Placeholder 2"/>
          <p:cNvSpPr>
            <a:spLocks noGrp="1"/>
          </p:cNvSpPr>
          <p:nvPr>
            <p:ph idx="1"/>
          </p:nvPr>
        </p:nvSpPr>
        <p:spPr>
          <a:xfrm>
            <a:off x="127000" y="825500"/>
            <a:ext cx="9017000" cy="5460999"/>
          </a:xfrm>
        </p:spPr>
        <p:txBody>
          <a:bodyPr>
            <a:normAutofit/>
          </a:bodyPr>
          <a:lstStyle/>
          <a:p>
            <a:r>
              <a:rPr lang="en-US" b="1" dirty="0" smtClean="0">
                <a:solidFill>
                  <a:srgbClr val="660066"/>
                </a:solidFill>
              </a:rPr>
              <a:t>Financial Instruments</a:t>
            </a:r>
            <a:endParaRPr lang="en-US" dirty="0" smtClean="0"/>
          </a:p>
          <a:p>
            <a:r>
              <a:rPr lang="en-US" b="1" dirty="0" smtClean="0">
                <a:solidFill>
                  <a:srgbClr val="660066"/>
                </a:solidFill>
              </a:rPr>
              <a:t>Remote sensing and environmental monitoring</a:t>
            </a:r>
            <a:endParaRPr lang="en-US" dirty="0" smtClean="0"/>
          </a:p>
          <a:p>
            <a:r>
              <a:rPr lang="en-US" b="1" dirty="0" smtClean="0">
                <a:solidFill>
                  <a:srgbClr val="660066"/>
                </a:solidFill>
              </a:rPr>
              <a:t>Crop models</a:t>
            </a:r>
            <a:endParaRPr lang="en-US" dirty="0" smtClean="0"/>
          </a:p>
          <a:p>
            <a:r>
              <a:rPr lang="en-US" b="1" dirty="0" smtClean="0">
                <a:solidFill>
                  <a:srgbClr val="660066"/>
                </a:solidFill>
                <a:sym typeface="Wingdings"/>
              </a:rPr>
              <a:t>Climate &amp; ecosystems research</a:t>
            </a:r>
          </a:p>
          <a:p>
            <a:r>
              <a:rPr lang="en-US" b="1" dirty="0">
                <a:solidFill>
                  <a:srgbClr val="660066"/>
                </a:solidFill>
                <a:sym typeface="Wingdings"/>
              </a:rPr>
              <a:t>Climate Predictability Tool (CPT) </a:t>
            </a:r>
            <a:r>
              <a:rPr lang="en-US" dirty="0">
                <a:sym typeface="Wingdings"/>
              </a:rPr>
              <a:t> seasonal prediction &amp; </a:t>
            </a:r>
            <a:r>
              <a:rPr lang="en-US" dirty="0" smtClean="0">
                <a:sym typeface="Wingdings"/>
              </a:rPr>
              <a:t>downscaling</a:t>
            </a:r>
            <a:endParaRPr lang="en-US" b="1" dirty="0" smtClean="0">
              <a:solidFill>
                <a:srgbClr val="660066"/>
              </a:solidFill>
              <a:sym typeface="Wingdings"/>
            </a:endParaRPr>
          </a:p>
          <a:p>
            <a:pPr marL="0" indent="0">
              <a:buNone/>
            </a:pPr>
            <a:endParaRPr lang="en-US" sz="1600" b="1" dirty="0" smtClean="0">
              <a:solidFill>
                <a:srgbClr val="660066"/>
              </a:solidFill>
              <a:sym typeface="Wingdings"/>
            </a:endParaRPr>
          </a:p>
          <a:p>
            <a:r>
              <a:rPr lang="en-US" b="1" dirty="0" smtClean="0">
                <a:solidFill>
                  <a:srgbClr val="660066"/>
                </a:solidFill>
                <a:sym typeface="Wingdings"/>
              </a:rPr>
              <a:t>Full vision of IRI Data Library &amp; </a:t>
            </a:r>
            <a:r>
              <a:rPr lang="en-US" b="1" dirty="0" err="1" smtClean="0">
                <a:solidFill>
                  <a:srgbClr val="660066"/>
                </a:solidFill>
                <a:sym typeface="Wingdings"/>
              </a:rPr>
              <a:t>Maprooms</a:t>
            </a:r>
            <a:endParaRPr lang="en-US" b="1" dirty="0" smtClean="0">
              <a:solidFill>
                <a:srgbClr val="660066"/>
              </a:solidFill>
              <a:sym typeface="Wingdings"/>
            </a:endParaRPr>
          </a:p>
          <a:p>
            <a:r>
              <a:rPr lang="en-US" b="1" dirty="0" smtClean="0">
                <a:solidFill>
                  <a:srgbClr val="660066"/>
                </a:solidFill>
                <a:sym typeface="Wingdings"/>
              </a:rPr>
              <a:t>Broader view of Decision Support Systems</a:t>
            </a:r>
            <a:endParaRPr lang="en-US" dirty="0" smtClean="0">
              <a:sym typeface="Wingdings"/>
            </a:endParaRPr>
          </a:p>
          <a:p>
            <a:pPr marL="0" indent="0">
              <a:buNone/>
            </a:pPr>
            <a:endParaRPr lang="en-US" dirty="0" smtClean="0">
              <a:sym typeface="Wingdings"/>
            </a:endParaRPr>
          </a:p>
        </p:txBody>
      </p:sp>
    </p:spTree>
    <p:extLst>
      <p:ext uri="{BB962C8B-B14F-4D97-AF65-F5344CB8AC3E}">
        <p14:creationId xmlns:p14="http://schemas.microsoft.com/office/powerpoint/2010/main" val="32426471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728"/>
            <a:ext cx="9144000" cy="6134491"/>
          </a:xfrm>
          <a:prstGeom prst="rect">
            <a:avLst/>
          </a:prstGeom>
        </p:spPr>
      </p:pic>
    </p:spTree>
    <p:extLst>
      <p:ext uri="{BB962C8B-B14F-4D97-AF65-F5344CB8AC3E}">
        <p14:creationId xmlns:p14="http://schemas.microsoft.com/office/powerpoint/2010/main" val="3526194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07776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57200" y="744541"/>
            <a:ext cx="8229600" cy="2149475"/>
          </a:xfrm>
        </p:spPr>
        <p:txBody>
          <a:bodyPr/>
          <a:lstStyle/>
          <a:p>
            <a:r>
              <a:rPr lang="en-US" b="1" dirty="0" smtClean="0">
                <a:solidFill>
                  <a:srgbClr val="000000"/>
                </a:solidFill>
                <a:latin typeface="Calibri" charset="0"/>
              </a:rPr>
              <a:t>CLIMATE CHANGE [PROJECTIONS]</a:t>
            </a:r>
            <a:endParaRPr lang="en-US" b="1" dirty="0">
              <a:solidFill>
                <a:srgbClr val="000000"/>
              </a:solidFill>
              <a:latin typeface="Calibri" charset="0"/>
            </a:endParaRPr>
          </a:p>
        </p:txBody>
      </p:sp>
      <p:sp>
        <p:nvSpPr>
          <p:cNvPr id="7" name="Title 1"/>
          <p:cNvSpPr txBox="1">
            <a:spLocks/>
          </p:cNvSpPr>
          <p:nvPr/>
        </p:nvSpPr>
        <p:spPr bwMode="auto">
          <a:xfrm>
            <a:off x="358775" y="2679700"/>
            <a:ext cx="82296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45713" rIns="91425" bIns="45713"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i="1" dirty="0" smtClean="0">
                <a:solidFill>
                  <a:srgbClr val="000000"/>
                </a:solidFill>
                <a:effectLst>
                  <a:outerShdw blurRad="38100" dist="38100" dir="2700000" algn="tl">
                    <a:srgbClr val="DDDDDD"/>
                  </a:outerShdw>
                </a:effectLst>
                <a:latin typeface="Calibri" charset="0"/>
              </a:rPr>
              <a:t>What are we adapting to?</a:t>
            </a:r>
            <a:endParaRPr lang="en-US" i="1" dirty="0">
              <a:solidFill>
                <a:srgbClr val="000000"/>
              </a:solidFill>
              <a:effectLst>
                <a:outerShdw blurRad="38100" dist="38100" dir="2700000" algn="tl">
                  <a:srgbClr val="DDDDDD"/>
                </a:outerShdw>
              </a:effectLst>
              <a:latin typeface="Calibri" charset="0"/>
            </a:endParaRPr>
          </a:p>
        </p:txBody>
      </p:sp>
    </p:spTree>
    <p:extLst>
      <p:ext uri="{BB962C8B-B14F-4D97-AF65-F5344CB8AC3E}">
        <p14:creationId xmlns:p14="http://schemas.microsoft.com/office/powerpoint/2010/main" val="1045425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7" name="Object 2"/>
          <p:cNvGraphicFramePr>
            <a:graphicFrameLocks noChangeAspect="1"/>
          </p:cNvGraphicFramePr>
          <p:nvPr>
            <p:extLst>
              <p:ext uri="{D42A27DB-BD31-4B8C-83A1-F6EECF244321}">
                <p14:modId xmlns:p14="http://schemas.microsoft.com/office/powerpoint/2010/main" val="2783923395"/>
              </p:ext>
            </p:extLst>
          </p:nvPr>
        </p:nvGraphicFramePr>
        <p:xfrm>
          <a:off x="76203" y="429333"/>
          <a:ext cx="6900863" cy="4235450"/>
        </p:xfrm>
        <a:graphic>
          <a:graphicData uri="http://schemas.openxmlformats.org/presentationml/2006/ole">
            <mc:AlternateContent xmlns:mc="http://schemas.openxmlformats.org/markup-compatibility/2006">
              <mc:Choice xmlns:v="urn:schemas-microsoft-com:vml" Requires="v">
                <p:oleObj spid="_x0000_s1051" name="Document" r:id="rId3" imgW="19860317" imgH="12190476" progId="Word.Document.12">
                  <p:link updateAutomatic="1"/>
                </p:oleObj>
              </mc:Choice>
              <mc:Fallback>
                <p:oleObj name="Document" r:id="rId3" imgW="19860317" imgH="12190476"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3" y="429333"/>
                        <a:ext cx="6900863"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4998" name="TextBox 5"/>
          <p:cNvSpPr txBox="1">
            <a:spLocks noChangeArrowheads="1"/>
          </p:cNvSpPr>
          <p:nvPr/>
        </p:nvSpPr>
        <p:spPr bwMode="auto">
          <a:xfrm>
            <a:off x="6934200" y="4642561"/>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a:solidFill>
                  <a:srgbClr val="000000"/>
                </a:solidFill>
              </a:rPr>
              <a:t>(</a:t>
            </a:r>
            <a:r>
              <a:rPr lang="en-US" sz="1400" dirty="0">
                <a:solidFill>
                  <a:srgbClr val="000000"/>
                </a:solidFill>
              </a:rPr>
              <a:t>Shin and </a:t>
            </a:r>
            <a:r>
              <a:rPr lang="en-US" sz="1400" dirty="0" err="1">
                <a:solidFill>
                  <a:srgbClr val="000000"/>
                </a:solidFill>
              </a:rPr>
              <a:t>Sardeshmukh</a:t>
            </a:r>
            <a:r>
              <a:rPr lang="en-US" sz="1400" dirty="0">
                <a:solidFill>
                  <a:srgbClr val="000000"/>
                </a:solidFill>
              </a:rPr>
              <a:t>, </a:t>
            </a:r>
            <a:br>
              <a:rPr lang="en-US" sz="1400" dirty="0">
                <a:solidFill>
                  <a:srgbClr val="000000"/>
                </a:solidFill>
              </a:rPr>
            </a:br>
            <a:r>
              <a:rPr lang="en-US" sz="1400" dirty="0">
                <a:solidFill>
                  <a:srgbClr val="000000"/>
                </a:solidFill>
              </a:rPr>
              <a:t>2010</a:t>
            </a:r>
            <a:r>
              <a:rPr lang="en-US" sz="1400" i="1" dirty="0">
                <a:solidFill>
                  <a:srgbClr val="000000"/>
                </a:solidFill>
              </a:rPr>
              <a:t>, Climate Dynamics)</a:t>
            </a:r>
          </a:p>
        </p:txBody>
      </p:sp>
      <p:grpSp>
        <p:nvGrpSpPr>
          <p:cNvPr id="12" name="Group 8"/>
          <p:cNvGrpSpPr>
            <a:grpSpLocks/>
          </p:cNvGrpSpPr>
          <p:nvPr/>
        </p:nvGrpSpPr>
        <p:grpSpPr bwMode="auto">
          <a:xfrm>
            <a:off x="76201" y="737309"/>
            <a:ext cx="9217025" cy="5402263"/>
            <a:chOff x="154889" y="1047523"/>
            <a:chExt cx="9217625" cy="5402563"/>
          </a:xfrm>
        </p:grpSpPr>
        <p:graphicFrame>
          <p:nvGraphicFramePr>
            <p:cNvPr id="85000" name="Object 3"/>
            <p:cNvGraphicFramePr>
              <a:graphicFrameLocks noChangeAspect="1"/>
            </p:cNvGraphicFramePr>
            <p:nvPr/>
          </p:nvGraphicFramePr>
          <p:xfrm>
            <a:off x="154889" y="5029329"/>
            <a:ext cx="6878547" cy="1420757"/>
          </p:xfrm>
          <a:graphic>
            <a:graphicData uri="http://schemas.openxmlformats.org/presentationml/2006/ole">
              <mc:AlternateContent xmlns:mc="http://schemas.openxmlformats.org/markup-compatibility/2006">
                <mc:Choice xmlns:v="urn:schemas-microsoft-com:vml" Requires="v">
                  <p:oleObj spid="_x0000_s1052" name="Document" r:id="rId3" imgW="20165079" imgH="4165079" progId="Word.Document.12">
                    <p:link updateAutomatic="1"/>
                  </p:oleObj>
                </mc:Choice>
                <mc:Fallback>
                  <p:oleObj name="Document" r:id="rId3" imgW="20165079" imgH="4165079"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89" y="5029329"/>
                          <a:ext cx="6878547" cy="142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5001" name="TextBox 7"/>
            <p:cNvSpPr txBox="1">
              <a:spLocks noChangeArrowheads="1"/>
            </p:cNvSpPr>
            <p:nvPr/>
          </p:nvSpPr>
          <p:spPr bwMode="auto">
            <a:xfrm>
              <a:off x="7083456" y="1047523"/>
              <a:ext cx="2289058"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u="sng" dirty="0">
                  <a:solidFill>
                    <a:srgbClr val="000000"/>
                  </a:solidFill>
                </a:rPr>
                <a:t>20</a:t>
              </a:r>
              <a:r>
                <a:rPr lang="en-US" sz="1800" u="sng" baseline="30000" dirty="0">
                  <a:solidFill>
                    <a:srgbClr val="000000"/>
                  </a:solidFill>
                </a:rPr>
                <a:t>th</a:t>
              </a:r>
              <a:r>
                <a:rPr lang="en-US" sz="1800" u="sng" dirty="0">
                  <a:solidFill>
                    <a:srgbClr val="000000"/>
                  </a:solidFill>
                </a:rPr>
                <a:t> Century</a:t>
              </a:r>
              <a:r>
                <a:rPr lang="en-US" sz="1800" dirty="0">
                  <a:solidFill>
                    <a:srgbClr val="000000"/>
                  </a:solidFill>
                </a:rPr>
                <a:t>:</a:t>
              </a:r>
            </a:p>
            <a:p>
              <a:pPr eaLnBrk="1" hangingPunct="1"/>
              <a:r>
                <a:rPr lang="en-US" sz="1800" dirty="0">
                  <a:solidFill>
                    <a:srgbClr val="000000"/>
                  </a:solidFill>
                </a:rPr>
                <a:t>Observed </a:t>
              </a:r>
              <a:r>
                <a:rPr lang="en-US" sz="1800" b="1" dirty="0">
                  <a:solidFill>
                    <a:srgbClr val="000000"/>
                  </a:solidFill>
                </a:rPr>
                <a:t>patterns of T &amp; P trends</a:t>
              </a:r>
              <a:r>
                <a:rPr lang="en-US" sz="1800" dirty="0">
                  <a:solidFill>
                    <a:srgbClr val="000000"/>
                  </a:solidFill>
                </a:rPr>
                <a:t/>
              </a:r>
              <a:br>
                <a:rPr lang="en-US" sz="1800" dirty="0">
                  <a:solidFill>
                    <a:srgbClr val="000000"/>
                  </a:solidFill>
                </a:rPr>
              </a:br>
              <a:r>
                <a:rPr lang="en-US" sz="1800" dirty="0">
                  <a:solidFill>
                    <a:srgbClr val="000000"/>
                  </a:solidFill>
                </a:rPr>
                <a:t>agree better with</a:t>
              </a:r>
              <a:br>
                <a:rPr lang="en-US" sz="1800" dirty="0">
                  <a:solidFill>
                    <a:srgbClr val="000000"/>
                  </a:solidFill>
                </a:rPr>
              </a:br>
              <a:r>
                <a:rPr lang="en-US" sz="1800" dirty="0">
                  <a:solidFill>
                    <a:srgbClr val="000000"/>
                  </a:solidFill>
                </a:rPr>
                <a:t>models that have</a:t>
              </a:r>
              <a:br>
                <a:rPr lang="en-US" sz="1800" dirty="0">
                  <a:solidFill>
                    <a:srgbClr val="000000"/>
                  </a:solidFill>
                </a:rPr>
              </a:br>
              <a:r>
                <a:rPr lang="en-US" sz="1800" dirty="0">
                  <a:solidFill>
                    <a:srgbClr val="000000"/>
                  </a:solidFill>
                </a:rPr>
                <a:t>more realistic</a:t>
              </a:r>
              <a:br>
                <a:rPr lang="en-US" sz="1800" dirty="0">
                  <a:solidFill>
                    <a:srgbClr val="000000"/>
                  </a:solidFill>
                </a:rPr>
              </a:br>
              <a:r>
                <a:rPr lang="en-US" sz="1800" b="1" dirty="0">
                  <a:solidFill>
                    <a:srgbClr val="000000"/>
                  </a:solidFill>
                </a:rPr>
                <a:t>patterns of </a:t>
              </a:r>
              <a:br>
                <a:rPr lang="en-US" sz="1800" b="1" dirty="0">
                  <a:solidFill>
                    <a:srgbClr val="000000"/>
                  </a:solidFill>
                </a:rPr>
              </a:br>
              <a:r>
                <a:rPr lang="en-US" sz="1800" b="1" dirty="0">
                  <a:solidFill>
                    <a:srgbClr val="000000"/>
                  </a:solidFill>
                </a:rPr>
                <a:t>SST trends</a:t>
              </a:r>
              <a:r>
                <a:rPr lang="en-US" sz="1800" dirty="0">
                  <a:solidFill>
                    <a:srgbClr val="000000"/>
                  </a:solidFill>
                </a:rPr>
                <a:t>. </a:t>
              </a:r>
            </a:p>
            <a:p>
              <a:pPr eaLnBrk="1" hangingPunct="1"/>
              <a:r>
                <a:rPr lang="en-US" sz="1800" dirty="0">
                  <a:solidFill>
                    <a:srgbClr val="000000"/>
                  </a:solidFill>
                </a:rPr>
                <a:t> </a:t>
              </a:r>
            </a:p>
          </p:txBody>
        </p:sp>
      </p:grpSp>
      <p:sp>
        <p:nvSpPr>
          <p:cNvPr id="9" name="TextBox 8"/>
          <p:cNvSpPr txBox="1"/>
          <p:nvPr/>
        </p:nvSpPr>
        <p:spPr>
          <a:xfrm>
            <a:off x="1999511" y="29224"/>
            <a:ext cx="4892360" cy="400110"/>
          </a:xfrm>
          <a:prstGeom prst="rect">
            <a:avLst/>
          </a:prstGeom>
          <a:noFill/>
        </p:spPr>
        <p:txBody>
          <a:bodyPr wrap="none" lIns="91425" tIns="45713" rIns="91425" bIns="45713" rtlCol="0">
            <a:spAutoFit/>
          </a:bodyPr>
          <a:lstStyle/>
          <a:p>
            <a:r>
              <a:rPr lang="en-US" sz="2000" b="1" dirty="0">
                <a:solidFill>
                  <a:srgbClr val="0000FF"/>
                </a:solidFill>
              </a:rPr>
              <a:t>Models may not get correct pattern of trend</a:t>
            </a:r>
          </a:p>
        </p:txBody>
      </p:sp>
    </p:spTree>
    <p:extLst>
      <p:ext uri="{BB962C8B-B14F-4D97-AF65-F5344CB8AC3E}">
        <p14:creationId xmlns:p14="http://schemas.microsoft.com/office/powerpoint/2010/main" val="41348325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Imagen 81" descr="CMIP5_historical_SESA_SONDJF_precipitation_trends_more_members.jpeg"/>
          <p:cNvPicPr>
            <a:picLocks noChangeAspect="1"/>
          </p:cNvPicPr>
          <p:nvPr/>
        </p:nvPicPr>
        <p:blipFill>
          <a:blip r:embed="rId2">
            <a:extLst>
              <a:ext uri="{28A0092B-C50C-407E-A947-70E740481C1C}">
                <a14:useLocalDpi xmlns:a14="http://schemas.microsoft.com/office/drawing/2010/main" val="0"/>
              </a:ext>
            </a:extLst>
          </a:blip>
          <a:srcRect l="10187" r="8781" b="7336"/>
          <a:stretch>
            <a:fillRect/>
          </a:stretch>
        </p:blipFill>
        <p:spPr bwMode="auto">
          <a:xfrm>
            <a:off x="1398155" y="733778"/>
            <a:ext cx="6274055" cy="537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95771" y="764293"/>
            <a:ext cx="6606098" cy="373659"/>
          </a:xfrm>
          <a:prstGeom prst="rect">
            <a:avLst/>
          </a:prstGeom>
          <a:solidFill>
            <a:schemeClr val="bg1"/>
          </a:solidFill>
        </p:spPr>
        <p:txBody>
          <a:bodyPr wrap="none" lIns="91425" tIns="45713" rIns="91425" bIns="45713" rtlCol="0">
            <a:spAutoFit/>
          </a:bodyPr>
          <a:lstStyle/>
          <a:p>
            <a:r>
              <a:rPr lang="en-US" b="1" dirty="0" smtClean="0"/>
              <a:t>Precipitation Changes over SE South America (Sep-Feb 1901-2005)</a:t>
            </a:r>
            <a:endParaRPr lang="en-US" b="1" dirty="0"/>
          </a:p>
        </p:txBody>
      </p:sp>
      <p:sp>
        <p:nvSpPr>
          <p:cNvPr id="3" name="TextBox 2"/>
          <p:cNvSpPr txBox="1"/>
          <p:nvPr/>
        </p:nvSpPr>
        <p:spPr>
          <a:xfrm>
            <a:off x="4191003" y="1622775"/>
            <a:ext cx="3141939" cy="373659"/>
          </a:xfrm>
          <a:prstGeom prst="rect">
            <a:avLst/>
          </a:prstGeom>
          <a:noFill/>
        </p:spPr>
        <p:txBody>
          <a:bodyPr wrap="none" lIns="91425" tIns="45713" rIns="91425" bIns="45713" rtlCol="0">
            <a:spAutoFit/>
          </a:bodyPr>
          <a:lstStyle/>
          <a:p>
            <a:r>
              <a:rPr lang="en-US" dirty="0" smtClean="0"/>
              <a:t>Observed Precipitation “trend”</a:t>
            </a:r>
            <a:endParaRPr lang="en-US" dirty="0"/>
          </a:p>
        </p:txBody>
      </p:sp>
      <p:sp>
        <p:nvSpPr>
          <p:cNvPr id="4" name="TextBox 3"/>
          <p:cNvSpPr txBox="1"/>
          <p:nvPr/>
        </p:nvSpPr>
        <p:spPr>
          <a:xfrm>
            <a:off x="2412999" y="3033887"/>
            <a:ext cx="3007511" cy="373659"/>
          </a:xfrm>
          <a:prstGeom prst="rect">
            <a:avLst/>
          </a:prstGeom>
          <a:noFill/>
        </p:spPr>
        <p:txBody>
          <a:bodyPr wrap="none" lIns="91425" tIns="45713" rIns="91425" bIns="45713" rtlCol="0">
            <a:spAutoFit/>
          </a:bodyPr>
          <a:lstStyle/>
          <a:p>
            <a:r>
              <a:rPr lang="en-US" dirty="0" smtClean="0">
                <a:solidFill>
                  <a:srgbClr val="FF0000"/>
                </a:solidFill>
              </a:rPr>
              <a:t>IPCC 20</a:t>
            </a:r>
            <a:r>
              <a:rPr lang="en-US" baseline="30000" dirty="0" smtClean="0">
                <a:solidFill>
                  <a:srgbClr val="FF0000"/>
                </a:solidFill>
              </a:rPr>
              <a:t>th</a:t>
            </a:r>
            <a:r>
              <a:rPr lang="en-US" dirty="0" smtClean="0">
                <a:solidFill>
                  <a:srgbClr val="FF0000"/>
                </a:solidFill>
              </a:rPr>
              <a:t> Century Simulations</a:t>
            </a:r>
            <a:endParaRPr lang="en-US" dirty="0">
              <a:solidFill>
                <a:srgbClr val="FF0000"/>
              </a:solidFill>
            </a:endParaRPr>
          </a:p>
        </p:txBody>
      </p:sp>
      <p:sp>
        <p:nvSpPr>
          <p:cNvPr id="8" name="TextBox 7"/>
          <p:cNvSpPr txBox="1"/>
          <p:nvPr/>
        </p:nvSpPr>
        <p:spPr>
          <a:xfrm>
            <a:off x="2032006" y="75560"/>
            <a:ext cx="5252660" cy="400110"/>
          </a:xfrm>
          <a:prstGeom prst="rect">
            <a:avLst/>
          </a:prstGeom>
          <a:noFill/>
        </p:spPr>
        <p:txBody>
          <a:bodyPr wrap="none" lIns="91425" tIns="45713" rIns="91425" bIns="45713" rtlCol="0">
            <a:spAutoFit/>
          </a:bodyPr>
          <a:lstStyle/>
          <a:p>
            <a:r>
              <a:rPr lang="en-US" sz="2000" b="1" dirty="0">
                <a:solidFill>
                  <a:srgbClr val="0000FF"/>
                </a:solidFill>
              </a:rPr>
              <a:t>Models may not get correct magnitude of trend</a:t>
            </a:r>
          </a:p>
        </p:txBody>
      </p:sp>
    </p:spTree>
    <p:extLst>
      <p:ext uri="{BB962C8B-B14F-4D97-AF65-F5344CB8AC3E}">
        <p14:creationId xmlns:p14="http://schemas.microsoft.com/office/powerpoint/2010/main" val="81716957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9855"/>
            <a:ext cx="4389438"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3"/>
          <p:cNvSpPr>
            <a:spLocks/>
          </p:cNvSpPr>
          <p:nvPr/>
        </p:nvSpPr>
        <p:spPr bwMode="auto">
          <a:xfrm>
            <a:off x="2835276" y="2359206"/>
            <a:ext cx="1217613" cy="1825625"/>
          </a:xfrm>
          <a:prstGeom prst="rect">
            <a:avLst/>
          </a:prstGeom>
          <a:noFill/>
          <a:ln w="31750" cap="flat">
            <a:solidFill>
              <a:srgbClr val="D90B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6" name="Rectangle 4"/>
          <p:cNvSpPr>
            <a:spLocks/>
          </p:cNvSpPr>
          <p:nvPr/>
        </p:nvSpPr>
        <p:spPr bwMode="auto">
          <a:xfrm>
            <a:off x="5895975" y="560389"/>
            <a:ext cx="2293144"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nSpc>
                <a:spcPct val="70000"/>
              </a:lnSpc>
            </a:pPr>
            <a:r>
              <a:rPr lang="en-US" sz="2800" dirty="0">
                <a:solidFill>
                  <a:prstClr val="black">
                    <a:lumMod val="85000"/>
                    <a:lumOff val="15000"/>
                  </a:prstClr>
                </a:solidFill>
                <a:latin typeface="+mj-lt"/>
                <a:ea typeface="ＭＳ Ｐゴシック" charset="0"/>
                <a:cs typeface="Gill Sans BookSC" charset="0"/>
                <a:sym typeface="Gill Sans BookSC" charset="0"/>
              </a:rPr>
              <a:t>Observations </a:t>
            </a:r>
          </a:p>
          <a:p>
            <a:pPr>
              <a:lnSpc>
                <a:spcPct val="70000"/>
              </a:lnSpc>
            </a:pPr>
            <a:r>
              <a:rPr lang="en-US" sz="2400" dirty="0">
                <a:solidFill>
                  <a:prstClr val="black">
                    <a:lumMod val="85000"/>
                    <a:lumOff val="15000"/>
                  </a:prstClr>
                </a:solidFill>
                <a:latin typeface="+mj-lt"/>
                <a:ea typeface="ＭＳ Ｐゴシック" charset="0"/>
                <a:cs typeface="Gill Sans Light" charset="0"/>
                <a:sym typeface="Gill Sans Light" charset="0"/>
              </a:rPr>
              <a:t>(last 15 years)</a:t>
            </a:r>
          </a:p>
        </p:txBody>
      </p:sp>
      <p:pic>
        <p:nvPicPr>
          <p:cNvPr id="7" name="Picture 5"/>
          <p:cNvPicPr>
            <a:picLocks noChangeArrowheads="1"/>
          </p:cNvPicPr>
          <p:nvPr/>
        </p:nvPicPr>
        <p:blipFill>
          <a:blip r:embed="rId3">
            <a:extLst>
              <a:ext uri="{28A0092B-C50C-407E-A947-70E740481C1C}">
                <a14:useLocalDpi xmlns:a14="http://schemas.microsoft.com/office/drawing/2010/main" val="0"/>
              </a:ext>
            </a:extLst>
          </a:blip>
          <a:srcRect l="5350" t="2666" r="3008" b="6999"/>
          <a:stretch>
            <a:fillRect/>
          </a:stretch>
        </p:blipFill>
        <p:spPr bwMode="auto">
          <a:xfrm>
            <a:off x="4745041" y="1208270"/>
            <a:ext cx="4391025"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 name="Rectangle 6"/>
          <p:cNvSpPr>
            <a:spLocks/>
          </p:cNvSpPr>
          <p:nvPr/>
        </p:nvSpPr>
        <p:spPr bwMode="auto">
          <a:xfrm>
            <a:off x="7580314" y="2359206"/>
            <a:ext cx="1217612" cy="1825625"/>
          </a:xfrm>
          <a:prstGeom prst="rect">
            <a:avLst/>
          </a:prstGeom>
          <a:noFill/>
          <a:ln w="31750" cap="flat">
            <a:solidFill>
              <a:srgbClr val="D90B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prstClr val="black"/>
              </a:solidFill>
            </a:endParaRPr>
          </a:p>
        </p:txBody>
      </p:sp>
      <p:sp>
        <p:nvSpPr>
          <p:cNvPr id="9" name="Rectangle 7"/>
          <p:cNvSpPr>
            <a:spLocks/>
          </p:cNvSpPr>
          <p:nvPr/>
        </p:nvSpPr>
        <p:spPr bwMode="auto">
          <a:xfrm>
            <a:off x="98780" y="532167"/>
            <a:ext cx="4570413"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nSpc>
                <a:spcPct val="70000"/>
              </a:lnSpc>
            </a:pPr>
            <a:r>
              <a:rPr lang="en-US" sz="2800" dirty="0">
                <a:solidFill>
                  <a:prstClr val="black">
                    <a:lumMod val="85000"/>
                    <a:lumOff val="15000"/>
                  </a:prstClr>
                </a:solidFill>
                <a:latin typeface="+mj-lt"/>
                <a:ea typeface="ＭＳ Ｐゴシック" charset="0"/>
                <a:cs typeface="Gill Sans BookSC" charset="0"/>
                <a:sym typeface="Gill Sans BookSC" charset="0"/>
              </a:rPr>
              <a:t>Climate Change Projections</a:t>
            </a:r>
          </a:p>
          <a:p>
            <a:pPr>
              <a:lnSpc>
                <a:spcPct val="70000"/>
              </a:lnSpc>
            </a:pPr>
            <a:r>
              <a:rPr lang="en-US" sz="2400" dirty="0">
                <a:solidFill>
                  <a:prstClr val="black">
                    <a:lumMod val="85000"/>
                    <a:lumOff val="15000"/>
                  </a:prstClr>
                </a:solidFill>
                <a:latin typeface="+mj-lt"/>
                <a:ea typeface="ＭＳ Ｐゴシック" charset="0"/>
                <a:cs typeface="Gill Sans Light" charset="0"/>
                <a:sym typeface="Gill Sans Light" charset="0"/>
              </a:rPr>
              <a:t>(end of 21st century)</a:t>
            </a:r>
          </a:p>
        </p:txBody>
      </p:sp>
      <p:sp>
        <p:nvSpPr>
          <p:cNvPr id="10" name="TextBox 9"/>
          <p:cNvSpPr txBox="1"/>
          <p:nvPr/>
        </p:nvSpPr>
        <p:spPr>
          <a:xfrm>
            <a:off x="2510722" y="33277"/>
            <a:ext cx="4134465" cy="400110"/>
          </a:xfrm>
          <a:prstGeom prst="rect">
            <a:avLst/>
          </a:prstGeom>
          <a:noFill/>
        </p:spPr>
        <p:txBody>
          <a:bodyPr wrap="none" lIns="91425" tIns="45713" rIns="91425" bIns="45713" rtlCol="0">
            <a:spAutoFit/>
          </a:bodyPr>
          <a:lstStyle/>
          <a:p>
            <a:r>
              <a:rPr lang="en-US" sz="2000" b="1" dirty="0">
                <a:solidFill>
                  <a:srgbClr val="0000FF"/>
                </a:solidFill>
              </a:rPr>
              <a:t>Decadal-scale variability is important</a:t>
            </a:r>
          </a:p>
        </p:txBody>
      </p:sp>
    </p:spTree>
    <p:extLst>
      <p:ext uri="{BB962C8B-B14F-4D97-AF65-F5344CB8AC3E}">
        <p14:creationId xmlns:p14="http://schemas.microsoft.com/office/powerpoint/2010/main" val="6847455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152400" y="-270047"/>
            <a:ext cx="8883650" cy="1143000"/>
          </a:xfrm>
        </p:spPr>
        <p:txBody>
          <a:bodyPr/>
          <a:lstStyle/>
          <a:p>
            <a:pPr eaLnBrk="1" hangingPunct="1"/>
            <a:r>
              <a:rPr lang="en-US" sz="2800" b="1" dirty="0">
                <a:solidFill>
                  <a:srgbClr val="000000"/>
                </a:solidFill>
                <a:latin typeface="Helvetica" charset="0"/>
                <a:cs typeface="Helvetica" charset="0"/>
              </a:rPr>
              <a:t>Climate Variability &amp; Change Globally</a:t>
            </a:r>
          </a:p>
        </p:txBody>
      </p:sp>
      <p:sp>
        <p:nvSpPr>
          <p:cNvPr id="67586" name="Text Box 4"/>
          <p:cNvSpPr txBox="1">
            <a:spLocks noChangeArrowheads="1"/>
          </p:cNvSpPr>
          <p:nvPr/>
        </p:nvSpPr>
        <p:spPr bwMode="auto">
          <a:xfrm>
            <a:off x="5332413" y="1048459"/>
            <a:ext cx="2362200" cy="46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latin typeface="Calibri" charset="0"/>
              </a:rPr>
              <a:t>Temperature         </a:t>
            </a:r>
          </a:p>
        </p:txBody>
      </p:sp>
      <p:sp>
        <p:nvSpPr>
          <p:cNvPr id="67587" name="Text Box 13"/>
          <p:cNvSpPr txBox="1">
            <a:spLocks noChangeArrowheads="1"/>
          </p:cNvSpPr>
          <p:nvPr/>
        </p:nvSpPr>
        <p:spPr bwMode="auto">
          <a:xfrm>
            <a:off x="4913315" y="1578685"/>
            <a:ext cx="3419841" cy="163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0000"/>
                </a:solidFill>
                <a:latin typeface="Calibri" charset="0"/>
              </a:rPr>
              <a:t>Most of the variability in the </a:t>
            </a:r>
            <a:br>
              <a:rPr lang="en-US" sz="2000">
                <a:solidFill>
                  <a:srgbClr val="000000"/>
                </a:solidFill>
                <a:latin typeface="Calibri" charset="0"/>
              </a:rPr>
            </a:br>
            <a:r>
              <a:rPr lang="en-US" sz="2000">
                <a:solidFill>
                  <a:srgbClr val="000000"/>
                </a:solidFill>
                <a:latin typeface="Calibri" charset="0"/>
              </a:rPr>
              <a:t>globally-averaged temperature</a:t>
            </a:r>
            <a:br>
              <a:rPr lang="en-US" sz="2000">
                <a:solidFill>
                  <a:srgbClr val="000000"/>
                </a:solidFill>
                <a:latin typeface="Calibri" charset="0"/>
              </a:rPr>
            </a:br>
            <a:r>
              <a:rPr lang="en-US" sz="2000">
                <a:solidFill>
                  <a:srgbClr val="000000"/>
                </a:solidFill>
                <a:latin typeface="Calibri" charset="0"/>
              </a:rPr>
              <a:t>is contained in the slowly</a:t>
            </a:r>
            <a:br>
              <a:rPr lang="en-US" sz="2000">
                <a:solidFill>
                  <a:srgbClr val="000000"/>
                </a:solidFill>
                <a:latin typeface="Calibri" charset="0"/>
              </a:rPr>
            </a:br>
            <a:r>
              <a:rPr lang="en-US" sz="2000">
                <a:solidFill>
                  <a:srgbClr val="000000"/>
                </a:solidFill>
                <a:latin typeface="Calibri" charset="0"/>
              </a:rPr>
              <a:t>varying </a:t>
            </a:r>
            <a:r>
              <a:rPr lang="ja-JP" altLang="en-US" sz="2000">
                <a:solidFill>
                  <a:srgbClr val="000000"/>
                </a:solidFill>
                <a:latin typeface="Calibri" charset="0"/>
              </a:rPr>
              <a:t>“</a:t>
            </a:r>
            <a:r>
              <a:rPr lang="en-US" altLang="ja-JP" sz="2000">
                <a:solidFill>
                  <a:srgbClr val="000000"/>
                </a:solidFill>
                <a:latin typeface="Calibri" charset="0"/>
              </a:rPr>
              <a:t>climate change</a:t>
            </a:r>
            <a:r>
              <a:rPr lang="ja-JP" altLang="en-US" sz="2000">
                <a:solidFill>
                  <a:srgbClr val="000000"/>
                </a:solidFill>
                <a:latin typeface="Calibri" charset="0"/>
              </a:rPr>
              <a:t>”</a:t>
            </a:r>
            <a:r>
              <a:rPr lang="en-US" altLang="ja-JP" sz="2000">
                <a:solidFill>
                  <a:srgbClr val="000000"/>
                </a:solidFill>
                <a:latin typeface="Calibri" charset="0"/>
              </a:rPr>
              <a:t> </a:t>
            </a:r>
            <a:br>
              <a:rPr lang="en-US" altLang="ja-JP" sz="2000">
                <a:solidFill>
                  <a:srgbClr val="000000"/>
                </a:solidFill>
                <a:latin typeface="Calibri" charset="0"/>
              </a:rPr>
            </a:br>
            <a:r>
              <a:rPr lang="en-US" altLang="ja-JP" sz="2000">
                <a:solidFill>
                  <a:srgbClr val="000000"/>
                </a:solidFill>
                <a:latin typeface="Calibri" charset="0"/>
              </a:rPr>
              <a:t>component.</a:t>
            </a:r>
            <a:endParaRPr lang="en-US" sz="2000">
              <a:solidFill>
                <a:srgbClr val="000000"/>
              </a:solidFill>
              <a:latin typeface="Calibri" charset="0"/>
            </a:endParaRPr>
          </a:p>
        </p:txBody>
      </p:sp>
      <p:pic>
        <p:nvPicPr>
          <p:cNvPr id="67588" name="Picture 12" descr="CC_glb.gif"/>
          <p:cNvPicPr>
            <a:picLocks noChangeAspect="1"/>
          </p:cNvPicPr>
          <p:nvPr/>
        </p:nvPicPr>
        <p:blipFill>
          <a:blip r:embed="rId3">
            <a:extLst>
              <a:ext uri="{28A0092B-C50C-407E-A947-70E740481C1C}">
                <a14:useLocalDpi xmlns:a14="http://schemas.microsoft.com/office/drawing/2010/main" val="0"/>
              </a:ext>
            </a:extLst>
          </a:blip>
          <a:srcRect l="8365"/>
          <a:stretch>
            <a:fillRect/>
          </a:stretch>
        </p:blipFill>
        <p:spPr bwMode="auto">
          <a:xfrm>
            <a:off x="1238250" y="835734"/>
            <a:ext cx="324643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13" descr="DV_glb.gif"/>
          <p:cNvPicPr>
            <a:picLocks noChangeAspect="1"/>
          </p:cNvPicPr>
          <p:nvPr/>
        </p:nvPicPr>
        <p:blipFill>
          <a:blip r:embed="rId4">
            <a:extLst>
              <a:ext uri="{28A0092B-C50C-407E-A947-70E740481C1C}">
                <a14:useLocalDpi xmlns:a14="http://schemas.microsoft.com/office/drawing/2010/main" val="0"/>
              </a:ext>
            </a:extLst>
          </a:blip>
          <a:srcRect l="8365"/>
          <a:stretch>
            <a:fillRect/>
          </a:stretch>
        </p:blipFill>
        <p:spPr bwMode="auto">
          <a:xfrm>
            <a:off x="1244602" y="2480384"/>
            <a:ext cx="32480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14" descr="SI_glb.gif"/>
          <p:cNvPicPr>
            <a:picLocks noChangeAspect="1"/>
          </p:cNvPicPr>
          <p:nvPr/>
        </p:nvPicPr>
        <p:blipFill>
          <a:blip r:embed="rId5">
            <a:extLst>
              <a:ext uri="{28A0092B-C50C-407E-A947-70E740481C1C}">
                <a14:useLocalDpi xmlns:a14="http://schemas.microsoft.com/office/drawing/2010/main" val="0"/>
              </a:ext>
            </a:extLst>
          </a:blip>
          <a:srcRect l="8365"/>
          <a:stretch>
            <a:fillRect/>
          </a:stretch>
        </p:blipFill>
        <p:spPr bwMode="auto">
          <a:xfrm>
            <a:off x="1244602" y="4077409"/>
            <a:ext cx="32480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Box 15"/>
          <p:cNvSpPr txBox="1">
            <a:spLocks noChangeArrowheads="1"/>
          </p:cNvSpPr>
          <p:nvPr/>
        </p:nvSpPr>
        <p:spPr bwMode="auto">
          <a:xfrm>
            <a:off x="395289" y="1502485"/>
            <a:ext cx="59321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latin typeface="Calibri" charset="0"/>
              </a:rPr>
              <a:t>65%</a:t>
            </a:r>
          </a:p>
        </p:txBody>
      </p:sp>
      <p:sp>
        <p:nvSpPr>
          <p:cNvPr id="67592" name="TextBox 16"/>
          <p:cNvSpPr txBox="1">
            <a:spLocks noChangeArrowheads="1"/>
          </p:cNvSpPr>
          <p:nvPr/>
        </p:nvSpPr>
        <p:spPr bwMode="auto">
          <a:xfrm>
            <a:off x="395289" y="3134434"/>
            <a:ext cx="59321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latin typeface="Calibri" charset="0"/>
              </a:rPr>
              <a:t>13%</a:t>
            </a:r>
          </a:p>
        </p:txBody>
      </p:sp>
      <p:sp>
        <p:nvSpPr>
          <p:cNvPr id="67593" name="TextBox 17"/>
          <p:cNvSpPr txBox="1">
            <a:spLocks noChangeArrowheads="1"/>
          </p:cNvSpPr>
          <p:nvPr/>
        </p:nvSpPr>
        <p:spPr bwMode="auto">
          <a:xfrm>
            <a:off x="395289" y="4675897"/>
            <a:ext cx="59321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latin typeface="Calibri" charset="0"/>
              </a:rPr>
              <a:t>21%</a:t>
            </a:r>
          </a:p>
        </p:txBody>
      </p:sp>
      <p:pic>
        <p:nvPicPr>
          <p:cNvPr id="19" name="Picture 18" descr="Combo_glb.gif"/>
          <p:cNvPicPr>
            <a:picLocks noChangeAspect="1"/>
          </p:cNvPicPr>
          <p:nvPr/>
        </p:nvPicPr>
        <p:blipFill>
          <a:blip r:embed="rId6">
            <a:extLst>
              <a:ext uri="{28A0092B-C50C-407E-A947-70E740481C1C}">
                <a14:useLocalDpi xmlns:a14="http://schemas.microsoft.com/office/drawing/2010/main" val="0"/>
              </a:ext>
            </a:extLst>
          </a:blip>
          <a:srcRect l="6297"/>
          <a:stretch>
            <a:fillRect/>
          </a:stretch>
        </p:blipFill>
        <p:spPr bwMode="auto">
          <a:xfrm>
            <a:off x="4608513" y="1048459"/>
            <a:ext cx="442753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TextBox 20"/>
          <p:cNvSpPr txBox="1">
            <a:spLocks noChangeArrowheads="1"/>
          </p:cNvSpPr>
          <p:nvPr/>
        </p:nvSpPr>
        <p:spPr bwMode="auto">
          <a:xfrm>
            <a:off x="4560541" y="5798951"/>
            <a:ext cx="30638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latin typeface="Calibri" charset="0"/>
              </a:rPr>
              <a:t>(Greene, Goddard &amp; Cousin, </a:t>
            </a:r>
            <a:r>
              <a:rPr lang="en-US" sz="1400" i="1" dirty="0">
                <a:latin typeface="Calibri" charset="0"/>
              </a:rPr>
              <a:t>EOS</a:t>
            </a:r>
            <a:r>
              <a:rPr lang="en-US" sz="1400" dirty="0">
                <a:latin typeface="Calibri" charset="0"/>
              </a:rPr>
              <a:t>, 2010)</a:t>
            </a:r>
          </a:p>
        </p:txBody>
      </p:sp>
      <p:sp>
        <p:nvSpPr>
          <p:cNvPr id="67596" name="TextBox 12"/>
          <p:cNvSpPr txBox="1">
            <a:spLocks noChangeArrowheads="1"/>
          </p:cNvSpPr>
          <p:nvPr/>
        </p:nvSpPr>
        <p:spPr bwMode="auto">
          <a:xfrm>
            <a:off x="1524002" y="489660"/>
            <a:ext cx="2766585"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FF"/>
                </a:solidFill>
                <a:latin typeface="Calibri" charset="0"/>
              </a:rPr>
              <a:t>Annual Mean Temperature</a:t>
            </a:r>
          </a:p>
        </p:txBody>
      </p:sp>
      <p:grpSp>
        <p:nvGrpSpPr>
          <p:cNvPr id="8" name="Group 7"/>
          <p:cNvGrpSpPr/>
          <p:nvPr/>
        </p:nvGrpSpPr>
        <p:grpSpPr>
          <a:xfrm>
            <a:off x="6881064" y="2480388"/>
            <a:ext cx="1967756" cy="1597024"/>
            <a:chOff x="6881069" y="2480385"/>
            <a:chExt cx="1967756" cy="1597024"/>
          </a:xfrm>
        </p:grpSpPr>
        <p:sp>
          <p:nvSpPr>
            <p:cNvPr id="4" name="TextBox 3"/>
            <p:cNvSpPr txBox="1"/>
            <p:nvPr/>
          </p:nvSpPr>
          <p:spPr>
            <a:xfrm>
              <a:off x="6881069" y="3677299"/>
              <a:ext cx="1967756" cy="400110"/>
            </a:xfrm>
            <a:prstGeom prst="rect">
              <a:avLst/>
            </a:prstGeom>
            <a:noFill/>
          </p:spPr>
          <p:txBody>
            <a:bodyPr wrap="none" rtlCol="0">
              <a:spAutoFit/>
            </a:bodyPr>
            <a:lstStyle/>
            <a:p>
              <a:r>
                <a:rPr lang="en-US" sz="2000" b="1" dirty="0">
                  <a:solidFill>
                    <a:srgbClr val="008000"/>
                  </a:solidFill>
                </a:rPr>
                <a:t>CC Acceleration?</a:t>
              </a:r>
            </a:p>
          </p:txBody>
        </p:sp>
        <p:cxnSp>
          <p:nvCxnSpPr>
            <p:cNvPr id="6" name="Straight Arrow Connector 5"/>
            <p:cNvCxnSpPr/>
            <p:nvPr/>
          </p:nvCxnSpPr>
          <p:spPr>
            <a:xfrm flipV="1">
              <a:off x="8367889" y="2480385"/>
              <a:ext cx="0" cy="11969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a:off x="7535548" y="635680"/>
            <a:ext cx="1327391" cy="1192772"/>
            <a:chOff x="7535545" y="635679"/>
            <a:chExt cx="1327391" cy="1192772"/>
          </a:xfrm>
        </p:grpSpPr>
        <p:sp>
          <p:nvSpPr>
            <p:cNvPr id="18" name="TextBox 17"/>
            <p:cNvSpPr txBox="1"/>
            <p:nvPr/>
          </p:nvSpPr>
          <p:spPr>
            <a:xfrm>
              <a:off x="7535545" y="635679"/>
              <a:ext cx="1313280" cy="400110"/>
            </a:xfrm>
            <a:prstGeom prst="rect">
              <a:avLst/>
            </a:prstGeom>
            <a:noFill/>
          </p:spPr>
          <p:txBody>
            <a:bodyPr wrap="none" rtlCol="0">
              <a:spAutoFit/>
            </a:bodyPr>
            <a:lstStyle/>
            <a:p>
              <a:r>
                <a:rPr lang="en-US" sz="2000" b="1" dirty="0">
                  <a:solidFill>
                    <a:srgbClr val="008000"/>
                  </a:solidFill>
                </a:rPr>
                <a:t>CC Hiatus?</a:t>
              </a:r>
            </a:p>
          </p:txBody>
        </p:sp>
        <p:cxnSp>
          <p:nvCxnSpPr>
            <p:cNvPr id="10" name="Straight Arrow Connector 9"/>
            <p:cNvCxnSpPr/>
            <p:nvPr/>
          </p:nvCxnSpPr>
          <p:spPr>
            <a:xfrm>
              <a:off x="8382000" y="1006126"/>
              <a:ext cx="480936" cy="8223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26933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52403" y="-175948"/>
            <a:ext cx="8926513" cy="866775"/>
          </a:xfrm>
        </p:spPr>
        <p:txBody>
          <a:bodyPr/>
          <a:lstStyle/>
          <a:p>
            <a:r>
              <a:rPr lang="en-US" sz="3200" b="1" dirty="0">
                <a:solidFill>
                  <a:srgbClr val="000090"/>
                </a:solidFill>
                <a:latin typeface="Helvetica" charset="0"/>
                <a:cs typeface="Helvetica" charset="0"/>
              </a:rPr>
              <a:t>Climate Variability &amp; Change Locally</a:t>
            </a:r>
            <a:endParaRPr lang="en-US" sz="3200" b="1" dirty="0">
              <a:solidFill>
                <a:srgbClr val="000090"/>
              </a:solidFill>
              <a:latin typeface="Calibri" charset="0"/>
            </a:endParaRPr>
          </a:p>
        </p:txBody>
      </p:sp>
      <p:sp>
        <p:nvSpPr>
          <p:cNvPr id="5" name="TextBox 16"/>
          <p:cNvSpPr txBox="1">
            <a:spLocks noChangeArrowheads="1"/>
          </p:cNvSpPr>
          <p:nvPr/>
        </p:nvSpPr>
        <p:spPr bwMode="auto">
          <a:xfrm>
            <a:off x="2347819" y="467092"/>
            <a:ext cx="3752992"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dirty="0" smtClean="0">
                <a:solidFill>
                  <a:srgbClr val="0000FF"/>
                </a:solidFill>
              </a:rPr>
              <a:t>Observations for  Colorado</a:t>
            </a:r>
            <a:r>
              <a:rPr lang="en-US" dirty="0">
                <a:solidFill>
                  <a:srgbClr val="0000FF"/>
                </a:solidFill>
              </a:rPr>
              <a:t>, USA - DJF</a:t>
            </a:r>
          </a:p>
        </p:txBody>
      </p:sp>
      <p:grpSp>
        <p:nvGrpSpPr>
          <p:cNvPr id="6" name="Group 35"/>
          <p:cNvGrpSpPr>
            <a:grpSpLocks/>
          </p:cNvGrpSpPr>
          <p:nvPr/>
        </p:nvGrpSpPr>
        <p:grpSpPr bwMode="auto">
          <a:xfrm>
            <a:off x="93188" y="873673"/>
            <a:ext cx="3933825" cy="5354638"/>
            <a:chOff x="130175" y="971550"/>
            <a:chExt cx="3933825" cy="5354638"/>
          </a:xfrm>
        </p:grpSpPr>
        <p:sp>
          <p:nvSpPr>
            <p:cNvPr id="7" name="Text Box 9"/>
            <p:cNvSpPr txBox="1">
              <a:spLocks noChangeArrowheads="1"/>
            </p:cNvSpPr>
            <p:nvPr/>
          </p:nvSpPr>
          <p:spPr bwMode="auto">
            <a:xfrm>
              <a:off x="130175" y="1663700"/>
              <a:ext cx="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dirty="0">
                  <a:solidFill>
                    <a:prstClr val="black"/>
                  </a:solidFill>
                  <a:latin typeface="Arial" charset="0"/>
                </a:rPr>
                <a:t>12%</a:t>
              </a:r>
            </a:p>
          </p:txBody>
        </p:sp>
        <p:sp>
          <p:nvSpPr>
            <p:cNvPr id="8" name="Text Box 10"/>
            <p:cNvSpPr txBox="1">
              <a:spLocks noChangeArrowheads="1"/>
            </p:cNvSpPr>
            <p:nvPr/>
          </p:nvSpPr>
          <p:spPr bwMode="auto">
            <a:xfrm>
              <a:off x="130175" y="3271838"/>
              <a:ext cx="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prstClr val="black"/>
                  </a:solidFill>
                  <a:latin typeface="Arial" charset="0"/>
                </a:rPr>
                <a:t>21%</a:t>
              </a:r>
            </a:p>
          </p:txBody>
        </p:sp>
        <p:sp>
          <p:nvSpPr>
            <p:cNvPr id="9" name="Text Box 12"/>
            <p:cNvSpPr txBox="1">
              <a:spLocks noChangeArrowheads="1"/>
            </p:cNvSpPr>
            <p:nvPr/>
          </p:nvSpPr>
          <p:spPr bwMode="auto">
            <a:xfrm>
              <a:off x="130175" y="4860925"/>
              <a:ext cx="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prstClr val="black"/>
                  </a:solidFill>
                  <a:latin typeface="Arial" charset="0"/>
                </a:rPr>
                <a:t>65%</a:t>
              </a:r>
            </a:p>
          </p:txBody>
        </p:sp>
        <p:pic>
          <p:nvPicPr>
            <p:cNvPr id="10" name="Picture 16" descr="CC_CO_T.gif"/>
            <p:cNvPicPr>
              <a:picLocks noChangeAspect="1"/>
            </p:cNvPicPr>
            <p:nvPr/>
          </p:nvPicPr>
          <p:blipFill>
            <a:blip r:embed="rId2">
              <a:extLst>
                <a:ext uri="{28A0092B-C50C-407E-A947-70E740481C1C}">
                  <a14:useLocalDpi xmlns:a14="http://schemas.microsoft.com/office/drawing/2010/main" val="0"/>
                </a:ext>
              </a:extLst>
            </a:blip>
            <a:srcRect l="8311"/>
            <a:stretch>
              <a:fillRect/>
            </a:stretch>
          </p:blipFill>
          <p:spPr bwMode="auto">
            <a:xfrm>
              <a:off x="787400" y="971550"/>
              <a:ext cx="32496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DV_CO_T.gif"/>
            <p:cNvPicPr>
              <a:picLocks noChangeAspect="1"/>
            </p:cNvPicPr>
            <p:nvPr/>
          </p:nvPicPr>
          <p:blipFill>
            <a:blip r:embed="rId3">
              <a:extLst>
                <a:ext uri="{28A0092B-C50C-407E-A947-70E740481C1C}">
                  <a14:useLocalDpi xmlns:a14="http://schemas.microsoft.com/office/drawing/2010/main" val="0"/>
                </a:ext>
              </a:extLst>
            </a:blip>
            <a:srcRect l="8304"/>
            <a:stretch>
              <a:fillRect/>
            </a:stretch>
          </p:blipFill>
          <p:spPr bwMode="auto">
            <a:xfrm>
              <a:off x="787400" y="2595563"/>
              <a:ext cx="32496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SI_CO_T.gif"/>
            <p:cNvPicPr>
              <a:picLocks noChangeAspect="1"/>
            </p:cNvPicPr>
            <p:nvPr/>
          </p:nvPicPr>
          <p:blipFill>
            <a:blip r:embed="rId4">
              <a:extLst>
                <a:ext uri="{28A0092B-C50C-407E-A947-70E740481C1C}">
                  <a14:useLocalDpi xmlns:a14="http://schemas.microsoft.com/office/drawing/2010/main" val="0"/>
                </a:ext>
              </a:extLst>
            </a:blip>
            <a:srcRect l="7191"/>
            <a:stretch>
              <a:fillRect/>
            </a:stretch>
          </p:blipFill>
          <p:spPr bwMode="auto">
            <a:xfrm>
              <a:off x="776288" y="4211638"/>
              <a:ext cx="3287712"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42"/>
          <p:cNvGrpSpPr>
            <a:grpSpLocks/>
          </p:cNvGrpSpPr>
          <p:nvPr/>
        </p:nvGrpSpPr>
        <p:grpSpPr bwMode="auto">
          <a:xfrm>
            <a:off x="4735037" y="900661"/>
            <a:ext cx="4047094" cy="5351462"/>
            <a:chOff x="4772025" y="971550"/>
            <a:chExt cx="4047094" cy="5351463"/>
          </a:xfrm>
        </p:grpSpPr>
        <p:sp>
          <p:nvSpPr>
            <p:cNvPr id="14" name="Text Box 13"/>
            <p:cNvSpPr txBox="1">
              <a:spLocks noChangeArrowheads="1"/>
            </p:cNvSpPr>
            <p:nvPr/>
          </p:nvSpPr>
          <p:spPr bwMode="auto">
            <a:xfrm>
              <a:off x="8172450" y="1663700"/>
              <a:ext cx="5182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dirty="0">
                  <a:solidFill>
                    <a:srgbClr val="000000"/>
                  </a:solidFill>
                  <a:latin typeface="Arial" charset="0"/>
                </a:rPr>
                <a:t>1%</a:t>
              </a:r>
            </a:p>
          </p:txBody>
        </p:sp>
        <p:sp>
          <p:nvSpPr>
            <p:cNvPr id="15" name="Text Box 14"/>
            <p:cNvSpPr txBox="1">
              <a:spLocks noChangeArrowheads="1"/>
            </p:cNvSpPr>
            <p:nvPr/>
          </p:nvSpPr>
          <p:spPr bwMode="auto">
            <a:xfrm>
              <a:off x="8172450" y="3222625"/>
              <a:ext cx="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srgbClr val="000000"/>
                  </a:solidFill>
                  <a:latin typeface="Arial" charset="0"/>
                </a:rPr>
                <a:t>19%</a:t>
              </a:r>
            </a:p>
          </p:txBody>
        </p:sp>
        <p:sp>
          <p:nvSpPr>
            <p:cNvPr id="16" name="Text Box 15"/>
            <p:cNvSpPr txBox="1">
              <a:spLocks noChangeArrowheads="1"/>
            </p:cNvSpPr>
            <p:nvPr/>
          </p:nvSpPr>
          <p:spPr bwMode="auto">
            <a:xfrm>
              <a:off x="8172450" y="4860925"/>
              <a:ext cx="6466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a:solidFill>
                    <a:srgbClr val="000000"/>
                  </a:solidFill>
                  <a:latin typeface="Arial" charset="0"/>
                </a:rPr>
                <a:t>75%</a:t>
              </a:r>
            </a:p>
          </p:txBody>
        </p:sp>
        <p:pic>
          <p:nvPicPr>
            <p:cNvPr id="17" name="Picture 19" descr="CC_CO_P.gif"/>
            <p:cNvPicPr>
              <a:picLocks noChangeAspect="1"/>
            </p:cNvPicPr>
            <p:nvPr/>
          </p:nvPicPr>
          <p:blipFill>
            <a:blip r:embed="rId5">
              <a:extLst>
                <a:ext uri="{28A0092B-C50C-407E-A947-70E740481C1C}">
                  <a14:useLocalDpi xmlns:a14="http://schemas.microsoft.com/office/drawing/2010/main" val="0"/>
                </a:ext>
              </a:extLst>
            </a:blip>
            <a:srcRect l="8516"/>
            <a:stretch>
              <a:fillRect/>
            </a:stretch>
          </p:blipFill>
          <p:spPr bwMode="auto">
            <a:xfrm>
              <a:off x="4772025" y="971550"/>
              <a:ext cx="32416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descr="DV_CO_P.gif"/>
            <p:cNvPicPr>
              <a:picLocks noChangeAspect="1"/>
            </p:cNvPicPr>
            <p:nvPr/>
          </p:nvPicPr>
          <p:blipFill>
            <a:blip r:embed="rId6">
              <a:extLst>
                <a:ext uri="{28A0092B-C50C-407E-A947-70E740481C1C}">
                  <a14:useLocalDpi xmlns:a14="http://schemas.microsoft.com/office/drawing/2010/main" val="0"/>
                </a:ext>
              </a:extLst>
            </a:blip>
            <a:srcRect l="8516"/>
            <a:stretch>
              <a:fillRect/>
            </a:stretch>
          </p:blipFill>
          <p:spPr bwMode="auto">
            <a:xfrm>
              <a:off x="4783138" y="2595563"/>
              <a:ext cx="32416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1" descr="SI_CO_P.gif"/>
            <p:cNvPicPr>
              <a:picLocks noChangeAspect="1"/>
            </p:cNvPicPr>
            <p:nvPr/>
          </p:nvPicPr>
          <p:blipFill>
            <a:blip r:embed="rId7">
              <a:extLst>
                <a:ext uri="{28A0092B-C50C-407E-A947-70E740481C1C}">
                  <a14:useLocalDpi xmlns:a14="http://schemas.microsoft.com/office/drawing/2010/main" val="0"/>
                </a:ext>
              </a:extLst>
            </a:blip>
            <a:srcRect l="8516"/>
            <a:stretch>
              <a:fillRect/>
            </a:stretch>
          </p:blipFill>
          <p:spPr bwMode="auto">
            <a:xfrm>
              <a:off x="4795838" y="4208463"/>
              <a:ext cx="32416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TextBox 7"/>
          <p:cNvSpPr txBox="1">
            <a:spLocks noChangeArrowheads="1"/>
          </p:cNvSpPr>
          <p:nvPr/>
        </p:nvSpPr>
        <p:spPr bwMode="auto">
          <a:xfrm>
            <a:off x="420211" y="506962"/>
            <a:ext cx="1478842"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i="1">
                <a:solidFill>
                  <a:srgbClr val="FF6600"/>
                </a:solidFill>
              </a:rPr>
              <a:t>Temperature</a:t>
            </a:r>
          </a:p>
        </p:txBody>
      </p:sp>
      <p:sp>
        <p:nvSpPr>
          <p:cNvPr id="21" name="TextBox 49"/>
          <p:cNvSpPr txBox="1">
            <a:spLocks noChangeArrowheads="1"/>
          </p:cNvSpPr>
          <p:nvPr/>
        </p:nvSpPr>
        <p:spPr bwMode="auto">
          <a:xfrm>
            <a:off x="7217885" y="540299"/>
            <a:ext cx="1452056"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i="1">
                <a:solidFill>
                  <a:srgbClr val="FF6600"/>
                </a:solidFill>
              </a:rPr>
              <a:t>Precipitation</a:t>
            </a:r>
          </a:p>
        </p:txBody>
      </p:sp>
      <p:sp>
        <p:nvSpPr>
          <p:cNvPr id="22" name="TextBox 21"/>
          <p:cNvSpPr txBox="1"/>
          <p:nvPr/>
        </p:nvSpPr>
        <p:spPr>
          <a:xfrm>
            <a:off x="583324" y="6228311"/>
            <a:ext cx="6416566" cy="400110"/>
          </a:xfrm>
          <a:prstGeom prst="rect">
            <a:avLst/>
          </a:prstGeom>
          <a:noFill/>
        </p:spPr>
        <p:txBody>
          <a:bodyPr wrap="square" lIns="91425" tIns="45713" rIns="91425" bIns="45713" rtlCol="0">
            <a:spAutoFit/>
          </a:bodyPr>
          <a:lstStyle/>
          <a:p>
            <a:pPr algn="ctr"/>
            <a:r>
              <a:rPr lang="en-US" sz="2000" b="1" dirty="0">
                <a:solidFill>
                  <a:srgbClr val="FFFF00"/>
                </a:solidFill>
              </a:rPr>
              <a:t>All timescales matter</a:t>
            </a:r>
          </a:p>
        </p:txBody>
      </p:sp>
    </p:spTree>
    <p:extLst>
      <p:ext uri="{BB962C8B-B14F-4D97-AF65-F5344CB8AC3E}">
        <p14:creationId xmlns:p14="http://schemas.microsoft.com/office/powerpoint/2010/main" val="191598170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Ptrend_pctva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1" y="1147236"/>
            <a:ext cx="8407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83676" y="176017"/>
            <a:ext cx="7814900" cy="957953"/>
          </a:xfrm>
          <a:prstGeom prst="rect">
            <a:avLst/>
          </a:prstGeom>
          <a:noFill/>
        </p:spPr>
        <p:txBody>
          <a:bodyPr wrap="none" lIns="91425" tIns="45713" rIns="91425" bIns="45713">
            <a:spAutoFit/>
          </a:bodyPr>
          <a:lstStyle/>
          <a:p>
            <a:pPr algn="ctr">
              <a:defRPr/>
            </a:pPr>
            <a:r>
              <a:rPr lang="en-US" sz="3200" b="1" dirty="0">
                <a:latin typeface="Helvetica"/>
                <a:cs typeface="Helvetica"/>
              </a:rPr>
              <a:t>Precipitation Trends</a:t>
            </a:r>
            <a:r>
              <a:rPr lang="en-US" sz="3200" dirty="0">
                <a:latin typeface="Helvetica"/>
                <a:cs typeface="Helvetica"/>
              </a:rPr>
              <a:t>: </a:t>
            </a:r>
            <a:r>
              <a:rPr lang="en-US" sz="3200" dirty="0">
                <a:ln>
                  <a:solidFill>
                    <a:srgbClr val="FF0000"/>
                  </a:solidFill>
                </a:ln>
                <a:latin typeface="Helvetica"/>
                <a:cs typeface="Helvetica"/>
              </a:rPr>
              <a:t>%</a:t>
            </a:r>
            <a:r>
              <a:rPr lang="en-US" sz="3200" dirty="0">
                <a:latin typeface="Helvetica"/>
                <a:cs typeface="Helvetica"/>
              </a:rPr>
              <a:t> of total variance</a:t>
            </a:r>
          </a:p>
          <a:p>
            <a:pPr algn="ctr">
              <a:defRPr/>
            </a:pPr>
            <a:r>
              <a:rPr lang="en-US" sz="2400" dirty="0">
                <a:solidFill>
                  <a:srgbClr val="0000FF"/>
                </a:solidFill>
                <a:latin typeface="Helvetica"/>
                <a:cs typeface="Helvetica"/>
              </a:rPr>
              <a:t>20</a:t>
            </a:r>
            <a:r>
              <a:rPr lang="en-US" sz="2400" baseline="30000" dirty="0">
                <a:solidFill>
                  <a:srgbClr val="0000FF"/>
                </a:solidFill>
                <a:latin typeface="Helvetica"/>
                <a:cs typeface="Helvetica"/>
              </a:rPr>
              <a:t>th</a:t>
            </a:r>
            <a:r>
              <a:rPr lang="en-US" sz="2400" dirty="0">
                <a:solidFill>
                  <a:srgbClr val="0000FF"/>
                </a:solidFill>
                <a:latin typeface="Helvetica"/>
                <a:cs typeface="Helvetica"/>
              </a:rPr>
              <a:t> Century Observations -- Annual Means</a:t>
            </a:r>
          </a:p>
        </p:txBody>
      </p:sp>
      <p:pic>
        <p:nvPicPr>
          <p:cNvPr id="11268" name="Picture 6" descr="cbar_pctva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4888091"/>
            <a:ext cx="5765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Box 11"/>
          <p:cNvSpPr txBox="1">
            <a:spLocks noChangeArrowheads="1"/>
          </p:cNvSpPr>
          <p:nvPr/>
        </p:nvSpPr>
        <p:spPr bwMode="auto">
          <a:xfrm>
            <a:off x="1804988" y="5570012"/>
            <a:ext cx="5448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dirty="0"/>
              <a:t>http://</a:t>
            </a:r>
            <a:r>
              <a:rPr lang="en-US" sz="1600" dirty="0" err="1"/>
              <a:t>iridl.ldeo.columbia.edu</a:t>
            </a:r>
            <a:r>
              <a:rPr lang="en-US" sz="1600" dirty="0"/>
              <a:t>/</a:t>
            </a:r>
            <a:r>
              <a:rPr lang="en-US" sz="1600" dirty="0" err="1"/>
              <a:t>maproom</a:t>
            </a:r>
            <a:r>
              <a:rPr lang="en-US" sz="1600" dirty="0"/>
              <a:t>/Global/</a:t>
            </a:r>
            <a:r>
              <a:rPr lang="en-US" sz="1600" dirty="0" err="1"/>
              <a:t>Time_Scales</a:t>
            </a:r>
            <a:r>
              <a:rPr lang="en-US" sz="1600" dirty="0"/>
              <a:t>/</a:t>
            </a:r>
          </a:p>
        </p:txBody>
      </p:sp>
      <p:sp>
        <p:nvSpPr>
          <p:cNvPr id="2" name="Oval 1"/>
          <p:cNvSpPr/>
          <p:nvPr/>
        </p:nvSpPr>
        <p:spPr>
          <a:xfrm>
            <a:off x="1778000" y="4745216"/>
            <a:ext cx="812800" cy="53498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endParaRPr lang="en-US"/>
          </a:p>
        </p:txBody>
      </p:sp>
    </p:spTree>
    <p:extLst>
      <p:ext uri="{BB962C8B-B14F-4D97-AF65-F5344CB8AC3E}">
        <p14:creationId xmlns:p14="http://schemas.microsoft.com/office/powerpoint/2010/main" val="35878076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7" descr="Pdecadal_pctva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1" y="1133125"/>
            <a:ext cx="8407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758" y="161906"/>
            <a:ext cx="9221455" cy="957953"/>
          </a:xfrm>
          <a:prstGeom prst="rect">
            <a:avLst/>
          </a:prstGeom>
          <a:noFill/>
        </p:spPr>
        <p:txBody>
          <a:bodyPr wrap="none" lIns="91425" tIns="45713" rIns="91425" bIns="45713">
            <a:spAutoFit/>
          </a:bodyPr>
          <a:lstStyle/>
          <a:p>
            <a:pPr algn="ctr">
              <a:defRPr/>
            </a:pPr>
            <a:r>
              <a:rPr lang="en-US" sz="3200" b="1" dirty="0">
                <a:solidFill>
                  <a:srgbClr val="000000"/>
                </a:solidFill>
                <a:latin typeface="Helvetica"/>
                <a:cs typeface="Helvetica"/>
              </a:rPr>
              <a:t>Precipitation Decadal Variability</a:t>
            </a:r>
            <a:r>
              <a:rPr lang="en-US" sz="3200" dirty="0">
                <a:solidFill>
                  <a:srgbClr val="000000"/>
                </a:solidFill>
                <a:latin typeface="Helvetica"/>
                <a:cs typeface="Helvetica"/>
              </a:rPr>
              <a:t>: </a:t>
            </a:r>
            <a:r>
              <a:rPr lang="en-US" sz="3200" dirty="0">
                <a:ln>
                  <a:solidFill>
                    <a:srgbClr val="FF0000"/>
                  </a:solidFill>
                </a:ln>
                <a:solidFill>
                  <a:srgbClr val="000000"/>
                </a:solidFill>
                <a:latin typeface="Helvetica"/>
                <a:cs typeface="Helvetica"/>
              </a:rPr>
              <a:t>%</a:t>
            </a:r>
            <a:r>
              <a:rPr lang="en-US" sz="3200" dirty="0">
                <a:solidFill>
                  <a:srgbClr val="000000"/>
                </a:solidFill>
                <a:latin typeface="Helvetica"/>
                <a:cs typeface="Helvetica"/>
              </a:rPr>
              <a:t> of variance</a:t>
            </a:r>
          </a:p>
          <a:p>
            <a:pPr algn="ctr">
              <a:defRPr/>
            </a:pPr>
            <a:r>
              <a:rPr lang="en-US" sz="2400" dirty="0">
                <a:solidFill>
                  <a:srgbClr val="0000FF"/>
                </a:solidFill>
                <a:latin typeface="Helvetica"/>
                <a:cs typeface="Helvetica"/>
              </a:rPr>
              <a:t>20</a:t>
            </a:r>
            <a:r>
              <a:rPr lang="en-US" sz="2400" baseline="30000" dirty="0">
                <a:solidFill>
                  <a:srgbClr val="0000FF"/>
                </a:solidFill>
                <a:latin typeface="Helvetica"/>
                <a:cs typeface="Helvetica"/>
              </a:rPr>
              <a:t>th</a:t>
            </a:r>
            <a:r>
              <a:rPr lang="en-US" sz="2400" dirty="0">
                <a:solidFill>
                  <a:srgbClr val="0000FF"/>
                </a:solidFill>
                <a:latin typeface="Helvetica"/>
                <a:cs typeface="Helvetica"/>
              </a:rPr>
              <a:t> Century Observations -- Annual Means</a:t>
            </a:r>
          </a:p>
        </p:txBody>
      </p:sp>
      <p:pic>
        <p:nvPicPr>
          <p:cNvPr id="14342" name="Picture 6" descr="cbar_pctva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4859869"/>
            <a:ext cx="5765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9"/>
          <p:cNvSpPr txBox="1">
            <a:spLocks noChangeArrowheads="1"/>
          </p:cNvSpPr>
          <p:nvPr/>
        </p:nvSpPr>
        <p:spPr bwMode="auto">
          <a:xfrm>
            <a:off x="1804988" y="5555901"/>
            <a:ext cx="5448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dirty="0"/>
              <a:t>http://</a:t>
            </a:r>
            <a:r>
              <a:rPr lang="en-US" sz="1600" dirty="0" err="1"/>
              <a:t>iridl.ldeo.columbia.edu</a:t>
            </a:r>
            <a:r>
              <a:rPr lang="en-US" sz="1600" dirty="0"/>
              <a:t>/</a:t>
            </a:r>
            <a:r>
              <a:rPr lang="en-US" sz="1600" dirty="0" err="1"/>
              <a:t>maproom</a:t>
            </a:r>
            <a:r>
              <a:rPr lang="en-US" sz="1600" dirty="0"/>
              <a:t>/Global/</a:t>
            </a:r>
            <a:r>
              <a:rPr lang="en-US" sz="1600" dirty="0" err="1"/>
              <a:t>Time_Scales</a:t>
            </a:r>
            <a:r>
              <a:rPr lang="en-US" sz="1600" dirty="0"/>
              <a:t>/</a:t>
            </a:r>
          </a:p>
        </p:txBody>
      </p:sp>
      <p:sp>
        <p:nvSpPr>
          <p:cNvPr id="10" name="Oval 9"/>
          <p:cNvSpPr/>
          <p:nvPr/>
        </p:nvSpPr>
        <p:spPr>
          <a:xfrm>
            <a:off x="2765796" y="4656667"/>
            <a:ext cx="1566315" cy="865898"/>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endParaRPr lang="es-UY"/>
          </a:p>
        </p:txBody>
      </p:sp>
    </p:spTree>
    <p:extLst>
      <p:ext uri="{BB962C8B-B14F-4D97-AF65-F5344CB8AC3E}">
        <p14:creationId xmlns:p14="http://schemas.microsoft.com/office/powerpoint/2010/main" val="3569831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solidFill>
                  <a:srgbClr val="000090"/>
                </a:solidFill>
                <a:latin typeface="Gill Sans"/>
                <a:cs typeface="Gill Sans"/>
              </a:rPr>
              <a:t>Information Products for </a:t>
            </a:r>
            <a:br>
              <a:rPr lang="en-US" dirty="0" smtClean="0">
                <a:solidFill>
                  <a:srgbClr val="000090"/>
                </a:solidFill>
                <a:latin typeface="Gill Sans"/>
                <a:cs typeface="Gill Sans"/>
              </a:rPr>
            </a:br>
            <a:r>
              <a:rPr lang="en-US" dirty="0" smtClean="0">
                <a:solidFill>
                  <a:srgbClr val="000090"/>
                </a:solidFill>
                <a:latin typeface="Gill Sans"/>
                <a:cs typeface="Gill Sans"/>
              </a:rPr>
              <a:t>Seasonal-to-Interannual Timescales</a:t>
            </a:r>
            <a:endParaRPr lang="en-US" dirty="0">
              <a:solidFill>
                <a:srgbClr val="000090"/>
              </a:solidFill>
              <a:latin typeface="Gill Sans"/>
              <a:cs typeface="Gill Sans"/>
            </a:endParaRPr>
          </a:p>
        </p:txBody>
      </p:sp>
      <p:sp>
        <p:nvSpPr>
          <p:cNvPr id="3" name="Content Placeholder 2"/>
          <p:cNvSpPr>
            <a:spLocks noGrp="1"/>
          </p:cNvSpPr>
          <p:nvPr>
            <p:ph idx="1"/>
          </p:nvPr>
        </p:nvSpPr>
        <p:spPr>
          <a:xfrm>
            <a:off x="457200" y="2387600"/>
            <a:ext cx="8229600" cy="3738566"/>
          </a:xfrm>
        </p:spPr>
        <p:txBody>
          <a:bodyPr/>
          <a:lstStyle/>
          <a:p>
            <a:r>
              <a:rPr lang="en-US" dirty="0" smtClean="0"/>
              <a:t>ENSO Outlooks</a:t>
            </a:r>
          </a:p>
          <a:p>
            <a:r>
              <a:rPr lang="en-US" dirty="0" smtClean="0"/>
              <a:t>“Net Assessment” seasonal forecast</a:t>
            </a:r>
          </a:p>
          <a:p>
            <a:r>
              <a:rPr lang="en-US" dirty="0" smtClean="0"/>
              <a:t>“Flexible format” seasonal forecast</a:t>
            </a:r>
            <a:endParaRPr lang="en-US" dirty="0"/>
          </a:p>
        </p:txBody>
      </p:sp>
    </p:spTree>
    <p:extLst>
      <p:ext uri="{BB962C8B-B14F-4D97-AF65-F5344CB8AC3E}">
        <p14:creationId xmlns:p14="http://schemas.microsoft.com/office/powerpoint/2010/main" val="14526351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1" y="1119014"/>
            <a:ext cx="8407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52758" y="147795"/>
            <a:ext cx="9221455" cy="957953"/>
          </a:xfrm>
          <a:prstGeom prst="rect">
            <a:avLst/>
          </a:prstGeom>
          <a:noFill/>
        </p:spPr>
        <p:txBody>
          <a:bodyPr wrap="none" lIns="91425" tIns="45713" rIns="91425" bIns="45713">
            <a:spAutoFit/>
          </a:bodyPr>
          <a:lstStyle/>
          <a:p>
            <a:pPr algn="ctr">
              <a:defRPr/>
            </a:pPr>
            <a:r>
              <a:rPr lang="en-US" sz="3200" b="1" dirty="0">
                <a:solidFill>
                  <a:srgbClr val="000000"/>
                </a:solidFill>
                <a:latin typeface="Helvetica"/>
                <a:cs typeface="Helvetica"/>
              </a:rPr>
              <a:t>Precipitation Decadal Variability</a:t>
            </a:r>
            <a:r>
              <a:rPr lang="en-US" sz="3200" dirty="0">
                <a:solidFill>
                  <a:srgbClr val="000000"/>
                </a:solidFill>
                <a:latin typeface="Helvetica"/>
                <a:cs typeface="Helvetica"/>
              </a:rPr>
              <a:t>: </a:t>
            </a:r>
            <a:r>
              <a:rPr lang="en-US" sz="3200" dirty="0">
                <a:ln>
                  <a:solidFill>
                    <a:srgbClr val="FF0000"/>
                  </a:solidFill>
                </a:ln>
                <a:solidFill>
                  <a:srgbClr val="000000"/>
                </a:solidFill>
                <a:latin typeface="Helvetica"/>
                <a:cs typeface="Helvetica"/>
              </a:rPr>
              <a:t>%</a:t>
            </a:r>
            <a:r>
              <a:rPr lang="en-US" sz="3200" dirty="0">
                <a:solidFill>
                  <a:srgbClr val="000000"/>
                </a:solidFill>
                <a:latin typeface="Helvetica"/>
                <a:cs typeface="Helvetica"/>
              </a:rPr>
              <a:t> of variance</a:t>
            </a:r>
          </a:p>
          <a:p>
            <a:pPr algn="ctr">
              <a:defRPr/>
            </a:pPr>
            <a:r>
              <a:rPr lang="en-US" sz="2400" dirty="0">
                <a:solidFill>
                  <a:srgbClr val="0000FF"/>
                </a:solidFill>
                <a:latin typeface="Helvetica"/>
                <a:cs typeface="Helvetica"/>
              </a:rPr>
              <a:t>20</a:t>
            </a:r>
            <a:r>
              <a:rPr lang="en-US" sz="2400" baseline="30000" dirty="0">
                <a:solidFill>
                  <a:srgbClr val="0000FF"/>
                </a:solidFill>
                <a:latin typeface="Helvetica"/>
                <a:cs typeface="Helvetica"/>
              </a:rPr>
              <a:t>th</a:t>
            </a:r>
            <a:r>
              <a:rPr lang="en-US" sz="2400" dirty="0">
                <a:solidFill>
                  <a:srgbClr val="0000FF"/>
                </a:solidFill>
                <a:latin typeface="Helvetica"/>
                <a:cs typeface="Helvetica"/>
              </a:rPr>
              <a:t> Century Observations -- Annual Means</a:t>
            </a:r>
          </a:p>
        </p:txBody>
      </p:sp>
      <p:pic>
        <p:nvPicPr>
          <p:cNvPr id="15365" name="Picture 3" descr="cbar_pctvar.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4905027"/>
            <a:ext cx="5765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5080000" y="4509740"/>
            <a:ext cx="1790700" cy="1012825"/>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lIns="91425" tIns="45713" rIns="91425" bIns="45713" anchor="ctr"/>
          <a:lstStyle/>
          <a:p>
            <a:pPr algn="ctr">
              <a:defRPr/>
            </a:pPr>
            <a:endParaRPr lang="es-UY"/>
          </a:p>
        </p:txBody>
      </p:sp>
      <p:sp>
        <p:nvSpPr>
          <p:cNvPr id="11" name="TextBox 11"/>
          <p:cNvSpPr txBox="1">
            <a:spLocks noChangeArrowheads="1"/>
          </p:cNvSpPr>
          <p:nvPr/>
        </p:nvSpPr>
        <p:spPr bwMode="auto">
          <a:xfrm>
            <a:off x="1804988" y="5570012"/>
            <a:ext cx="5448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dirty="0"/>
              <a:t>http://</a:t>
            </a:r>
            <a:r>
              <a:rPr lang="en-US" sz="1600" dirty="0" err="1"/>
              <a:t>iridl.ldeo.columbia.edu</a:t>
            </a:r>
            <a:r>
              <a:rPr lang="en-US" sz="1600" dirty="0"/>
              <a:t>/</a:t>
            </a:r>
            <a:r>
              <a:rPr lang="en-US" sz="1600" dirty="0" err="1"/>
              <a:t>maproom</a:t>
            </a:r>
            <a:r>
              <a:rPr lang="en-US" sz="1600" dirty="0"/>
              <a:t>/Global/</a:t>
            </a:r>
            <a:r>
              <a:rPr lang="en-US" sz="1600" dirty="0" err="1"/>
              <a:t>Time_Scales</a:t>
            </a:r>
            <a:r>
              <a:rPr lang="en-US" sz="1600" dirty="0"/>
              <a:t>/</a:t>
            </a:r>
          </a:p>
        </p:txBody>
      </p:sp>
    </p:spTree>
    <p:extLst>
      <p:ext uri="{BB962C8B-B14F-4D97-AF65-F5344CB8AC3E}">
        <p14:creationId xmlns:p14="http://schemas.microsoft.com/office/powerpoint/2010/main" val="3920038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5" name="Picture 5" descr="WAF_20C3M_Tann"/>
          <p:cNvPicPr>
            <a:picLocks noChangeArrowheads="1"/>
          </p:cNvPicPr>
          <p:nvPr/>
        </p:nvPicPr>
        <p:blipFill>
          <a:blip r:embed="rId3">
            <a:extLst>
              <a:ext uri="{28A0092B-C50C-407E-A947-70E740481C1C}">
                <a14:useLocalDpi xmlns:a14="http://schemas.microsoft.com/office/drawing/2010/main" val="0"/>
              </a:ext>
            </a:extLst>
          </a:blip>
          <a:srcRect t="8952"/>
          <a:stretch>
            <a:fillRect/>
          </a:stretch>
        </p:blipFill>
        <p:spPr bwMode="auto">
          <a:xfrm>
            <a:off x="4116388" y="1018825"/>
            <a:ext cx="4799012"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1237900"/>
            <a:ext cx="363855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7"/>
          <p:cNvSpPr txBox="1">
            <a:spLocks noChangeArrowheads="1"/>
          </p:cNvSpPr>
          <p:nvPr/>
        </p:nvSpPr>
        <p:spPr bwMode="auto">
          <a:xfrm>
            <a:off x="4186239" y="3382613"/>
            <a:ext cx="47069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FF"/>
                </a:solidFill>
              </a:rPr>
              <a:t>Southern Africa : Annual-Mean Temperature</a:t>
            </a:r>
          </a:p>
        </p:txBody>
      </p:sp>
      <p:sp>
        <p:nvSpPr>
          <p:cNvPr id="95238" name="Oval 8"/>
          <p:cNvSpPr>
            <a:spLocks noChangeArrowheads="1"/>
          </p:cNvSpPr>
          <p:nvPr/>
        </p:nvSpPr>
        <p:spPr bwMode="auto">
          <a:xfrm>
            <a:off x="1895475" y="2447576"/>
            <a:ext cx="425450" cy="304800"/>
          </a:xfrm>
          <a:prstGeom prst="ellipse">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nchor="ctr"/>
          <a:lstStyle/>
          <a:p>
            <a:pPr eaLnBrk="0" hangingPunct="0"/>
            <a:endParaRPr lang="en-US"/>
          </a:p>
        </p:txBody>
      </p:sp>
      <p:sp>
        <p:nvSpPr>
          <p:cNvPr id="95239" name="Text Box 9"/>
          <p:cNvSpPr txBox="1">
            <a:spLocks noChangeArrowheads="1"/>
          </p:cNvSpPr>
          <p:nvPr/>
        </p:nvSpPr>
        <p:spPr bwMode="auto">
          <a:xfrm>
            <a:off x="4108450" y="637826"/>
            <a:ext cx="46243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FF"/>
                </a:solidFill>
              </a:rPr>
              <a:t>Western Africa : Annual-Mean Temperature</a:t>
            </a:r>
          </a:p>
        </p:txBody>
      </p:sp>
      <p:sp>
        <p:nvSpPr>
          <p:cNvPr id="95240" name="Oval 10"/>
          <p:cNvSpPr>
            <a:spLocks noChangeArrowheads="1"/>
          </p:cNvSpPr>
          <p:nvPr/>
        </p:nvSpPr>
        <p:spPr bwMode="auto">
          <a:xfrm>
            <a:off x="1655763" y="2104675"/>
            <a:ext cx="444500" cy="334963"/>
          </a:xfrm>
          <a:prstGeom prst="ellipse">
            <a:avLst/>
          </a:prstGeom>
          <a:noFill/>
          <a:ln w="38100">
            <a:solidFill>
              <a:srgbClr val="FFCC00"/>
            </a:solidFill>
            <a:round/>
            <a:headEnd/>
            <a:tailEnd/>
          </a:ln>
          <a:extLst>
            <a:ext uri="{909E8E84-426E-40dd-AFC4-6F175D3DCCD1}">
              <a14:hiddenFill xmlns:a14="http://schemas.microsoft.com/office/drawing/2010/main">
                <a:solidFill>
                  <a:srgbClr val="FFFFFF"/>
                </a:solidFill>
              </a14:hiddenFill>
            </a:ext>
          </a:extLst>
        </p:spPr>
        <p:txBody>
          <a:bodyPr wrap="none" lIns="91416" tIns="45709" rIns="91416" bIns="45709" anchor="ctr"/>
          <a:lstStyle/>
          <a:p>
            <a:pPr algn="ctr" eaLnBrk="0" hangingPunct="0"/>
            <a:endParaRPr lang="en-US"/>
          </a:p>
        </p:txBody>
      </p:sp>
      <p:sp>
        <p:nvSpPr>
          <p:cNvPr id="95241" name="Line 11"/>
          <p:cNvSpPr>
            <a:spLocks noChangeShapeType="1"/>
          </p:cNvSpPr>
          <p:nvPr/>
        </p:nvSpPr>
        <p:spPr bwMode="auto">
          <a:xfrm>
            <a:off x="2060575" y="2303113"/>
            <a:ext cx="2001838" cy="111125"/>
          </a:xfrm>
          <a:prstGeom prst="line">
            <a:avLst/>
          </a:prstGeom>
          <a:noFill/>
          <a:ln w="28575">
            <a:solidFill>
              <a:srgbClr val="FFCC00"/>
            </a:solidFill>
            <a:round/>
            <a:headEnd/>
            <a:tailEnd type="triangle" w="med" len="med"/>
          </a:ln>
          <a:extLst>
            <a:ext uri="{909E8E84-426E-40dd-AFC4-6F175D3DCCD1}">
              <a14:hiddenFill xmlns:a14="http://schemas.microsoft.com/office/drawing/2010/main">
                <a:noFill/>
              </a14:hiddenFill>
            </a:ext>
          </a:extLst>
        </p:spPr>
        <p:txBody>
          <a:bodyPr lIns="91416" tIns="45709" rIns="91416" bIns="45709"/>
          <a:lstStyle/>
          <a:p>
            <a:endParaRPr lang="en-US"/>
          </a:p>
        </p:txBody>
      </p:sp>
      <p:pic>
        <p:nvPicPr>
          <p:cNvPr id="95242" name="Picture 12" descr="SAF_20C3M_Tann"/>
          <p:cNvPicPr>
            <a:picLocks noChangeArrowheads="1"/>
          </p:cNvPicPr>
          <p:nvPr/>
        </p:nvPicPr>
        <p:blipFill>
          <a:blip r:embed="rId5">
            <a:extLst>
              <a:ext uri="{28A0092B-C50C-407E-A947-70E740481C1C}">
                <a14:useLocalDpi xmlns:a14="http://schemas.microsoft.com/office/drawing/2010/main" val="0"/>
              </a:ext>
            </a:extLst>
          </a:blip>
          <a:srcRect t="10286"/>
          <a:stretch>
            <a:fillRect/>
          </a:stretch>
        </p:blipFill>
        <p:spPr bwMode="auto">
          <a:xfrm>
            <a:off x="4114801" y="3715988"/>
            <a:ext cx="4818063" cy="238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3" name="Line 13"/>
          <p:cNvSpPr>
            <a:spLocks noChangeShapeType="1"/>
          </p:cNvSpPr>
          <p:nvPr/>
        </p:nvSpPr>
        <p:spPr bwMode="auto">
          <a:xfrm>
            <a:off x="2220916" y="2715863"/>
            <a:ext cx="2058987" cy="1468437"/>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lIns="91416" tIns="45709" rIns="91416" bIns="45709"/>
          <a:lstStyle/>
          <a:p>
            <a:endParaRPr lang="en-US"/>
          </a:p>
        </p:txBody>
      </p:sp>
      <p:sp>
        <p:nvSpPr>
          <p:cNvPr id="95244" name="Text Box 14"/>
          <p:cNvSpPr txBox="1">
            <a:spLocks noChangeArrowheads="1"/>
          </p:cNvSpPr>
          <p:nvPr/>
        </p:nvSpPr>
        <p:spPr bwMode="auto">
          <a:xfrm>
            <a:off x="320676" y="4493866"/>
            <a:ext cx="3207512" cy="93630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lIns="91416" tIns="45709" rIns="91416" bIns="4570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0000FF"/>
                </a:solidFill>
              </a:rPr>
              <a:t>Climate Change </a:t>
            </a:r>
            <a:r>
              <a:rPr lang="en-US" sz="1800" b="1" dirty="0">
                <a:solidFill>
                  <a:srgbClr val="0000FF"/>
                </a:solidFill>
              </a:rPr>
              <a:t>Projections </a:t>
            </a:r>
            <a:r>
              <a:rPr lang="en-US" sz="1800" dirty="0">
                <a:solidFill>
                  <a:srgbClr val="0000FF"/>
                </a:solidFill>
              </a:rPr>
              <a:t/>
            </a:r>
            <a:br>
              <a:rPr lang="en-US" sz="1800" dirty="0">
                <a:solidFill>
                  <a:srgbClr val="0000FF"/>
                </a:solidFill>
              </a:rPr>
            </a:br>
            <a:r>
              <a:rPr lang="en-US" sz="1800" b="1" dirty="0">
                <a:solidFill>
                  <a:srgbClr val="0000FF"/>
                </a:solidFill>
              </a:rPr>
              <a:t>cannot</a:t>
            </a:r>
            <a:r>
              <a:rPr lang="en-US" sz="1800" dirty="0">
                <a:solidFill>
                  <a:srgbClr val="0000FF"/>
                </a:solidFill>
              </a:rPr>
              <a:t> deliver predictions </a:t>
            </a:r>
            <a:br>
              <a:rPr lang="en-US" sz="1800" dirty="0">
                <a:solidFill>
                  <a:srgbClr val="0000FF"/>
                </a:solidFill>
              </a:rPr>
            </a:br>
            <a:r>
              <a:rPr lang="en-US" sz="1800" dirty="0">
                <a:solidFill>
                  <a:srgbClr val="0000FF"/>
                </a:solidFill>
              </a:rPr>
              <a:t>of decadal variability</a:t>
            </a:r>
          </a:p>
        </p:txBody>
      </p:sp>
      <p:sp>
        <p:nvSpPr>
          <p:cNvPr id="18" name="Rectangle 3"/>
          <p:cNvSpPr txBox="1">
            <a:spLocks noChangeArrowheads="1"/>
          </p:cNvSpPr>
          <p:nvPr/>
        </p:nvSpPr>
        <p:spPr>
          <a:xfrm>
            <a:off x="457200" y="28225"/>
            <a:ext cx="8229600" cy="831850"/>
          </a:xfrm>
          <a:prstGeom prst="rect">
            <a:avLst/>
          </a:prstGeom>
        </p:spPr>
        <p:txBody>
          <a:bodyPr lIns="91425" tIns="45713" rIns="91425" bIns="45713" anchor="ctr">
            <a:normAutofit/>
          </a:bodyPr>
          <a:lstStyle/>
          <a:p>
            <a:pPr algn="ctr">
              <a:defRPr/>
            </a:pPr>
            <a:r>
              <a:rPr lang="en-US" sz="4000" dirty="0">
                <a:latin typeface="+mj-lt"/>
                <a:ea typeface="+mj-ea"/>
                <a:cs typeface="+mj-cs"/>
              </a:rPr>
              <a:t>Regional Scale Decadal Predictions?</a:t>
            </a:r>
          </a:p>
        </p:txBody>
      </p:sp>
    </p:spTree>
    <p:extLst>
      <p:ext uri="{BB962C8B-B14F-4D97-AF65-F5344CB8AC3E}">
        <p14:creationId xmlns:p14="http://schemas.microsoft.com/office/powerpoint/2010/main" val="12175827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a:xfrm>
            <a:off x="457200" y="744541"/>
            <a:ext cx="8229600" cy="2149475"/>
          </a:xfrm>
        </p:spPr>
        <p:txBody>
          <a:bodyPr/>
          <a:lstStyle/>
          <a:p>
            <a:r>
              <a:rPr lang="en-US" b="1" dirty="0">
                <a:solidFill>
                  <a:srgbClr val="000000"/>
                </a:solidFill>
                <a:latin typeface="Calibri" charset="0"/>
              </a:rPr>
              <a:t>INTERANNUAL-to-DECADAL</a:t>
            </a:r>
            <a:br>
              <a:rPr lang="en-US" b="1" dirty="0">
                <a:solidFill>
                  <a:srgbClr val="000000"/>
                </a:solidFill>
                <a:latin typeface="Calibri" charset="0"/>
              </a:rPr>
            </a:br>
            <a:r>
              <a:rPr lang="en-US" b="1" dirty="0">
                <a:solidFill>
                  <a:srgbClr val="000000"/>
                </a:solidFill>
                <a:latin typeface="Calibri" charset="0"/>
              </a:rPr>
              <a:t>VARIABILITY</a:t>
            </a:r>
          </a:p>
        </p:txBody>
      </p:sp>
      <p:sp>
        <p:nvSpPr>
          <p:cNvPr id="7" name="Title 1"/>
          <p:cNvSpPr txBox="1">
            <a:spLocks/>
          </p:cNvSpPr>
          <p:nvPr/>
        </p:nvSpPr>
        <p:spPr bwMode="auto">
          <a:xfrm>
            <a:off x="358775" y="2679700"/>
            <a:ext cx="82296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45713" rIns="91425" bIns="45713"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i="1" dirty="0" smtClean="0">
                <a:solidFill>
                  <a:srgbClr val="000000"/>
                </a:solidFill>
                <a:effectLst>
                  <a:outerShdw blurRad="38100" dist="38100" dir="2700000" algn="tl">
                    <a:srgbClr val="DDDDDD"/>
                  </a:outerShdw>
                </a:effectLst>
                <a:latin typeface="Calibri" charset="0"/>
              </a:rPr>
              <a:t>Prediction / Projection</a:t>
            </a:r>
            <a:br>
              <a:rPr lang="en-US" i="1" dirty="0" smtClean="0">
                <a:solidFill>
                  <a:srgbClr val="000000"/>
                </a:solidFill>
                <a:effectLst>
                  <a:outerShdw blurRad="38100" dist="38100" dir="2700000" algn="tl">
                    <a:srgbClr val="DDDDDD"/>
                  </a:outerShdw>
                </a:effectLst>
                <a:latin typeface="Calibri" charset="0"/>
              </a:rPr>
            </a:br>
            <a:r>
              <a:rPr lang="en-US" i="1" dirty="0" smtClean="0">
                <a:solidFill>
                  <a:srgbClr val="000000"/>
                </a:solidFill>
                <a:effectLst>
                  <a:outerShdw blurRad="38100" dist="38100" dir="2700000" algn="tl">
                    <a:srgbClr val="DDDDDD"/>
                  </a:outerShdw>
                </a:effectLst>
                <a:latin typeface="Calibri" charset="0"/>
              </a:rPr>
              <a:t>Skill ??</a:t>
            </a:r>
            <a:endParaRPr lang="en-US" i="1" dirty="0">
              <a:solidFill>
                <a:srgbClr val="000000"/>
              </a:solidFill>
              <a:effectLst>
                <a:outerShdw blurRad="38100" dist="38100" dir="2700000" algn="tl">
                  <a:srgbClr val="DDDDDD"/>
                </a:outerShdw>
              </a:effectLst>
              <a:latin typeface="Calibri" charset="0"/>
            </a:endParaRPr>
          </a:p>
        </p:txBody>
      </p:sp>
    </p:spTree>
    <p:extLst>
      <p:ext uri="{BB962C8B-B14F-4D97-AF65-F5344CB8AC3E}">
        <p14:creationId xmlns:p14="http://schemas.microsoft.com/office/powerpoint/2010/main" val="130007429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0814" y="-99126"/>
            <a:ext cx="9059862" cy="762000"/>
          </a:xfrm>
          <a:prstGeom prst="rect">
            <a:avLst/>
          </a:prstGeom>
        </p:spPr>
        <p:txBody>
          <a:bodyPr lIns="91425" tIns="45713" rIns="91425" bIns="45713" anchor="ctr">
            <a:normAutofit fontScale="92500"/>
          </a:bodyPr>
          <a:lstStyle/>
          <a:p>
            <a:pPr>
              <a:defRPr/>
            </a:pPr>
            <a:r>
              <a:rPr lang="en-US" sz="3500" b="1" dirty="0">
                <a:solidFill>
                  <a:srgbClr val="000000"/>
                </a:solidFill>
                <a:latin typeface="Calibri"/>
              </a:rPr>
              <a:t>Decadal Predictions: </a:t>
            </a:r>
            <a:r>
              <a:rPr lang="en-US" sz="3500" i="1" dirty="0">
                <a:solidFill>
                  <a:srgbClr val="000000"/>
                </a:solidFill>
                <a:latin typeface="Calibri"/>
              </a:rPr>
              <a:t>Skill still to be demonstrated</a:t>
            </a:r>
            <a:r>
              <a:rPr lang="en-US" sz="3500" b="1" dirty="0">
                <a:solidFill>
                  <a:srgbClr val="000000"/>
                </a:solidFill>
                <a:latin typeface="Calibri"/>
              </a:rPr>
              <a:t> </a:t>
            </a:r>
            <a:endParaRPr lang="en-US" sz="2800" dirty="0">
              <a:solidFill>
                <a:srgbClr val="000000"/>
              </a:solidFill>
              <a:latin typeface="Calibri"/>
            </a:endParaRPr>
          </a:p>
        </p:txBody>
      </p:sp>
      <p:pic>
        <p:nvPicPr>
          <p:cNvPr id="103428" name="Picture 6" descr="MME_smooth_Corr_29_temp_ann.jpg"/>
          <p:cNvPicPr>
            <a:picLocks noChangeAspect="1"/>
          </p:cNvPicPr>
          <p:nvPr/>
        </p:nvPicPr>
        <p:blipFill>
          <a:blip r:embed="rId2">
            <a:extLst>
              <a:ext uri="{28A0092B-C50C-407E-A947-70E740481C1C}">
                <a14:useLocalDpi xmlns:a14="http://schemas.microsoft.com/office/drawing/2010/main" val="0"/>
              </a:ext>
            </a:extLst>
          </a:blip>
          <a:srcRect l="26607" t="1620" r="37047" b="67398"/>
          <a:stretch>
            <a:fillRect/>
          </a:stretch>
        </p:blipFill>
        <p:spPr bwMode="auto">
          <a:xfrm>
            <a:off x="3687764" y="1102612"/>
            <a:ext cx="35734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MME_smooth_MSSS_29_temp_ann.jpg"/>
          <p:cNvPicPr>
            <a:picLocks noChangeAspect="1"/>
          </p:cNvPicPr>
          <p:nvPr/>
        </p:nvPicPr>
        <p:blipFill>
          <a:blip r:embed="rId3">
            <a:extLst>
              <a:ext uri="{28A0092B-C50C-407E-A947-70E740481C1C}">
                <a14:useLocalDpi xmlns:a14="http://schemas.microsoft.com/office/drawing/2010/main" val="0"/>
              </a:ext>
            </a:extLst>
          </a:blip>
          <a:srcRect l="27023" t="1607" r="37045" b="67607"/>
          <a:stretch>
            <a:fillRect/>
          </a:stretch>
        </p:blipFill>
        <p:spPr bwMode="auto">
          <a:xfrm>
            <a:off x="109541" y="1102612"/>
            <a:ext cx="35575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Box 15"/>
          <p:cNvSpPr txBox="1">
            <a:spLocks noChangeArrowheads="1"/>
          </p:cNvSpPr>
          <p:nvPr/>
        </p:nvSpPr>
        <p:spPr bwMode="auto">
          <a:xfrm>
            <a:off x="150814" y="440624"/>
            <a:ext cx="619125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FF"/>
                </a:solidFill>
              </a:rPr>
              <a:t>Multi-model Ensemble (12 models: Equal Weighting )</a:t>
            </a:r>
          </a:p>
        </p:txBody>
      </p:sp>
      <p:sp>
        <p:nvSpPr>
          <p:cNvPr id="103432" name="TextBox 1"/>
          <p:cNvSpPr txBox="1">
            <a:spLocks noChangeArrowheads="1"/>
          </p:cNvSpPr>
          <p:nvPr/>
        </p:nvSpPr>
        <p:spPr bwMode="auto">
          <a:xfrm>
            <a:off x="261939" y="789874"/>
            <a:ext cx="2895137"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30FF23"/>
                </a:solidFill>
              </a:rPr>
              <a:t>Mean Squared Skill Score </a:t>
            </a:r>
          </a:p>
        </p:txBody>
      </p:sp>
      <p:sp>
        <p:nvSpPr>
          <p:cNvPr id="103433" name="TextBox 2"/>
          <p:cNvSpPr txBox="1">
            <a:spLocks noChangeArrowheads="1"/>
          </p:cNvSpPr>
          <p:nvPr/>
        </p:nvSpPr>
        <p:spPr bwMode="auto">
          <a:xfrm>
            <a:off x="4727576" y="778762"/>
            <a:ext cx="1331332"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30FF23"/>
                </a:solidFill>
              </a:rPr>
              <a:t>Correlation</a:t>
            </a:r>
          </a:p>
        </p:txBody>
      </p:sp>
      <p:pic>
        <p:nvPicPr>
          <p:cNvPr id="103434" name="Picture 1" descr="MME_smooth_MSSS_29_prcp_JAS.jpg"/>
          <p:cNvPicPr>
            <a:picLocks noChangeAspect="1"/>
          </p:cNvPicPr>
          <p:nvPr/>
        </p:nvPicPr>
        <p:blipFill>
          <a:blip r:embed="rId4">
            <a:extLst>
              <a:ext uri="{28A0092B-C50C-407E-A947-70E740481C1C}">
                <a14:useLocalDpi xmlns:a14="http://schemas.microsoft.com/office/drawing/2010/main" val="0"/>
              </a:ext>
            </a:extLst>
          </a:blip>
          <a:srcRect l="3793" r="24736" b="68803"/>
          <a:stretch>
            <a:fillRect/>
          </a:stretch>
        </p:blipFill>
        <p:spPr bwMode="auto">
          <a:xfrm>
            <a:off x="98425" y="3499737"/>
            <a:ext cx="3568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5" name="Picture 2" descr="MME_smooth_Corr_29_prcp_JAS.jpg"/>
          <p:cNvPicPr>
            <a:picLocks noChangeAspect="1"/>
          </p:cNvPicPr>
          <p:nvPr/>
        </p:nvPicPr>
        <p:blipFill>
          <a:blip r:embed="rId5">
            <a:extLst>
              <a:ext uri="{28A0092B-C50C-407E-A947-70E740481C1C}">
                <a14:useLocalDpi xmlns:a14="http://schemas.microsoft.com/office/drawing/2010/main" val="0"/>
              </a:ext>
            </a:extLst>
          </a:blip>
          <a:srcRect l="4285" r="24661" b="68912"/>
          <a:stretch>
            <a:fillRect/>
          </a:stretch>
        </p:blipFill>
        <p:spPr bwMode="auto">
          <a:xfrm>
            <a:off x="3700464" y="3501324"/>
            <a:ext cx="35607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6" name="TextBox 4"/>
          <p:cNvSpPr txBox="1">
            <a:spLocks noChangeArrowheads="1"/>
          </p:cNvSpPr>
          <p:nvPr/>
        </p:nvSpPr>
        <p:spPr bwMode="auto">
          <a:xfrm>
            <a:off x="7561265" y="1443926"/>
            <a:ext cx="1123538"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Annual T</a:t>
            </a:r>
          </a:p>
        </p:txBody>
      </p:sp>
      <p:sp>
        <p:nvSpPr>
          <p:cNvPr id="103437" name="TextBox 15"/>
          <p:cNvSpPr txBox="1">
            <a:spLocks noChangeArrowheads="1"/>
          </p:cNvSpPr>
          <p:nvPr/>
        </p:nvSpPr>
        <p:spPr bwMode="auto">
          <a:xfrm>
            <a:off x="7337426" y="3877563"/>
            <a:ext cx="1692034"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FFFF"/>
                </a:solidFill>
              </a:rPr>
              <a:t>Jul-Aug-Sep P</a:t>
            </a:r>
          </a:p>
        </p:txBody>
      </p:sp>
      <p:sp>
        <p:nvSpPr>
          <p:cNvPr id="103438" name="TextBox 5"/>
          <p:cNvSpPr txBox="1">
            <a:spLocks noChangeArrowheads="1"/>
          </p:cNvSpPr>
          <p:nvPr/>
        </p:nvSpPr>
        <p:spPr bwMode="auto">
          <a:xfrm>
            <a:off x="4763" y="5819077"/>
            <a:ext cx="7770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t>(</a:t>
            </a:r>
            <a:r>
              <a:rPr lang="en-US" sz="1400" i="1" dirty="0"/>
              <a:t>based on Goddard et al. 2012, Climate Dynamics; See also http://</a:t>
            </a:r>
            <a:r>
              <a:rPr lang="en-US" sz="1400" i="1" dirty="0" err="1"/>
              <a:t>clivar-dpwg.iri.columbia.edu</a:t>
            </a:r>
            <a:r>
              <a:rPr lang="en-US" sz="1400" i="1" dirty="0"/>
              <a:t>) </a:t>
            </a:r>
            <a:endParaRPr lang="en-US" sz="1400" dirty="0"/>
          </a:p>
        </p:txBody>
      </p:sp>
    </p:spTree>
    <p:extLst>
      <p:ext uri="{BB962C8B-B14F-4D97-AF65-F5344CB8AC3E}">
        <p14:creationId xmlns:p14="http://schemas.microsoft.com/office/powerpoint/2010/main" val="409005714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p:nvPr>
        </p:nvSpPr>
        <p:spPr>
          <a:xfrm>
            <a:off x="457200" y="746128"/>
            <a:ext cx="8229600" cy="2149475"/>
          </a:xfrm>
        </p:spPr>
        <p:txBody>
          <a:bodyPr/>
          <a:lstStyle/>
          <a:p>
            <a:r>
              <a:rPr lang="en-US" b="1" dirty="0">
                <a:latin typeface="Calibri" charset="0"/>
              </a:rPr>
              <a:t>INTERANNUAL-to-DECADAL</a:t>
            </a:r>
            <a:br>
              <a:rPr lang="en-US" b="1" dirty="0">
                <a:latin typeface="Calibri" charset="0"/>
              </a:rPr>
            </a:br>
            <a:r>
              <a:rPr lang="en-US" b="1" dirty="0">
                <a:latin typeface="Calibri" charset="0"/>
              </a:rPr>
              <a:t>VARIABILITY</a:t>
            </a:r>
          </a:p>
        </p:txBody>
      </p:sp>
      <p:sp>
        <p:nvSpPr>
          <p:cNvPr id="4" name="Title 1"/>
          <p:cNvSpPr txBox="1">
            <a:spLocks/>
          </p:cNvSpPr>
          <p:nvPr/>
        </p:nvSpPr>
        <p:spPr bwMode="auto">
          <a:xfrm>
            <a:off x="358775" y="2679700"/>
            <a:ext cx="82296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45713" rIns="91425" bIns="45713"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defRPr/>
            </a:pPr>
            <a:r>
              <a:rPr lang="en-US" i="1" dirty="0" smtClean="0">
                <a:solidFill>
                  <a:srgbClr val="000000"/>
                </a:solidFill>
                <a:effectLst>
                  <a:outerShdw blurRad="38100" dist="38100" dir="2700000" algn="tl">
                    <a:srgbClr val="DDDDDD"/>
                  </a:outerShdw>
                </a:effectLst>
                <a:latin typeface="Calibri" charset="0"/>
              </a:rPr>
              <a:t>Capturing characteristics/quantifying risk</a:t>
            </a:r>
            <a:endParaRPr lang="en-US" i="1" dirty="0">
              <a:solidFill>
                <a:srgbClr val="000000"/>
              </a:solidFill>
              <a:effectLst>
                <a:outerShdw blurRad="38100" dist="38100" dir="2700000" algn="tl">
                  <a:srgbClr val="DDDDDD"/>
                </a:outerShdw>
              </a:effectLst>
              <a:latin typeface="Calibri" charset="0"/>
            </a:endParaRPr>
          </a:p>
        </p:txBody>
      </p:sp>
    </p:spTree>
    <p:extLst>
      <p:ext uri="{BB962C8B-B14F-4D97-AF65-F5344CB8AC3E}">
        <p14:creationId xmlns:p14="http://schemas.microsoft.com/office/powerpoint/2010/main" val="409269292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spect="1"/>
          </p:cNvPicPr>
          <p:nvPr/>
        </p:nvPicPr>
        <p:blipFill>
          <a:blip r:embed="rId2">
            <a:extLst>
              <a:ext uri="{28A0092B-C50C-407E-A947-70E740481C1C}">
                <a14:useLocalDpi xmlns:a14="http://schemas.microsoft.com/office/drawing/2010/main" val="0"/>
              </a:ext>
            </a:extLst>
          </a:blip>
          <a:srcRect l="2733" r="1459"/>
          <a:stretch>
            <a:fillRect/>
          </a:stretch>
        </p:blipFill>
        <p:spPr bwMode="auto">
          <a:xfrm>
            <a:off x="0" y="588969"/>
            <a:ext cx="914400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51350" y="1216028"/>
            <a:ext cx="13081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076" y="1185867"/>
            <a:ext cx="117157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aw_trend_DJF.gif"/>
          <p:cNvPicPr>
            <a:picLocks noChangeAspect="1"/>
          </p:cNvPicPr>
          <p:nvPr/>
        </p:nvPicPr>
        <p:blipFill>
          <a:blip r:embed="rId5">
            <a:extLst>
              <a:ext uri="{28A0092B-C50C-407E-A947-70E740481C1C}">
                <a14:useLocalDpi xmlns:a14="http://schemas.microsoft.com/office/drawing/2010/main" val="0"/>
              </a:ext>
            </a:extLst>
          </a:blip>
          <a:srcRect l="7283" b="21780"/>
          <a:stretch>
            <a:fillRect/>
          </a:stretch>
        </p:blipFill>
        <p:spPr bwMode="auto">
          <a:xfrm>
            <a:off x="2193926" y="1309691"/>
            <a:ext cx="1752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250114" y="222255"/>
            <a:ext cx="1916884" cy="341198"/>
          </a:xfrm>
          <a:prstGeom prst="rect">
            <a:avLst/>
          </a:prstGeom>
          <a:noFill/>
        </p:spPr>
        <p:txBody>
          <a:bodyPr wrap="none" lIns="91425" tIns="45713" rIns="91425" bIns="45713">
            <a:spAutoFit/>
          </a:bodyPr>
          <a:lstStyle/>
          <a:p>
            <a:pPr>
              <a:defRPr/>
            </a:pPr>
            <a:r>
              <a:rPr lang="en-US" sz="1600" dirty="0">
                <a:solidFill>
                  <a:schemeClr val="bg1">
                    <a:lumMod val="50000"/>
                  </a:schemeClr>
                </a:solidFill>
                <a:latin typeface="Calibri"/>
              </a:rPr>
              <a:t>(Greene, et al. 2012)</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rcRect l="2066" r="49535" b="4723"/>
          <a:stretch>
            <a:fillRect/>
          </a:stretch>
        </p:blipFill>
        <p:spPr bwMode="auto">
          <a:xfrm>
            <a:off x="6267452" y="3198816"/>
            <a:ext cx="127476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7"/>
          <p:cNvGrpSpPr>
            <a:grpSpLocks/>
          </p:cNvGrpSpPr>
          <p:nvPr/>
        </p:nvGrpSpPr>
        <p:grpSpPr bwMode="auto">
          <a:xfrm>
            <a:off x="6213475" y="2714628"/>
            <a:ext cx="1587500" cy="2109788"/>
            <a:chOff x="6205623" y="3351843"/>
            <a:chExt cx="1587133" cy="2109660"/>
          </a:xfrm>
        </p:grpSpPr>
        <p:pic>
          <p:nvPicPr>
            <p:cNvPr id="12" name="Picture 11"/>
            <p:cNvPicPr>
              <a:picLocks noChangeAspect="1"/>
            </p:cNvPicPr>
            <p:nvPr/>
          </p:nvPicPr>
          <p:blipFill>
            <a:blip r:embed="rId6"/>
            <a:srcRect l="2066" r="49534" b="4722"/>
            <a:stretch>
              <a:fillRect/>
            </a:stretch>
          </p:blipFill>
          <p:spPr>
            <a:xfrm>
              <a:off x="6205623" y="3351843"/>
              <a:ext cx="1274468" cy="1128645"/>
            </a:xfrm>
            <a:prstGeom prst="rect">
              <a:avLst/>
            </a:prstGeom>
            <a:ln>
              <a:solidFill>
                <a:schemeClr val="tx2">
                  <a:lumMod val="20000"/>
                  <a:lumOff val="80000"/>
                </a:schemeClr>
              </a:solidFill>
            </a:ln>
          </p:spPr>
        </p:pic>
        <p:pic>
          <p:nvPicPr>
            <p:cNvPr id="112654" name="Picture 12"/>
            <p:cNvPicPr>
              <a:picLocks noChangeAspect="1"/>
            </p:cNvPicPr>
            <p:nvPr/>
          </p:nvPicPr>
          <p:blipFill>
            <a:blip r:embed="rId6">
              <a:extLst>
                <a:ext uri="{28A0092B-C50C-407E-A947-70E740481C1C}">
                  <a14:useLocalDpi xmlns:a14="http://schemas.microsoft.com/office/drawing/2010/main" val="0"/>
                </a:ext>
              </a:extLst>
            </a:blip>
            <a:srcRect l="2066" r="49535" b="4723"/>
            <a:stretch>
              <a:fillRect/>
            </a:stretch>
          </p:blipFill>
          <p:spPr bwMode="auto">
            <a:xfrm>
              <a:off x="6419904" y="3584451"/>
              <a:ext cx="1273924" cy="1128354"/>
            </a:xfrm>
            <a:prstGeom prst="rect">
              <a:avLst/>
            </a:prstGeom>
            <a:noFill/>
            <a:ln w="9525">
              <a:solidFill>
                <a:srgbClr val="C6D9F1"/>
              </a:solidFill>
              <a:miter lim="800000"/>
              <a:headEnd/>
              <a:tailEnd/>
            </a:ln>
            <a:extLst>
              <a:ext uri="{909E8E84-426E-40dd-AFC4-6F175D3DCCD1}">
                <a14:hiddenFill xmlns:a14="http://schemas.microsoft.com/office/drawing/2010/main">
                  <a:solidFill>
                    <a:srgbClr val="FFFFFF"/>
                  </a:solidFill>
                </a14:hiddenFill>
              </a:ext>
            </a:extLst>
          </p:spPr>
        </p:pic>
        <p:pic>
          <p:nvPicPr>
            <p:cNvPr id="112655" name="Picture 13"/>
            <p:cNvPicPr>
              <a:picLocks noChangeAspect="1"/>
            </p:cNvPicPr>
            <p:nvPr/>
          </p:nvPicPr>
          <p:blipFill>
            <a:blip r:embed="rId6">
              <a:extLst>
                <a:ext uri="{28A0092B-C50C-407E-A947-70E740481C1C}">
                  <a14:useLocalDpi xmlns:a14="http://schemas.microsoft.com/office/drawing/2010/main" val="0"/>
                </a:ext>
              </a:extLst>
            </a:blip>
            <a:srcRect l="2066" r="49535" b="4723"/>
            <a:stretch>
              <a:fillRect/>
            </a:stretch>
          </p:blipFill>
          <p:spPr bwMode="auto">
            <a:xfrm>
              <a:off x="6304944" y="3736884"/>
              <a:ext cx="1273924" cy="1128354"/>
            </a:xfrm>
            <a:prstGeom prst="rect">
              <a:avLst/>
            </a:prstGeom>
            <a:noFill/>
            <a:ln w="9525">
              <a:solidFill>
                <a:srgbClr val="C6D9F1"/>
              </a:solidFill>
              <a:miter lim="800000"/>
              <a:headEnd/>
              <a:tailEnd/>
            </a:ln>
            <a:extLst>
              <a:ext uri="{909E8E84-426E-40dd-AFC4-6F175D3DCCD1}">
                <a14:hiddenFill xmlns:a14="http://schemas.microsoft.com/office/drawing/2010/main">
                  <a:solidFill>
                    <a:srgbClr val="FFFFFF"/>
                  </a:solidFill>
                </a14:hiddenFill>
              </a:ext>
            </a:extLst>
          </p:spPr>
        </p:pic>
        <p:pic>
          <p:nvPicPr>
            <p:cNvPr id="112656" name="Picture 14"/>
            <p:cNvPicPr>
              <a:picLocks noChangeAspect="1"/>
            </p:cNvPicPr>
            <p:nvPr/>
          </p:nvPicPr>
          <p:blipFill>
            <a:blip r:embed="rId6">
              <a:extLst>
                <a:ext uri="{28A0092B-C50C-407E-A947-70E740481C1C}">
                  <a14:useLocalDpi xmlns:a14="http://schemas.microsoft.com/office/drawing/2010/main" val="0"/>
                </a:ext>
              </a:extLst>
            </a:blip>
            <a:srcRect l="2066" r="49535" b="4723"/>
            <a:stretch>
              <a:fillRect/>
            </a:stretch>
          </p:blipFill>
          <p:spPr bwMode="auto">
            <a:xfrm>
              <a:off x="6425256" y="3929388"/>
              <a:ext cx="1273924" cy="1128354"/>
            </a:xfrm>
            <a:prstGeom prst="rect">
              <a:avLst/>
            </a:prstGeom>
            <a:noFill/>
            <a:ln w="9525">
              <a:solidFill>
                <a:srgbClr val="C6D9F1"/>
              </a:solidFill>
              <a:miter lim="800000"/>
              <a:headEnd/>
              <a:tailEnd/>
            </a:ln>
            <a:extLst>
              <a:ext uri="{909E8E84-426E-40dd-AFC4-6F175D3DCCD1}">
                <a14:hiddenFill xmlns:a14="http://schemas.microsoft.com/office/drawing/2010/main">
                  <a:solidFill>
                    <a:srgbClr val="FFFFFF"/>
                  </a:solidFill>
                </a14:hiddenFill>
              </a:ext>
            </a:extLst>
          </p:spPr>
        </p:pic>
        <p:pic>
          <p:nvPicPr>
            <p:cNvPr id="112657" name="Picture 15"/>
            <p:cNvPicPr>
              <a:picLocks noChangeAspect="1"/>
            </p:cNvPicPr>
            <p:nvPr/>
          </p:nvPicPr>
          <p:blipFill>
            <a:blip r:embed="rId6">
              <a:extLst>
                <a:ext uri="{28A0092B-C50C-407E-A947-70E740481C1C}">
                  <a14:useLocalDpi xmlns:a14="http://schemas.microsoft.com/office/drawing/2010/main" val="0"/>
                </a:ext>
              </a:extLst>
            </a:blip>
            <a:srcRect l="2066" r="49535" b="4723"/>
            <a:stretch>
              <a:fillRect/>
            </a:stretch>
          </p:blipFill>
          <p:spPr bwMode="auto">
            <a:xfrm>
              <a:off x="6304944" y="4135260"/>
              <a:ext cx="1273924" cy="1128354"/>
            </a:xfrm>
            <a:prstGeom prst="rect">
              <a:avLst/>
            </a:prstGeom>
            <a:noFill/>
            <a:ln w="9525">
              <a:solidFill>
                <a:srgbClr val="C6D9F1"/>
              </a:solidFill>
              <a:miter lim="800000"/>
              <a:headEnd/>
              <a:tailEnd/>
            </a:ln>
            <a:extLst>
              <a:ext uri="{909E8E84-426E-40dd-AFC4-6F175D3DCCD1}">
                <a14:hiddenFill xmlns:a14="http://schemas.microsoft.com/office/drawing/2010/main">
                  <a:solidFill>
                    <a:srgbClr val="FFFFFF"/>
                  </a:solidFill>
                </a14:hiddenFill>
              </a:ext>
            </a:extLst>
          </p:spPr>
        </p:pic>
        <p:pic>
          <p:nvPicPr>
            <p:cNvPr id="112658" name="Picture 16"/>
            <p:cNvPicPr>
              <a:picLocks noChangeAspect="1"/>
            </p:cNvPicPr>
            <p:nvPr/>
          </p:nvPicPr>
          <p:blipFill>
            <a:blip r:embed="rId6">
              <a:extLst>
                <a:ext uri="{28A0092B-C50C-407E-A947-70E740481C1C}">
                  <a14:useLocalDpi xmlns:a14="http://schemas.microsoft.com/office/drawing/2010/main" val="0"/>
                </a:ext>
              </a:extLst>
            </a:blip>
            <a:srcRect l="2066" r="49535" b="4723"/>
            <a:stretch>
              <a:fillRect/>
            </a:stretch>
          </p:blipFill>
          <p:spPr bwMode="auto">
            <a:xfrm>
              <a:off x="6518832" y="4333149"/>
              <a:ext cx="1273924" cy="1128354"/>
            </a:xfrm>
            <a:prstGeom prst="rect">
              <a:avLst/>
            </a:prstGeom>
            <a:noFill/>
            <a:ln w="9525">
              <a:solidFill>
                <a:srgbClr val="C6D9F1"/>
              </a:solidFill>
              <a:miter lim="800000"/>
              <a:headEnd/>
              <a:tailEnd/>
            </a:ln>
            <a:extLst>
              <a:ext uri="{909E8E84-426E-40dd-AFC4-6F175D3DCCD1}">
                <a14:hiddenFill xmlns:a14="http://schemas.microsoft.com/office/drawing/2010/main">
                  <a:solidFill>
                    <a:srgbClr val="FFFFFF"/>
                  </a:solidFill>
                </a14:hiddenFill>
              </a:ext>
            </a:extLst>
          </p:spPr>
        </p:pic>
      </p:grpSp>
      <p:sp>
        <p:nvSpPr>
          <p:cNvPr id="23" name="TextBox 22"/>
          <p:cNvSpPr txBox="1"/>
          <p:nvPr/>
        </p:nvSpPr>
        <p:spPr>
          <a:xfrm>
            <a:off x="207065" y="201262"/>
            <a:ext cx="4919465" cy="373659"/>
          </a:xfrm>
          <a:prstGeom prst="rect">
            <a:avLst/>
          </a:prstGeom>
          <a:noFill/>
          <a:ln>
            <a:solidFill>
              <a:srgbClr val="0000FF"/>
            </a:solidFill>
          </a:ln>
        </p:spPr>
        <p:txBody>
          <a:bodyPr wrap="none" lIns="91425" tIns="45713" rIns="91425" bIns="45713">
            <a:spAutoFit/>
          </a:bodyPr>
          <a:lstStyle/>
          <a:p>
            <a:pPr>
              <a:defRPr/>
            </a:pPr>
            <a:r>
              <a:rPr lang="en-US" dirty="0">
                <a:solidFill>
                  <a:srgbClr val="0000FF"/>
                </a:solidFill>
                <a:latin typeface="Calibri"/>
                <a:ea typeface="+mn-ea"/>
                <a:cs typeface="+mn-cs"/>
              </a:rPr>
              <a:t>STOCHASTIC SIMULATIONS: </a:t>
            </a:r>
            <a:r>
              <a:rPr lang="en-US" i="1" dirty="0">
                <a:solidFill>
                  <a:srgbClr val="0000FF"/>
                </a:solidFill>
                <a:latin typeface="Calibri"/>
                <a:ea typeface="+mn-ea"/>
                <a:cs typeface="+mn-cs"/>
              </a:rPr>
              <a:t>2 Ensemble Members</a:t>
            </a:r>
            <a:endParaRPr lang="en-US" dirty="0">
              <a:solidFill>
                <a:srgbClr val="0000FF"/>
              </a:solidFill>
              <a:latin typeface="Calibri"/>
              <a:ea typeface="+mn-ea"/>
              <a:cs typeface="+mn-cs"/>
            </a:endParaRPr>
          </a:p>
        </p:txBody>
      </p:sp>
    </p:spTree>
    <p:extLst>
      <p:ext uri="{BB962C8B-B14F-4D97-AF65-F5344CB8AC3E}">
        <p14:creationId xmlns:p14="http://schemas.microsoft.com/office/powerpoint/2010/main" val="3894945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7065" y="370595"/>
            <a:ext cx="4919465" cy="373659"/>
          </a:xfrm>
          <a:prstGeom prst="rect">
            <a:avLst/>
          </a:prstGeom>
          <a:noFill/>
          <a:ln>
            <a:solidFill>
              <a:srgbClr val="0000FF"/>
            </a:solidFill>
          </a:ln>
        </p:spPr>
        <p:txBody>
          <a:bodyPr wrap="none" lIns="91425" tIns="45713" rIns="91425" bIns="45713">
            <a:spAutoFit/>
          </a:bodyPr>
          <a:lstStyle/>
          <a:p>
            <a:pPr>
              <a:defRPr/>
            </a:pPr>
            <a:r>
              <a:rPr lang="en-US" dirty="0">
                <a:solidFill>
                  <a:srgbClr val="0000FF"/>
                </a:solidFill>
                <a:latin typeface="Calibri"/>
                <a:ea typeface="+mn-ea"/>
                <a:cs typeface="+mn-cs"/>
              </a:rPr>
              <a:t>STOCHASTIC SIMULATIONS: </a:t>
            </a:r>
            <a:r>
              <a:rPr lang="en-US" i="1" dirty="0">
                <a:solidFill>
                  <a:srgbClr val="0000FF"/>
                </a:solidFill>
                <a:latin typeface="Calibri"/>
                <a:ea typeface="+mn-ea"/>
                <a:cs typeface="+mn-cs"/>
              </a:rPr>
              <a:t>2 Ensemble Members</a:t>
            </a:r>
            <a:endParaRPr lang="en-US" dirty="0">
              <a:solidFill>
                <a:srgbClr val="0000FF"/>
              </a:solidFill>
              <a:latin typeface="Calibri"/>
              <a:ea typeface="+mn-ea"/>
              <a:cs typeface="+mn-cs"/>
            </a:endParaRPr>
          </a:p>
        </p:txBody>
      </p:sp>
      <p:grpSp>
        <p:nvGrpSpPr>
          <p:cNvPr id="113666" name="Group 16"/>
          <p:cNvGrpSpPr>
            <a:grpSpLocks/>
          </p:cNvGrpSpPr>
          <p:nvPr/>
        </p:nvGrpSpPr>
        <p:grpSpPr bwMode="auto">
          <a:xfrm>
            <a:off x="95253" y="1499660"/>
            <a:ext cx="8950325" cy="4025900"/>
            <a:chOff x="95840" y="1365250"/>
            <a:chExt cx="8949055" cy="4026535"/>
          </a:xfrm>
        </p:grpSpPr>
        <p:pic>
          <p:nvPicPr>
            <p:cNvPr id="1136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840" y="1365250"/>
              <a:ext cx="8949055" cy="402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3670383" y="1612939"/>
              <a:ext cx="393644"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784599" y="1639931"/>
              <a:ext cx="393644" cy="158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8" name="Group 19"/>
          <p:cNvGrpSpPr>
            <a:grpSpLocks/>
          </p:cNvGrpSpPr>
          <p:nvPr/>
        </p:nvGrpSpPr>
        <p:grpSpPr bwMode="auto">
          <a:xfrm>
            <a:off x="3898900" y="832910"/>
            <a:ext cx="4051300" cy="863600"/>
            <a:chOff x="3898907" y="723900"/>
            <a:chExt cx="4051293" cy="863600"/>
          </a:xfrm>
        </p:grpSpPr>
        <p:sp>
          <p:nvSpPr>
            <p:cNvPr id="7" name="TextBox 6"/>
            <p:cNvSpPr txBox="1"/>
            <p:nvPr/>
          </p:nvSpPr>
          <p:spPr>
            <a:xfrm>
              <a:off x="4749806" y="723900"/>
              <a:ext cx="1934278" cy="369332"/>
            </a:xfrm>
            <a:prstGeom prst="rect">
              <a:avLst/>
            </a:prstGeom>
            <a:noFill/>
          </p:spPr>
          <p:txBody>
            <a:bodyPr wrap="none">
              <a:spAutoFit/>
            </a:bodyPr>
            <a:lstStyle/>
            <a:p>
              <a:pPr>
                <a:defRPr/>
              </a:pPr>
              <a:r>
                <a:rPr lang="en-US" dirty="0">
                  <a:solidFill>
                    <a:srgbClr val="FF0000"/>
                  </a:solidFill>
                  <a:latin typeface="Calibri"/>
                  <a:ea typeface="+mn-ea"/>
                  <a:cs typeface="+mn-cs"/>
                </a:rPr>
                <a:t>Decadal Variability</a:t>
              </a:r>
            </a:p>
          </p:txBody>
        </p:sp>
        <p:cxnSp>
          <p:nvCxnSpPr>
            <p:cNvPr id="10" name="Straight Arrow Connector 9"/>
            <p:cNvCxnSpPr/>
            <p:nvPr/>
          </p:nvCxnSpPr>
          <p:spPr>
            <a:xfrm rot="10800000" flipV="1">
              <a:off x="3898907" y="1068388"/>
              <a:ext cx="1138236" cy="519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6162678" y="1068388"/>
              <a:ext cx="1787522" cy="519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8" name="Picture 17" descr="kansas_drough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7826" y="2725211"/>
            <a:ext cx="26320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kansas_cor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7038" y="2725210"/>
            <a:ext cx="2884487"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8072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STa_28Sep20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2200"/>
            <a:ext cx="9144000" cy="3976753"/>
          </a:xfrm>
          <a:prstGeom prst="rect">
            <a:avLst/>
          </a:prstGeom>
        </p:spPr>
      </p:pic>
      <p:grpSp>
        <p:nvGrpSpPr>
          <p:cNvPr id="22530" name="Group 2"/>
          <p:cNvGrpSpPr>
            <a:grpSpLocks/>
          </p:cNvGrpSpPr>
          <p:nvPr/>
        </p:nvGrpSpPr>
        <p:grpSpPr bwMode="auto">
          <a:xfrm>
            <a:off x="0" y="5619750"/>
            <a:ext cx="9177338" cy="1743075"/>
            <a:chOff x="0" y="5619105"/>
            <a:chExt cx="9177338" cy="1743075"/>
          </a:xfrm>
        </p:grpSpPr>
        <p:sp>
          <p:nvSpPr>
            <p:cNvPr id="22535" name="Rectangle 1"/>
            <p:cNvSpPr>
              <a:spLocks/>
            </p:cNvSpPr>
            <p:nvPr/>
          </p:nvSpPr>
          <p:spPr bwMode="auto">
            <a:xfrm>
              <a:off x="0" y="6134100"/>
              <a:ext cx="9177338" cy="723900"/>
            </a:xfrm>
            <a:prstGeom prst="rect">
              <a:avLst/>
            </a:prstGeom>
            <a:gradFill rotWithShape="0">
              <a:gsLst>
                <a:gs pos="0">
                  <a:srgbClr val="052C7C"/>
                </a:gs>
                <a:gs pos="100000">
                  <a:srgbClr val="021333"/>
                </a:gs>
              </a:gsLst>
              <a:lin ang="54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p>
              <a:pPr defTabSz="914400" eaLnBrk="0" fontAlgn="base" hangingPunct="0">
                <a:spcBef>
                  <a:spcPct val="0"/>
                </a:spcBef>
                <a:spcAft>
                  <a:spcPct val="0"/>
                </a:spcAft>
              </a:pPr>
              <a:endParaRPr lang="en-US" sz="2400" smtClean="0">
                <a:solidFill>
                  <a:srgbClr val="FFFFFF"/>
                </a:solidFill>
                <a:latin typeface="Times New Roman" charset="0"/>
                <a:ea typeface="ＭＳ Ｐゴシック" charset="0"/>
                <a:cs typeface="ＭＳ Ｐゴシック" charset="0"/>
              </a:endParaRPr>
            </a:p>
          </p:txBody>
        </p:sp>
        <p:pic>
          <p:nvPicPr>
            <p:cNvPr id="225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75" y="6284305"/>
              <a:ext cx="18002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537" name="Picture 5" descr="IRI icon_wht.eps"/>
            <p:cNvPicPr>
              <a:picLocks noChangeAspect="1"/>
            </p:cNvPicPr>
            <p:nvPr/>
          </p:nvPicPr>
          <p:blipFill>
            <a:blip r:embed="rId4">
              <a:alphaModFix amt="11000"/>
              <a:extLst>
                <a:ext uri="{28A0092B-C50C-407E-A947-70E740481C1C}">
                  <a14:useLocalDpi xmlns:a14="http://schemas.microsoft.com/office/drawing/2010/main" val="0"/>
                </a:ext>
              </a:extLst>
            </a:blip>
            <a:srcRect/>
            <a:stretch>
              <a:fillRect/>
            </a:stretch>
          </p:blipFill>
          <p:spPr bwMode="auto">
            <a:xfrm>
              <a:off x="228600" y="5619105"/>
              <a:ext cx="1743075" cy="1743075"/>
            </a:xfrm>
            <a:prstGeom prst="rect">
              <a:avLst/>
            </a:prstGeom>
            <a:noFill/>
            <a:ln>
              <a:noFill/>
            </a:ln>
            <a:extLst>
              <a:ext uri="{909E8E84-426E-40dd-AFC4-6F175D3DCCD1}">
                <a14:hiddenFill xmlns:a14="http://schemas.microsoft.com/office/drawing/2010/main">
                  <a:solidFill>
                    <a:srgbClr val="FFFFFF">
                      <a:alpha val="10980"/>
                    </a:srgbClr>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Text Box 5"/>
          <p:cNvSpPr txBox="1">
            <a:spLocks noChangeArrowheads="1"/>
          </p:cNvSpPr>
          <p:nvPr/>
        </p:nvSpPr>
        <p:spPr bwMode="auto">
          <a:xfrm>
            <a:off x="1981200" y="76200"/>
            <a:ext cx="51863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defTabSz="914400" eaLnBrk="0" fontAlgn="base" hangingPunct="0">
              <a:spcBef>
                <a:spcPct val="0"/>
              </a:spcBef>
              <a:spcAft>
                <a:spcPct val="0"/>
              </a:spcAft>
            </a:pPr>
            <a:r>
              <a:rPr lang="en-US" sz="4000" b="1" smtClean="0">
                <a:solidFill>
                  <a:srgbClr val="000090"/>
                </a:solidFill>
                <a:latin typeface="Gill Sans Light" charset="0"/>
                <a:cs typeface="Gill Sans Light" charset="0"/>
              </a:rPr>
              <a:t>Last week’s SST anomaly</a:t>
            </a:r>
          </a:p>
        </p:txBody>
      </p:sp>
      <p:sp>
        <p:nvSpPr>
          <p:cNvPr id="22532" name="TextBox 7"/>
          <p:cNvSpPr txBox="1">
            <a:spLocks noChangeArrowheads="1"/>
          </p:cNvSpPr>
          <p:nvPr/>
        </p:nvSpPr>
        <p:spPr bwMode="auto">
          <a:xfrm>
            <a:off x="533400" y="2981325"/>
            <a:ext cx="861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defTabSz="914400" eaLnBrk="0" fontAlgn="base" hangingPunct="0">
              <a:spcBef>
                <a:spcPct val="0"/>
              </a:spcBef>
              <a:spcAft>
                <a:spcPct val="0"/>
              </a:spcAft>
            </a:pPr>
            <a:r>
              <a:rPr lang="en-US" sz="1400" smtClean="0">
                <a:solidFill>
                  <a:srgbClr val="000000"/>
                </a:solidFill>
              </a:rPr>
              <a:t>--------------------------------------------------------------------------------------------------------------------------------------</a:t>
            </a:r>
          </a:p>
        </p:txBody>
      </p:sp>
      <p:pic>
        <p:nvPicPr>
          <p:cNvPr id="22533" name="Picture 2" descr="SSTa_cbar.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000" y="4648200"/>
            <a:ext cx="7899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3"/>
          <p:cNvSpPr txBox="1">
            <a:spLocks noChangeArrowheads="1"/>
          </p:cNvSpPr>
          <p:nvPr/>
        </p:nvSpPr>
        <p:spPr bwMode="auto">
          <a:xfrm>
            <a:off x="304800" y="5757863"/>
            <a:ext cx="711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defTabSz="914400" eaLnBrk="0" fontAlgn="base" hangingPunct="0">
              <a:spcBef>
                <a:spcPct val="0"/>
              </a:spcBef>
              <a:spcAft>
                <a:spcPct val="0"/>
              </a:spcAft>
            </a:pPr>
            <a:r>
              <a:rPr lang="en-US" sz="1600" smtClean="0">
                <a:solidFill>
                  <a:srgbClr val="000000"/>
                </a:solidFill>
                <a:latin typeface="Gill Sans" charset="0"/>
                <a:cs typeface="Gill Sans" charset="0"/>
              </a:rPr>
              <a:t>http://iridl.ldeo.columbia.edu/maproom/Global/Ocean_Temp/Weekly_Anomaly.html</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STa_evol199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0"/>
            <a:ext cx="7975600" cy="3108960"/>
          </a:xfrm>
          <a:prstGeom prst="rect">
            <a:avLst/>
          </a:prstGeom>
        </p:spPr>
      </p:pic>
      <p:pic>
        <p:nvPicPr>
          <p:cNvPr id="5" name="Picture 4" descr="SSTa_evol201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2984500"/>
            <a:ext cx="7975600" cy="3108960"/>
          </a:xfrm>
          <a:prstGeom prst="rect">
            <a:avLst/>
          </a:prstGeom>
        </p:spPr>
      </p:pic>
      <p:sp>
        <p:nvSpPr>
          <p:cNvPr id="6" name="TextBox 5"/>
          <p:cNvSpPr txBox="1"/>
          <p:nvPr/>
        </p:nvSpPr>
        <p:spPr>
          <a:xfrm>
            <a:off x="1536700" y="241300"/>
            <a:ext cx="4020001" cy="369332"/>
          </a:xfrm>
          <a:prstGeom prst="rect">
            <a:avLst/>
          </a:prstGeom>
          <a:noFill/>
        </p:spPr>
        <p:txBody>
          <a:bodyPr wrap="none" rtlCol="0">
            <a:spAutoFit/>
          </a:bodyPr>
          <a:lstStyle/>
          <a:p>
            <a:r>
              <a:rPr lang="en-US" dirty="0" smtClean="0"/>
              <a:t>NINO3.4 SST anomaly – Nov </a:t>
            </a:r>
            <a:r>
              <a:rPr lang="fr-FR" dirty="0" smtClean="0"/>
              <a:t>’</a:t>
            </a:r>
            <a:r>
              <a:rPr lang="en-US" dirty="0" smtClean="0"/>
              <a:t>95 - Sep ‘97</a:t>
            </a:r>
            <a:endParaRPr lang="en-US" dirty="0"/>
          </a:p>
        </p:txBody>
      </p:sp>
      <p:sp>
        <p:nvSpPr>
          <p:cNvPr id="7" name="TextBox 6"/>
          <p:cNvSpPr txBox="1"/>
          <p:nvPr/>
        </p:nvSpPr>
        <p:spPr>
          <a:xfrm>
            <a:off x="1689100" y="3275092"/>
            <a:ext cx="3823658" cy="369332"/>
          </a:xfrm>
          <a:prstGeom prst="rect">
            <a:avLst/>
          </a:prstGeom>
          <a:noFill/>
        </p:spPr>
        <p:txBody>
          <a:bodyPr wrap="none" rtlCol="0">
            <a:spAutoFit/>
          </a:bodyPr>
          <a:lstStyle/>
          <a:p>
            <a:r>
              <a:rPr lang="en-US" dirty="0" smtClean="0"/>
              <a:t>NINO3.4 SST anomaly – Nov </a:t>
            </a:r>
            <a:r>
              <a:rPr lang="fr-FR" dirty="0" smtClean="0"/>
              <a:t>’</a:t>
            </a:r>
            <a:r>
              <a:rPr lang="en-US" dirty="0" smtClean="0"/>
              <a:t>13 – </a:t>
            </a:r>
            <a:r>
              <a:rPr lang="en-US" smtClean="0"/>
              <a:t>Sep ‘</a:t>
            </a:r>
            <a:endParaRPr lang="en-US" dirty="0"/>
          </a:p>
        </p:txBody>
      </p:sp>
    </p:spTree>
    <p:extLst>
      <p:ext uri="{BB962C8B-B14F-4D97-AF65-F5344CB8AC3E}">
        <p14:creationId xmlns:p14="http://schemas.microsoft.com/office/powerpoint/2010/main" val="983589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ElNinoandRainfall.png"/>
          <p:cNvPicPr>
            <a:picLocks noChangeAspect="1"/>
          </p:cNvPicPr>
          <p:nvPr/>
        </p:nvPicPr>
        <p:blipFill>
          <a:blip r:embed="rId2">
            <a:extLst>
              <a:ext uri="{28A0092B-C50C-407E-A947-70E740481C1C}">
                <a14:useLocalDpi xmlns:a14="http://schemas.microsoft.com/office/drawing/2010/main" val="0"/>
              </a:ext>
            </a:extLst>
          </a:blip>
          <a:srcRect l="2779" t="1743" r="2638" b="1567"/>
          <a:stretch>
            <a:fillRect/>
          </a:stretch>
        </p:blipFill>
        <p:spPr bwMode="auto">
          <a:xfrm>
            <a:off x="254000" y="558800"/>
            <a:ext cx="86487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extBox 5"/>
          <p:cNvSpPr txBox="1">
            <a:spLocks noChangeArrowheads="1"/>
          </p:cNvSpPr>
          <p:nvPr/>
        </p:nvSpPr>
        <p:spPr bwMode="auto">
          <a:xfrm>
            <a:off x="1524000" y="6324600"/>
            <a:ext cx="5713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defTabSz="914400" eaLnBrk="0" fontAlgn="base" hangingPunct="0">
              <a:spcBef>
                <a:spcPct val="0"/>
              </a:spcBef>
              <a:spcAft>
                <a:spcPct val="0"/>
              </a:spcAft>
            </a:pPr>
            <a:r>
              <a:rPr lang="en-US" sz="1600" smtClean="0">
                <a:solidFill>
                  <a:srgbClr val="FFFFFF"/>
                </a:solidFill>
                <a:latin typeface="Gill Sans" charset="0"/>
                <a:cs typeface="Gill Sans" charset="0"/>
                <a:hlinkClick r:id="rId3"/>
              </a:rPr>
              <a:t>http://iridl.ldeo.columbia.edu/maproom/IFRC/</a:t>
            </a:r>
            <a:r>
              <a:rPr lang="en-US" sz="1600" smtClean="0">
                <a:solidFill>
                  <a:srgbClr val="FFFFFF"/>
                </a:solidFill>
                <a:latin typeface="Gill Sans" charset="0"/>
                <a:cs typeface="Gill Sans" charset="0"/>
              </a:rPr>
              <a:t> </a:t>
            </a:r>
            <a:r>
              <a:rPr lang="en-US" sz="1600" smtClean="0">
                <a:solidFill>
                  <a:srgbClr val="FFFFFF"/>
                </a:solidFill>
                <a:latin typeface="Gill Sans" charset="0"/>
                <a:cs typeface="Gill Sans" charset="0"/>
                <a:sym typeface="Wingdings" charset="0"/>
              </a:rPr>
              <a:t> “Past Conditions”</a:t>
            </a:r>
            <a:endParaRPr lang="en-US" sz="1600" smtClean="0">
              <a:solidFill>
                <a:srgbClr val="FFFFFF"/>
              </a:solidFill>
              <a:latin typeface="Gill Sans" charset="0"/>
              <a:cs typeface="Gill Sans" charset="0"/>
            </a:endParaRPr>
          </a:p>
        </p:txBody>
      </p:sp>
      <p:sp>
        <p:nvSpPr>
          <p:cNvPr id="33795" name="Title 1"/>
          <p:cNvSpPr>
            <a:spLocks noGrp="1"/>
          </p:cNvSpPr>
          <p:nvPr>
            <p:ph type="title"/>
          </p:nvPr>
        </p:nvSpPr>
        <p:spPr bwMode="auto">
          <a:xfrm>
            <a:off x="0" y="-7620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4000" b="1">
                <a:solidFill>
                  <a:srgbClr val="000090"/>
                </a:solidFill>
                <a:latin typeface="Gill Sans Light" charset="0"/>
                <a:cs typeface="Gill Sans Light" charset="0"/>
              </a:rPr>
              <a:t>“Expected” Climate Impacts During El Niño</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bwMode="auto">
          <a:xfrm>
            <a:off x="0" y="7620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a:solidFill>
                  <a:srgbClr val="000090"/>
                </a:solidFill>
                <a:latin typeface="Gill Sans Light" charset="0"/>
                <a:cs typeface="Gill Sans Light" charset="0"/>
              </a:rPr>
              <a:t>Frequency of Climate Impacts due to El Niño</a:t>
            </a:r>
          </a:p>
        </p:txBody>
      </p:sp>
      <p:pic>
        <p:nvPicPr>
          <p:cNvPr id="34818" name="Picture 3" descr="Nino_wet_JJA.jpg">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685800"/>
            <a:ext cx="54864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descr="Nino_dry_JJ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3276600"/>
            <a:ext cx="54864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Prob_cbar.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 y="6172200"/>
            <a:ext cx="568960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6"/>
          <p:cNvSpPr txBox="1">
            <a:spLocks noChangeArrowheads="1"/>
          </p:cNvSpPr>
          <p:nvPr/>
        </p:nvSpPr>
        <p:spPr bwMode="auto">
          <a:xfrm>
            <a:off x="5584825" y="1066800"/>
            <a:ext cx="3559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defTabSz="914400" eaLnBrk="0" fontAlgn="base" hangingPunct="0">
              <a:spcBef>
                <a:spcPct val="0"/>
              </a:spcBef>
              <a:spcAft>
                <a:spcPct val="0"/>
              </a:spcAft>
            </a:pPr>
            <a:r>
              <a:rPr lang="en-US" i="1" smtClean="0">
                <a:solidFill>
                  <a:srgbClr val="008000"/>
                </a:solidFill>
              </a:rPr>
              <a:t>In the biggest 10 </a:t>
            </a:r>
            <a:br>
              <a:rPr lang="en-US" i="1" smtClean="0">
                <a:solidFill>
                  <a:srgbClr val="008000"/>
                </a:solidFill>
              </a:rPr>
            </a:br>
            <a:r>
              <a:rPr lang="en-US" i="1" smtClean="0">
                <a:solidFill>
                  <a:srgbClr val="008000"/>
                </a:solidFill>
              </a:rPr>
              <a:t>El Niño events since 1950,</a:t>
            </a:r>
            <a:br>
              <a:rPr lang="en-US" i="1" smtClean="0">
                <a:solidFill>
                  <a:srgbClr val="008000"/>
                </a:solidFill>
              </a:rPr>
            </a:br>
            <a:r>
              <a:rPr lang="en-US" i="1" smtClean="0">
                <a:solidFill>
                  <a:srgbClr val="008000"/>
                </a:solidFill>
              </a:rPr>
              <a:t>how often was it </a:t>
            </a:r>
            <a:r>
              <a:rPr lang="en-US" b="1" i="1" smtClean="0">
                <a:solidFill>
                  <a:srgbClr val="008000"/>
                </a:solidFill>
              </a:rPr>
              <a:t>very wet?</a:t>
            </a:r>
            <a:endParaRPr lang="en-US" i="1" smtClean="0">
              <a:solidFill>
                <a:srgbClr val="008000"/>
              </a:solidFill>
            </a:endParaRPr>
          </a:p>
        </p:txBody>
      </p:sp>
      <p:sp>
        <p:nvSpPr>
          <p:cNvPr id="34822" name="TextBox 7"/>
          <p:cNvSpPr txBox="1">
            <a:spLocks noChangeArrowheads="1"/>
          </p:cNvSpPr>
          <p:nvPr/>
        </p:nvSpPr>
        <p:spPr bwMode="auto">
          <a:xfrm>
            <a:off x="5638800" y="3581400"/>
            <a:ext cx="3559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defTabSz="914400" eaLnBrk="0" fontAlgn="base" hangingPunct="0">
              <a:spcBef>
                <a:spcPct val="0"/>
              </a:spcBef>
              <a:spcAft>
                <a:spcPct val="0"/>
              </a:spcAft>
            </a:pPr>
            <a:r>
              <a:rPr lang="en-US" i="1" smtClean="0">
                <a:solidFill>
                  <a:srgbClr val="815B54"/>
                </a:solidFill>
              </a:rPr>
              <a:t>In the biggest 10 </a:t>
            </a:r>
            <a:br>
              <a:rPr lang="en-US" i="1" smtClean="0">
                <a:solidFill>
                  <a:srgbClr val="815B54"/>
                </a:solidFill>
              </a:rPr>
            </a:br>
            <a:r>
              <a:rPr lang="en-US" i="1" smtClean="0">
                <a:solidFill>
                  <a:srgbClr val="815B54"/>
                </a:solidFill>
              </a:rPr>
              <a:t>El Niño events since 1950,</a:t>
            </a:r>
            <a:br>
              <a:rPr lang="en-US" i="1" smtClean="0">
                <a:solidFill>
                  <a:srgbClr val="815B54"/>
                </a:solidFill>
              </a:rPr>
            </a:br>
            <a:r>
              <a:rPr lang="en-US" i="1" smtClean="0">
                <a:solidFill>
                  <a:srgbClr val="815B54"/>
                </a:solidFill>
              </a:rPr>
              <a:t>how often was it </a:t>
            </a:r>
            <a:r>
              <a:rPr lang="en-US" b="1" i="1" smtClean="0">
                <a:solidFill>
                  <a:srgbClr val="815B54"/>
                </a:solidFill>
              </a:rPr>
              <a:t>very dry?</a:t>
            </a:r>
            <a:endParaRPr lang="en-US" i="1" smtClean="0">
              <a:solidFill>
                <a:srgbClr val="815B54"/>
              </a:solidFill>
            </a:endParaRPr>
          </a:p>
        </p:txBody>
      </p:sp>
      <p:sp>
        <p:nvSpPr>
          <p:cNvPr id="34823" name="TextBox 8"/>
          <p:cNvSpPr txBox="1">
            <a:spLocks noChangeArrowheads="1"/>
          </p:cNvSpPr>
          <p:nvPr/>
        </p:nvSpPr>
        <p:spPr bwMode="auto">
          <a:xfrm>
            <a:off x="5562600" y="5257800"/>
            <a:ext cx="347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defTabSz="914400" eaLnBrk="0" fontAlgn="base" hangingPunct="0">
              <a:spcBef>
                <a:spcPct val="0"/>
              </a:spcBef>
              <a:spcAft>
                <a:spcPct val="0"/>
              </a:spcAft>
            </a:pPr>
            <a:r>
              <a:rPr lang="en-US" sz="1600" smtClean="0">
                <a:solidFill>
                  <a:srgbClr val="000000"/>
                </a:solidFill>
                <a:latin typeface="Gill Sans" charset="0"/>
                <a:cs typeface="Gill Sans" charset="0"/>
              </a:rPr>
              <a:t>http://iridl.ldeo.columbia.edu/maproom/</a:t>
            </a:r>
            <a:br>
              <a:rPr lang="en-US" sz="1600" smtClean="0">
                <a:solidFill>
                  <a:srgbClr val="000000"/>
                </a:solidFill>
                <a:latin typeface="Gill Sans" charset="0"/>
                <a:cs typeface="Gill Sans" charset="0"/>
              </a:rPr>
            </a:br>
            <a:r>
              <a:rPr lang="en-US" sz="1600" smtClean="0">
                <a:solidFill>
                  <a:srgbClr val="000000"/>
                </a:solidFill>
                <a:latin typeface="Gill Sans" charset="0"/>
                <a:cs typeface="Gill Sans" charset="0"/>
              </a:rPr>
              <a:t>      ENSO/Climate_Impacts/</a:t>
            </a:r>
            <a:br>
              <a:rPr lang="en-US" sz="1600" smtClean="0">
                <a:solidFill>
                  <a:srgbClr val="000000"/>
                </a:solidFill>
                <a:latin typeface="Gill Sans" charset="0"/>
                <a:cs typeface="Gill Sans" charset="0"/>
              </a:rPr>
            </a:br>
            <a:r>
              <a:rPr lang="en-US" sz="1600" smtClean="0">
                <a:solidFill>
                  <a:srgbClr val="000000"/>
                </a:solidFill>
                <a:latin typeface="Gill Sans" charset="0"/>
                <a:cs typeface="Gill Sans" charset="0"/>
              </a:rPr>
              <a:t>      ENSO_PRCP_Prob_TS2p1.html</a:t>
            </a:r>
          </a:p>
        </p:txBody>
      </p:sp>
      <p:sp>
        <p:nvSpPr>
          <p:cNvPr id="10" name="TextBox 9"/>
          <p:cNvSpPr txBox="1">
            <a:spLocks noChangeArrowheads="1"/>
          </p:cNvSpPr>
          <p:nvPr/>
        </p:nvSpPr>
        <p:spPr bwMode="auto">
          <a:xfrm rot="-857056">
            <a:off x="133350" y="2773363"/>
            <a:ext cx="5453063" cy="830262"/>
          </a:xfrm>
          <a:prstGeom prst="rect">
            <a:avLst/>
          </a:prstGeom>
          <a:solidFill>
            <a:srgbClr val="FFFFFF">
              <a:alpha val="6117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ＭＳ Ｐゴシック" charset="0"/>
                <a:cs typeface="ＭＳ Ｐゴシック" charset="0"/>
              </a:defRPr>
            </a:lvl1pPr>
            <a:lvl2pPr marL="742950" indent="-285750">
              <a:defRPr sz="2400">
                <a:solidFill>
                  <a:schemeClr val="bg1"/>
                </a:solidFill>
                <a:latin typeface="Times New Roman" charset="0"/>
                <a:ea typeface="ＭＳ Ｐゴシック" charset="0"/>
              </a:defRPr>
            </a:lvl2pPr>
            <a:lvl3pPr marL="1143000" indent="-228600">
              <a:defRPr sz="2400">
                <a:solidFill>
                  <a:schemeClr val="bg1"/>
                </a:solidFill>
                <a:latin typeface="Times New Roman" charset="0"/>
                <a:ea typeface="ＭＳ Ｐゴシック" charset="0"/>
              </a:defRPr>
            </a:lvl3pPr>
            <a:lvl4pPr marL="1600200" indent="-228600">
              <a:defRPr sz="2400">
                <a:solidFill>
                  <a:schemeClr val="bg1"/>
                </a:solidFill>
                <a:latin typeface="Times New Roman" charset="0"/>
                <a:ea typeface="ＭＳ Ｐゴシック" charset="0"/>
              </a:defRPr>
            </a:lvl4pPr>
            <a:lvl5pPr marL="2057400" indent="-22860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defTabSz="914400" eaLnBrk="0" fontAlgn="base" hangingPunct="0">
              <a:spcBef>
                <a:spcPct val="0"/>
              </a:spcBef>
              <a:spcAft>
                <a:spcPct val="0"/>
              </a:spcAft>
            </a:pPr>
            <a:r>
              <a:rPr lang="en-US" smtClean="0">
                <a:solidFill>
                  <a:srgbClr val="000000"/>
                </a:solidFill>
                <a:latin typeface="Gill Sans" charset="0"/>
                <a:cs typeface="Gill Sans" charset="0"/>
              </a:rPr>
              <a:t>There is more that affects regional climate </a:t>
            </a:r>
            <a:br>
              <a:rPr lang="en-US" smtClean="0">
                <a:solidFill>
                  <a:srgbClr val="000000"/>
                </a:solidFill>
                <a:latin typeface="Gill Sans" charset="0"/>
                <a:cs typeface="Gill Sans" charset="0"/>
              </a:rPr>
            </a:br>
            <a:r>
              <a:rPr lang="en-US" smtClean="0">
                <a:solidFill>
                  <a:srgbClr val="000000"/>
                </a:solidFill>
                <a:latin typeface="Gill Sans" charset="0"/>
                <a:cs typeface="Gill Sans" charset="0"/>
              </a:rPr>
              <a:t>than just tropical Pacific SSTs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smtClean="0">
                <a:solidFill>
                  <a:srgbClr val="000090"/>
                </a:solidFill>
                <a:latin typeface="Gill Sans"/>
                <a:cs typeface="Gill Sans"/>
              </a:rPr>
              <a:t>Information Products for </a:t>
            </a:r>
            <a:br>
              <a:rPr lang="en-US" dirty="0" smtClean="0">
                <a:solidFill>
                  <a:srgbClr val="000090"/>
                </a:solidFill>
                <a:latin typeface="Gill Sans"/>
                <a:cs typeface="Gill Sans"/>
              </a:rPr>
            </a:br>
            <a:r>
              <a:rPr lang="en-US" dirty="0" smtClean="0">
                <a:solidFill>
                  <a:srgbClr val="000090"/>
                </a:solidFill>
                <a:latin typeface="Gill Sans"/>
                <a:cs typeface="Gill Sans"/>
              </a:rPr>
              <a:t>Seasonal-to-Interannual Timescales</a:t>
            </a:r>
            <a:endParaRPr lang="en-US" dirty="0">
              <a:solidFill>
                <a:srgbClr val="000090"/>
              </a:solidFill>
              <a:latin typeface="Gill Sans"/>
              <a:cs typeface="Gill Sans"/>
            </a:endParaRPr>
          </a:p>
        </p:txBody>
      </p:sp>
      <p:sp>
        <p:nvSpPr>
          <p:cNvPr id="3" name="Content Placeholder 2"/>
          <p:cNvSpPr>
            <a:spLocks noGrp="1"/>
          </p:cNvSpPr>
          <p:nvPr>
            <p:ph idx="1"/>
          </p:nvPr>
        </p:nvSpPr>
        <p:spPr>
          <a:xfrm>
            <a:off x="457200" y="2387600"/>
            <a:ext cx="8229600" cy="3738566"/>
          </a:xfrm>
        </p:spPr>
        <p:txBody>
          <a:bodyPr/>
          <a:lstStyle/>
          <a:p>
            <a:r>
              <a:rPr lang="en-US" dirty="0" smtClean="0">
                <a:solidFill>
                  <a:srgbClr val="0000FF"/>
                </a:solidFill>
                <a:latin typeface="Calibri"/>
                <a:cs typeface="Calibri"/>
                <a:hlinkClick r:id="rId2"/>
              </a:rPr>
              <a:t>ENSO Outlooks</a:t>
            </a:r>
            <a:endParaRPr lang="en-US" dirty="0" smtClean="0">
              <a:solidFill>
                <a:srgbClr val="0000FF"/>
              </a:solidFill>
              <a:latin typeface="Calibri"/>
              <a:cs typeface="Calibri"/>
            </a:endParaRPr>
          </a:p>
          <a:p>
            <a:r>
              <a:rPr lang="en-US" dirty="0" smtClean="0">
                <a:solidFill>
                  <a:schemeClr val="tx1"/>
                </a:solidFill>
                <a:latin typeface="Calibri"/>
                <a:cs typeface="Calibri"/>
              </a:rPr>
              <a:t>“Net Assessment” seasonal forecast</a:t>
            </a:r>
          </a:p>
          <a:p>
            <a:r>
              <a:rPr lang="en-US" dirty="0" smtClean="0">
                <a:solidFill>
                  <a:schemeClr val="tx1"/>
                </a:solidFill>
                <a:latin typeface="Calibri"/>
                <a:cs typeface="Calibri"/>
              </a:rPr>
              <a:t>“Flexible format” seasonal forecast</a:t>
            </a:r>
            <a:endParaRPr lang="en-US" dirty="0">
              <a:solidFill>
                <a:schemeClr val="tx1"/>
              </a:solidFill>
              <a:latin typeface="Calibri"/>
              <a:cs typeface="Calibri"/>
            </a:endParaRPr>
          </a:p>
        </p:txBody>
      </p:sp>
    </p:spTree>
    <p:extLst>
      <p:ext uri="{BB962C8B-B14F-4D97-AF65-F5344CB8AC3E}">
        <p14:creationId xmlns:p14="http://schemas.microsoft.com/office/powerpoint/2010/main" val="212485422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E3C6E"/>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7278</TotalTime>
  <Words>1728</Words>
  <Application>Microsoft Macintosh PowerPoint</Application>
  <PresentationFormat>On-screen Show (4:3)</PresentationFormat>
  <Paragraphs>204</Paragraphs>
  <Slides>46</Slides>
  <Notes>10</Notes>
  <HiddenSlides>0</HiddenSlides>
  <MMClips>0</MMClips>
  <ScaleCrop>false</ScaleCrop>
  <HeadingPairs>
    <vt:vector size="6" baseType="variant">
      <vt:variant>
        <vt:lpstr>Theme</vt:lpstr>
      </vt:variant>
      <vt:variant>
        <vt:i4>5</vt:i4>
      </vt:variant>
      <vt:variant>
        <vt:lpstr>Links</vt:lpstr>
      </vt:variant>
      <vt:variant>
        <vt:i4>2</vt:i4>
      </vt:variant>
      <vt:variant>
        <vt:lpstr>Slide Titles</vt:lpstr>
      </vt:variant>
      <vt:variant>
        <vt:i4>46</vt:i4>
      </vt:variant>
    </vt:vector>
  </HeadingPairs>
  <TitlesOfParts>
    <vt:vector size="53" baseType="lpstr">
      <vt:lpstr>Office Theme</vt:lpstr>
      <vt:lpstr>1_Office Theme</vt:lpstr>
      <vt:lpstr>2_Office Theme</vt:lpstr>
      <vt:lpstr>New_Template1</vt:lpstr>
      <vt:lpstr>Default Design</vt:lpstr>
      <vt:lpstr>???</vt:lpstr>
      <vt:lpstr>???</vt:lpstr>
      <vt:lpstr>PowerPoint Presentation</vt:lpstr>
      <vt:lpstr>Climate Information TOOLBOX</vt:lpstr>
      <vt:lpstr>… (continued)</vt:lpstr>
      <vt:lpstr>Information Products for  Seasonal-to-Interannual Timescales</vt:lpstr>
      <vt:lpstr>PowerPoint Presentation</vt:lpstr>
      <vt:lpstr>PowerPoint Presentation</vt:lpstr>
      <vt:lpstr>“Expected” Climate Impacts During El Niño</vt:lpstr>
      <vt:lpstr>Frequency of Climate Impacts due to El Niño</vt:lpstr>
      <vt:lpstr>Information Products for  Seasonal-to-Interannual Timescales</vt:lpstr>
      <vt:lpstr>SEASONAL-TO-INTERANNUAL VARIABILITY</vt:lpstr>
      <vt:lpstr>Information Products for  Seasonal-to-Interannual Timescales</vt:lpstr>
      <vt:lpstr>PowerPoint Presentation</vt:lpstr>
      <vt:lpstr>PowerPoint Presentation</vt:lpstr>
      <vt:lpstr>Information Products for  Seasonal-to-Interannual Timescales</vt:lpstr>
      <vt:lpstr>PowerPoint Presentation</vt:lpstr>
      <vt:lpstr>PowerPoint Presentation</vt:lpstr>
      <vt:lpstr>PowerPoint Presentation</vt:lpstr>
      <vt:lpstr>OBSERVATIONS</vt:lpstr>
      <vt:lpstr>PowerPoint Presentation</vt:lpstr>
      <vt:lpstr>PowerPoint Presentation</vt:lpstr>
      <vt:lpstr>PowerPoint Presentation</vt:lpstr>
      <vt:lpstr>ETHIOPIA – A MODEL</vt:lpstr>
      <vt:lpstr>PowerPoint Presentation</vt:lpstr>
      <vt:lpstr>PowerPoint Presentation</vt:lpstr>
      <vt:lpstr>PowerPoint Presentation</vt:lpstr>
      <vt:lpstr>PowerPoint Presentation</vt:lpstr>
      <vt:lpstr>Five Pillars of IRAP Approach</vt:lpstr>
      <vt:lpstr>PowerPoint Presentation</vt:lpstr>
      <vt:lpstr>Dissemination of Information to Local Communities</vt:lpstr>
      <vt:lpstr>PowerPoint Presentation</vt:lpstr>
      <vt:lpstr>PowerPoint Presentation</vt:lpstr>
      <vt:lpstr>CLIMATE CHANGE [PROJECTIONS]</vt:lpstr>
      <vt:lpstr>PowerPoint Presentation</vt:lpstr>
      <vt:lpstr>PowerPoint Presentation</vt:lpstr>
      <vt:lpstr>PowerPoint Presentation</vt:lpstr>
      <vt:lpstr>Climate Variability &amp; Change Globally</vt:lpstr>
      <vt:lpstr>Climate Variability &amp; Change Locally</vt:lpstr>
      <vt:lpstr>PowerPoint Presentation</vt:lpstr>
      <vt:lpstr>PowerPoint Presentation</vt:lpstr>
      <vt:lpstr>PowerPoint Presentation</vt:lpstr>
      <vt:lpstr>PowerPoint Presentation</vt:lpstr>
      <vt:lpstr>INTERANNUAL-to-DECADAL VARIABILITY</vt:lpstr>
      <vt:lpstr>PowerPoint Presentation</vt:lpstr>
      <vt:lpstr>INTERANNUAL-to-DECADAL VARIABILITY</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francesco</dc:creator>
  <cp:lastModifiedBy>Lisa Goddard</cp:lastModifiedBy>
  <cp:revision>65</cp:revision>
  <cp:lastPrinted>2013-08-07T17:50:35Z</cp:lastPrinted>
  <dcterms:created xsi:type="dcterms:W3CDTF">2013-08-07T16:25:15Z</dcterms:created>
  <dcterms:modified xsi:type="dcterms:W3CDTF">2015-09-27T19:16:44Z</dcterms:modified>
</cp:coreProperties>
</file>