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sldIdLst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357"/>
    <a:srgbClr val="191766"/>
    <a:srgbClr val="FFFFFF"/>
    <a:srgbClr val="1E1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490" autoAdjust="0"/>
  </p:normalViewPr>
  <p:slideViewPr>
    <p:cSldViewPr snapToGrid="0" snapToObjects="1" showGuides="1">
      <p:cViewPr>
        <p:scale>
          <a:sx n="95" d="100"/>
          <a:sy n="95" d="100"/>
        </p:scale>
        <p:origin x="-672" y="-80"/>
      </p:cViewPr>
      <p:guideLst>
        <p:guide orient="horz" pos="2136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OLDplusnew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240631" y="5990711"/>
            <a:ext cx="2473159" cy="656068"/>
          </a:xfrm>
          <a:prstGeom prst="rect">
            <a:avLst/>
          </a:prstGeom>
        </p:spPr>
      </p:pic>
      <p:pic>
        <p:nvPicPr>
          <p:cNvPr id="4" name="Picture 3" descr="IRI icon_PMS2748_15%blu-01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8" b="23340"/>
          <a:stretch/>
        </p:blipFill>
        <p:spPr>
          <a:xfrm>
            <a:off x="4959687" y="3210928"/>
            <a:ext cx="4184313" cy="36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69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1925-37F0-1D4C-A567-B24D31BDF512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0D3FA-45C5-A74A-96CB-C66781146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74A9D-56ED-7A47-94AB-5F55A7446B01}" type="datetimeFigureOut">
              <a:rPr lang="en-US"/>
              <a:pPr>
                <a:defRPr/>
              </a:pPr>
              <a:t>7/1/13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AA722-E34D-7E41-9EDA-DA79154D0F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3016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2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2">
    <p:bg>
      <p:bgPr>
        <a:solidFill>
          <a:srgbClr val="1E1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RIOLDplusnewBLU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/>
          <a:stretch/>
        </p:blipFill>
        <p:spPr>
          <a:xfrm>
            <a:off x="136045" y="6045001"/>
            <a:ext cx="2720824" cy="851568"/>
          </a:xfrm>
          <a:prstGeom prst="rect">
            <a:avLst/>
          </a:prstGeom>
        </p:spPr>
      </p:pic>
      <p:pic>
        <p:nvPicPr>
          <p:cNvPr id="14" name="Picture 13" descr="IRI icon_PMS2748_white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 b="20743"/>
          <a:stretch/>
        </p:blipFill>
        <p:spPr>
          <a:xfrm>
            <a:off x="5935571" y="3883118"/>
            <a:ext cx="3208429" cy="29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2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36698" y="1917779"/>
            <a:ext cx="7101382" cy="1671576"/>
          </a:xfrm>
        </p:spPr>
        <p:txBody>
          <a:bodyPr anchor="ctr">
            <a:noAutofit/>
          </a:bodyPr>
          <a:lstStyle>
            <a:lvl1pPr algn="ctr">
              <a:defRPr sz="3200" b="1">
                <a:ln w="3175">
                  <a:noFill/>
                </a:ln>
                <a:solidFill>
                  <a:srgbClr val="0000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36698" y="3886200"/>
            <a:ext cx="7101382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2800" b="1" i="1">
                <a:solidFill>
                  <a:srgbClr val="0000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62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3838"/>
            <a:ext cx="6196590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02620"/>
            <a:ext cx="8229600" cy="495373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347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10670"/>
            <a:ext cx="6156994" cy="469359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981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918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9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51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67783" y="2394856"/>
            <a:ext cx="7230735" cy="3176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0F91E6-1A59-2E45-BB2D-C22351C8E6D8}" type="datetimeFigureOut">
              <a:rPr lang="da-DK" smtClean="0"/>
              <a:t>7/1/13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EA6A-680D-CA42-9E66-068A9DADA61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18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93051-878F-0E4A-8593-018C362F6B60}" type="datetimeFigureOut">
              <a:rPr lang="en-US" smtClean="0"/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6FAD-B9F6-3B41-9A75-AB4AC6582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67781" y="1393768"/>
            <a:ext cx="7232400" cy="7090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 err="1" smtClean="0"/>
              <a:t>Klik</a:t>
            </a:r>
            <a:r>
              <a:rPr lang="en-GB" noProof="0" dirty="0" smtClean="0"/>
              <a:t> for at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masteren</a:t>
            </a:r>
            <a:endParaRPr lang="en-GB" noProof="0" dirty="0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667781" y="2394857"/>
            <a:ext cx="7560000" cy="340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Clr>
                <a:srgbClr val="577624"/>
              </a:buClr>
              <a:buFont typeface="Arial"/>
              <a:buChar char="•"/>
            </a:pPr>
            <a:endParaRPr lang="en-GB" sz="2600" baseline="30000" noProof="0" dirty="0">
              <a:solidFill>
                <a:srgbClr val="3922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RIOLDplusnew-01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6250952"/>
            <a:ext cx="2540000" cy="5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ct val="20000"/>
        </a:spcBef>
        <a:buClr>
          <a:srgbClr val="577624"/>
        </a:buClr>
        <a:buSzPct val="150000"/>
        <a:buFont typeface="Arial"/>
        <a:buChar char="•"/>
        <a:defRPr sz="1800" b="0" i="0" kern="1200">
          <a:solidFill>
            <a:srgbClr val="3922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33638" y="1019175"/>
            <a:ext cx="4351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4000" b="1"/>
              <a:t>Climate Diagnostics</a:t>
            </a:r>
          </a:p>
          <a:p>
            <a:pPr algn="ctr"/>
            <a:r>
              <a:rPr lang="en-US" sz="4000" b="1"/>
              <a:t>and Modeling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363788" y="2727325"/>
            <a:ext cx="4532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Bradfield Lyon &amp; IRI Climate Group</a:t>
            </a:r>
          </a:p>
        </p:txBody>
      </p:sp>
    </p:spTree>
    <p:extLst>
      <p:ext uri="{BB962C8B-B14F-4D97-AF65-F5344CB8AC3E}">
        <p14:creationId xmlns:p14="http://schemas.microsoft.com/office/powerpoint/2010/main" val="18463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187450" y="584200"/>
            <a:ext cx="7013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b="1"/>
              <a:t>The Role of Climate Diagnostic Research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838" y="1349375"/>
            <a:ext cx="8750300" cy="4708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Undertake</a:t>
            </a:r>
            <a:r>
              <a:rPr lang="en-US" sz="2400" i="1" dirty="0">
                <a:latin typeface="+mn-lt"/>
                <a:ea typeface="+mn-ea"/>
                <a:cs typeface="+mn-cs"/>
              </a:rPr>
              <a:t> strategic</a:t>
            </a:r>
            <a:r>
              <a:rPr lang="en-US" sz="2400" dirty="0">
                <a:latin typeface="+mn-lt"/>
                <a:ea typeface="+mn-ea"/>
                <a:cs typeface="+mn-cs"/>
              </a:rPr>
              <a:t> research to address fundamental climate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questions that arise in regional settings…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Innovative climate research at IRI builds institutional credibility,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is critical to establishing research partnerships going forward (US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and beyond)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Diagnostic analysis can help build climate science capacity 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developing countries where we’re working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Funding agencies are increasingly looking for applications of more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fundamental research -- an advantage for partnering with IRI and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for IRI securing funding</a:t>
            </a:r>
          </a:p>
        </p:txBody>
      </p:sp>
    </p:spTree>
    <p:extLst>
      <p:ext uri="{BB962C8B-B14F-4D97-AF65-F5344CB8AC3E}">
        <p14:creationId xmlns:p14="http://schemas.microsoft.com/office/powerpoint/2010/main" val="276222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12963" y="700088"/>
            <a:ext cx="47958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b="1"/>
              <a:t>Three Illustrative Examples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1388" y="1884363"/>
            <a:ext cx="7121525" cy="1938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atin typeface="+mn-lt"/>
                <a:ea typeface="+mn-ea"/>
                <a:cs typeface="+mn-cs"/>
              </a:rPr>
              <a:t>Southeast South America </a:t>
            </a:r>
            <a:r>
              <a:rPr lang="en-US" sz="2400" dirty="0">
                <a:latin typeface="+mn-lt"/>
                <a:ea typeface="+mn-ea"/>
                <a:cs typeface="+mn-cs"/>
              </a:rPr>
              <a:t>– Thinking outside the box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atin typeface="+mn-lt"/>
                <a:ea typeface="+mn-ea"/>
                <a:cs typeface="+mn-cs"/>
              </a:rPr>
              <a:t>The Sahel </a:t>
            </a:r>
            <a:r>
              <a:rPr lang="en-US" sz="2400" dirty="0">
                <a:latin typeface="+mn-lt"/>
                <a:ea typeface="+mn-ea"/>
                <a:cs typeface="+mn-cs"/>
              </a:rPr>
              <a:t>– Addressing fundamental questions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atin typeface="+mn-lt"/>
                <a:ea typeface="+mn-ea"/>
                <a:cs typeface="+mn-cs"/>
              </a:rPr>
              <a:t>East Africa </a:t>
            </a:r>
            <a:r>
              <a:rPr lang="en-US" sz="2400" dirty="0">
                <a:latin typeface="+mn-lt"/>
                <a:ea typeface="+mn-ea"/>
                <a:cs typeface="+mn-cs"/>
              </a:rPr>
              <a:t>– Event-driven analysis</a:t>
            </a:r>
          </a:p>
        </p:txBody>
      </p:sp>
    </p:spTree>
    <p:extLst>
      <p:ext uri="{BB962C8B-B14F-4D97-AF65-F5344CB8AC3E}">
        <p14:creationId xmlns:p14="http://schemas.microsoft.com/office/powerpoint/2010/main" val="245627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3"/>
          <p:cNvSpPr txBox="1">
            <a:spLocks noChangeArrowheads="1"/>
          </p:cNvSpPr>
          <p:nvPr/>
        </p:nvSpPr>
        <p:spPr bwMode="auto">
          <a:xfrm>
            <a:off x="279400" y="131763"/>
            <a:ext cx="3602038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/>
              <a:t>Increased Summer Rainfall</a:t>
            </a:r>
          </a:p>
          <a:p>
            <a:pPr algn="ctr"/>
            <a:r>
              <a:rPr lang="en-US" sz="2400" b="1"/>
              <a:t>in Southeast</a:t>
            </a:r>
          </a:p>
          <a:p>
            <a:pPr algn="ctr"/>
            <a:r>
              <a:rPr lang="en-US" sz="2400" b="1"/>
              <a:t>South America</a:t>
            </a:r>
          </a:p>
          <a:p>
            <a:pPr algn="ctr"/>
            <a:r>
              <a:rPr lang="en-US" sz="2400"/>
              <a:t>(Paula Gonzalez et al.)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2063" y="1735138"/>
            <a:ext cx="3849687" cy="4864100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  <a:sym typeface="Wingdings"/>
              </a:rPr>
              <a:t>Is this GHG-Forced Climate Change?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  <a:sym typeface="Wingdings"/>
              </a:rPr>
              <a:t>Something else?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US" b="1" dirty="0">
                <a:latin typeface="+mn-lt"/>
                <a:ea typeface="+mn-ea"/>
                <a:cs typeface="+mn-cs"/>
                <a:sym typeface="Wingdings"/>
              </a:rPr>
              <a:t>Dominant role of </a:t>
            </a:r>
            <a:r>
              <a:rPr lang="en-US" b="1" i="1" u="sng" dirty="0">
                <a:latin typeface="+mn-lt"/>
                <a:ea typeface="+mn-ea"/>
                <a:cs typeface="+mn-cs"/>
                <a:sym typeface="Wingdings"/>
              </a:rPr>
              <a:t>ozone depletion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  <a:sym typeface="Wingdings"/>
              </a:rPr>
              <a:t>     identified in modeling studies.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+mn-lt"/>
                <a:ea typeface="+mn-ea"/>
                <a:cs typeface="+mn-cs"/>
              </a:rPr>
              <a:t>Project Funding</a:t>
            </a:r>
            <a:r>
              <a:rPr lang="en-US" sz="1400" dirty="0">
                <a:latin typeface="+mn-lt"/>
                <a:ea typeface="+mn-ea"/>
                <a:cs typeface="+mn-cs"/>
              </a:rPr>
              <a:t>:  NSF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+mn-lt"/>
                <a:ea typeface="+mn-ea"/>
                <a:cs typeface="+mn-cs"/>
              </a:rPr>
              <a:t>Partners</a:t>
            </a:r>
            <a:r>
              <a:rPr lang="en-US" sz="1400" dirty="0">
                <a:latin typeface="+mn-lt"/>
                <a:ea typeface="+mn-ea"/>
                <a:cs typeface="+mn-cs"/>
              </a:rPr>
              <a:t>: LDEO, Columbia Univ.,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	      University of Buenos Aires, Univ. Miami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Gonzalez et al. 2013, Climate Dynamics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400" y="1752600"/>
            <a:ext cx="4557713" cy="4911725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636" r="65982" b="15759"/>
          <a:stretch>
            <a:fillRect/>
          </a:stretch>
        </p:blipFill>
        <p:spPr bwMode="auto">
          <a:xfrm>
            <a:off x="477838" y="4492625"/>
            <a:ext cx="204946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6737" r="1128" b="18403"/>
          <a:stretch/>
        </p:blipFill>
        <p:spPr>
          <a:xfrm>
            <a:off x="2527300" y="4476750"/>
            <a:ext cx="2000250" cy="2055813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2" t="8853" b="37749"/>
          <a:stretch>
            <a:fillRect/>
          </a:stretch>
        </p:blipFill>
        <p:spPr bwMode="auto">
          <a:xfrm>
            <a:off x="411163" y="2058988"/>
            <a:ext cx="1789112" cy="204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64078" r="48071" b="1126"/>
          <a:stretch>
            <a:fillRect/>
          </a:stretch>
        </p:blipFill>
        <p:spPr bwMode="auto">
          <a:xfrm>
            <a:off x="2484438" y="2540000"/>
            <a:ext cx="2043112" cy="103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0"/>
          <p:cNvSpPr txBox="1">
            <a:spLocks noChangeArrowheads="1"/>
          </p:cNvSpPr>
          <p:nvPr/>
        </p:nvSpPr>
        <p:spPr bwMode="auto">
          <a:xfrm>
            <a:off x="347663" y="1752600"/>
            <a:ext cx="185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Summer Rainfall Trend</a:t>
            </a:r>
          </a:p>
        </p:txBody>
      </p:sp>
      <p:sp>
        <p:nvSpPr>
          <p:cNvPr id="11" name="TextBox 41"/>
          <p:cNvSpPr txBox="1">
            <a:spLocks noChangeArrowheads="1"/>
          </p:cNvSpPr>
          <p:nvPr/>
        </p:nvSpPr>
        <p:spPr bwMode="auto">
          <a:xfrm>
            <a:off x="2400300" y="2232025"/>
            <a:ext cx="2316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Summer Rainfall (1900-2008)</a:t>
            </a:r>
          </a:p>
        </p:txBody>
      </p:sp>
      <p:sp>
        <p:nvSpPr>
          <p:cNvPr id="12" name="TextBox 42"/>
          <p:cNvSpPr txBox="1">
            <a:spLocks noChangeArrowheads="1"/>
          </p:cNvSpPr>
          <p:nvPr/>
        </p:nvSpPr>
        <p:spPr bwMode="auto">
          <a:xfrm>
            <a:off x="976313" y="4186238"/>
            <a:ext cx="32591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4700"/>
                </a:solidFill>
              </a:rPr>
              <a:t>Green Shading</a:t>
            </a:r>
            <a:r>
              <a:rPr lang="en-US" sz="1400">
                <a:solidFill>
                  <a:srgbClr val="007600"/>
                </a:solidFill>
              </a:rPr>
              <a:t>: </a:t>
            </a:r>
            <a:r>
              <a:rPr lang="en-US" sz="1400"/>
              <a:t>Areas Planted in Soybeans</a:t>
            </a: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7543800" y="6572250"/>
            <a:ext cx="1600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Photo: wordpress.com</a:t>
            </a:r>
          </a:p>
        </p:txBody>
      </p:sp>
    </p:spTree>
    <p:extLst>
      <p:ext uri="{BB962C8B-B14F-4D97-AF65-F5344CB8AC3E}">
        <p14:creationId xmlns:p14="http://schemas.microsoft.com/office/powerpoint/2010/main" val="245627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572250"/>
            <a:ext cx="2916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Photo: Manfred Schweda, Texas A&amp;M Univ.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27000" y="112713"/>
            <a:ext cx="3538538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/>
              <a:t>20</a:t>
            </a:r>
            <a:r>
              <a:rPr lang="en-US" sz="2400" b="1" baseline="30000"/>
              <a:t>th</a:t>
            </a:r>
            <a:r>
              <a:rPr lang="en-US" sz="2400" b="1"/>
              <a:t> Century Drying</a:t>
            </a:r>
          </a:p>
          <a:p>
            <a:pPr algn="ctr"/>
            <a:r>
              <a:rPr lang="en-US" sz="2400" b="1"/>
              <a:t>in the Sahel</a:t>
            </a:r>
          </a:p>
          <a:p>
            <a:pPr algn="ctr"/>
            <a:r>
              <a:rPr lang="en-US" sz="2400"/>
              <a:t>(Alessandra Giannini et al.)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677988"/>
            <a:ext cx="417671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000" y="4283075"/>
            <a:ext cx="40259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Did human activities and associated        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 land use and degradation provide the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dominant mechanism for drying in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1970s and 1980s?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8325" y="4283075"/>
            <a:ext cx="4529138" cy="147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Modeling studies show the drying was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      forced by sea surface temperature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      variations</a:t>
            </a:r>
            <a:r>
              <a:rPr lang="en-US" dirty="0">
                <a:latin typeface="+mn-lt"/>
                <a:ea typeface="+mn-ea"/>
                <a:cs typeface="+mn-cs"/>
              </a:rPr>
              <a:t>… with land surface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 conditions acting to </a:t>
            </a:r>
            <a:r>
              <a:rPr lang="en-US" i="1" dirty="0">
                <a:latin typeface="+mn-lt"/>
                <a:ea typeface="+mn-ea"/>
                <a:cs typeface="+mn-cs"/>
              </a:rPr>
              <a:t>exacerbate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 the drying.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69888" y="54864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/>
              <a:t>Project Funding</a:t>
            </a:r>
            <a:r>
              <a:rPr lang="en-US"/>
              <a:t>:  NSF, NOAA   </a:t>
            </a:r>
          </a:p>
          <a:p>
            <a:r>
              <a:rPr lang="en-US" i="1"/>
              <a:t>Partners</a:t>
            </a:r>
            <a:r>
              <a:rPr lang="en-US"/>
              <a:t>: LDEO, NCAR, ICRISAT</a:t>
            </a:r>
          </a:p>
          <a:p>
            <a:r>
              <a:rPr lang="en-US"/>
              <a:t>Giannini et al. 2003, Science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7000" y="4283075"/>
            <a:ext cx="8856663" cy="22034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112713"/>
            <a:ext cx="2617788" cy="147161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7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7485063" y="6581775"/>
            <a:ext cx="1658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Photo: Oxfam America</a:t>
            </a: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6675" y="122238"/>
            <a:ext cx="400685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/>
              <a:t>Increasing Drought Frequency</a:t>
            </a:r>
          </a:p>
          <a:p>
            <a:pPr algn="ctr"/>
            <a:r>
              <a:rPr lang="en-US" sz="2400" b="1"/>
              <a:t>in East Africa</a:t>
            </a:r>
          </a:p>
          <a:p>
            <a:pPr algn="ctr"/>
            <a:r>
              <a:rPr lang="en-US" sz="2400"/>
              <a:t>(Bradfield Lyon et al.)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88" y="122238"/>
            <a:ext cx="1744662" cy="1484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09"/>
          <a:stretch>
            <a:fillRect/>
          </a:stretch>
        </p:blipFill>
        <p:spPr bwMode="auto">
          <a:xfrm>
            <a:off x="4913313" y="4481513"/>
            <a:ext cx="4230687" cy="237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0" b="63988"/>
          <a:stretch>
            <a:fillRect/>
          </a:stretch>
        </p:blipFill>
        <p:spPr bwMode="auto">
          <a:xfrm>
            <a:off x="6559550" y="0"/>
            <a:ext cx="258445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3" t="35364" r="10342" b="10680"/>
          <a:stretch>
            <a:fillRect/>
          </a:stretch>
        </p:blipFill>
        <p:spPr bwMode="auto">
          <a:xfrm>
            <a:off x="6559550" y="2211388"/>
            <a:ext cx="25844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610475" y="5397500"/>
            <a:ext cx="1425575" cy="7715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10475" y="5594350"/>
            <a:ext cx="80803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69313" y="6064250"/>
            <a:ext cx="5667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467725" y="5594350"/>
            <a:ext cx="0" cy="3492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423150" y="2505075"/>
            <a:ext cx="1277938" cy="157003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675" y="1885950"/>
            <a:ext cx="3929281" cy="3877985"/>
          </a:xfrm>
          <a:prstGeom prst="rect">
            <a:avLst/>
          </a:prstGeom>
          <a:solidFill>
            <a:srgbClr val="FFFFFF">
              <a:alpha val="61000"/>
            </a:srgb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Over the past ~15 years, drought has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 become much more frequent, with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 major implications for food security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 (USAID providing 1.5B USD in food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 assistance between 2009-11)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Severe drought in 2010-11 was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associated with ~250,000 fatalities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in Somalia </a:t>
            </a:r>
            <a:r>
              <a:rPr lang="en-US" dirty="0" smtClean="0">
                <a:latin typeface="+mn-lt"/>
                <a:ea typeface="+mn-ea"/>
                <a:cs typeface="+mn-cs"/>
              </a:rPr>
              <a:t>alone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WHY are droughts becoming more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    frequent?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Is this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245627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2446147"/>
            <a:ext cx="4759325" cy="2166937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66675" y="122238"/>
            <a:ext cx="4006850" cy="1200150"/>
          </a:xfrm>
          <a:prstGeom prst="rect">
            <a:avLst/>
          </a:prstGeom>
          <a:solidFill>
            <a:srgbClr val="FFFFFF">
              <a:alpha val="6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/>
              <a:t>Increasing Drought Frequency</a:t>
            </a:r>
          </a:p>
          <a:p>
            <a:pPr algn="ctr"/>
            <a:r>
              <a:rPr lang="en-US" sz="2400" b="1"/>
              <a:t>in East Africa</a:t>
            </a:r>
          </a:p>
          <a:p>
            <a:pPr algn="ctr"/>
            <a:r>
              <a:rPr lang="en-US" sz="2400"/>
              <a:t>(Bradfield Lyon et al.)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892675" y="3689350"/>
            <a:ext cx="1103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Observed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5" y="1885950"/>
            <a:ext cx="4244975" cy="4248150"/>
          </a:xfrm>
          <a:prstGeom prst="rect">
            <a:avLst/>
          </a:prstGeom>
          <a:solidFill>
            <a:srgbClr val="FFFFFF">
              <a:alpha val="61000"/>
            </a:srgb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US" dirty="0">
                <a:latin typeface="+mn-lt"/>
                <a:ea typeface="+mn-ea"/>
                <a:cs typeface="+mn-cs"/>
                <a:sym typeface="Wingdings"/>
              </a:rPr>
              <a:t>The increased frequency of drought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  <a:sym typeface="Wingdings"/>
              </a:rPr>
              <a:t>     in East Africa is </a:t>
            </a:r>
            <a:r>
              <a:rPr lang="en-US" b="1" dirty="0">
                <a:latin typeface="+mn-lt"/>
                <a:ea typeface="+mn-ea"/>
                <a:cs typeface="+mn-cs"/>
                <a:sym typeface="Wingdings"/>
              </a:rPr>
              <a:t>mainly the result of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  <a:sym typeface="Wingdings"/>
              </a:rPr>
              <a:t>     multi-decadal climate variability in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  <a:sym typeface="Wingdings"/>
              </a:rPr>
              <a:t>     Pacific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  <a:sym typeface="Wingding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US" dirty="0">
                <a:latin typeface="+mn-lt"/>
                <a:ea typeface="+mn-ea"/>
                <a:cs typeface="+mn-cs"/>
                <a:sym typeface="Wingdings"/>
              </a:rPr>
              <a:t>The recent shift in East African rainfall is </a:t>
            </a:r>
            <a:r>
              <a:rPr lang="en-US" b="1" dirty="0">
                <a:latin typeface="+mn-lt"/>
                <a:ea typeface="+mn-ea"/>
                <a:cs typeface="+mn-cs"/>
                <a:sym typeface="Wingdings"/>
              </a:rPr>
              <a:t>part of a global climate shift that occurred in 1998-99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  <a:sym typeface="Wingding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atin typeface="+mn-lt"/>
                <a:ea typeface="+mn-ea"/>
                <a:cs typeface="+mn-cs"/>
              </a:rPr>
              <a:t>Project Funding</a:t>
            </a:r>
            <a:r>
              <a:rPr lang="en-US" dirty="0">
                <a:latin typeface="+mn-lt"/>
                <a:ea typeface="+mn-ea"/>
                <a:cs typeface="+mn-cs"/>
              </a:rPr>
              <a:t>:  NSF, NOAA, NASA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atin typeface="+mn-lt"/>
                <a:ea typeface="+mn-ea"/>
                <a:cs typeface="+mn-cs"/>
              </a:rPr>
              <a:t>Partners</a:t>
            </a:r>
            <a:r>
              <a:rPr lang="en-US" dirty="0">
                <a:latin typeface="+mn-lt"/>
                <a:ea typeface="+mn-ea"/>
                <a:cs typeface="+mn-cs"/>
              </a:rPr>
              <a:t>: LDEO, UCSB, MSFC, JPL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Lyon et al. 2012, 2013, GRL, </a:t>
            </a:r>
            <a:r>
              <a:rPr lang="en-US" dirty="0" err="1">
                <a:latin typeface="+mn-lt"/>
                <a:ea typeface="+mn-ea"/>
                <a:cs typeface="+mn-cs"/>
              </a:rPr>
              <a:t>Clim</a:t>
            </a:r>
            <a:r>
              <a:rPr lang="en-US" dirty="0">
                <a:latin typeface="+mn-lt"/>
                <a:ea typeface="+mn-ea"/>
                <a:cs typeface="+mn-cs"/>
              </a:rPr>
              <a:t>. </a:t>
            </a:r>
            <a:r>
              <a:rPr lang="en-US" dirty="0" err="1">
                <a:latin typeface="+mn-lt"/>
                <a:ea typeface="+mn-ea"/>
                <a:cs typeface="+mn-cs"/>
              </a:rPr>
              <a:t>Dyn</a:t>
            </a:r>
            <a:r>
              <a:rPr lang="en-US" dirty="0"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4433887"/>
            <a:ext cx="4759325" cy="1941513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7"/>
          <a:stretch>
            <a:fillRect/>
          </a:stretch>
        </p:blipFill>
        <p:spPr bwMode="auto">
          <a:xfrm>
            <a:off x="4384675" y="6375400"/>
            <a:ext cx="4759325" cy="4826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779963" y="5645150"/>
            <a:ext cx="808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/>
              <a:t>Model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9"/>
          <a:stretch>
            <a:fillRect/>
          </a:stretch>
        </p:blipFill>
        <p:spPr bwMode="auto">
          <a:xfrm>
            <a:off x="4892675" y="0"/>
            <a:ext cx="3804690" cy="244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15873"/>
          <a:stretch/>
        </p:blipFill>
        <p:spPr>
          <a:xfrm>
            <a:off x="261022" y="3287690"/>
            <a:ext cx="3898900" cy="30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7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987675" y="581025"/>
            <a:ext cx="329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b="1"/>
              <a:t>Diagnostic Studies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650" y="1444625"/>
            <a:ext cx="9209088" cy="41544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Run the gamut from statistical assessments of regional climate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variations to discernment of the physical drivers of those variations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Are aided tremendously by the IRI Data Library technology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Advance climate science while providing practical information that: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can influence the pricing of index insurance, affect strategies for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malaria prevention, inform CC adaptation strategies…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Add another dimension to IRI as a provider of value-added climate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    information, vis-à-vis “off the shelf” assessments, projections, etc.</a:t>
            </a:r>
          </a:p>
        </p:txBody>
      </p:sp>
    </p:spTree>
    <p:extLst>
      <p:ext uri="{BB962C8B-B14F-4D97-AF65-F5344CB8AC3E}">
        <p14:creationId xmlns:p14="http://schemas.microsoft.com/office/powerpoint/2010/main" val="245627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CAFS Objective 2.2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marL="457200" indent="-457200" algn="l">
          <a:lnSpc>
            <a:spcPct val="150000"/>
          </a:lnSpc>
          <a:buClr>
            <a:srgbClr val="577624"/>
          </a:buClr>
          <a:buFont typeface="Arial"/>
          <a:buChar char="•"/>
          <a:defRPr sz="2600" baseline="30000" dirty="0" err="1">
            <a:solidFill>
              <a:srgbClr val="392200"/>
            </a:solidFill>
            <a:latin typeface="Arial"/>
            <a:cs typeface="Arial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551</Words>
  <Application>Microsoft Macintosh PowerPoint</Application>
  <PresentationFormat>On-screen Show (4:3)</PresentationFormat>
  <Paragraphs>114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CCAFS Objective 2.2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Fiondella</dc:creator>
  <cp:lastModifiedBy>francesco</cp:lastModifiedBy>
  <cp:revision>19</cp:revision>
  <cp:lastPrinted>2013-06-28T17:52:38Z</cp:lastPrinted>
  <dcterms:created xsi:type="dcterms:W3CDTF">2013-06-27T20:08:24Z</dcterms:created>
  <dcterms:modified xsi:type="dcterms:W3CDTF">2013-07-01T17:22:51Z</dcterms:modified>
</cp:coreProperties>
</file>