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6" r:id="rId3"/>
    <p:sldId id="258" r:id="rId4"/>
    <p:sldId id="280" r:id="rId5"/>
    <p:sldId id="281" r:id="rId6"/>
    <p:sldId id="279" r:id="rId7"/>
    <p:sldId id="259" r:id="rId8"/>
    <p:sldId id="282" r:id="rId9"/>
    <p:sldId id="284" r:id="rId10"/>
    <p:sldId id="283" r:id="rId11"/>
    <p:sldId id="272" r:id="rId12"/>
    <p:sldId id="273" r:id="rId13"/>
    <p:sldId id="274" r:id="rId14"/>
    <p:sldId id="275" r:id="rId15"/>
    <p:sldId id="276" r:id="rId16"/>
    <p:sldId id="277" r:id="rId17"/>
    <p:sldId id="278" r:id="rId18"/>
    <p:sldId id="287" r:id="rId19"/>
    <p:sldId id="267" r:id="rId20"/>
    <p:sldId id="268" r:id="rId21"/>
    <p:sldId id="285" r:id="rId22"/>
    <p:sldId id="286" r:id="rId23"/>
    <p:sldId id="269" r:id="rId24"/>
    <p:sldId id="270" r:id="rId25"/>
    <p:sldId id="27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6" autoAdjust="0"/>
    <p:restoredTop sz="99661" autoAdjust="0"/>
  </p:normalViewPr>
  <p:slideViewPr>
    <p:cSldViewPr snapToGrid="0" snapToObjects="1">
      <p:cViewPr varScale="1">
        <p:scale>
          <a:sx n="100" d="100"/>
          <a:sy n="100" d="100"/>
        </p:scale>
        <p:origin x="-1224" y="-96"/>
      </p:cViewPr>
      <p:guideLst>
        <p:guide orient="horz" pos="2160"/>
        <p:guide pos="2880"/>
      </p:guideLst>
    </p:cSldViewPr>
  </p:slideViewPr>
  <p:outlineViewPr>
    <p:cViewPr>
      <p:scale>
        <a:sx n="33" d="100"/>
        <a:sy n="33" d="100"/>
      </p:scale>
      <p:origin x="0" y="15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10333-4D50-C842-B1BD-D270FFC77993}" type="datetimeFigureOut">
              <a:rPr lang="en-US" smtClean="0"/>
              <a:t>7/1/13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C2FC7-3A27-F544-AE95-F75DAA1145BD}" type="slidenum">
              <a:rPr lang="en-US" smtClean="0"/>
              <a:t>‹#›</a:t>
            </a:fld>
            <a:endParaRPr lang="en-US"/>
          </a:p>
        </p:txBody>
      </p:sp>
    </p:spTree>
    <p:extLst>
      <p:ext uri="{BB962C8B-B14F-4D97-AF65-F5344CB8AC3E}">
        <p14:creationId xmlns:p14="http://schemas.microsoft.com/office/powerpoint/2010/main" val="1980262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Introducing the team</a:t>
            </a:r>
          </a:p>
        </p:txBody>
      </p:sp>
      <p:sp>
        <p:nvSpPr>
          <p:cNvPr id="4" name="Slide Number Placeholder 3"/>
          <p:cNvSpPr>
            <a:spLocks noGrp="1"/>
          </p:cNvSpPr>
          <p:nvPr>
            <p:ph type="sldNum" sz="quarter" idx="10"/>
          </p:nvPr>
        </p:nvSpPr>
        <p:spPr/>
        <p:txBody>
          <a:bodyPr/>
          <a:lstStyle/>
          <a:p>
            <a:fld id="{A71C2FC7-3A27-F544-AE95-F75DAA1145BD}" type="slidenum">
              <a:rPr lang="en-US" smtClean="0"/>
              <a:t>1</a:t>
            </a:fld>
            <a:endParaRPr lang="en-US"/>
          </a:p>
        </p:txBody>
      </p:sp>
    </p:spTree>
    <p:extLst>
      <p:ext uri="{BB962C8B-B14F-4D97-AF65-F5344CB8AC3E}">
        <p14:creationId xmlns:p14="http://schemas.microsoft.com/office/powerpoint/2010/main" val="388051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Maprooms</a:t>
            </a:r>
            <a:r>
              <a:rPr lang="en-US" baseline="0" dirty="0" smtClean="0"/>
              <a:t> are the web-manifestation of a process which evaluates user-group needs and builds a web-accessible tool that displays the relevant analyses, for practitioners who don’t have that in-depth knowledge of climate science or data </a:t>
            </a:r>
            <a:r>
              <a:rPr lang="en-US" baseline="0" dirty="0" err="1" smtClean="0"/>
              <a:t>manip</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IFRC came up with a question to answer: Where and when are the risks of floods? in DRM optic.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They originally looked at this map: total precipitation forecast in the coming 6 days.</a:t>
            </a:r>
          </a:p>
          <a:p>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10</a:t>
            </a:fld>
            <a:endParaRPr lang="en-US"/>
          </a:p>
        </p:txBody>
      </p:sp>
    </p:spTree>
    <p:extLst>
      <p:ext uri="{BB962C8B-B14F-4D97-AF65-F5344CB8AC3E}">
        <p14:creationId xmlns:p14="http://schemas.microsoft.com/office/powerpoint/2010/main" val="197632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IRI</a:t>
            </a:r>
            <a:r>
              <a:rPr lang="en-US" baseline="0" dirty="0" smtClean="0"/>
              <a:t> staff and IFRC staff started discussion on how to answer that question</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11</a:t>
            </a:fld>
            <a:endParaRPr lang="en-US"/>
          </a:p>
        </p:txBody>
      </p:sp>
    </p:spTree>
    <p:extLst>
      <p:ext uri="{BB962C8B-B14F-4D97-AF65-F5344CB8AC3E}">
        <p14:creationId xmlns:p14="http://schemas.microsoft.com/office/powerpoint/2010/main" val="857027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came up with a new dataset that allowed</a:t>
            </a:r>
            <a:r>
              <a:rPr lang="en-US" baseline="0" dirty="0" smtClean="0"/>
              <a:t> to compute anomalies of rainfall to figure out where anomalous rainfall were forecasted</a:t>
            </a:r>
          </a:p>
          <a:p>
            <a:r>
              <a:rPr lang="en-US" baseline="0" dirty="0" smtClean="0"/>
              <a:t>Compare SE Asia / Philippines rainfall</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12</a:t>
            </a:fld>
            <a:endParaRPr lang="en-US"/>
          </a:p>
        </p:txBody>
      </p:sp>
    </p:spTree>
    <p:extLst>
      <p:ext uri="{BB962C8B-B14F-4D97-AF65-F5344CB8AC3E}">
        <p14:creationId xmlns:p14="http://schemas.microsoft.com/office/powerpoint/2010/main" val="254989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great for</a:t>
            </a:r>
            <a:r>
              <a:rPr lang="en-US" baseline="0" dirty="0" smtClean="0"/>
              <a:t> monitoring short-term upcoming risk. But what about a longer lead time?</a:t>
            </a:r>
          </a:p>
          <a:p>
            <a:r>
              <a:rPr lang="en-US" baseline="0" dirty="0" smtClean="0"/>
              <a:t>Introduction of seasonal forecast</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13</a:t>
            </a:fld>
            <a:endParaRPr lang="en-US"/>
          </a:p>
        </p:txBody>
      </p:sp>
    </p:spTree>
    <p:extLst>
      <p:ext uri="{BB962C8B-B14F-4D97-AF65-F5344CB8AC3E}">
        <p14:creationId xmlns:p14="http://schemas.microsoft.com/office/powerpoint/2010/main" val="127477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context became relevant and Forecast in context was added, merging</a:t>
            </a:r>
            <a:r>
              <a:rPr lang="en-US" baseline="0" dirty="0" smtClean="0"/>
              <a:t> historical information with the seasonal forecast</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14</a:t>
            </a:fld>
            <a:endParaRPr lang="en-US"/>
          </a:p>
        </p:txBody>
      </p:sp>
    </p:spTree>
    <p:extLst>
      <p:ext uri="{BB962C8B-B14F-4D97-AF65-F5344CB8AC3E}">
        <p14:creationId xmlns:p14="http://schemas.microsoft.com/office/powerpoint/2010/main" val="369641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Percentie</a:t>
            </a:r>
            <a:r>
              <a:rPr lang="en-US" baseline="0" dirty="0" smtClean="0"/>
              <a:t> variables were used to indicate where rainfall was likely to be exceptionally heavy. But percentile is not a common term for IFRC staff</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15</a:t>
            </a:fld>
            <a:endParaRPr lang="en-US"/>
          </a:p>
        </p:txBody>
      </p:sp>
    </p:spTree>
    <p:extLst>
      <p:ext uri="{BB962C8B-B14F-4D97-AF65-F5344CB8AC3E}">
        <p14:creationId xmlns:p14="http://schemas.microsoft.com/office/powerpoint/2010/main" val="188693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not be clearer on</a:t>
            </a:r>
            <a:r>
              <a:rPr lang="en-US" baseline="0" dirty="0" smtClean="0"/>
              <a:t> what each tool is for and what question it intends to address?</a:t>
            </a:r>
          </a:p>
          <a:p>
            <a:r>
              <a:rPr lang="en-US" baseline="0" dirty="0" smtClean="0"/>
              <a:t>Continuous interaction between IFRC staff, IRI experts and scientists, led to a complete tool with many sections spanning a range of questions addressing different time scales and concerns for flood DRM.</a:t>
            </a:r>
          </a:p>
          <a:p>
            <a:r>
              <a:rPr lang="en-US" baseline="0" dirty="0" smtClean="0"/>
              <a:t>We recently came up with a new design outperforming the previous one, giving more visibility for the map and better descriptions for Google, and compatible with small cellular screens for operators on the field</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16</a:t>
            </a:fld>
            <a:endParaRPr lang="en-US"/>
          </a:p>
        </p:txBody>
      </p:sp>
    </p:spTree>
    <p:extLst>
      <p:ext uri="{BB962C8B-B14F-4D97-AF65-F5344CB8AC3E}">
        <p14:creationId xmlns:p14="http://schemas.microsoft.com/office/powerpoint/2010/main" val="21518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a useful training tool (whether in its portable or online version) to have users and partners think the abstract of data manipulation and focusing on actual scientific analysis therefore helping the uptake of the IRI science behind the generated knowledge.</a:t>
            </a:r>
            <a:endParaRPr lang="en-US" dirty="0" smtClean="0"/>
          </a:p>
          <a:p>
            <a:r>
              <a:rPr lang="en-US" dirty="0" smtClean="0"/>
              <a:t>Using or not a </a:t>
            </a:r>
            <a:r>
              <a:rPr lang="en-US" dirty="0" err="1" smtClean="0"/>
              <a:t>protable</a:t>
            </a:r>
            <a:r>
              <a:rPr lang="en-US" dirty="0" smtClean="0"/>
              <a:t> DL to overcome intermittent,</a:t>
            </a:r>
            <a:r>
              <a:rPr lang="en-US" baseline="0" dirty="0" smtClean="0"/>
              <a:t> slow or non-existing connectivity</a:t>
            </a:r>
          </a:p>
          <a:p>
            <a:r>
              <a:rPr lang="en-US" baseline="0" dirty="0" smtClean="0"/>
              <a:t>Here are a few examples of trainings relying on the DL</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18</a:t>
            </a:fld>
            <a:endParaRPr lang="en-US"/>
          </a:p>
        </p:txBody>
      </p:sp>
    </p:spTree>
    <p:extLst>
      <p:ext uri="{BB962C8B-B14F-4D97-AF65-F5344CB8AC3E}">
        <p14:creationId xmlns:p14="http://schemas.microsoft.com/office/powerpoint/2010/main" val="431175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Partners have now even </a:t>
            </a:r>
            <a:r>
              <a:rPr lang="en-US" baseline="0" dirty="0" err="1" smtClean="0"/>
              <a:t>uptaken</a:t>
            </a:r>
            <a:r>
              <a:rPr lang="en-US" baseline="0" dirty="0" smtClean="0"/>
              <a:t> the technology itself where bad internet connectivity, targeted data services are needed, or data policy constrains sharing, with minimal start-up costs</a:t>
            </a:r>
            <a:endParaRPr lang="en-US" dirty="0" smtClean="0"/>
          </a:p>
          <a:p>
            <a:r>
              <a:rPr lang="en-US" dirty="0" smtClean="0"/>
              <a:t>List DL install across the World.</a:t>
            </a:r>
          </a:p>
          <a:p>
            <a:r>
              <a:rPr lang="en-US" dirty="0" smtClean="0"/>
              <a:t>Stress</a:t>
            </a:r>
            <a:r>
              <a:rPr lang="en-US" baseline="0" dirty="0" smtClean="0"/>
              <a:t> case of NMA/TMA/AGRHYMET by quoting NMA Director: “</a:t>
            </a:r>
            <a:r>
              <a:rPr lang="en-US" sz="1200" b="1" i="1" kern="1200" dirty="0" smtClean="0">
                <a:solidFill>
                  <a:schemeClr val="tx1"/>
                </a:solidFill>
                <a:effectLst/>
                <a:latin typeface="+mn-lt"/>
                <a:ea typeface="+mn-ea"/>
                <a:cs typeface="+mn-cs"/>
              </a:rPr>
              <a:t>NMA is shifting from one desk service to one-click service</a:t>
            </a:r>
            <a:r>
              <a:rPr lang="en-US" baseline="0" dirty="0" smtClean="0"/>
              <a:t>”</a:t>
            </a:r>
          </a:p>
          <a:p>
            <a:r>
              <a:rPr lang="en-US" baseline="0" dirty="0" smtClean="0"/>
              <a:t>Training process:</a:t>
            </a:r>
          </a:p>
          <a:p>
            <a:r>
              <a:rPr lang="en-US" baseline="0" dirty="0" smtClean="0"/>
              <a:t>Design a prototype at IRI with partners that will make the case and serves as training materials</a:t>
            </a:r>
          </a:p>
          <a:p>
            <a:r>
              <a:rPr lang="en-US" baseline="0" dirty="0" smtClean="0"/>
              <a:t>Install </a:t>
            </a:r>
            <a:r>
              <a:rPr lang="en-US" baseline="0" dirty="0" err="1" smtClean="0"/>
              <a:t>sofware</a:t>
            </a:r>
            <a:r>
              <a:rPr lang="en-US" baseline="0" dirty="0" smtClean="0"/>
              <a:t> and train staff locally</a:t>
            </a:r>
          </a:p>
          <a:p>
            <a:r>
              <a:rPr lang="en-US" baseline="0" dirty="0" smtClean="0"/>
              <a:t>Local </a:t>
            </a:r>
            <a:r>
              <a:rPr lang="en-US" baseline="0" dirty="0" err="1" smtClean="0"/>
              <a:t>Maprooms</a:t>
            </a:r>
            <a:r>
              <a:rPr lang="en-US" baseline="0" dirty="0" smtClean="0"/>
              <a:t> made locally: here Drought Observatory for Chile</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19</a:t>
            </a:fld>
            <a:endParaRPr lang="en-US"/>
          </a:p>
        </p:txBody>
      </p:sp>
    </p:spTree>
    <p:extLst>
      <p:ext uri="{BB962C8B-B14F-4D97-AF65-F5344CB8AC3E}">
        <p14:creationId xmlns:p14="http://schemas.microsoft.com/office/powerpoint/2010/main" val="1738177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Uptake of info solved.</a:t>
            </a:r>
          </a:p>
          <a:p>
            <a:r>
              <a:rPr lang="en-US" baseline="0" dirty="0" smtClean="0"/>
              <a:t>The combination of all those tools and capacity make the DL a unique tool to disseminate relevant Climate Information</a:t>
            </a:r>
          </a:p>
        </p:txBody>
      </p:sp>
      <p:sp>
        <p:nvSpPr>
          <p:cNvPr id="4" name="Slide Number Placeholder 3"/>
          <p:cNvSpPr>
            <a:spLocks noGrp="1"/>
          </p:cNvSpPr>
          <p:nvPr>
            <p:ph type="sldNum" sz="quarter" idx="10"/>
          </p:nvPr>
        </p:nvSpPr>
        <p:spPr/>
        <p:txBody>
          <a:bodyPr/>
          <a:lstStyle/>
          <a:p>
            <a:fld id="{A71C2FC7-3A27-F544-AE95-F75DAA1145BD}" type="slidenum">
              <a:rPr lang="en-US" smtClean="0"/>
              <a:t>20</a:t>
            </a:fld>
            <a:endParaRPr lang="en-US"/>
          </a:p>
        </p:txBody>
      </p:sp>
    </p:spTree>
    <p:extLst>
      <p:ext uri="{BB962C8B-B14F-4D97-AF65-F5344CB8AC3E}">
        <p14:creationId xmlns:p14="http://schemas.microsoft.com/office/powerpoint/2010/main" val="348749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problems are facing in the implementation</a:t>
            </a:r>
            <a:r>
              <a:rPr lang="en-US" baseline="0" dirty="0" smtClean="0"/>
              <a:t> and design of such a </a:t>
            </a:r>
            <a:r>
              <a:rPr lang="en-US" baseline="0" dirty="0" err="1" smtClean="0"/>
              <a:t>Maproom</a:t>
            </a:r>
            <a:r>
              <a:rPr lang="en-US" baseline="0" dirty="0" smtClean="0"/>
              <a:t>?</a:t>
            </a:r>
            <a:endParaRPr lang="en-US" dirty="0" smtClean="0"/>
          </a:p>
          <a:p>
            <a:r>
              <a:rPr lang="en-US" dirty="0" smtClean="0"/>
              <a:t>The</a:t>
            </a:r>
            <a:r>
              <a:rPr lang="en-US" baseline="0" dirty="0" smtClean="0"/>
              <a:t> crude source of information is available as data in files in various formats and coming from different sources worldwide</a:t>
            </a:r>
          </a:p>
          <a:p>
            <a:r>
              <a:rPr lang="en-US" baseline="0" dirty="0" smtClean="0"/>
              <a:t>We want decision makers to trigger informed actions based on that information</a:t>
            </a:r>
          </a:p>
          <a:p>
            <a:r>
              <a:rPr lang="en-US" baseline="0" dirty="0" smtClean="0"/>
              <a:t>There is a long way to go and obstacles to get there:</a:t>
            </a:r>
          </a:p>
          <a:p>
            <a:r>
              <a:rPr lang="en-US" baseline="0" dirty="0" smtClean="0"/>
              <a:t>Technological constraints in the first place make data files manipulation difficult to generate knowledge;</a:t>
            </a:r>
          </a:p>
          <a:p>
            <a:r>
              <a:rPr lang="en-US" baseline="0" dirty="0" smtClean="0"/>
              <a:t>once knowledge is generated, it needs to be effectively disseminated in a relevant and timely manner to make that knowledge accessible;</a:t>
            </a:r>
          </a:p>
          <a:p>
            <a:r>
              <a:rPr lang="en-US" baseline="0" dirty="0" smtClean="0"/>
              <a:t>finally decision-makers would use, understand and demand that information only if they had </a:t>
            </a:r>
            <a:r>
              <a:rPr lang="en-US" baseline="0" dirty="0" err="1" smtClean="0"/>
              <a:t>uptaken</a:t>
            </a:r>
            <a:r>
              <a:rPr lang="en-US" baseline="0" dirty="0" smtClean="0"/>
              <a:t> all the concepts behind it.</a:t>
            </a:r>
          </a:p>
          <a:p>
            <a:r>
              <a:rPr lang="en-US" baseline="0" dirty="0" smtClean="0"/>
              <a:t>Following are examples illustrating how we are able to address those problems</a:t>
            </a:r>
          </a:p>
        </p:txBody>
      </p:sp>
      <p:sp>
        <p:nvSpPr>
          <p:cNvPr id="4" name="Slide Number Placeholder 3"/>
          <p:cNvSpPr>
            <a:spLocks noGrp="1"/>
          </p:cNvSpPr>
          <p:nvPr>
            <p:ph type="sldNum" sz="quarter" idx="10"/>
          </p:nvPr>
        </p:nvSpPr>
        <p:spPr/>
        <p:txBody>
          <a:bodyPr/>
          <a:lstStyle/>
          <a:p>
            <a:fld id="{A71C2FC7-3A27-F544-AE95-F75DAA1145BD}" type="slidenum">
              <a:rPr lang="en-US" smtClean="0"/>
              <a:t>2</a:t>
            </a:fld>
            <a:endParaRPr lang="en-US"/>
          </a:p>
        </p:txBody>
      </p:sp>
    </p:spTree>
    <p:extLst>
      <p:ext uri="{BB962C8B-B14F-4D97-AF65-F5344CB8AC3E}">
        <p14:creationId xmlns:p14="http://schemas.microsoft.com/office/powerpoint/2010/main" val="348749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a:t>
            </a:r>
            <a:r>
              <a:rPr lang="en-US" baseline="0" dirty="0" smtClean="0"/>
              <a:t> this solution?</a:t>
            </a:r>
          </a:p>
          <a:p>
            <a:r>
              <a:rPr lang="en-US" baseline="0" dirty="0" smtClean="0"/>
              <a:t>Google Analytics of visits over the past 12 months (USA removed from the map for better viewing</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21</a:t>
            </a:fld>
            <a:endParaRPr lang="en-US"/>
          </a:p>
        </p:txBody>
      </p:sp>
    </p:spTree>
    <p:extLst>
      <p:ext uri="{BB962C8B-B14F-4D97-AF65-F5344CB8AC3E}">
        <p14:creationId xmlns:p14="http://schemas.microsoft.com/office/powerpoint/2010/main" val="3880729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not forget</a:t>
            </a:r>
            <a:r>
              <a:rPr lang="en-US" baseline="0" dirty="0" smtClean="0"/>
              <a:t> that the DL is a Library and therefore relies on data production across the World: hundreds of datasets currently served</a:t>
            </a:r>
          </a:p>
          <a:p>
            <a:r>
              <a:rPr lang="en-US" baseline="0" dirty="0" smtClean="0"/>
              <a:t>FY14 funding in alphabetical order gives us 2 messages:</a:t>
            </a:r>
            <a:endParaRPr lang="en-US" baseline="0" dirty="0"/>
          </a:p>
          <a:p>
            <a:r>
              <a:rPr lang="en-US" baseline="0" dirty="0" smtClean="0"/>
              <a:t>There is a diversity of communities that need this type of tool</a:t>
            </a:r>
          </a:p>
          <a:p>
            <a:r>
              <a:rPr lang="en-US" baseline="0" dirty="0" smtClean="0"/>
              <a:t>However to serve as a Public Goods, project-based funding only makes it difficult (</a:t>
            </a:r>
            <a:r>
              <a:rPr lang="en-US" baseline="0" dirty="0" err="1" smtClean="0"/>
              <a:t>eg</a:t>
            </a:r>
            <a:r>
              <a:rPr lang="en-US" baseline="0" dirty="0" smtClean="0"/>
              <a:t> develop core of the tools, support users…)</a:t>
            </a:r>
          </a:p>
        </p:txBody>
      </p:sp>
      <p:sp>
        <p:nvSpPr>
          <p:cNvPr id="4" name="Slide Number Placeholder 3"/>
          <p:cNvSpPr>
            <a:spLocks noGrp="1"/>
          </p:cNvSpPr>
          <p:nvPr>
            <p:ph type="sldNum" sz="quarter" idx="10"/>
          </p:nvPr>
        </p:nvSpPr>
        <p:spPr/>
        <p:txBody>
          <a:bodyPr/>
          <a:lstStyle/>
          <a:p>
            <a:fld id="{A71C2FC7-3A27-F544-AE95-F75DAA1145BD}" type="slidenum">
              <a:rPr lang="en-US" smtClean="0"/>
              <a:t>22</a:t>
            </a:fld>
            <a:endParaRPr lang="en-US"/>
          </a:p>
        </p:txBody>
      </p:sp>
    </p:spTree>
    <p:extLst>
      <p:ext uri="{BB962C8B-B14F-4D97-AF65-F5344CB8AC3E}">
        <p14:creationId xmlns:p14="http://schemas.microsoft.com/office/powerpoint/2010/main" val="656110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23</a:t>
            </a:fld>
            <a:endParaRPr lang="en-US"/>
          </a:p>
        </p:txBody>
      </p:sp>
    </p:spTree>
    <p:extLst>
      <p:ext uri="{BB962C8B-B14F-4D97-AF65-F5344CB8AC3E}">
        <p14:creationId xmlns:p14="http://schemas.microsoft.com/office/powerpoint/2010/main" val="4215370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bit of</a:t>
            </a:r>
            <a:r>
              <a:rPr lang="en-US" baseline="0" dirty="0" smtClean="0"/>
              <a:t> humor?</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24</a:t>
            </a:fld>
            <a:endParaRPr lang="en-US"/>
          </a:p>
        </p:txBody>
      </p:sp>
    </p:spTree>
    <p:extLst>
      <p:ext uri="{BB962C8B-B14F-4D97-AF65-F5344CB8AC3E}">
        <p14:creationId xmlns:p14="http://schemas.microsoft.com/office/powerpoint/2010/main" val="144260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Data Library solves all or part of those problems and obstacles.</a:t>
            </a:r>
          </a:p>
          <a:p>
            <a:r>
              <a:rPr lang="en-US" baseline="0" dirty="0" smtClean="0"/>
              <a:t>Here is an example of very disparate sources:</a:t>
            </a:r>
          </a:p>
          <a:p>
            <a:r>
              <a:rPr lang="en-US" baseline="0" dirty="0" smtClean="0"/>
              <a:t>WFP CFSVA household survey by village location (</a:t>
            </a:r>
            <a:r>
              <a:rPr lang="en-US" baseline="0" dirty="0" err="1" smtClean="0"/>
              <a:t>lat</a:t>
            </a:r>
            <a:r>
              <a:rPr lang="en-US" baseline="0" dirty="0" smtClean="0"/>
              <a:t>/</a:t>
            </a:r>
            <a:r>
              <a:rPr lang="en-US" baseline="0" dirty="0" err="1" smtClean="0"/>
              <a:t>lon</a:t>
            </a:r>
            <a:r>
              <a:rPr lang="en-US" baseline="0" dirty="0" smtClean="0"/>
              <a:t>)</a:t>
            </a:r>
          </a:p>
          <a:p>
            <a:r>
              <a:rPr lang="en-US" baseline="0" dirty="0" smtClean="0"/>
              <a:t>FAO Crop statistics yearly for the Mali</a:t>
            </a:r>
          </a:p>
          <a:p>
            <a:r>
              <a:rPr lang="en-US" baseline="0" dirty="0" smtClean="0"/>
              <a:t>CMAP monthly rainfall gridded</a:t>
            </a:r>
          </a:p>
        </p:txBody>
      </p:sp>
      <p:sp>
        <p:nvSpPr>
          <p:cNvPr id="4" name="Slide Number Placeholder 3"/>
          <p:cNvSpPr>
            <a:spLocks noGrp="1"/>
          </p:cNvSpPr>
          <p:nvPr>
            <p:ph type="sldNum" sz="quarter" idx="10"/>
          </p:nvPr>
        </p:nvSpPr>
        <p:spPr/>
        <p:txBody>
          <a:bodyPr/>
          <a:lstStyle/>
          <a:p>
            <a:fld id="{A71C2FC7-3A27-F544-AE95-F75DAA1145BD}" type="slidenum">
              <a:rPr lang="en-US" smtClean="0"/>
              <a:t>3</a:t>
            </a:fld>
            <a:endParaRPr lang="en-US"/>
          </a:p>
        </p:txBody>
      </p:sp>
    </p:spTree>
    <p:extLst>
      <p:ext uri="{BB962C8B-B14F-4D97-AF65-F5344CB8AC3E}">
        <p14:creationId xmlns:p14="http://schemas.microsoft.com/office/powerpoint/2010/main" val="121477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integrated to the DL (much less time consuming than dealing with each file and appropriate software for each to produce analysis and graphs) different space and time scales and organization can be exploited all together in this </a:t>
            </a:r>
            <a:r>
              <a:rPr lang="en-US" baseline="0" dirty="0" err="1" smtClean="0"/>
              <a:t>maproom</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Brief description: choice of crop, choice of geographical entities (here FEWSNET livelihoods), map averaging a household survey variable by geo entity, then click on map to get rainfall/crop prod correlation for that geo entity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Data Library Technology brings different sources, a variety of formats and different data cultures in a unified semantics framework allowing inter-operability; Let the user think in terms of manipulation of ds/</a:t>
            </a:r>
            <a:r>
              <a:rPr lang="en-US" baseline="0" dirty="0" err="1" smtClean="0"/>
              <a:t>var</a:t>
            </a:r>
            <a:r>
              <a:rPr lang="en-US" baseline="0" dirty="0" smtClean="0"/>
              <a:t> rather than files of numbers; In particular it integrates traditional GIS capacities and smartly processes vast quantity of data flow by selecting the small portion needed by a query</a:t>
            </a:r>
          </a:p>
          <a:p>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4</a:t>
            </a:fld>
            <a:endParaRPr lang="en-US"/>
          </a:p>
        </p:txBody>
      </p:sp>
    </p:spTree>
    <p:extLst>
      <p:ext uri="{BB962C8B-B14F-4D97-AF65-F5344CB8AC3E}">
        <p14:creationId xmlns:p14="http://schemas.microsoft.com/office/powerpoint/2010/main" val="128547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inter-operability solved.</a:t>
            </a:r>
          </a:p>
          <a:p>
            <a:r>
              <a:rPr lang="en-US" baseline="0" dirty="0" smtClean="0"/>
              <a:t>But not enough: need to generate knowledge</a:t>
            </a:r>
            <a:endParaRPr lang="en-US" dirty="0" smtClean="0"/>
          </a:p>
        </p:txBody>
      </p:sp>
      <p:sp>
        <p:nvSpPr>
          <p:cNvPr id="4" name="Slide Number Placeholder 3"/>
          <p:cNvSpPr>
            <a:spLocks noGrp="1"/>
          </p:cNvSpPr>
          <p:nvPr>
            <p:ph type="sldNum" sz="quarter" idx="10"/>
          </p:nvPr>
        </p:nvSpPr>
        <p:spPr/>
        <p:txBody>
          <a:bodyPr/>
          <a:lstStyle/>
          <a:p>
            <a:fld id="{A71C2FC7-3A27-F544-AE95-F75DAA1145BD}" type="slidenum">
              <a:rPr lang="en-US" smtClean="0"/>
              <a:t>5</a:t>
            </a:fld>
            <a:endParaRPr lang="en-US"/>
          </a:p>
        </p:txBody>
      </p:sp>
    </p:spTree>
    <p:extLst>
      <p:ext uri="{BB962C8B-B14F-4D97-AF65-F5344CB8AC3E}">
        <p14:creationId xmlns:p14="http://schemas.microsoft.com/office/powerpoint/2010/main" val="348749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Ingrid Data Language allows from simple to complex data analysis in space, time and other dimensions, and visualization, enabling reproduction of IRI concepts developed by scientists to generate knowledge by practitioners and researchers who have in-depth knowledge of the DL system</a:t>
            </a:r>
            <a:endParaRPr lang="en-US" dirty="0" smtClean="0"/>
          </a:p>
          <a:p>
            <a:r>
              <a:rPr lang="en-US" dirty="0" smtClean="0"/>
              <a:t>From simple to complex analysis: here SVD</a:t>
            </a:r>
            <a:r>
              <a:rPr lang="en-US" baseline="0" dirty="0" smtClean="0"/>
              <a:t> depicting ENSO. Tool for science community</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6</a:t>
            </a:fld>
            <a:endParaRPr lang="en-US"/>
          </a:p>
        </p:txBody>
      </p:sp>
    </p:spTree>
    <p:extLst>
      <p:ext uri="{BB962C8B-B14F-4D97-AF65-F5344CB8AC3E}">
        <p14:creationId xmlns:p14="http://schemas.microsoft.com/office/powerpoint/2010/main" val="381736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a:t>
            </a:r>
            <a:r>
              <a:rPr lang="en-US" baseline="0" dirty="0" smtClean="0"/>
              <a:t> generation solved</a:t>
            </a:r>
          </a:p>
          <a:p>
            <a:r>
              <a:rPr lang="en-US" baseline="0" dirty="0" smtClean="0"/>
              <a:t>But not enough: How can users access that knowledge?</a:t>
            </a:r>
          </a:p>
        </p:txBody>
      </p:sp>
      <p:sp>
        <p:nvSpPr>
          <p:cNvPr id="4" name="Slide Number Placeholder 3"/>
          <p:cNvSpPr>
            <a:spLocks noGrp="1"/>
          </p:cNvSpPr>
          <p:nvPr>
            <p:ph type="sldNum" sz="quarter" idx="10"/>
          </p:nvPr>
        </p:nvSpPr>
        <p:spPr/>
        <p:txBody>
          <a:bodyPr/>
          <a:lstStyle/>
          <a:p>
            <a:fld id="{A71C2FC7-3A27-F544-AE95-F75DAA1145BD}" type="slidenum">
              <a:rPr lang="en-US" smtClean="0"/>
              <a:t>7</a:t>
            </a:fld>
            <a:endParaRPr lang="en-US"/>
          </a:p>
        </p:txBody>
      </p:sp>
    </p:spTree>
    <p:extLst>
      <p:ext uri="{BB962C8B-B14F-4D97-AF65-F5344CB8AC3E}">
        <p14:creationId xmlns:p14="http://schemas.microsoft.com/office/powerpoint/2010/main" val="348749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Whether you generate knowledge yourself with the Ingrid Data Language or find it in a </a:t>
            </a:r>
            <a:r>
              <a:rPr lang="en-US" baseline="0" dirty="0" err="1" smtClean="0"/>
              <a:t>Maproom</a:t>
            </a:r>
            <a:r>
              <a:rPr lang="en-US" baseline="0" dirty="0" smtClean="0"/>
              <a:t>, the DL is an internet-based system that can serve information as data files in various formats or sharing it to various software.</a:t>
            </a:r>
          </a:p>
          <a:p>
            <a:r>
              <a:rPr lang="en-US" baseline="0" dirty="0" smtClean="0"/>
              <a:t>Here one example: Sharing the previous SVD analysis to Google Earth</a:t>
            </a:r>
            <a:endParaRPr lang="en-US" dirty="0"/>
          </a:p>
        </p:txBody>
      </p:sp>
      <p:sp>
        <p:nvSpPr>
          <p:cNvPr id="4" name="Slide Number Placeholder 3"/>
          <p:cNvSpPr>
            <a:spLocks noGrp="1"/>
          </p:cNvSpPr>
          <p:nvPr>
            <p:ph type="sldNum" sz="quarter" idx="10"/>
          </p:nvPr>
        </p:nvSpPr>
        <p:spPr/>
        <p:txBody>
          <a:bodyPr/>
          <a:lstStyle/>
          <a:p>
            <a:fld id="{A71C2FC7-3A27-F544-AE95-F75DAA1145BD}" type="slidenum">
              <a:rPr lang="en-US" smtClean="0"/>
              <a:t>8</a:t>
            </a:fld>
            <a:endParaRPr lang="en-US"/>
          </a:p>
        </p:txBody>
      </p:sp>
    </p:spTree>
    <p:extLst>
      <p:ext uri="{BB962C8B-B14F-4D97-AF65-F5344CB8AC3E}">
        <p14:creationId xmlns:p14="http://schemas.microsoft.com/office/powerpoint/2010/main" val="381736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user can access relevant</a:t>
            </a:r>
            <a:r>
              <a:rPr lang="en-US" baseline="0" dirty="0" smtClean="0"/>
              <a:t> information in a timely manner.</a:t>
            </a:r>
          </a:p>
          <a:p>
            <a:r>
              <a:rPr lang="en-US" baseline="0" dirty="0" smtClean="0"/>
              <a:t>But what if they don’t know how to use, understand and demand relevant Climate Info?</a:t>
            </a:r>
          </a:p>
        </p:txBody>
      </p:sp>
      <p:sp>
        <p:nvSpPr>
          <p:cNvPr id="4" name="Slide Number Placeholder 3"/>
          <p:cNvSpPr>
            <a:spLocks noGrp="1"/>
          </p:cNvSpPr>
          <p:nvPr>
            <p:ph type="sldNum" sz="quarter" idx="10"/>
          </p:nvPr>
        </p:nvSpPr>
        <p:spPr/>
        <p:txBody>
          <a:bodyPr/>
          <a:lstStyle/>
          <a:p>
            <a:fld id="{A71C2FC7-3A27-F544-AE95-F75DAA1145BD}" type="slidenum">
              <a:rPr lang="en-US" smtClean="0"/>
              <a:t>9</a:t>
            </a:fld>
            <a:endParaRPr lang="en-US"/>
          </a:p>
        </p:txBody>
      </p:sp>
    </p:spTree>
    <p:extLst>
      <p:ext uri="{BB962C8B-B14F-4D97-AF65-F5344CB8AC3E}">
        <p14:creationId xmlns:p14="http://schemas.microsoft.com/office/powerpoint/2010/main" val="348749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F710C1-AAE0-5540-8B1A-3F3378522CD3}"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83418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710C1-AAE0-5540-8B1A-3F3378522CD3}"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237213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710C1-AAE0-5540-8B1A-3F3378522CD3}"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380860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2">
    <p:spTree>
      <p:nvGrpSpPr>
        <p:cNvPr id="1" name=""/>
        <p:cNvGrpSpPr/>
        <p:nvPr/>
      </p:nvGrpSpPr>
      <p:grpSpPr>
        <a:xfrm>
          <a:off x="0" y="0"/>
          <a:ext cx="0" cy="0"/>
          <a:chOff x="0" y="0"/>
          <a:chExt cx="0" cy="0"/>
        </a:xfrm>
      </p:grpSpPr>
      <p:pic>
        <p:nvPicPr>
          <p:cNvPr id="5" name="Picture 4" descr="IRIOLDplusnew-01.eps"/>
          <p:cNvPicPr>
            <a:picLocks noChangeAspect="1"/>
          </p:cNvPicPr>
          <p:nvPr userDrawn="1"/>
        </p:nvPicPr>
        <p:blipFill rotWithShape="1">
          <a:blip r:embed="rId2">
            <a:extLst>
              <a:ext uri="{28A0092B-C50C-407E-A947-70E740481C1C}">
                <a14:useLocalDpi xmlns:a14="http://schemas.microsoft.com/office/drawing/2010/main" val="0"/>
              </a:ext>
            </a:extLst>
          </a:blip>
          <a:srcRect l="19959"/>
          <a:stretch/>
        </p:blipFill>
        <p:spPr>
          <a:xfrm>
            <a:off x="240631" y="5990711"/>
            <a:ext cx="2473159" cy="656068"/>
          </a:xfrm>
          <a:prstGeom prst="rect">
            <a:avLst/>
          </a:prstGeom>
        </p:spPr>
      </p:pic>
      <p:pic>
        <p:nvPicPr>
          <p:cNvPr id="4" name="Picture 3" descr="IRI icon_PMS2748_15%blu-01.eps"/>
          <p:cNvPicPr>
            <a:picLocks noChangeAspect="1"/>
          </p:cNvPicPr>
          <p:nvPr userDrawn="1"/>
        </p:nvPicPr>
        <p:blipFill rotWithShape="1">
          <a:blip r:embed="rId3">
            <a:extLst>
              <a:ext uri="{28A0092B-C50C-407E-A947-70E740481C1C}">
                <a14:useLocalDpi xmlns:a14="http://schemas.microsoft.com/office/drawing/2010/main" val="0"/>
              </a:ext>
            </a:extLst>
          </a:blip>
          <a:srcRect r="12448" b="23340"/>
          <a:stretch/>
        </p:blipFill>
        <p:spPr>
          <a:xfrm>
            <a:off x="4959687" y="3210928"/>
            <a:ext cx="4184313" cy="3647072"/>
          </a:xfrm>
          <a:prstGeom prst="rect">
            <a:avLst/>
          </a:prstGeom>
        </p:spPr>
      </p:pic>
    </p:spTree>
    <p:extLst>
      <p:ext uri="{BB962C8B-B14F-4D97-AF65-F5344CB8AC3E}">
        <p14:creationId xmlns:p14="http://schemas.microsoft.com/office/powerpoint/2010/main" val="8837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C0666-1F9E-2643-B117-0272527A07B8}"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109251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C0666-1F9E-2643-B117-0272527A07B8}"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34447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C0666-1F9E-2643-B117-0272527A07B8}"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282475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C0666-1F9E-2643-B117-0272527A07B8}" type="datetimeFigureOut">
              <a:rPr lang="en-US" smtClean="0"/>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1222822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C0666-1F9E-2643-B117-0272527A07B8}" type="datetimeFigureOut">
              <a:rPr lang="en-US" smtClean="0"/>
              <a:t>7/1/13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47013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C0666-1F9E-2643-B117-0272527A07B8}" type="datetimeFigureOut">
              <a:rPr lang="en-US" smtClean="0"/>
              <a:t>7/1/13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27732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0666-1F9E-2643-B117-0272527A07B8}" type="datetimeFigureOut">
              <a:rPr lang="en-US" smtClean="0"/>
              <a:t>7/1/13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140455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710C1-AAE0-5540-8B1A-3F3378522CD3}"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4283511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C0666-1F9E-2643-B117-0272527A07B8}" type="datetimeFigureOut">
              <a:rPr lang="en-US" smtClean="0"/>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1988135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C0666-1F9E-2643-B117-0272527A07B8}" type="datetimeFigureOut">
              <a:rPr lang="en-US" smtClean="0"/>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1535759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C0666-1F9E-2643-B117-0272527A07B8}"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698403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C0666-1F9E-2643-B117-0272527A07B8}"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EEF45-1F7D-FD45-9A86-47166064E28A}" type="slidenum">
              <a:rPr lang="en-US" smtClean="0"/>
              <a:t>‹#›</a:t>
            </a:fld>
            <a:endParaRPr lang="en-US"/>
          </a:p>
        </p:txBody>
      </p:sp>
    </p:spTree>
    <p:extLst>
      <p:ext uri="{BB962C8B-B14F-4D97-AF65-F5344CB8AC3E}">
        <p14:creationId xmlns:p14="http://schemas.microsoft.com/office/powerpoint/2010/main" val="20356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710C1-AAE0-5540-8B1A-3F3378522CD3}" type="datetimeFigureOut">
              <a:rPr lang="en-US" smtClean="0"/>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169642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F710C1-AAE0-5540-8B1A-3F3378522CD3}" type="datetimeFigureOut">
              <a:rPr lang="en-US" smtClean="0"/>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139195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F710C1-AAE0-5540-8B1A-3F3378522CD3}" type="datetimeFigureOut">
              <a:rPr lang="en-US" smtClean="0"/>
              <a:t>7/1/13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62330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F710C1-AAE0-5540-8B1A-3F3378522CD3}" type="datetimeFigureOut">
              <a:rPr lang="en-US" smtClean="0"/>
              <a:t>7/1/13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81097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710C1-AAE0-5540-8B1A-3F3378522CD3}" type="datetimeFigureOut">
              <a:rPr lang="en-US" smtClean="0"/>
              <a:t>7/1/13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344122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710C1-AAE0-5540-8B1A-3F3378522CD3}" type="datetimeFigureOut">
              <a:rPr lang="en-US" smtClean="0"/>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150632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710C1-AAE0-5540-8B1A-3F3378522CD3}" type="datetimeFigureOut">
              <a:rPr lang="en-US" smtClean="0"/>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7772-6131-6C43-AA74-4FB04BB84515}" type="slidenum">
              <a:rPr lang="en-US" smtClean="0"/>
              <a:t>‹#›</a:t>
            </a:fld>
            <a:endParaRPr lang="en-US"/>
          </a:p>
        </p:txBody>
      </p:sp>
    </p:spTree>
    <p:extLst>
      <p:ext uri="{BB962C8B-B14F-4D97-AF65-F5344CB8AC3E}">
        <p14:creationId xmlns:p14="http://schemas.microsoft.com/office/powerpoint/2010/main" val="3318912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emf"/><Relationship Id="rId15"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710C1-AAE0-5540-8B1A-3F3378522CD3}" type="datetimeFigureOut">
              <a:rPr lang="en-US" smtClean="0"/>
              <a:t>7/1/13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7772-6131-6C43-AA74-4FB04BB84515}" type="slidenum">
              <a:rPr lang="en-US" smtClean="0"/>
              <a:t>‹#›</a:t>
            </a:fld>
            <a:endParaRPr lang="en-US"/>
          </a:p>
        </p:txBody>
      </p:sp>
    </p:spTree>
    <p:extLst>
      <p:ext uri="{BB962C8B-B14F-4D97-AF65-F5344CB8AC3E}">
        <p14:creationId xmlns:p14="http://schemas.microsoft.com/office/powerpoint/2010/main" val="43532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0666-1F9E-2643-B117-0272527A07B8}" type="datetimeFigureOut">
              <a:rPr lang="en-US" smtClean="0"/>
              <a:t>7/1/13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EEF45-1F7D-FD45-9A86-47166064E28A}" type="slidenum">
              <a:rPr lang="en-US" smtClean="0"/>
              <a:t>‹#›</a:t>
            </a:fld>
            <a:endParaRPr lang="en-US"/>
          </a:p>
        </p:txBody>
      </p:sp>
      <p:pic>
        <p:nvPicPr>
          <p:cNvPr id="7" name="Picture 6" descr="IRIOLDplusnew-01.eps"/>
          <p:cNvPicPr>
            <a:picLocks noChangeAspect="1"/>
          </p:cNvPicPr>
          <p:nvPr userDrawn="1"/>
        </p:nvPicPr>
        <p:blipFill rotWithShape="1">
          <a:blip r:embed="rId14">
            <a:extLst>
              <a:ext uri="{28A0092B-C50C-407E-A947-70E740481C1C}">
                <a14:useLocalDpi xmlns:a14="http://schemas.microsoft.com/office/drawing/2010/main" val="0"/>
              </a:ext>
            </a:extLst>
          </a:blip>
          <a:srcRect l="19959"/>
          <a:stretch/>
        </p:blipFill>
        <p:spPr>
          <a:xfrm>
            <a:off x="240631" y="5990711"/>
            <a:ext cx="2473159" cy="656068"/>
          </a:xfrm>
          <a:prstGeom prst="rect">
            <a:avLst/>
          </a:prstGeom>
        </p:spPr>
      </p:pic>
      <p:pic>
        <p:nvPicPr>
          <p:cNvPr id="8" name="Picture 7" descr="IRI icon_PMS2748_15%blu-01.eps"/>
          <p:cNvPicPr>
            <a:picLocks noChangeAspect="1"/>
          </p:cNvPicPr>
          <p:nvPr userDrawn="1"/>
        </p:nvPicPr>
        <p:blipFill rotWithShape="1">
          <a:blip r:embed="rId15">
            <a:extLst>
              <a:ext uri="{28A0092B-C50C-407E-A947-70E740481C1C}">
                <a14:useLocalDpi xmlns:a14="http://schemas.microsoft.com/office/drawing/2010/main" val="0"/>
              </a:ext>
            </a:extLst>
          </a:blip>
          <a:srcRect r="12448" b="23340"/>
          <a:stretch/>
        </p:blipFill>
        <p:spPr>
          <a:xfrm>
            <a:off x="4959687" y="3210928"/>
            <a:ext cx="4184313" cy="3647072"/>
          </a:xfrm>
          <a:prstGeom prst="rect">
            <a:avLst/>
          </a:prstGeom>
        </p:spPr>
      </p:pic>
    </p:spTree>
    <p:extLst>
      <p:ext uri="{BB962C8B-B14F-4D97-AF65-F5344CB8AC3E}">
        <p14:creationId xmlns:p14="http://schemas.microsoft.com/office/powerpoint/2010/main" val="260566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873125"/>
            <a:ext cx="7772400" cy="1470025"/>
          </a:xfrm>
          <a:prstGeom prst="rect">
            <a:avLst/>
          </a:prstGeom>
        </p:spPr>
        <p:txBody>
          <a:bodyPr>
            <a:normAutofit fontScale="90000"/>
          </a:bodyPr>
          <a:lstStyle/>
          <a:p>
            <a:r>
              <a:rPr lang="en-US" b="1" dirty="0"/>
              <a:t>IRI Data Library: enhancing accessibility of climate knowledge</a:t>
            </a:r>
            <a:endParaRPr lang="en-US" dirty="0"/>
          </a:p>
        </p:txBody>
      </p:sp>
      <p:sp>
        <p:nvSpPr>
          <p:cNvPr id="3" name="Subtitle 2"/>
          <p:cNvSpPr>
            <a:spLocks noGrp="1"/>
          </p:cNvSpPr>
          <p:nvPr>
            <p:ph type="subTitle" idx="4294967295"/>
          </p:nvPr>
        </p:nvSpPr>
        <p:spPr>
          <a:xfrm>
            <a:off x="0" y="3556000"/>
            <a:ext cx="6400800" cy="1752600"/>
          </a:xfrm>
          <a:prstGeom prst="rect">
            <a:avLst/>
          </a:prstGeom>
        </p:spPr>
        <p:txBody>
          <a:bodyPr/>
          <a:lstStyle/>
          <a:p>
            <a:pPr marL="0" indent="0">
              <a:buNone/>
            </a:pPr>
            <a:r>
              <a:rPr lang="en-US" i="1" dirty="0"/>
              <a:t>M. </a:t>
            </a:r>
            <a:r>
              <a:rPr lang="en-US" i="1" dirty="0" err="1"/>
              <a:t>Benno</a:t>
            </a:r>
            <a:r>
              <a:rPr lang="en-US" i="1" dirty="0"/>
              <a:t> Blumenthal, Michael Bell, John del Corral, </a:t>
            </a:r>
            <a:r>
              <a:rPr lang="en-US" i="1" dirty="0" err="1" smtClean="0"/>
              <a:t>Rémi</a:t>
            </a:r>
            <a:r>
              <a:rPr lang="en-US" i="1" dirty="0" smtClean="0"/>
              <a:t> </a:t>
            </a:r>
            <a:r>
              <a:rPr lang="en-US" i="1" dirty="0"/>
              <a:t>Cousin, and Igor </a:t>
            </a:r>
            <a:r>
              <a:rPr lang="en-US" i="1" dirty="0" err="1"/>
              <a:t>Khomyakov</a:t>
            </a:r>
            <a:endParaRPr lang="en-US" dirty="0"/>
          </a:p>
        </p:txBody>
      </p:sp>
    </p:spTree>
    <p:extLst>
      <p:ext uri="{BB962C8B-B14F-4D97-AF65-F5344CB8AC3E}">
        <p14:creationId xmlns:p14="http://schemas.microsoft.com/office/powerpoint/2010/main" val="40328231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45"/>
            <a:ext cx="9144000" cy="1143000"/>
          </a:xfrm>
        </p:spPr>
        <p:txBody>
          <a:bodyPr>
            <a:normAutofit fontScale="90000"/>
          </a:bodyPr>
          <a:lstStyle/>
          <a:p>
            <a:r>
              <a:rPr lang="en-US" dirty="0"/>
              <a:t>T</a:t>
            </a:r>
            <a:r>
              <a:rPr lang="en-US" dirty="0" smtClean="0"/>
              <a:t>he birth and life of the IFRC </a:t>
            </a:r>
            <a:r>
              <a:rPr lang="en-US" dirty="0" err="1" smtClean="0"/>
              <a:t>Maprooms</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4766"/>
            <a:ext cx="6629400" cy="4972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5" descr="IRIOLDplusnew-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567" y="6234054"/>
            <a:ext cx="2442633" cy="518641"/>
          </a:xfrm>
          <a:prstGeom prst="rect">
            <a:avLst/>
          </a:prstGeom>
        </p:spPr>
      </p:pic>
    </p:spTree>
    <p:extLst>
      <p:ext uri="{BB962C8B-B14F-4D97-AF65-F5344CB8AC3E}">
        <p14:creationId xmlns:p14="http://schemas.microsoft.com/office/powerpoint/2010/main" val="14363345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T</a:t>
            </a:r>
            <a:r>
              <a:rPr lang="en-US" dirty="0" smtClean="0"/>
              <a:t>he birth and life of the IFRC </a:t>
            </a:r>
            <a:r>
              <a:rPr lang="en-US" dirty="0" err="1" smtClean="0"/>
              <a:t>Maprooms</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4766"/>
            <a:ext cx="3325686" cy="24942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3600644" y="1574766"/>
            <a:ext cx="5315861" cy="646331"/>
          </a:xfrm>
          <a:prstGeom prst="rect">
            <a:avLst/>
          </a:prstGeom>
          <a:noFill/>
        </p:spPr>
        <p:txBody>
          <a:bodyPr wrap="square" rtlCol="0">
            <a:spAutoFit/>
          </a:bodyPr>
          <a:lstStyle/>
          <a:p>
            <a:r>
              <a:rPr lang="en-US" dirty="0" smtClean="0"/>
              <a:t>If floods relate to unusual rainfall, does this map tell where rainfall is unusual? </a:t>
            </a:r>
            <a:endParaRPr lang="en-US" dirty="0"/>
          </a:p>
        </p:txBody>
      </p:sp>
      <p:sp>
        <p:nvSpPr>
          <p:cNvPr id="6" name="TextBox 5"/>
          <p:cNvSpPr txBox="1"/>
          <p:nvPr/>
        </p:nvSpPr>
        <p:spPr>
          <a:xfrm>
            <a:off x="3600644" y="2500960"/>
            <a:ext cx="5315861" cy="923330"/>
          </a:xfrm>
          <a:prstGeom prst="rect">
            <a:avLst/>
          </a:prstGeom>
          <a:noFill/>
        </p:spPr>
        <p:txBody>
          <a:bodyPr wrap="square" rtlCol="0">
            <a:spAutoFit/>
          </a:bodyPr>
          <a:lstStyle/>
          <a:p>
            <a:r>
              <a:rPr lang="en-US" dirty="0" smtClean="0"/>
              <a:t>No! Need for historical context: Compare current 6-day forecast with historical 30-year average same 6-day period</a:t>
            </a:r>
            <a:endParaRPr lang="en-US" dirty="0"/>
          </a:p>
        </p:txBody>
      </p:sp>
      <p:sp>
        <p:nvSpPr>
          <p:cNvPr id="8" name="TextBox 7"/>
          <p:cNvSpPr txBox="1"/>
          <p:nvPr/>
        </p:nvSpPr>
        <p:spPr>
          <a:xfrm>
            <a:off x="3600644" y="3744894"/>
            <a:ext cx="5315861" cy="369332"/>
          </a:xfrm>
          <a:prstGeom prst="rect">
            <a:avLst/>
          </a:prstGeom>
          <a:noFill/>
        </p:spPr>
        <p:txBody>
          <a:bodyPr wrap="square" rtlCol="0">
            <a:spAutoFit/>
          </a:bodyPr>
          <a:lstStyle/>
          <a:p>
            <a:r>
              <a:rPr lang="en-US" dirty="0" smtClean="0"/>
              <a:t>Need for a new dataset</a:t>
            </a:r>
            <a:endParaRPr lang="en-US" dirty="0"/>
          </a:p>
        </p:txBody>
      </p:sp>
      <p:pic>
        <p:nvPicPr>
          <p:cNvPr id="9" name="Picture 8" descr="IRIOLDplusnew-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4354216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51"/>
            <a:ext cx="9144000" cy="1143000"/>
          </a:xfrm>
        </p:spPr>
        <p:txBody>
          <a:bodyPr>
            <a:normAutofit fontScale="90000"/>
          </a:bodyPr>
          <a:lstStyle/>
          <a:p>
            <a:r>
              <a:rPr lang="en-US" dirty="0" smtClean="0"/>
              <a:t>The birth and life of the IFRC </a:t>
            </a:r>
            <a:r>
              <a:rPr lang="en-US" dirty="0" err="1" smtClean="0"/>
              <a:t>Maprooms</a:t>
            </a:r>
            <a:endParaRPr lang="en-US" dirty="0"/>
          </a:p>
        </p:txBody>
      </p:sp>
      <p:pic>
        <p:nvPicPr>
          <p:cNvPr id="4" name="Picture 6" descr="20080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168851"/>
            <a:ext cx="59245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20080801ano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28" y="6324600"/>
            <a:ext cx="5448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20080801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4160838"/>
            <a:ext cx="5448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20080801a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71875"/>
            <a:ext cx="59245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RIOLDplusnew-0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7198180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The birth and life of the IFRC </a:t>
            </a:r>
            <a:r>
              <a:rPr lang="en-US" dirty="0" err="1" smtClean="0"/>
              <a:t>Maprooms</a:t>
            </a:r>
            <a:endParaRPr lang="en-US" dirty="0"/>
          </a:p>
        </p:txBody>
      </p:sp>
      <p:sp>
        <p:nvSpPr>
          <p:cNvPr id="4" name="TextBox 3"/>
          <p:cNvSpPr txBox="1"/>
          <p:nvPr/>
        </p:nvSpPr>
        <p:spPr>
          <a:xfrm>
            <a:off x="157119" y="1112405"/>
            <a:ext cx="8890318" cy="338554"/>
          </a:xfrm>
          <a:prstGeom prst="rect">
            <a:avLst/>
          </a:prstGeom>
          <a:noFill/>
        </p:spPr>
        <p:txBody>
          <a:bodyPr wrap="square" rtlCol="0">
            <a:spAutoFit/>
          </a:bodyPr>
          <a:lstStyle/>
          <a:p>
            <a:r>
              <a:rPr lang="en-US" sz="1600" dirty="0" smtClean="0"/>
              <a:t>New relevant information identified: seasonal forecast and context (historical, socio-economics)</a:t>
            </a:r>
            <a:endParaRPr lang="en-US" sz="16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2160"/>
            <a:ext cx="9144000"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6" descr="proba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750" y="5990310"/>
            <a:ext cx="5448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RIOLDplusnew-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16146125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57"/>
            <a:ext cx="9144000" cy="1143000"/>
          </a:xfrm>
        </p:spPr>
        <p:txBody>
          <a:bodyPr>
            <a:normAutofit fontScale="90000"/>
          </a:bodyPr>
          <a:lstStyle/>
          <a:p>
            <a:r>
              <a:rPr lang="en-US" dirty="0" smtClean="0"/>
              <a:t>The birth and life of the IFRC </a:t>
            </a:r>
            <a:r>
              <a:rPr lang="en-US" dirty="0" err="1" smtClean="0"/>
              <a:t>Maprooms</a:t>
            </a:r>
            <a:endParaRPr lang="en-US" dirty="0"/>
          </a:p>
        </p:txBody>
      </p:sp>
      <p:sp>
        <p:nvSpPr>
          <p:cNvPr id="4" name="TextBox 3"/>
          <p:cNvSpPr txBox="1"/>
          <p:nvPr/>
        </p:nvSpPr>
        <p:spPr>
          <a:xfrm>
            <a:off x="157119" y="1172333"/>
            <a:ext cx="8890318" cy="646331"/>
          </a:xfrm>
          <a:prstGeom prst="rect">
            <a:avLst/>
          </a:prstGeom>
          <a:noFill/>
        </p:spPr>
        <p:txBody>
          <a:bodyPr wrap="square" rtlCol="0">
            <a:spAutoFit/>
          </a:bodyPr>
          <a:lstStyle/>
          <a:p>
            <a:r>
              <a:rPr lang="en-US" dirty="0" smtClean="0"/>
              <a:t>New relevant information identified: seasonal forecast and context (historical, socio-economics)</a:t>
            </a:r>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8360"/>
            <a:ext cx="9144000"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6" descr="trend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4055"/>
            <a:ext cx="54483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RIOLDplusnew-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27079493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The birth and life of the IFRC </a:t>
            </a:r>
            <a:r>
              <a:rPr lang="en-US" dirty="0" err="1" smtClean="0"/>
              <a:t>Maprooms</a:t>
            </a:r>
            <a:endParaRPr lang="en-US" dirty="0"/>
          </a:p>
        </p:txBody>
      </p:sp>
      <p:pic>
        <p:nvPicPr>
          <p:cNvPr id="3" name="Picture 2" descr="Screen Shot 2013-06-20 at 11.50.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21" y="877301"/>
            <a:ext cx="7882572" cy="5189210"/>
          </a:xfrm>
          <a:prstGeom prst="rect">
            <a:avLst/>
          </a:prstGeom>
        </p:spPr>
      </p:pic>
      <p:pic>
        <p:nvPicPr>
          <p:cNvPr id="5" name="Picture 4" descr="IRIOLDplusnew-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15712680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6-20 at 11.51.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1" y="929178"/>
            <a:ext cx="8410778" cy="5137332"/>
          </a:xfrm>
          <a:prstGeom prst="rect">
            <a:avLst/>
          </a:prstGeom>
        </p:spPr>
      </p:pic>
      <p:sp>
        <p:nvSpPr>
          <p:cNvPr id="2" name="Title 1"/>
          <p:cNvSpPr>
            <a:spLocks noGrp="1"/>
          </p:cNvSpPr>
          <p:nvPr>
            <p:ph type="title"/>
          </p:nvPr>
        </p:nvSpPr>
        <p:spPr>
          <a:xfrm>
            <a:off x="0" y="38945"/>
            <a:ext cx="9144000" cy="1143000"/>
          </a:xfrm>
        </p:spPr>
        <p:txBody>
          <a:bodyPr>
            <a:normAutofit fontScale="90000"/>
          </a:bodyPr>
          <a:lstStyle/>
          <a:p>
            <a:r>
              <a:rPr lang="en-US" dirty="0" smtClean="0"/>
              <a:t>The birth and life of the IFRC </a:t>
            </a:r>
            <a:r>
              <a:rPr lang="en-US" dirty="0" err="1" smtClean="0"/>
              <a:t>Maprooms</a:t>
            </a:r>
            <a:endParaRPr lang="en-US" dirty="0"/>
          </a:p>
        </p:txBody>
      </p:sp>
      <p:pic>
        <p:nvPicPr>
          <p:cNvPr id="5" name="Picture 4" descr="Screen Shot 2013-06-20 at 10.11.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939" y="1292642"/>
            <a:ext cx="3049201" cy="1787686"/>
          </a:xfrm>
          <a:prstGeom prst="rect">
            <a:avLst/>
          </a:prstGeom>
        </p:spPr>
      </p:pic>
      <p:pic>
        <p:nvPicPr>
          <p:cNvPr id="7" name="Picture 6" descr="IRIOLDplusnew-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1571268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Maprooms</a:t>
            </a:r>
            <a:endParaRPr lang="en-US" dirty="0"/>
          </a:p>
        </p:txBody>
      </p:sp>
      <p:pic>
        <p:nvPicPr>
          <p:cNvPr id="4" name="Picture 3" descr="Screen Shot 2013-06-23 at 5.33.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38" y="1195986"/>
            <a:ext cx="6788393" cy="4870523"/>
          </a:xfrm>
          <a:prstGeom prst="rect">
            <a:avLst/>
          </a:prstGeom>
        </p:spPr>
      </p:pic>
      <p:pic>
        <p:nvPicPr>
          <p:cNvPr id="6" name="Picture 5" descr="IRIOLDplusnew-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2502770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48137"/>
          </a:xfrm>
        </p:spPr>
        <p:txBody>
          <a:bodyPr>
            <a:normAutofit fontScale="90000"/>
          </a:bodyPr>
          <a:lstStyle/>
          <a:p>
            <a:r>
              <a:rPr lang="en-US" dirty="0" smtClean="0"/>
              <a:t>Training Tool</a:t>
            </a:r>
            <a:endParaRPr lang="en-US" dirty="0"/>
          </a:p>
        </p:txBody>
      </p:sp>
      <p:sp>
        <p:nvSpPr>
          <p:cNvPr id="3" name="TextBox 2"/>
          <p:cNvSpPr txBox="1"/>
          <p:nvPr/>
        </p:nvSpPr>
        <p:spPr>
          <a:xfrm>
            <a:off x="0" y="1778000"/>
            <a:ext cx="4699000" cy="2862323"/>
          </a:xfrm>
          <a:prstGeom prst="rect">
            <a:avLst/>
          </a:prstGeom>
          <a:noFill/>
        </p:spPr>
        <p:txBody>
          <a:bodyPr wrap="square" rtlCol="0">
            <a:spAutoFit/>
          </a:bodyPr>
          <a:lstStyle/>
          <a:p>
            <a:r>
              <a:rPr lang="en-US" dirty="0" smtClean="0"/>
              <a:t>Summer Institute for professionals of climate and health in Lamont – reproduced locally in Andean countries, </a:t>
            </a:r>
            <a:r>
              <a:rPr lang="en-US" dirty="0" err="1" smtClean="0"/>
              <a:t>Mercosur</a:t>
            </a:r>
            <a:r>
              <a:rPr lang="en-US" dirty="0" smtClean="0"/>
              <a:t> countries, Ethiopia, Madagascar.</a:t>
            </a:r>
          </a:p>
          <a:p>
            <a:endParaRPr lang="en-US" dirty="0" smtClean="0"/>
          </a:p>
          <a:p>
            <a:r>
              <a:rPr lang="en-US" dirty="0" smtClean="0"/>
              <a:t>Training on the Fire </a:t>
            </a:r>
            <a:r>
              <a:rPr lang="en-US" dirty="0" err="1" smtClean="0"/>
              <a:t>Maprooms</a:t>
            </a:r>
            <a:r>
              <a:rPr lang="en-US" dirty="0" smtClean="0"/>
              <a:t> in Indonesia</a:t>
            </a:r>
          </a:p>
          <a:p>
            <a:endParaRPr lang="en-US" dirty="0" smtClean="0"/>
          </a:p>
          <a:p>
            <a:r>
              <a:rPr lang="en-US" dirty="0" smtClean="0"/>
              <a:t>Columbia University classes</a:t>
            </a:r>
          </a:p>
          <a:p>
            <a:endParaRPr lang="en-US" dirty="0"/>
          </a:p>
          <a:p>
            <a:r>
              <a:rPr lang="en-US" dirty="0" smtClean="0"/>
              <a:t>Etc.</a:t>
            </a:r>
          </a:p>
        </p:txBody>
      </p:sp>
      <p:pic>
        <p:nvPicPr>
          <p:cNvPr id="7" name="Picture 6"/>
          <p:cNvPicPr>
            <a:picLocks noChangeAspect="1"/>
          </p:cNvPicPr>
          <p:nvPr/>
        </p:nvPicPr>
        <p:blipFill>
          <a:blip r:embed="rId3"/>
          <a:stretch>
            <a:fillRect/>
          </a:stretch>
        </p:blipFill>
        <p:spPr>
          <a:xfrm>
            <a:off x="4699000" y="1778000"/>
            <a:ext cx="4445000" cy="3302000"/>
          </a:xfrm>
          <a:prstGeom prst="rect">
            <a:avLst/>
          </a:prstGeom>
        </p:spPr>
      </p:pic>
      <p:sp>
        <p:nvSpPr>
          <p:cNvPr id="2" name="TextBox 1"/>
          <p:cNvSpPr txBox="1"/>
          <p:nvPr/>
        </p:nvSpPr>
        <p:spPr>
          <a:xfrm>
            <a:off x="274958" y="5355460"/>
            <a:ext cx="8693920" cy="646331"/>
          </a:xfrm>
          <a:prstGeom prst="rect">
            <a:avLst/>
          </a:prstGeom>
          <a:noFill/>
        </p:spPr>
        <p:txBody>
          <a:bodyPr wrap="square" rtlCol="0">
            <a:spAutoFit/>
          </a:bodyPr>
          <a:lstStyle/>
          <a:p>
            <a:r>
              <a:rPr lang="en-US" dirty="0" smtClean="0"/>
              <a:t>Let trainee think the abstract of data manipulation and focus on actual scientific analysis therefore helping the uptake of IRI science behind the generated knowledge</a:t>
            </a:r>
            <a:endParaRPr lang="en-US" dirty="0"/>
          </a:p>
        </p:txBody>
      </p:sp>
      <p:pic>
        <p:nvPicPr>
          <p:cNvPr id="9" name="Picture 8" descr="IRIOLDplusnew-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14836471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12757"/>
            <a:ext cx="4556451" cy="648137"/>
          </a:xfrm>
        </p:spPr>
        <p:txBody>
          <a:bodyPr>
            <a:normAutofit fontScale="90000"/>
          </a:bodyPr>
          <a:lstStyle/>
          <a:p>
            <a:r>
              <a:rPr lang="en-US" dirty="0" smtClean="0"/>
              <a:t>Technology Transfer</a:t>
            </a:r>
            <a:endParaRPr lang="en-US" dirty="0"/>
          </a:p>
        </p:txBody>
      </p:sp>
      <p:sp>
        <p:nvSpPr>
          <p:cNvPr id="3" name="TextBox 2"/>
          <p:cNvSpPr txBox="1"/>
          <p:nvPr/>
        </p:nvSpPr>
        <p:spPr>
          <a:xfrm>
            <a:off x="5936861" y="3219040"/>
            <a:ext cx="3207139" cy="2862323"/>
          </a:xfrm>
          <a:prstGeom prst="rect">
            <a:avLst/>
          </a:prstGeom>
          <a:noFill/>
        </p:spPr>
        <p:txBody>
          <a:bodyPr wrap="square" rtlCol="0">
            <a:spAutoFit/>
          </a:bodyPr>
          <a:lstStyle/>
          <a:p>
            <a:r>
              <a:rPr lang="en-US" dirty="0" smtClean="0"/>
              <a:t>NMA (Ethiopia)</a:t>
            </a:r>
          </a:p>
          <a:p>
            <a:r>
              <a:rPr lang="en-US" dirty="0" smtClean="0"/>
              <a:t>TMA (Tanzania)</a:t>
            </a:r>
          </a:p>
          <a:p>
            <a:r>
              <a:rPr lang="en-US" dirty="0" smtClean="0"/>
              <a:t>AGRHYMET (West Africa)</a:t>
            </a:r>
          </a:p>
          <a:p>
            <a:r>
              <a:rPr lang="en-US" dirty="0" smtClean="0"/>
              <a:t>CEAZA (Chile)</a:t>
            </a:r>
            <a:endParaRPr lang="en-US" dirty="0"/>
          </a:p>
          <a:p>
            <a:r>
              <a:rPr lang="en-US" dirty="0" smtClean="0"/>
              <a:t>ACMAD (Africa)</a:t>
            </a:r>
          </a:p>
          <a:p>
            <a:r>
              <a:rPr lang="en-US" dirty="0" smtClean="0"/>
              <a:t>IIT-Delhi (India)</a:t>
            </a:r>
          </a:p>
          <a:p>
            <a:r>
              <a:rPr lang="en-US" dirty="0" smtClean="0"/>
              <a:t>IMD (India)</a:t>
            </a:r>
          </a:p>
          <a:p>
            <a:r>
              <a:rPr lang="en-US" dirty="0" smtClean="0"/>
              <a:t>CAZALAC (LAC)</a:t>
            </a:r>
          </a:p>
          <a:p>
            <a:r>
              <a:rPr lang="en-US" dirty="0" smtClean="0"/>
              <a:t>CCROM (Indonesia)</a:t>
            </a:r>
          </a:p>
          <a:p>
            <a:r>
              <a:rPr lang="en-US" dirty="0" smtClean="0"/>
              <a:t>Syngenta Nairobi (East Africa)</a:t>
            </a:r>
            <a:endParaRPr lang="en-US" dirty="0"/>
          </a:p>
        </p:txBody>
      </p:sp>
      <p:pic>
        <p:nvPicPr>
          <p:cNvPr id="7" name="Picture 6" descr="Screen Shot 2013-06-19 at 8.54.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80" y="4071574"/>
            <a:ext cx="2751865" cy="2786426"/>
          </a:xfrm>
          <a:prstGeom prst="rect">
            <a:avLst/>
          </a:prstGeom>
        </p:spPr>
      </p:pic>
      <p:pic>
        <p:nvPicPr>
          <p:cNvPr id="2" name="Picture 1" descr="Screen Shot 2013-06-20 at 11.26.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27528"/>
            <a:ext cx="3315612" cy="2390015"/>
          </a:xfrm>
          <a:prstGeom prst="rect">
            <a:avLst/>
          </a:prstGeom>
        </p:spPr>
      </p:pic>
      <p:pic>
        <p:nvPicPr>
          <p:cNvPr id="4" name="Picture 3"/>
          <p:cNvPicPr>
            <a:picLocks noChangeAspect="1"/>
          </p:cNvPicPr>
          <p:nvPr/>
        </p:nvPicPr>
        <p:blipFill>
          <a:blip r:embed="rId5"/>
          <a:stretch>
            <a:fillRect/>
          </a:stretch>
        </p:blipFill>
        <p:spPr>
          <a:xfrm>
            <a:off x="4556452" y="361540"/>
            <a:ext cx="3810000" cy="2857500"/>
          </a:xfrm>
          <a:prstGeom prst="rect">
            <a:avLst/>
          </a:prstGeom>
        </p:spPr>
      </p:pic>
      <p:cxnSp>
        <p:nvCxnSpPr>
          <p:cNvPr id="11" name="Straight Arrow Connector 10"/>
          <p:cNvCxnSpPr/>
          <p:nvPr/>
        </p:nvCxnSpPr>
        <p:spPr>
          <a:xfrm flipH="1">
            <a:off x="4216027" y="3417543"/>
            <a:ext cx="680849" cy="654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430432" y="2199798"/>
            <a:ext cx="1126020" cy="130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IRIOLDplusnew-0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4037113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977" y="27956"/>
            <a:ext cx="2219984" cy="556773"/>
          </a:xfrm>
        </p:spPr>
        <p:txBody>
          <a:bodyPr>
            <a:normAutofit fontScale="90000"/>
          </a:bodyPr>
          <a:lstStyle/>
          <a:p>
            <a:r>
              <a:rPr lang="en-US" dirty="0" smtClean="0"/>
              <a:t>Problem?</a:t>
            </a:r>
            <a:endParaRPr lang="en-US" dirty="0"/>
          </a:p>
        </p:txBody>
      </p:sp>
      <p:sp>
        <p:nvSpPr>
          <p:cNvPr id="5" name="TextBox 4"/>
          <p:cNvSpPr txBox="1"/>
          <p:nvPr/>
        </p:nvSpPr>
        <p:spPr>
          <a:xfrm>
            <a:off x="146194" y="676093"/>
            <a:ext cx="381620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Database, tables, spreadsheets, GRIDB, </a:t>
            </a:r>
            <a:r>
              <a:rPr lang="en-US" dirty="0" err="1" smtClean="0"/>
              <a:t>netCDF</a:t>
            </a:r>
            <a:r>
              <a:rPr lang="en-US" dirty="0" smtClean="0"/>
              <a:t>, images, binary, servers, </a:t>
            </a:r>
            <a:r>
              <a:rPr lang="en-US" dirty="0" err="1" smtClean="0"/>
              <a:t>OpenDAP</a:t>
            </a:r>
            <a:r>
              <a:rPr lang="en-US" dirty="0" smtClean="0"/>
              <a:t>, THREDDS, </a:t>
            </a:r>
            <a:r>
              <a:rPr lang="en-US" dirty="0" err="1" smtClean="0"/>
              <a:t>shapefile</a:t>
            </a:r>
            <a:endParaRPr lang="en-US" dirty="0"/>
          </a:p>
        </p:txBody>
      </p:sp>
      <p:sp>
        <p:nvSpPr>
          <p:cNvPr id="6" name="TextBox 5"/>
          <p:cNvSpPr txBox="1"/>
          <p:nvPr/>
        </p:nvSpPr>
        <p:spPr>
          <a:xfrm>
            <a:off x="146194" y="5963478"/>
            <a:ext cx="38162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Informed action by decision-maker</a:t>
            </a:r>
            <a:endParaRPr lang="en-US" dirty="0"/>
          </a:p>
        </p:txBody>
      </p:sp>
      <p:sp>
        <p:nvSpPr>
          <p:cNvPr id="7" name="Down Arrow 6"/>
          <p:cNvSpPr/>
          <p:nvPr/>
        </p:nvSpPr>
        <p:spPr>
          <a:xfrm>
            <a:off x="0" y="1599423"/>
            <a:ext cx="532015" cy="4364055"/>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1949" y="2664642"/>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Generate knowledge</a:t>
            </a:r>
            <a:endParaRPr lang="en-US" dirty="0"/>
          </a:p>
        </p:txBody>
      </p:sp>
      <p:sp>
        <p:nvSpPr>
          <p:cNvPr id="9" name="Down Arrow 8"/>
          <p:cNvSpPr/>
          <p:nvPr/>
        </p:nvSpPr>
        <p:spPr>
          <a:xfrm>
            <a:off x="1690433" y="1796978"/>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71949" y="4356515"/>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Access to knowledge</a:t>
            </a:r>
            <a:endParaRPr lang="en-US" dirty="0"/>
          </a:p>
        </p:txBody>
      </p:sp>
      <p:sp>
        <p:nvSpPr>
          <p:cNvPr id="11" name="Down Arrow 10"/>
          <p:cNvSpPr/>
          <p:nvPr/>
        </p:nvSpPr>
        <p:spPr>
          <a:xfrm>
            <a:off x="1690433" y="3442169"/>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690433" y="5126027"/>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007925" y="1872074"/>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Technology constraints</a:t>
            </a:r>
            <a:endParaRPr lang="en-US" dirty="0"/>
          </a:p>
        </p:txBody>
      </p:sp>
      <p:sp>
        <p:nvSpPr>
          <p:cNvPr id="22" name="TextBox 21"/>
          <p:cNvSpPr txBox="1"/>
          <p:nvPr/>
        </p:nvSpPr>
        <p:spPr>
          <a:xfrm>
            <a:off x="2007926" y="3571217"/>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Access in relevant and timely manner</a:t>
            </a:r>
            <a:endParaRPr lang="en-US" dirty="0"/>
          </a:p>
        </p:txBody>
      </p:sp>
      <p:sp>
        <p:nvSpPr>
          <p:cNvPr id="23" name="TextBox 22"/>
          <p:cNvSpPr txBox="1"/>
          <p:nvPr/>
        </p:nvSpPr>
        <p:spPr>
          <a:xfrm>
            <a:off x="2007926" y="5251639"/>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Uptake of Climate Information</a:t>
            </a:r>
            <a:endParaRPr lang="en-US" dirty="0"/>
          </a:p>
        </p:txBody>
      </p:sp>
      <p:pic>
        <p:nvPicPr>
          <p:cNvPr id="15" name="Picture 14" descr="IRIOLDplusnew-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141" y="6234054"/>
            <a:ext cx="2442633" cy="518641"/>
          </a:xfrm>
          <a:prstGeom prst="rect">
            <a:avLst/>
          </a:prstGeom>
        </p:spPr>
      </p:pic>
    </p:spTree>
    <p:extLst>
      <p:ext uri="{BB962C8B-B14F-4D97-AF65-F5344CB8AC3E}">
        <p14:creationId xmlns:p14="http://schemas.microsoft.com/office/powerpoint/2010/main" val="1858183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par>
                          <p:cTn id="32" fill="hold">
                            <p:stCondLst>
                              <p:cond delay="1500"/>
                            </p:stCondLst>
                            <p:childTnLst>
                              <p:par>
                                <p:cTn id="33" presetID="3"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4" fill="hold">
                            <p:stCondLst>
                              <p:cond delay="1000"/>
                            </p:stCondLst>
                            <p:childTnLst>
                              <p:par>
                                <p:cTn id="45" presetID="3" presetClass="entr" presetSubtype="1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par>
                          <p:cTn id="48" fill="hold">
                            <p:stCondLst>
                              <p:cond delay="1500"/>
                            </p:stCondLst>
                            <p:childTnLst>
                              <p:par>
                                <p:cTn id="49" presetID="3" presetClass="entr" presetSubtype="1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60" fill="hold">
                            <p:stCondLst>
                              <p:cond delay="1000"/>
                            </p:stCondLst>
                            <p:childTnLst>
                              <p:par>
                                <p:cTn id="61" presetID="3" presetClass="entr" presetSubtype="1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3"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0066" y="5622687"/>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60066" y="394054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0" y="230220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0066" y="58472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77" y="27956"/>
            <a:ext cx="2219984" cy="556773"/>
          </a:xfrm>
        </p:spPr>
        <p:txBody>
          <a:bodyPr>
            <a:normAutofit fontScale="90000"/>
          </a:bodyPr>
          <a:lstStyle/>
          <a:p>
            <a:r>
              <a:rPr lang="en-US" dirty="0" smtClean="0"/>
              <a:t>Problem?</a:t>
            </a:r>
            <a:endParaRPr lang="en-US" dirty="0"/>
          </a:p>
        </p:txBody>
      </p:sp>
      <p:sp>
        <p:nvSpPr>
          <p:cNvPr id="5" name="TextBox 4"/>
          <p:cNvSpPr txBox="1"/>
          <p:nvPr/>
        </p:nvSpPr>
        <p:spPr>
          <a:xfrm>
            <a:off x="146194" y="676093"/>
            <a:ext cx="381620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Database, tables, spreadsheets, GRIDB, </a:t>
            </a:r>
            <a:r>
              <a:rPr lang="en-US" dirty="0" err="1" smtClean="0"/>
              <a:t>netCDF</a:t>
            </a:r>
            <a:r>
              <a:rPr lang="en-US" dirty="0" smtClean="0"/>
              <a:t>, images, binary, servers, </a:t>
            </a:r>
            <a:r>
              <a:rPr lang="en-US" dirty="0" err="1" smtClean="0"/>
              <a:t>OpenDAP</a:t>
            </a:r>
            <a:r>
              <a:rPr lang="en-US" dirty="0" smtClean="0"/>
              <a:t>, THREDDS, </a:t>
            </a:r>
            <a:r>
              <a:rPr lang="en-US" dirty="0" err="1" smtClean="0"/>
              <a:t>shapefile</a:t>
            </a:r>
            <a:endParaRPr lang="en-US" dirty="0"/>
          </a:p>
        </p:txBody>
      </p:sp>
      <p:sp>
        <p:nvSpPr>
          <p:cNvPr id="6" name="TextBox 5"/>
          <p:cNvSpPr txBox="1"/>
          <p:nvPr/>
        </p:nvSpPr>
        <p:spPr>
          <a:xfrm>
            <a:off x="146194" y="5963478"/>
            <a:ext cx="38162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Informed action by decision-maker</a:t>
            </a:r>
            <a:endParaRPr lang="en-US" dirty="0"/>
          </a:p>
        </p:txBody>
      </p:sp>
      <p:sp>
        <p:nvSpPr>
          <p:cNvPr id="7" name="Down Arrow 6"/>
          <p:cNvSpPr/>
          <p:nvPr/>
        </p:nvSpPr>
        <p:spPr>
          <a:xfrm>
            <a:off x="0" y="1599423"/>
            <a:ext cx="532015" cy="4364055"/>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1949" y="2664642"/>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Generate knowledge</a:t>
            </a:r>
            <a:endParaRPr lang="en-US" dirty="0"/>
          </a:p>
        </p:txBody>
      </p:sp>
      <p:sp>
        <p:nvSpPr>
          <p:cNvPr id="9" name="Down Arrow 8"/>
          <p:cNvSpPr/>
          <p:nvPr/>
        </p:nvSpPr>
        <p:spPr>
          <a:xfrm>
            <a:off x="1690433" y="1796978"/>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2015" y="4356515"/>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Access to knowledge</a:t>
            </a:r>
            <a:endParaRPr lang="en-US" dirty="0"/>
          </a:p>
        </p:txBody>
      </p:sp>
      <p:sp>
        <p:nvSpPr>
          <p:cNvPr id="11" name="Down Arrow 10"/>
          <p:cNvSpPr/>
          <p:nvPr/>
        </p:nvSpPr>
        <p:spPr>
          <a:xfrm>
            <a:off x="1690433" y="3442169"/>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690433" y="5126027"/>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5527721" y="44474"/>
            <a:ext cx="2219984" cy="556773"/>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Solution!</a:t>
            </a:r>
            <a:endParaRPr lang="en-US" dirty="0"/>
          </a:p>
        </p:txBody>
      </p:sp>
      <p:sp>
        <p:nvSpPr>
          <p:cNvPr id="14" name="TextBox 13"/>
          <p:cNvSpPr txBox="1"/>
          <p:nvPr/>
        </p:nvSpPr>
        <p:spPr>
          <a:xfrm>
            <a:off x="4170308" y="790019"/>
            <a:ext cx="471948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Data Library Technology</a:t>
            </a:r>
          </a:p>
          <a:p>
            <a:r>
              <a:rPr lang="en-US" dirty="0" smtClean="0"/>
              <a:t>Semantics Framework</a:t>
            </a:r>
            <a:endParaRPr lang="en-US" dirty="0"/>
          </a:p>
        </p:txBody>
      </p:sp>
      <p:sp>
        <p:nvSpPr>
          <p:cNvPr id="16" name="TextBox 15"/>
          <p:cNvSpPr txBox="1"/>
          <p:nvPr/>
        </p:nvSpPr>
        <p:spPr>
          <a:xfrm>
            <a:off x="4110242" y="2510192"/>
            <a:ext cx="471948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Ingrid Data Language</a:t>
            </a:r>
          </a:p>
          <a:p>
            <a:r>
              <a:rPr lang="en-US" dirty="0" smtClean="0"/>
              <a:t>IRI science</a:t>
            </a:r>
            <a:endParaRPr lang="en-US" dirty="0"/>
          </a:p>
        </p:txBody>
      </p:sp>
      <p:sp>
        <p:nvSpPr>
          <p:cNvPr id="18" name="TextBox 17"/>
          <p:cNvSpPr txBox="1"/>
          <p:nvPr/>
        </p:nvSpPr>
        <p:spPr>
          <a:xfrm>
            <a:off x="4170308" y="4082268"/>
            <a:ext cx="471948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Internet-based technology</a:t>
            </a:r>
          </a:p>
          <a:p>
            <a:r>
              <a:rPr lang="en-US" dirty="0" smtClean="0"/>
              <a:t>Serving data</a:t>
            </a:r>
          </a:p>
          <a:p>
            <a:r>
              <a:rPr lang="en-US" dirty="0" err="1" smtClean="0"/>
              <a:t>Maprooms</a:t>
            </a:r>
            <a:endParaRPr lang="en-US" dirty="0"/>
          </a:p>
        </p:txBody>
      </p:sp>
      <p:sp>
        <p:nvSpPr>
          <p:cNvPr id="20" name="TextBox 19"/>
          <p:cNvSpPr txBox="1"/>
          <p:nvPr/>
        </p:nvSpPr>
        <p:spPr>
          <a:xfrm>
            <a:off x="4170308" y="5766126"/>
            <a:ext cx="471948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err="1" smtClean="0"/>
              <a:t>Maprooms</a:t>
            </a:r>
            <a:endParaRPr lang="en-US" dirty="0" smtClean="0"/>
          </a:p>
          <a:p>
            <a:r>
              <a:rPr lang="en-US" dirty="0" smtClean="0"/>
              <a:t>Training tool</a:t>
            </a:r>
          </a:p>
          <a:p>
            <a:r>
              <a:rPr lang="en-US" dirty="0" smtClean="0"/>
              <a:t>Technology Transfer</a:t>
            </a:r>
            <a:endParaRPr lang="en-US" dirty="0"/>
          </a:p>
        </p:txBody>
      </p:sp>
      <p:sp>
        <p:nvSpPr>
          <p:cNvPr id="3" name="TextBox 2"/>
          <p:cNvSpPr txBox="1"/>
          <p:nvPr/>
        </p:nvSpPr>
        <p:spPr>
          <a:xfrm>
            <a:off x="2007925" y="1872074"/>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Technology constraints</a:t>
            </a:r>
            <a:endParaRPr lang="en-US" dirty="0"/>
          </a:p>
        </p:txBody>
      </p:sp>
      <p:sp>
        <p:nvSpPr>
          <p:cNvPr id="22" name="TextBox 21"/>
          <p:cNvSpPr txBox="1"/>
          <p:nvPr/>
        </p:nvSpPr>
        <p:spPr>
          <a:xfrm>
            <a:off x="2007926" y="3571217"/>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Access in relevant and timely manner</a:t>
            </a:r>
            <a:endParaRPr lang="en-US" dirty="0"/>
          </a:p>
        </p:txBody>
      </p:sp>
      <p:sp>
        <p:nvSpPr>
          <p:cNvPr id="23" name="TextBox 22"/>
          <p:cNvSpPr txBox="1"/>
          <p:nvPr/>
        </p:nvSpPr>
        <p:spPr>
          <a:xfrm>
            <a:off x="2007926" y="5251639"/>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Uptake of Climate Information</a:t>
            </a:r>
            <a:endParaRPr lang="en-US" dirty="0"/>
          </a:p>
        </p:txBody>
      </p:sp>
    </p:spTree>
    <p:extLst>
      <p:ext uri="{BB962C8B-B14F-4D97-AF65-F5344CB8AC3E}">
        <p14:creationId xmlns:p14="http://schemas.microsoft.com/office/powerpoint/2010/main" val="2432237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7"/>
            <a:ext cx="8229600" cy="1143000"/>
          </a:xfrm>
        </p:spPr>
        <p:txBody>
          <a:bodyPr/>
          <a:lstStyle/>
          <a:p>
            <a:r>
              <a:rPr lang="en-US" dirty="0" smtClean="0"/>
              <a:t>Reach</a:t>
            </a:r>
            <a:endParaRPr lang="en-US" dirty="0"/>
          </a:p>
        </p:txBody>
      </p:sp>
      <p:pic>
        <p:nvPicPr>
          <p:cNvPr id="4" name="Picture 3" descr="Screen Shot 2013-06-20 at 12.31.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054" y="858893"/>
            <a:ext cx="6022946" cy="3632361"/>
          </a:xfrm>
          <a:prstGeom prst="rect">
            <a:avLst/>
          </a:prstGeom>
        </p:spPr>
      </p:pic>
      <p:pic>
        <p:nvPicPr>
          <p:cNvPr id="5" name="Picture 4" descr="Screen Shot 2013-06-20 at 12.33.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56824"/>
            <a:ext cx="4311167" cy="3401175"/>
          </a:xfrm>
          <a:prstGeom prst="rect">
            <a:avLst/>
          </a:prstGeom>
        </p:spPr>
      </p:pic>
      <p:pic>
        <p:nvPicPr>
          <p:cNvPr id="7" name="Picture 6" descr="IRIOLDplusnew-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236264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Funding</a:t>
            </a:r>
            <a:endParaRPr lang="en-US" dirty="0"/>
          </a:p>
        </p:txBody>
      </p:sp>
      <p:sp>
        <p:nvSpPr>
          <p:cNvPr id="3" name="Content Placeholder 2"/>
          <p:cNvSpPr>
            <a:spLocks noGrp="1"/>
          </p:cNvSpPr>
          <p:nvPr>
            <p:ph idx="1"/>
          </p:nvPr>
        </p:nvSpPr>
        <p:spPr>
          <a:xfrm>
            <a:off x="5023489" y="1562186"/>
            <a:ext cx="4120511" cy="4525963"/>
          </a:xfrm>
        </p:spPr>
        <p:txBody>
          <a:bodyPr>
            <a:normAutofit fontScale="70000" lnSpcReduction="20000"/>
          </a:bodyPr>
          <a:lstStyle/>
          <a:p>
            <a:r>
              <a:rPr lang="en-US" dirty="0"/>
              <a:t>CCAFS</a:t>
            </a:r>
          </a:p>
          <a:p>
            <a:r>
              <a:rPr lang="en-US" dirty="0" smtClean="0"/>
              <a:t>CSIRO</a:t>
            </a:r>
          </a:p>
          <a:p>
            <a:r>
              <a:rPr lang="en-US" dirty="0" smtClean="0"/>
              <a:t>IICA </a:t>
            </a:r>
            <a:r>
              <a:rPr lang="en-US" dirty="0"/>
              <a:t>– INMET</a:t>
            </a:r>
          </a:p>
          <a:p>
            <a:r>
              <a:rPr lang="en-US" dirty="0" smtClean="0"/>
              <a:t>NASA</a:t>
            </a:r>
          </a:p>
          <a:p>
            <a:r>
              <a:rPr lang="en-US" dirty="0"/>
              <a:t>NIH</a:t>
            </a:r>
            <a:endParaRPr lang="en-US" dirty="0" smtClean="0"/>
          </a:p>
          <a:p>
            <a:r>
              <a:rPr lang="en-US" dirty="0"/>
              <a:t>NOAA</a:t>
            </a:r>
          </a:p>
          <a:p>
            <a:r>
              <a:rPr lang="en-US" dirty="0" smtClean="0"/>
              <a:t>NSF</a:t>
            </a:r>
          </a:p>
          <a:p>
            <a:r>
              <a:rPr lang="en-US" dirty="0"/>
              <a:t>RISE</a:t>
            </a:r>
            <a:endParaRPr lang="en-US" dirty="0" smtClean="0"/>
          </a:p>
          <a:p>
            <a:r>
              <a:rPr lang="en-US" dirty="0" smtClean="0"/>
              <a:t>Uruguay Ministry of Agriculture</a:t>
            </a:r>
          </a:p>
          <a:p>
            <a:r>
              <a:rPr lang="en-US" dirty="0" smtClean="0"/>
              <a:t>USAID CCRD</a:t>
            </a:r>
          </a:p>
          <a:p>
            <a:r>
              <a:rPr lang="en-US" dirty="0" smtClean="0"/>
              <a:t>USAID E3</a:t>
            </a:r>
          </a:p>
          <a:p>
            <a:r>
              <a:rPr lang="en-US" dirty="0"/>
              <a:t>USAID </a:t>
            </a:r>
            <a:r>
              <a:rPr lang="en-US" dirty="0" smtClean="0"/>
              <a:t>IFAD</a:t>
            </a:r>
          </a:p>
          <a:p>
            <a:r>
              <a:rPr lang="en-US" dirty="0" smtClean="0"/>
              <a:t>USAID UPLBFI</a:t>
            </a:r>
          </a:p>
        </p:txBody>
      </p:sp>
      <p:pic>
        <p:nvPicPr>
          <p:cNvPr id="5" name="Picture 4" descr="Screen Shot 2013-06-20 at 11.37.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 y="1178463"/>
            <a:ext cx="5012274" cy="4888047"/>
          </a:xfrm>
          <a:prstGeom prst="rect">
            <a:avLst/>
          </a:prstGeom>
        </p:spPr>
      </p:pic>
      <p:pic>
        <p:nvPicPr>
          <p:cNvPr id="6" name="Picture 5" descr="IRIOLDplusnew-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1532457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Challenges and Vision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community of Data Library Developers Worldwide who address data issues, tool development, etc.</a:t>
            </a:r>
          </a:p>
          <a:p>
            <a:r>
              <a:rPr lang="en-US" dirty="0" smtClean="0"/>
              <a:t>Stronger semantic framework to allow more automatic analyses</a:t>
            </a:r>
          </a:p>
          <a:p>
            <a:r>
              <a:rPr lang="en-US" dirty="0" smtClean="0"/>
              <a:t>Better management of provenance of any analysis and graphics for accurate referencing</a:t>
            </a:r>
          </a:p>
          <a:p>
            <a:r>
              <a:rPr lang="en-US" dirty="0" smtClean="0"/>
              <a:t>Introduce parallel computation to improve efficiency</a:t>
            </a:r>
          </a:p>
          <a:p>
            <a:r>
              <a:rPr lang="en-US" dirty="0" smtClean="0"/>
              <a:t>Solid work done to disseminate public health information: pursue the same for Agriculture, Water Management, etc.</a:t>
            </a:r>
            <a:endParaRPr lang="en-US" dirty="0"/>
          </a:p>
        </p:txBody>
      </p:sp>
      <p:pic>
        <p:nvPicPr>
          <p:cNvPr id="6" name="Picture 5" descr="IRIOLDplusnew-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42304852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73350"/>
            <a:ext cx="8229600" cy="1143000"/>
          </a:xfrm>
          <a:prstGeom prst="rect">
            <a:avLst/>
          </a:prstGeom>
        </p:spPr>
        <p:txBody>
          <a:bodyPr/>
          <a:lstStyle/>
          <a:p>
            <a:r>
              <a:rPr lang="en-US" dirty="0" err="1" smtClean="0"/>
              <a:t>Ingridly</a:t>
            </a:r>
            <a:r>
              <a:rPr lang="en-US" dirty="0" smtClean="0"/>
              <a:t> yours</a:t>
            </a:r>
            <a:endParaRPr lang="en-US" dirty="0"/>
          </a:p>
        </p:txBody>
      </p:sp>
    </p:spTree>
    <p:extLst>
      <p:ext uri="{BB962C8B-B14F-4D97-AF65-F5344CB8AC3E}">
        <p14:creationId xmlns:p14="http://schemas.microsoft.com/office/powerpoint/2010/main" val="12921651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 Inter-operability</a:t>
            </a:r>
            <a:endParaRPr lang="en-US" dirty="0"/>
          </a:p>
        </p:txBody>
      </p:sp>
      <p:sp>
        <p:nvSpPr>
          <p:cNvPr id="4" name="TextBox 3"/>
          <p:cNvSpPr txBox="1"/>
          <p:nvPr/>
        </p:nvSpPr>
        <p:spPr>
          <a:xfrm>
            <a:off x="0" y="1232972"/>
            <a:ext cx="3431496" cy="369332"/>
          </a:xfrm>
          <a:prstGeom prst="rect">
            <a:avLst/>
          </a:prstGeom>
          <a:noFill/>
        </p:spPr>
        <p:txBody>
          <a:bodyPr wrap="square" rtlCol="0">
            <a:spAutoFit/>
          </a:bodyPr>
          <a:lstStyle/>
          <a:p>
            <a:r>
              <a:rPr lang="en-US" dirty="0" err="1"/>
              <a:t>mali</a:t>
            </a:r>
            <a:r>
              <a:rPr lang="en-US" dirty="0"/>
              <a:t> cfsva2005 climate </a:t>
            </a:r>
            <a:r>
              <a:rPr lang="en-US" dirty="0" err="1"/>
              <a:t>change.sav</a:t>
            </a:r>
            <a:endParaRPr lang="en-US" dirty="0"/>
          </a:p>
        </p:txBody>
      </p:sp>
      <p:pic>
        <p:nvPicPr>
          <p:cNvPr id="5" name="Picture 4" descr="Screen Shot 2013-06-20 at 10.25.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3710"/>
            <a:ext cx="9144000" cy="4919068"/>
          </a:xfrm>
          <a:prstGeom prst="rect">
            <a:avLst/>
          </a:prstGeom>
        </p:spPr>
      </p:pic>
      <p:pic>
        <p:nvPicPr>
          <p:cNvPr id="6" name="Picture 5"/>
          <p:cNvPicPr>
            <a:picLocks noChangeAspect="1"/>
          </p:cNvPicPr>
          <p:nvPr/>
        </p:nvPicPr>
        <p:blipFill>
          <a:blip r:embed="rId4"/>
          <a:stretch>
            <a:fillRect/>
          </a:stretch>
        </p:blipFill>
        <p:spPr>
          <a:xfrm>
            <a:off x="4844502" y="1181856"/>
            <a:ext cx="4299497" cy="3754595"/>
          </a:xfrm>
          <a:prstGeom prst="rect">
            <a:avLst/>
          </a:prstGeom>
        </p:spPr>
      </p:pic>
    </p:spTree>
    <p:extLst>
      <p:ext uri="{BB962C8B-B14F-4D97-AF65-F5344CB8AC3E}">
        <p14:creationId xmlns:p14="http://schemas.microsoft.com/office/powerpoint/2010/main" val="3567733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 Inter-operability</a:t>
            </a:r>
            <a:endParaRPr lang="en-US" dirty="0"/>
          </a:p>
        </p:txBody>
      </p:sp>
      <p:pic>
        <p:nvPicPr>
          <p:cNvPr id="3" name="Picture 2" descr="Screen Shot 2013-06-20 at 10.28.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867"/>
            <a:ext cx="4936156" cy="1292623"/>
          </a:xfrm>
          <a:prstGeom prst="rect">
            <a:avLst/>
          </a:prstGeom>
        </p:spPr>
      </p:pic>
      <p:pic>
        <p:nvPicPr>
          <p:cNvPr id="7" name="Picture 6" descr="Screen Shot 2013-06-20 at 10.29.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5490"/>
            <a:ext cx="3911835" cy="4472509"/>
          </a:xfrm>
          <a:prstGeom prst="rect">
            <a:avLst/>
          </a:prstGeom>
        </p:spPr>
      </p:pic>
      <p:pic>
        <p:nvPicPr>
          <p:cNvPr id="8" name="Picture 7" descr="Screen Shot 2013-06-20 at 10.30.1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7650" y="2385491"/>
            <a:ext cx="5236349" cy="3140191"/>
          </a:xfrm>
          <a:prstGeom prst="rect">
            <a:avLst/>
          </a:prstGeom>
        </p:spPr>
      </p:pic>
      <p:cxnSp>
        <p:nvCxnSpPr>
          <p:cNvPr id="11" name="Straight Arrow Connector 10"/>
          <p:cNvCxnSpPr/>
          <p:nvPr/>
        </p:nvCxnSpPr>
        <p:spPr>
          <a:xfrm flipV="1">
            <a:off x="1623563" y="4046056"/>
            <a:ext cx="2579371" cy="707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IRIOLDplusnew-0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703363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0066" y="58472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77" y="27956"/>
            <a:ext cx="2219984" cy="556773"/>
          </a:xfrm>
        </p:spPr>
        <p:txBody>
          <a:bodyPr>
            <a:normAutofit fontScale="90000"/>
          </a:bodyPr>
          <a:lstStyle/>
          <a:p>
            <a:r>
              <a:rPr lang="en-US" dirty="0" smtClean="0"/>
              <a:t>Problem?</a:t>
            </a:r>
            <a:endParaRPr lang="en-US" dirty="0"/>
          </a:p>
        </p:txBody>
      </p:sp>
      <p:sp>
        <p:nvSpPr>
          <p:cNvPr id="5" name="TextBox 4"/>
          <p:cNvSpPr txBox="1"/>
          <p:nvPr/>
        </p:nvSpPr>
        <p:spPr>
          <a:xfrm>
            <a:off x="146194" y="676093"/>
            <a:ext cx="381620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Database, tables, spreadsheets, GRIDB, </a:t>
            </a:r>
            <a:r>
              <a:rPr lang="en-US" dirty="0" err="1" smtClean="0"/>
              <a:t>netCDF</a:t>
            </a:r>
            <a:r>
              <a:rPr lang="en-US" dirty="0" smtClean="0"/>
              <a:t>, images, binary, servers, </a:t>
            </a:r>
            <a:r>
              <a:rPr lang="en-US" dirty="0" err="1" smtClean="0"/>
              <a:t>OpenDAP</a:t>
            </a:r>
            <a:r>
              <a:rPr lang="en-US" dirty="0" smtClean="0"/>
              <a:t>, THREDDS, </a:t>
            </a:r>
            <a:r>
              <a:rPr lang="en-US" dirty="0" err="1" smtClean="0"/>
              <a:t>shapefile</a:t>
            </a:r>
            <a:endParaRPr lang="en-US" dirty="0"/>
          </a:p>
        </p:txBody>
      </p:sp>
      <p:sp>
        <p:nvSpPr>
          <p:cNvPr id="6" name="TextBox 5"/>
          <p:cNvSpPr txBox="1"/>
          <p:nvPr/>
        </p:nvSpPr>
        <p:spPr>
          <a:xfrm>
            <a:off x="146194" y="5963478"/>
            <a:ext cx="38162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Informed action by decision-maker</a:t>
            </a:r>
            <a:endParaRPr lang="en-US" dirty="0"/>
          </a:p>
        </p:txBody>
      </p:sp>
      <p:sp>
        <p:nvSpPr>
          <p:cNvPr id="7" name="Down Arrow 6"/>
          <p:cNvSpPr/>
          <p:nvPr/>
        </p:nvSpPr>
        <p:spPr>
          <a:xfrm>
            <a:off x="0" y="1599423"/>
            <a:ext cx="532015" cy="4364055"/>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1949" y="2664642"/>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Generate knowledge</a:t>
            </a:r>
            <a:endParaRPr lang="en-US" dirty="0"/>
          </a:p>
        </p:txBody>
      </p:sp>
      <p:sp>
        <p:nvSpPr>
          <p:cNvPr id="9" name="Down Arrow 8"/>
          <p:cNvSpPr/>
          <p:nvPr/>
        </p:nvSpPr>
        <p:spPr>
          <a:xfrm>
            <a:off x="1690433" y="1796978"/>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2015" y="4356515"/>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Access to knowledge</a:t>
            </a:r>
            <a:endParaRPr lang="en-US" dirty="0"/>
          </a:p>
        </p:txBody>
      </p:sp>
      <p:sp>
        <p:nvSpPr>
          <p:cNvPr id="11" name="Down Arrow 10"/>
          <p:cNvSpPr/>
          <p:nvPr/>
        </p:nvSpPr>
        <p:spPr>
          <a:xfrm>
            <a:off x="1690433" y="3442169"/>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690433" y="5126027"/>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5527721" y="44474"/>
            <a:ext cx="2219984" cy="556773"/>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Solution!</a:t>
            </a:r>
            <a:endParaRPr lang="en-US" dirty="0"/>
          </a:p>
        </p:txBody>
      </p:sp>
      <p:sp>
        <p:nvSpPr>
          <p:cNvPr id="14" name="TextBox 13"/>
          <p:cNvSpPr txBox="1"/>
          <p:nvPr/>
        </p:nvSpPr>
        <p:spPr>
          <a:xfrm>
            <a:off x="4170308" y="790019"/>
            <a:ext cx="471948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Data Library Technology</a:t>
            </a:r>
          </a:p>
          <a:p>
            <a:r>
              <a:rPr lang="en-US" dirty="0" smtClean="0"/>
              <a:t>Semantics Framework</a:t>
            </a:r>
            <a:endParaRPr lang="en-US" dirty="0"/>
          </a:p>
        </p:txBody>
      </p:sp>
      <p:sp>
        <p:nvSpPr>
          <p:cNvPr id="3" name="TextBox 2"/>
          <p:cNvSpPr txBox="1"/>
          <p:nvPr/>
        </p:nvSpPr>
        <p:spPr>
          <a:xfrm>
            <a:off x="2007925" y="1872074"/>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Technology constraints</a:t>
            </a:r>
            <a:endParaRPr lang="en-US" dirty="0"/>
          </a:p>
        </p:txBody>
      </p:sp>
      <p:sp>
        <p:nvSpPr>
          <p:cNvPr id="22" name="TextBox 21"/>
          <p:cNvSpPr txBox="1"/>
          <p:nvPr/>
        </p:nvSpPr>
        <p:spPr>
          <a:xfrm>
            <a:off x="2007926" y="3571217"/>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Access in relevant and timely manner</a:t>
            </a:r>
            <a:endParaRPr lang="en-US" dirty="0"/>
          </a:p>
        </p:txBody>
      </p:sp>
      <p:sp>
        <p:nvSpPr>
          <p:cNvPr id="23" name="TextBox 22"/>
          <p:cNvSpPr txBox="1"/>
          <p:nvPr/>
        </p:nvSpPr>
        <p:spPr>
          <a:xfrm>
            <a:off x="2007926" y="5251639"/>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Uptake of Climate Information</a:t>
            </a:r>
            <a:endParaRPr lang="en-US" dirty="0"/>
          </a:p>
        </p:txBody>
      </p:sp>
      <p:pic>
        <p:nvPicPr>
          <p:cNvPr id="17" name="Picture 16" descr="IRIOLDplusnew-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1681864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8137"/>
          </a:xfrm>
        </p:spPr>
        <p:txBody>
          <a:bodyPr>
            <a:normAutofit fontScale="90000"/>
          </a:bodyPr>
          <a:lstStyle/>
          <a:p>
            <a:r>
              <a:rPr lang="en-US" dirty="0" smtClean="0"/>
              <a:t>Generating Knowledge</a:t>
            </a:r>
            <a:endParaRPr lang="en-US"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774" y="1302742"/>
            <a:ext cx="6450068" cy="40058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6" descr="IRIOLDplusnew-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27955805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0" y="230220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0066" y="58472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77" y="27956"/>
            <a:ext cx="2219984" cy="556773"/>
          </a:xfrm>
        </p:spPr>
        <p:txBody>
          <a:bodyPr>
            <a:normAutofit fontScale="90000"/>
          </a:bodyPr>
          <a:lstStyle/>
          <a:p>
            <a:r>
              <a:rPr lang="en-US" dirty="0" smtClean="0"/>
              <a:t>Problem?</a:t>
            </a:r>
            <a:endParaRPr lang="en-US" dirty="0"/>
          </a:p>
        </p:txBody>
      </p:sp>
      <p:sp>
        <p:nvSpPr>
          <p:cNvPr id="5" name="TextBox 4"/>
          <p:cNvSpPr txBox="1"/>
          <p:nvPr/>
        </p:nvSpPr>
        <p:spPr>
          <a:xfrm>
            <a:off x="146194" y="676093"/>
            <a:ext cx="381620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Database, tables, spreadsheets, GRIDB, </a:t>
            </a:r>
            <a:r>
              <a:rPr lang="en-US" dirty="0" err="1" smtClean="0"/>
              <a:t>netCDF</a:t>
            </a:r>
            <a:r>
              <a:rPr lang="en-US" dirty="0" smtClean="0"/>
              <a:t>, images, binary, servers, </a:t>
            </a:r>
            <a:r>
              <a:rPr lang="en-US" dirty="0" err="1" smtClean="0"/>
              <a:t>OpenDAP</a:t>
            </a:r>
            <a:r>
              <a:rPr lang="en-US" dirty="0" smtClean="0"/>
              <a:t>, THREDDS, </a:t>
            </a:r>
            <a:r>
              <a:rPr lang="en-US" dirty="0" err="1" smtClean="0"/>
              <a:t>shapefile</a:t>
            </a:r>
            <a:endParaRPr lang="en-US" dirty="0"/>
          </a:p>
        </p:txBody>
      </p:sp>
      <p:sp>
        <p:nvSpPr>
          <p:cNvPr id="6" name="TextBox 5"/>
          <p:cNvSpPr txBox="1"/>
          <p:nvPr/>
        </p:nvSpPr>
        <p:spPr>
          <a:xfrm>
            <a:off x="146194" y="5963478"/>
            <a:ext cx="38162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Informed action by decision-maker</a:t>
            </a:r>
            <a:endParaRPr lang="en-US" dirty="0"/>
          </a:p>
        </p:txBody>
      </p:sp>
      <p:sp>
        <p:nvSpPr>
          <p:cNvPr id="7" name="Down Arrow 6"/>
          <p:cNvSpPr/>
          <p:nvPr/>
        </p:nvSpPr>
        <p:spPr>
          <a:xfrm>
            <a:off x="0" y="1599423"/>
            <a:ext cx="532015" cy="4364055"/>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1949" y="2664642"/>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Generate knowledge</a:t>
            </a:r>
            <a:endParaRPr lang="en-US" dirty="0"/>
          </a:p>
        </p:txBody>
      </p:sp>
      <p:sp>
        <p:nvSpPr>
          <p:cNvPr id="9" name="Down Arrow 8"/>
          <p:cNvSpPr/>
          <p:nvPr/>
        </p:nvSpPr>
        <p:spPr>
          <a:xfrm>
            <a:off x="1690433" y="1796978"/>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2015" y="4356515"/>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Access to knowledge</a:t>
            </a:r>
            <a:endParaRPr lang="en-US" dirty="0"/>
          </a:p>
        </p:txBody>
      </p:sp>
      <p:sp>
        <p:nvSpPr>
          <p:cNvPr id="11" name="Down Arrow 10"/>
          <p:cNvSpPr/>
          <p:nvPr/>
        </p:nvSpPr>
        <p:spPr>
          <a:xfrm>
            <a:off x="1690433" y="3442169"/>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690433" y="5126027"/>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5527721" y="44474"/>
            <a:ext cx="2219984" cy="556773"/>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Solution!</a:t>
            </a:r>
            <a:endParaRPr lang="en-US" dirty="0"/>
          </a:p>
        </p:txBody>
      </p:sp>
      <p:sp>
        <p:nvSpPr>
          <p:cNvPr id="14" name="TextBox 13"/>
          <p:cNvSpPr txBox="1"/>
          <p:nvPr/>
        </p:nvSpPr>
        <p:spPr>
          <a:xfrm>
            <a:off x="4170308" y="790019"/>
            <a:ext cx="471948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Data Library Technology</a:t>
            </a:r>
          </a:p>
          <a:p>
            <a:r>
              <a:rPr lang="en-US" dirty="0" smtClean="0"/>
              <a:t>Semantics Framework</a:t>
            </a:r>
            <a:endParaRPr lang="en-US" dirty="0"/>
          </a:p>
        </p:txBody>
      </p:sp>
      <p:sp>
        <p:nvSpPr>
          <p:cNvPr id="16" name="TextBox 15"/>
          <p:cNvSpPr txBox="1"/>
          <p:nvPr/>
        </p:nvSpPr>
        <p:spPr>
          <a:xfrm>
            <a:off x="4110242" y="2510192"/>
            <a:ext cx="471948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Ingrid Data Language</a:t>
            </a:r>
          </a:p>
          <a:p>
            <a:r>
              <a:rPr lang="en-US" dirty="0" smtClean="0"/>
              <a:t>IRI science</a:t>
            </a:r>
            <a:endParaRPr lang="en-US" dirty="0"/>
          </a:p>
        </p:txBody>
      </p:sp>
      <p:sp>
        <p:nvSpPr>
          <p:cNvPr id="3" name="TextBox 2"/>
          <p:cNvSpPr txBox="1"/>
          <p:nvPr/>
        </p:nvSpPr>
        <p:spPr>
          <a:xfrm>
            <a:off x="2007925" y="1872074"/>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Technology constraints</a:t>
            </a:r>
            <a:endParaRPr lang="en-US" dirty="0"/>
          </a:p>
        </p:txBody>
      </p:sp>
      <p:sp>
        <p:nvSpPr>
          <p:cNvPr id="22" name="TextBox 21"/>
          <p:cNvSpPr txBox="1"/>
          <p:nvPr/>
        </p:nvSpPr>
        <p:spPr>
          <a:xfrm>
            <a:off x="2007926" y="3571217"/>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Access in relevant and timely manner</a:t>
            </a:r>
            <a:endParaRPr lang="en-US" dirty="0"/>
          </a:p>
        </p:txBody>
      </p:sp>
      <p:sp>
        <p:nvSpPr>
          <p:cNvPr id="23" name="TextBox 22"/>
          <p:cNvSpPr txBox="1"/>
          <p:nvPr/>
        </p:nvSpPr>
        <p:spPr>
          <a:xfrm>
            <a:off x="2007926" y="5251639"/>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Uptake of Climate Information</a:t>
            </a:r>
            <a:endParaRPr lang="en-US" dirty="0"/>
          </a:p>
        </p:txBody>
      </p:sp>
      <p:pic>
        <p:nvPicPr>
          <p:cNvPr id="19" name="Picture 18" descr="IRIOLDplusnew-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3032752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8137"/>
          </a:xfrm>
        </p:spPr>
        <p:txBody>
          <a:bodyPr>
            <a:normAutofit fontScale="90000"/>
          </a:bodyPr>
          <a:lstStyle/>
          <a:p>
            <a:r>
              <a:rPr lang="en-US" dirty="0" smtClean="0"/>
              <a:t>Serving data</a:t>
            </a:r>
            <a:endParaRPr lang="en-US"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2" y="922775"/>
            <a:ext cx="6450068" cy="40058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 name="Picture 2" descr="Screen Shot 2013-06-20 at 11.15.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081" y="942059"/>
            <a:ext cx="7166919" cy="5124451"/>
          </a:xfrm>
          <a:prstGeom prst="rect">
            <a:avLst/>
          </a:prstGeom>
        </p:spPr>
      </p:pic>
      <p:pic>
        <p:nvPicPr>
          <p:cNvPr id="7" name="Picture 6" descr="IRIOLDplusnew-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3823512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60066" y="394054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0" y="230220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0066" y="584729"/>
            <a:ext cx="9001343" cy="1139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77" y="27956"/>
            <a:ext cx="2219984" cy="556773"/>
          </a:xfrm>
        </p:spPr>
        <p:txBody>
          <a:bodyPr>
            <a:normAutofit fontScale="90000"/>
          </a:bodyPr>
          <a:lstStyle/>
          <a:p>
            <a:r>
              <a:rPr lang="en-US" dirty="0" smtClean="0"/>
              <a:t>Problem?</a:t>
            </a:r>
            <a:endParaRPr lang="en-US" dirty="0"/>
          </a:p>
        </p:txBody>
      </p:sp>
      <p:sp>
        <p:nvSpPr>
          <p:cNvPr id="5" name="TextBox 4"/>
          <p:cNvSpPr txBox="1"/>
          <p:nvPr/>
        </p:nvSpPr>
        <p:spPr>
          <a:xfrm>
            <a:off x="146194" y="676093"/>
            <a:ext cx="381620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Database, tables, spreadsheets, GRIDB, </a:t>
            </a:r>
            <a:r>
              <a:rPr lang="en-US" dirty="0" err="1" smtClean="0"/>
              <a:t>netCDF</a:t>
            </a:r>
            <a:r>
              <a:rPr lang="en-US" dirty="0" smtClean="0"/>
              <a:t>, images, binary, servers, </a:t>
            </a:r>
            <a:r>
              <a:rPr lang="en-US" dirty="0" err="1" smtClean="0"/>
              <a:t>OpenDAP</a:t>
            </a:r>
            <a:r>
              <a:rPr lang="en-US" dirty="0" smtClean="0"/>
              <a:t>, THREDDS, </a:t>
            </a:r>
            <a:r>
              <a:rPr lang="en-US" dirty="0" err="1" smtClean="0"/>
              <a:t>shapefile</a:t>
            </a:r>
            <a:endParaRPr lang="en-US" dirty="0"/>
          </a:p>
        </p:txBody>
      </p:sp>
      <p:sp>
        <p:nvSpPr>
          <p:cNvPr id="6" name="TextBox 5"/>
          <p:cNvSpPr txBox="1"/>
          <p:nvPr/>
        </p:nvSpPr>
        <p:spPr>
          <a:xfrm>
            <a:off x="146194" y="5963478"/>
            <a:ext cx="38162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Informed action by decision-maker</a:t>
            </a:r>
            <a:endParaRPr lang="en-US" dirty="0"/>
          </a:p>
        </p:txBody>
      </p:sp>
      <p:sp>
        <p:nvSpPr>
          <p:cNvPr id="7" name="Down Arrow 6"/>
          <p:cNvSpPr/>
          <p:nvPr/>
        </p:nvSpPr>
        <p:spPr>
          <a:xfrm>
            <a:off x="0" y="1599423"/>
            <a:ext cx="532015" cy="4364055"/>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1949" y="2664642"/>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Generate knowledge</a:t>
            </a:r>
            <a:endParaRPr lang="en-US" dirty="0"/>
          </a:p>
        </p:txBody>
      </p:sp>
      <p:sp>
        <p:nvSpPr>
          <p:cNvPr id="9" name="Down Arrow 8"/>
          <p:cNvSpPr/>
          <p:nvPr/>
        </p:nvSpPr>
        <p:spPr>
          <a:xfrm>
            <a:off x="1690433" y="1796978"/>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2015" y="4356515"/>
            <a:ext cx="34303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Access to knowledge</a:t>
            </a:r>
            <a:endParaRPr lang="en-US" dirty="0"/>
          </a:p>
        </p:txBody>
      </p:sp>
      <p:sp>
        <p:nvSpPr>
          <p:cNvPr id="11" name="Down Arrow 10"/>
          <p:cNvSpPr/>
          <p:nvPr/>
        </p:nvSpPr>
        <p:spPr>
          <a:xfrm>
            <a:off x="1690433" y="3442169"/>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690433" y="5126027"/>
            <a:ext cx="317493" cy="640099"/>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5527721" y="44474"/>
            <a:ext cx="2219984" cy="556773"/>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Solution!</a:t>
            </a:r>
            <a:endParaRPr lang="en-US" dirty="0"/>
          </a:p>
        </p:txBody>
      </p:sp>
      <p:sp>
        <p:nvSpPr>
          <p:cNvPr id="14" name="TextBox 13"/>
          <p:cNvSpPr txBox="1"/>
          <p:nvPr/>
        </p:nvSpPr>
        <p:spPr>
          <a:xfrm>
            <a:off x="4170308" y="790019"/>
            <a:ext cx="471948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Data Library Technology</a:t>
            </a:r>
          </a:p>
          <a:p>
            <a:r>
              <a:rPr lang="en-US" dirty="0" smtClean="0"/>
              <a:t>Semantics Framework</a:t>
            </a:r>
            <a:endParaRPr lang="en-US" dirty="0"/>
          </a:p>
        </p:txBody>
      </p:sp>
      <p:sp>
        <p:nvSpPr>
          <p:cNvPr id="16" name="TextBox 15"/>
          <p:cNvSpPr txBox="1"/>
          <p:nvPr/>
        </p:nvSpPr>
        <p:spPr>
          <a:xfrm>
            <a:off x="4110242" y="2510192"/>
            <a:ext cx="471948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Ingrid Data Language</a:t>
            </a:r>
          </a:p>
          <a:p>
            <a:r>
              <a:rPr lang="en-US" dirty="0" smtClean="0"/>
              <a:t>IRI science</a:t>
            </a:r>
            <a:endParaRPr lang="en-US" dirty="0"/>
          </a:p>
        </p:txBody>
      </p:sp>
      <p:sp>
        <p:nvSpPr>
          <p:cNvPr id="18" name="TextBox 17"/>
          <p:cNvSpPr txBox="1"/>
          <p:nvPr/>
        </p:nvSpPr>
        <p:spPr>
          <a:xfrm>
            <a:off x="4170308" y="4082268"/>
            <a:ext cx="471948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Internet-based technology</a:t>
            </a:r>
          </a:p>
          <a:p>
            <a:r>
              <a:rPr lang="en-US" dirty="0" smtClean="0"/>
              <a:t>Serving data</a:t>
            </a:r>
          </a:p>
          <a:p>
            <a:r>
              <a:rPr lang="en-US" dirty="0" err="1" smtClean="0"/>
              <a:t>Maprooms</a:t>
            </a:r>
            <a:endParaRPr lang="en-US" dirty="0"/>
          </a:p>
        </p:txBody>
      </p:sp>
      <p:sp>
        <p:nvSpPr>
          <p:cNvPr id="3" name="TextBox 2"/>
          <p:cNvSpPr txBox="1"/>
          <p:nvPr/>
        </p:nvSpPr>
        <p:spPr>
          <a:xfrm>
            <a:off x="2007925" y="1872074"/>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Technology constraints</a:t>
            </a:r>
            <a:endParaRPr lang="en-US" dirty="0"/>
          </a:p>
        </p:txBody>
      </p:sp>
      <p:sp>
        <p:nvSpPr>
          <p:cNvPr id="22" name="TextBox 21"/>
          <p:cNvSpPr txBox="1"/>
          <p:nvPr/>
        </p:nvSpPr>
        <p:spPr>
          <a:xfrm>
            <a:off x="2007926" y="3571217"/>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Access in relevant and timely manner</a:t>
            </a:r>
            <a:endParaRPr lang="en-US" dirty="0"/>
          </a:p>
        </p:txBody>
      </p:sp>
      <p:sp>
        <p:nvSpPr>
          <p:cNvPr id="23" name="TextBox 22"/>
          <p:cNvSpPr txBox="1"/>
          <p:nvPr/>
        </p:nvSpPr>
        <p:spPr>
          <a:xfrm>
            <a:off x="2007926" y="5251639"/>
            <a:ext cx="6821799"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Barriers: Uptake of Climate Information</a:t>
            </a:r>
            <a:endParaRPr lang="en-US" dirty="0"/>
          </a:p>
        </p:txBody>
      </p:sp>
      <p:pic>
        <p:nvPicPr>
          <p:cNvPr id="21" name="Picture 20" descr="IRIOLDplusnew-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167" y="6234054"/>
            <a:ext cx="2442633" cy="518641"/>
          </a:xfrm>
          <a:prstGeom prst="rect">
            <a:avLst/>
          </a:prstGeom>
        </p:spPr>
      </p:pic>
    </p:spTree>
    <p:extLst>
      <p:ext uri="{BB962C8B-B14F-4D97-AF65-F5344CB8AC3E}">
        <p14:creationId xmlns:p14="http://schemas.microsoft.com/office/powerpoint/2010/main" val="2626510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916</TotalTime>
  <Words>1811</Words>
  <Application>Microsoft Macintosh PowerPoint</Application>
  <PresentationFormat>On-screen Show (4:3)</PresentationFormat>
  <Paragraphs>212</Paragraphs>
  <Slides>24</Slides>
  <Notes>23</Notes>
  <HiddenSlides>1</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IRI Data Library: enhancing accessibility of climate knowledge</vt:lpstr>
      <vt:lpstr>Problem?</vt:lpstr>
      <vt:lpstr>Datasets Inter-operability</vt:lpstr>
      <vt:lpstr>Datasets Inter-operability</vt:lpstr>
      <vt:lpstr>Problem?</vt:lpstr>
      <vt:lpstr>Generating Knowledge</vt:lpstr>
      <vt:lpstr>Problem?</vt:lpstr>
      <vt:lpstr>Serving data</vt:lpstr>
      <vt:lpstr>Problem?</vt:lpstr>
      <vt:lpstr>The birth and life of the IFRC Maprooms</vt:lpstr>
      <vt:lpstr>The birth and life of the IFRC Maprooms</vt:lpstr>
      <vt:lpstr>The birth and life of the IFRC Maprooms</vt:lpstr>
      <vt:lpstr>The birth and life of the IFRC Maprooms</vt:lpstr>
      <vt:lpstr>The birth and life of the IFRC Maprooms</vt:lpstr>
      <vt:lpstr>The birth and life of the IFRC Maprooms</vt:lpstr>
      <vt:lpstr>The birth and life of the IFRC Maprooms</vt:lpstr>
      <vt:lpstr>More Maprooms</vt:lpstr>
      <vt:lpstr>Training Tool</vt:lpstr>
      <vt:lpstr>Technology Transfer</vt:lpstr>
      <vt:lpstr>Problem?</vt:lpstr>
      <vt:lpstr>Reach</vt:lpstr>
      <vt:lpstr>Resources and Funding</vt:lpstr>
      <vt:lpstr>New Challenges and Vision</vt:lpstr>
      <vt:lpstr>Ingridly yours</vt:lpstr>
    </vt:vector>
  </TitlesOfParts>
  <Company>IRI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 Data Library: enhancing accessibility of climate knowledge</dc:title>
  <dc:creator>Remi Cousin</dc:creator>
  <cp:lastModifiedBy>francesco</cp:lastModifiedBy>
  <cp:revision>62</cp:revision>
  <dcterms:created xsi:type="dcterms:W3CDTF">2013-06-18T14:27:10Z</dcterms:created>
  <dcterms:modified xsi:type="dcterms:W3CDTF">2013-07-01T20:29:54Z</dcterms:modified>
</cp:coreProperties>
</file>