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4" r:id="rId2"/>
    <p:sldMasterId id="2147483677" r:id="rId3"/>
  </p:sldMasterIdLst>
  <p:sldIdLst>
    <p:sldId id="273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357"/>
    <a:srgbClr val="191766"/>
    <a:srgbClr val="FFFFFF"/>
    <a:srgbClr val="1E1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490" autoAdjust="0"/>
  </p:normalViewPr>
  <p:slideViewPr>
    <p:cSldViewPr snapToGrid="0" snapToObjects="1" showGuides="1">
      <p:cViewPr varScale="1">
        <p:scale>
          <a:sx n="104" d="100"/>
          <a:sy n="104" d="100"/>
        </p:scale>
        <p:origin x="-1216" y="-112"/>
      </p:cViewPr>
      <p:guideLst>
        <p:guide orient="horz" pos="2136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934E1A-D867-0545-9577-3EB4C6DBA6EF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B8BDCA-1A85-894F-9439-F9BB4E04A6AA}">
      <dgm:prSet phldrT="[Text]"/>
      <dgm:spPr/>
      <dgm:t>
        <a:bodyPr/>
        <a:lstStyle/>
        <a:p>
          <a:r>
            <a:rPr lang="en-US" dirty="0" smtClean="0"/>
            <a:t>Carbon</a:t>
          </a:r>
          <a:endParaRPr lang="en-US" dirty="0"/>
        </a:p>
      </dgm:t>
    </dgm:pt>
    <dgm:pt modelId="{A5028565-BE87-904C-885B-231E6DBFEEED}" type="parTrans" cxnId="{4E4D8C40-E2D3-DB49-B73F-9066EB467390}">
      <dgm:prSet/>
      <dgm:spPr/>
      <dgm:t>
        <a:bodyPr/>
        <a:lstStyle/>
        <a:p>
          <a:endParaRPr lang="en-US"/>
        </a:p>
      </dgm:t>
    </dgm:pt>
    <dgm:pt modelId="{2FDBCB81-01B2-654D-9EFB-432E7690B9BB}" type="sibTrans" cxnId="{4E4D8C40-E2D3-DB49-B73F-9066EB467390}">
      <dgm:prSet/>
      <dgm:spPr/>
      <dgm:t>
        <a:bodyPr/>
        <a:lstStyle/>
        <a:p>
          <a:endParaRPr lang="en-US"/>
        </a:p>
      </dgm:t>
    </dgm:pt>
    <dgm:pt modelId="{AA98735D-C052-7043-A932-919737901C8F}">
      <dgm:prSet phldrT="[Text]"/>
      <dgm:spPr/>
      <dgm:t>
        <a:bodyPr/>
        <a:lstStyle/>
        <a:p>
          <a:r>
            <a:rPr lang="en-US" dirty="0" smtClean="0"/>
            <a:t>Ocean</a:t>
          </a:r>
          <a:endParaRPr lang="en-US" dirty="0"/>
        </a:p>
      </dgm:t>
    </dgm:pt>
    <dgm:pt modelId="{A5444968-8C08-FA4C-9387-8D53D1B156AB}" type="parTrans" cxnId="{007F21E0-8BDC-C845-BA66-223B55C9B245}">
      <dgm:prSet/>
      <dgm:spPr/>
      <dgm:t>
        <a:bodyPr/>
        <a:lstStyle/>
        <a:p>
          <a:endParaRPr lang="en-US"/>
        </a:p>
      </dgm:t>
    </dgm:pt>
    <dgm:pt modelId="{D1E172B7-BD03-5E49-A83D-B35497772D0F}" type="sibTrans" cxnId="{007F21E0-8BDC-C845-BA66-223B55C9B245}">
      <dgm:prSet/>
      <dgm:spPr/>
      <dgm:t>
        <a:bodyPr/>
        <a:lstStyle/>
        <a:p>
          <a:endParaRPr lang="en-US"/>
        </a:p>
      </dgm:t>
    </dgm:pt>
    <dgm:pt modelId="{7A68D4AD-E468-DE40-AE56-29BBE2F64F93}">
      <dgm:prSet phldrT="[Text]"/>
      <dgm:spPr/>
      <dgm:t>
        <a:bodyPr/>
        <a:lstStyle/>
        <a:p>
          <a:r>
            <a:rPr lang="en-US" dirty="0" smtClean="0"/>
            <a:t>Chemistry</a:t>
          </a:r>
          <a:endParaRPr lang="en-US" dirty="0"/>
        </a:p>
      </dgm:t>
    </dgm:pt>
    <dgm:pt modelId="{43352809-6D1D-CF4B-ADB7-2D26B815FFB7}" type="parTrans" cxnId="{6106A517-3BEE-5E45-A238-74B6496A6F5B}">
      <dgm:prSet/>
      <dgm:spPr/>
      <dgm:t>
        <a:bodyPr/>
        <a:lstStyle/>
        <a:p>
          <a:endParaRPr lang="en-US"/>
        </a:p>
      </dgm:t>
    </dgm:pt>
    <dgm:pt modelId="{0CF0867B-790D-DB4B-ACDE-C612393BD3B6}" type="sibTrans" cxnId="{6106A517-3BEE-5E45-A238-74B6496A6F5B}">
      <dgm:prSet/>
      <dgm:spPr/>
      <dgm:t>
        <a:bodyPr/>
        <a:lstStyle/>
        <a:p>
          <a:endParaRPr lang="en-US"/>
        </a:p>
      </dgm:t>
    </dgm:pt>
    <dgm:pt modelId="{5880506C-9C3E-2246-9549-FB2362055BA4}">
      <dgm:prSet phldrT="[Text]"/>
      <dgm:spPr/>
      <dgm:t>
        <a:bodyPr/>
        <a:lstStyle/>
        <a:p>
          <a:r>
            <a:rPr lang="en-US" dirty="0" smtClean="0"/>
            <a:t>Atmosphere</a:t>
          </a:r>
          <a:endParaRPr lang="en-US" dirty="0"/>
        </a:p>
      </dgm:t>
    </dgm:pt>
    <dgm:pt modelId="{945EEBAB-3054-534A-9F2A-F8C50B88F2D7}" type="parTrans" cxnId="{3F168810-E48B-C343-8C1B-F28C6A662194}">
      <dgm:prSet/>
      <dgm:spPr/>
      <dgm:t>
        <a:bodyPr/>
        <a:lstStyle/>
        <a:p>
          <a:endParaRPr lang="en-US"/>
        </a:p>
      </dgm:t>
    </dgm:pt>
    <dgm:pt modelId="{D55F8293-73BF-E047-B8A6-E022CCE2CC26}" type="sibTrans" cxnId="{3F168810-E48B-C343-8C1B-F28C6A662194}">
      <dgm:prSet/>
      <dgm:spPr/>
      <dgm:t>
        <a:bodyPr/>
        <a:lstStyle/>
        <a:p>
          <a:endParaRPr lang="en-US"/>
        </a:p>
      </dgm:t>
    </dgm:pt>
    <dgm:pt modelId="{4C7FBDC8-A18A-444F-8C76-1412EF161B0F}">
      <dgm:prSet phldrT="[Text]"/>
      <dgm:spPr/>
      <dgm:t>
        <a:bodyPr/>
        <a:lstStyle/>
        <a:p>
          <a:r>
            <a:rPr lang="en-US" dirty="0" smtClean="0"/>
            <a:t>Ice</a:t>
          </a:r>
          <a:endParaRPr lang="en-US" dirty="0"/>
        </a:p>
      </dgm:t>
    </dgm:pt>
    <dgm:pt modelId="{E9E545CA-58F6-F847-B9D7-797465AC1490}" type="parTrans" cxnId="{E1D002A3-8908-BE41-8EAD-0FCE9B75E900}">
      <dgm:prSet/>
      <dgm:spPr/>
      <dgm:t>
        <a:bodyPr/>
        <a:lstStyle/>
        <a:p>
          <a:endParaRPr lang="en-US"/>
        </a:p>
      </dgm:t>
    </dgm:pt>
    <dgm:pt modelId="{E0F43E06-CBF9-6241-9AAE-95CA3FEE15B9}" type="sibTrans" cxnId="{E1D002A3-8908-BE41-8EAD-0FCE9B75E900}">
      <dgm:prSet/>
      <dgm:spPr/>
      <dgm:t>
        <a:bodyPr/>
        <a:lstStyle/>
        <a:p>
          <a:endParaRPr lang="en-US"/>
        </a:p>
      </dgm:t>
    </dgm:pt>
    <dgm:pt modelId="{5D1A1ECA-A3C2-D742-8896-493C4E5E1794}">
      <dgm:prSet phldrT="[Text]"/>
      <dgm:spPr/>
      <dgm:t>
        <a:bodyPr/>
        <a:lstStyle/>
        <a:p>
          <a:r>
            <a:rPr lang="en-US" dirty="0" smtClean="0"/>
            <a:t>Land</a:t>
          </a:r>
          <a:endParaRPr lang="en-US" dirty="0"/>
        </a:p>
      </dgm:t>
    </dgm:pt>
    <dgm:pt modelId="{A479D0AC-8482-8146-87A3-9D9541A42801}" type="parTrans" cxnId="{FE8BB5CD-C15B-0547-B18C-9E7BCD33CEFB}">
      <dgm:prSet/>
      <dgm:spPr/>
      <dgm:t>
        <a:bodyPr/>
        <a:lstStyle/>
        <a:p>
          <a:endParaRPr lang="en-US"/>
        </a:p>
      </dgm:t>
    </dgm:pt>
    <dgm:pt modelId="{BBF9BC43-E7BB-8042-8A47-41E3C91241BF}" type="sibTrans" cxnId="{FE8BB5CD-C15B-0547-B18C-9E7BCD33CEFB}">
      <dgm:prSet/>
      <dgm:spPr/>
      <dgm:t>
        <a:bodyPr/>
        <a:lstStyle/>
        <a:p>
          <a:endParaRPr lang="en-US"/>
        </a:p>
      </dgm:t>
    </dgm:pt>
    <dgm:pt modelId="{97246A54-00EC-6046-A60D-0658B4B08C87}" type="pres">
      <dgm:prSet presAssocID="{38934E1A-D867-0545-9577-3EB4C6DBA6E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22D941-14A6-A54C-8F64-54097BF03030}" type="pres">
      <dgm:prSet presAssocID="{27B8BDCA-1A85-894F-9439-F9BB4E04A6AA}" presName="dummy" presStyleCnt="0"/>
      <dgm:spPr/>
    </dgm:pt>
    <dgm:pt modelId="{C431E8E5-4B03-B04D-BD53-FD1A639552AD}" type="pres">
      <dgm:prSet presAssocID="{27B8BDCA-1A85-894F-9439-F9BB4E04A6AA}" presName="node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FF683-96BF-AA4C-94E7-F5ED4F1EF268}" type="pres">
      <dgm:prSet presAssocID="{2FDBCB81-01B2-654D-9EFB-432E7690B9BB}" presName="sibTrans" presStyleLbl="node1" presStyleIdx="0" presStyleCnt="6"/>
      <dgm:spPr/>
      <dgm:t>
        <a:bodyPr/>
        <a:lstStyle/>
        <a:p>
          <a:endParaRPr lang="en-US"/>
        </a:p>
      </dgm:t>
    </dgm:pt>
    <dgm:pt modelId="{EB989C3A-D01A-2A48-AEED-DB0642CC6E7E}" type="pres">
      <dgm:prSet presAssocID="{AA98735D-C052-7043-A932-919737901C8F}" presName="dummy" presStyleCnt="0"/>
      <dgm:spPr/>
    </dgm:pt>
    <dgm:pt modelId="{22F2EE7C-90F7-3646-8B51-22C9F785B2CB}" type="pres">
      <dgm:prSet presAssocID="{AA98735D-C052-7043-A932-919737901C8F}" presName="node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360ADE-90AD-5F41-97E9-3E09A9ADC9AF}" type="pres">
      <dgm:prSet presAssocID="{D1E172B7-BD03-5E49-A83D-B35497772D0F}" presName="sibTrans" presStyleLbl="node1" presStyleIdx="1" presStyleCnt="6"/>
      <dgm:spPr/>
      <dgm:t>
        <a:bodyPr/>
        <a:lstStyle/>
        <a:p>
          <a:endParaRPr lang="en-US"/>
        </a:p>
      </dgm:t>
    </dgm:pt>
    <dgm:pt modelId="{2D1501AD-2A1A-C54A-BC10-70FA279BF57F}" type="pres">
      <dgm:prSet presAssocID="{5880506C-9C3E-2246-9549-FB2362055BA4}" presName="dummy" presStyleCnt="0"/>
      <dgm:spPr/>
    </dgm:pt>
    <dgm:pt modelId="{C864EB25-C536-0C4F-8194-88CA34CFF18B}" type="pres">
      <dgm:prSet presAssocID="{5880506C-9C3E-2246-9549-FB2362055BA4}" presName="node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4C7BF0-AE47-4D4B-9701-73A2A2B7BC0A}" type="pres">
      <dgm:prSet presAssocID="{D55F8293-73BF-E047-B8A6-E022CCE2CC26}" presName="sibTrans" presStyleLbl="node1" presStyleIdx="2" presStyleCnt="6"/>
      <dgm:spPr/>
      <dgm:t>
        <a:bodyPr/>
        <a:lstStyle/>
        <a:p>
          <a:endParaRPr lang="en-US"/>
        </a:p>
      </dgm:t>
    </dgm:pt>
    <dgm:pt modelId="{14A57A92-8E61-D24E-B5A4-7B01B3F2B74F}" type="pres">
      <dgm:prSet presAssocID="{5D1A1ECA-A3C2-D742-8896-493C4E5E1794}" presName="dummy" presStyleCnt="0"/>
      <dgm:spPr/>
    </dgm:pt>
    <dgm:pt modelId="{5668D0ED-8882-EC43-A099-3070B92FF16B}" type="pres">
      <dgm:prSet presAssocID="{5D1A1ECA-A3C2-D742-8896-493C4E5E1794}" presName="node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948AA5-ECE3-0945-905B-6C47BFF0AE9E}" type="pres">
      <dgm:prSet presAssocID="{BBF9BC43-E7BB-8042-8A47-41E3C91241BF}" presName="sibTrans" presStyleLbl="node1" presStyleIdx="3" presStyleCnt="6"/>
      <dgm:spPr/>
      <dgm:t>
        <a:bodyPr/>
        <a:lstStyle/>
        <a:p>
          <a:endParaRPr lang="en-US"/>
        </a:p>
      </dgm:t>
    </dgm:pt>
    <dgm:pt modelId="{2624226B-5EFF-F248-A4EB-CBEB2F039837}" type="pres">
      <dgm:prSet presAssocID="{7A68D4AD-E468-DE40-AE56-29BBE2F64F93}" presName="dummy" presStyleCnt="0"/>
      <dgm:spPr/>
    </dgm:pt>
    <dgm:pt modelId="{96538D26-3E4A-FB41-8428-C49DBB8E9852}" type="pres">
      <dgm:prSet presAssocID="{7A68D4AD-E468-DE40-AE56-29BBE2F64F93}" presName="node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63D6E6-03A2-C44C-987F-DDFFD0A70E73}" type="pres">
      <dgm:prSet presAssocID="{0CF0867B-790D-DB4B-ACDE-C612393BD3B6}" presName="sibTrans" presStyleLbl="node1" presStyleIdx="4" presStyleCnt="6"/>
      <dgm:spPr/>
      <dgm:t>
        <a:bodyPr/>
        <a:lstStyle/>
        <a:p>
          <a:endParaRPr lang="en-US"/>
        </a:p>
      </dgm:t>
    </dgm:pt>
    <dgm:pt modelId="{C25AC306-430A-9743-A60E-5081FFA051EB}" type="pres">
      <dgm:prSet presAssocID="{4C7FBDC8-A18A-444F-8C76-1412EF161B0F}" presName="dummy" presStyleCnt="0"/>
      <dgm:spPr/>
    </dgm:pt>
    <dgm:pt modelId="{845BA09A-8802-D948-B22B-3CF05DD3CA1D}" type="pres">
      <dgm:prSet presAssocID="{4C7FBDC8-A18A-444F-8C76-1412EF161B0F}" presName="node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55C8E1-7804-484A-B5C7-300AD0B6AE21}" type="pres">
      <dgm:prSet presAssocID="{E0F43E06-CBF9-6241-9AAE-95CA3FEE15B9}" presName="sibTrans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63C337D0-5B2B-7A42-90DC-5B857BAD63E3}" type="presOf" srcId="{D55F8293-73BF-E047-B8A6-E022CCE2CC26}" destId="{A34C7BF0-AE47-4D4B-9701-73A2A2B7BC0A}" srcOrd="0" destOrd="0" presId="urn:microsoft.com/office/officeart/2005/8/layout/cycle1"/>
    <dgm:cxn modelId="{B70A42B5-D656-5343-A1FC-93C7568C39F1}" type="presOf" srcId="{38934E1A-D867-0545-9577-3EB4C6DBA6EF}" destId="{97246A54-00EC-6046-A60D-0658B4B08C87}" srcOrd="0" destOrd="0" presId="urn:microsoft.com/office/officeart/2005/8/layout/cycle1"/>
    <dgm:cxn modelId="{FE8BB5CD-C15B-0547-B18C-9E7BCD33CEFB}" srcId="{38934E1A-D867-0545-9577-3EB4C6DBA6EF}" destId="{5D1A1ECA-A3C2-D742-8896-493C4E5E1794}" srcOrd="3" destOrd="0" parTransId="{A479D0AC-8482-8146-87A3-9D9541A42801}" sibTransId="{BBF9BC43-E7BB-8042-8A47-41E3C91241BF}"/>
    <dgm:cxn modelId="{73A9C427-9B3E-0A40-A0C9-AB6BC391DA50}" type="presOf" srcId="{5D1A1ECA-A3C2-D742-8896-493C4E5E1794}" destId="{5668D0ED-8882-EC43-A099-3070B92FF16B}" srcOrd="0" destOrd="0" presId="urn:microsoft.com/office/officeart/2005/8/layout/cycle1"/>
    <dgm:cxn modelId="{0B562379-995A-D248-9CE3-64B72E978BB2}" type="presOf" srcId="{E0F43E06-CBF9-6241-9AAE-95CA3FEE15B9}" destId="{BB55C8E1-7804-484A-B5C7-300AD0B6AE21}" srcOrd="0" destOrd="0" presId="urn:microsoft.com/office/officeart/2005/8/layout/cycle1"/>
    <dgm:cxn modelId="{E1D002A3-8908-BE41-8EAD-0FCE9B75E900}" srcId="{38934E1A-D867-0545-9577-3EB4C6DBA6EF}" destId="{4C7FBDC8-A18A-444F-8C76-1412EF161B0F}" srcOrd="5" destOrd="0" parTransId="{E9E545CA-58F6-F847-B9D7-797465AC1490}" sibTransId="{E0F43E06-CBF9-6241-9AAE-95CA3FEE15B9}"/>
    <dgm:cxn modelId="{5DB8757E-FFCC-6A46-9E2A-82309FB2DCE1}" type="presOf" srcId="{4C7FBDC8-A18A-444F-8C76-1412EF161B0F}" destId="{845BA09A-8802-D948-B22B-3CF05DD3CA1D}" srcOrd="0" destOrd="0" presId="urn:microsoft.com/office/officeart/2005/8/layout/cycle1"/>
    <dgm:cxn modelId="{6106A517-3BEE-5E45-A238-74B6496A6F5B}" srcId="{38934E1A-D867-0545-9577-3EB4C6DBA6EF}" destId="{7A68D4AD-E468-DE40-AE56-29BBE2F64F93}" srcOrd="4" destOrd="0" parTransId="{43352809-6D1D-CF4B-ADB7-2D26B815FFB7}" sibTransId="{0CF0867B-790D-DB4B-ACDE-C612393BD3B6}"/>
    <dgm:cxn modelId="{3F168810-E48B-C343-8C1B-F28C6A662194}" srcId="{38934E1A-D867-0545-9577-3EB4C6DBA6EF}" destId="{5880506C-9C3E-2246-9549-FB2362055BA4}" srcOrd="2" destOrd="0" parTransId="{945EEBAB-3054-534A-9F2A-F8C50B88F2D7}" sibTransId="{D55F8293-73BF-E047-B8A6-E022CCE2CC26}"/>
    <dgm:cxn modelId="{4E65D593-3C0F-F148-B683-3C6CBD22535B}" type="presOf" srcId="{5880506C-9C3E-2246-9549-FB2362055BA4}" destId="{C864EB25-C536-0C4F-8194-88CA34CFF18B}" srcOrd="0" destOrd="0" presId="urn:microsoft.com/office/officeart/2005/8/layout/cycle1"/>
    <dgm:cxn modelId="{007F21E0-8BDC-C845-BA66-223B55C9B245}" srcId="{38934E1A-D867-0545-9577-3EB4C6DBA6EF}" destId="{AA98735D-C052-7043-A932-919737901C8F}" srcOrd="1" destOrd="0" parTransId="{A5444968-8C08-FA4C-9387-8D53D1B156AB}" sibTransId="{D1E172B7-BD03-5E49-A83D-B35497772D0F}"/>
    <dgm:cxn modelId="{0BAFFF87-4FD6-4D49-AD5F-EEB8199E8A7B}" type="presOf" srcId="{2FDBCB81-01B2-654D-9EFB-432E7690B9BB}" destId="{91FFF683-96BF-AA4C-94E7-F5ED4F1EF268}" srcOrd="0" destOrd="0" presId="urn:microsoft.com/office/officeart/2005/8/layout/cycle1"/>
    <dgm:cxn modelId="{F38CEFA6-8320-574D-804A-F1C5E2DF2EA9}" type="presOf" srcId="{0CF0867B-790D-DB4B-ACDE-C612393BD3B6}" destId="{5663D6E6-03A2-C44C-987F-DDFFD0A70E73}" srcOrd="0" destOrd="0" presId="urn:microsoft.com/office/officeart/2005/8/layout/cycle1"/>
    <dgm:cxn modelId="{A1924D16-BD98-1346-993C-C253429F825A}" type="presOf" srcId="{BBF9BC43-E7BB-8042-8A47-41E3C91241BF}" destId="{1C948AA5-ECE3-0945-905B-6C47BFF0AE9E}" srcOrd="0" destOrd="0" presId="urn:microsoft.com/office/officeart/2005/8/layout/cycle1"/>
    <dgm:cxn modelId="{265E02AB-CFEF-F64D-A18B-CF18B3253C57}" type="presOf" srcId="{D1E172B7-BD03-5E49-A83D-B35497772D0F}" destId="{FB360ADE-90AD-5F41-97E9-3E09A9ADC9AF}" srcOrd="0" destOrd="0" presId="urn:microsoft.com/office/officeart/2005/8/layout/cycle1"/>
    <dgm:cxn modelId="{5C38B8B0-6CDB-A343-9F55-AF15FDB47CFF}" type="presOf" srcId="{27B8BDCA-1A85-894F-9439-F9BB4E04A6AA}" destId="{C431E8E5-4B03-B04D-BD53-FD1A639552AD}" srcOrd="0" destOrd="0" presId="urn:microsoft.com/office/officeart/2005/8/layout/cycle1"/>
    <dgm:cxn modelId="{4E4D8C40-E2D3-DB49-B73F-9066EB467390}" srcId="{38934E1A-D867-0545-9577-3EB4C6DBA6EF}" destId="{27B8BDCA-1A85-894F-9439-F9BB4E04A6AA}" srcOrd="0" destOrd="0" parTransId="{A5028565-BE87-904C-885B-231E6DBFEEED}" sibTransId="{2FDBCB81-01B2-654D-9EFB-432E7690B9BB}"/>
    <dgm:cxn modelId="{7DE6E4B2-2669-FE43-96D6-DF63EC073D0B}" type="presOf" srcId="{7A68D4AD-E468-DE40-AE56-29BBE2F64F93}" destId="{96538D26-3E4A-FB41-8428-C49DBB8E9852}" srcOrd="0" destOrd="0" presId="urn:microsoft.com/office/officeart/2005/8/layout/cycle1"/>
    <dgm:cxn modelId="{35AA3F7C-952B-564D-9E8B-367CA60BF3CF}" type="presOf" srcId="{AA98735D-C052-7043-A932-919737901C8F}" destId="{22F2EE7C-90F7-3646-8B51-22C9F785B2CB}" srcOrd="0" destOrd="0" presId="urn:microsoft.com/office/officeart/2005/8/layout/cycle1"/>
    <dgm:cxn modelId="{7BCA7096-3E99-2C41-AC16-7BF64474B460}" type="presParOf" srcId="{97246A54-00EC-6046-A60D-0658B4B08C87}" destId="{E722D941-14A6-A54C-8F64-54097BF03030}" srcOrd="0" destOrd="0" presId="urn:microsoft.com/office/officeart/2005/8/layout/cycle1"/>
    <dgm:cxn modelId="{3A1A8B8B-5F54-AD4F-8840-82E9B036761C}" type="presParOf" srcId="{97246A54-00EC-6046-A60D-0658B4B08C87}" destId="{C431E8E5-4B03-B04D-BD53-FD1A639552AD}" srcOrd="1" destOrd="0" presId="urn:microsoft.com/office/officeart/2005/8/layout/cycle1"/>
    <dgm:cxn modelId="{FC199F9A-9B7C-C249-92E7-1201B29316A5}" type="presParOf" srcId="{97246A54-00EC-6046-A60D-0658B4B08C87}" destId="{91FFF683-96BF-AA4C-94E7-F5ED4F1EF268}" srcOrd="2" destOrd="0" presId="urn:microsoft.com/office/officeart/2005/8/layout/cycle1"/>
    <dgm:cxn modelId="{0DBD2498-1711-9C49-B5DF-93F3FA6B5E1E}" type="presParOf" srcId="{97246A54-00EC-6046-A60D-0658B4B08C87}" destId="{EB989C3A-D01A-2A48-AEED-DB0642CC6E7E}" srcOrd="3" destOrd="0" presId="urn:microsoft.com/office/officeart/2005/8/layout/cycle1"/>
    <dgm:cxn modelId="{EA1A4F75-EE99-CF47-B590-AC37383D9977}" type="presParOf" srcId="{97246A54-00EC-6046-A60D-0658B4B08C87}" destId="{22F2EE7C-90F7-3646-8B51-22C9F785B2CB}" srcOrd="4" destOrd="0" presId="urn:microsoft.com/office/officeart/2005/8/layout/cycle1"/>
    <dgm:cxn modelId="{BAFD2D2D-97F3-C34F-B5D9-B47BF961EBDE}" type="presParOf" srcId="{97246A54-00EC-6046-A60D-0658B4B08C87}" destId="{FB360ADE-90AD-5F41-97E9-3E09A9ADC9AF}" srcOrd="5" destOrd="0" presId="urn:microsoft.com/office/officeart/2005/8/layout/cycle1"/>
    <dgm:cxn modelId="{1798AC7E-94FE-7547-8DC6-B5B60112BB4D}" type="presParOf" srcId="{97246A54-00EC-6046-A60D-0658B4B08C87}" destId="{2D1501AD-2A1A-C54A-BC10-70FA279BF57F}" srcOrd="6" destOrd="0" presId="urn:microsoft.com/office/officeart/2005/8/layout/cycle1"/>
    <dgm:cxn modelId="{E8A56C0E-16CB-6D41-99C9-4079E0201FC6}" type="presParOf" srcId="{97246A54-00EC-6046-A60D-0658B4B08C87}" destId="{C864EB25-C536-0C4F-8194-88CA34CFF18B}" srcOrd="7" destOrd="0" presId="urn:microsoft.com/office/officeart/2005/8/layout/cycle1"/>
    <dgm:cxn modelId="{3CEA0244-1CBF-F542-B4A6-C873FF0870C3}" type="presParOf" srcId="{97246A54-00EC-6046-A60D-0658B4B08C87}" destId="{A34C7BF0-AE47-4D4B-9701-73A2A2B7BC0A}" srcOrd="8" destOrd="0" presId="urn:microsoft.com/office/officeart/2005/8/layout/cycle1"/>
    <dgm:cxn modelId="{19F6ECD4-C197-E047-9274-99EE8FBD79C6}" type="presParOf" srcId="{97246A54-00EC-6046-A60D-0658B4B08C87}" destId="{14A57A92-8E61-D24E-B5A4-7B01B3F2B74F}" srcOrd="9" destOrd="0" presId="urn:microsoft.com/office/officeart/2005/8/layout/cycle1"/>
    <dgm:cxn modelId="{23EAA60F-0E22-AD41-BCD1-7378E19080C6}" type="presParOf" srcId="{97246A54-00EC-6046-A60D-0658B4B08C87}" destId="{5668D0ED-8882-EC43-A099-3070B92FF16B}" srcOrd="10" destOrd="0" presId="urn:microsoft.com/office/officeart/2005/8/layout/cycle1"/>
    <dgm:cxn modelId="{A1851098-79CD-BE4A-B814-9C947E2675A8}" type="presParOf" srcId="{97246A54-00EC-6046-A60D-0658B4B08C87}" destId="{1C948AA5-ECE3-0945-905B-6C47BFF0AE9E}" srcOrd="11" destOrd="0" presId="urn:microsoft.com/office/officeart/2005/8/layout/cycle1"/>
    <dgm:cxn modelId="{303589F6-981A-A749-887F-7A78485A543F}" type="presParOf" srcId="{97246A54-00EC-6046-A60D-0658B4B08C87}" destId="{2624226B-5EFF-F248-A4EB-CBEB2F039837}" srcOrd="12" destOrd="0" presId="urn:microsoft.com/office/officeart/2005/8/layout/cycle1"/>
    <dgm:cxn modelId="{09457023-8991-9D46-BDC5-589A0B166562}" type="presParOf" srcId="{97246A54-00EC-6046-A60D-0658B4B08C87}" destId="{96538D26-3E4A-FB41-8428-C49DBB8E9852}" srcOrd="13" destOrd="0" presId="urn:microsoft.com/office/officeart/2005/8/layout/cycle1"/>
    <dgm:cxn modelId="{6807785D-AB1E-9B47-B4B5-7C7DC92826FF}" type="presParOf" srcId="{97246A54-00EC-6046-A60D-0658B4B08C87}" destId="{5663D6E6-03A2-C44C-987F-DDFFD0A70E73}" srcOrd="14" destOrd="0" presId="urn:microsoft.com/office/officeart/2005/8/layout/cycle1"/>
    <dgm:cxn modelId="{C4EB16A7-E857-8D4A-B33B-0F8E1801F859}" type="presParOf" srcId="{97246A54-00EC-6046-A60D-0658B4B08C87}" destId="{C25AC306-430A-9743-A60E-5081FFA051EB}" srcOrd="15" destOrd="0" presId="urn:microsoft.com/office/officeart/2005/8/layout/cycle1"/>
    <dgm:cxn modelId="{A33B47E0-83D3-1949-BCA4-3391F83AAC2A}" type="presParOf" srcId="{97246A54-00EC-6046-A60D-0658B4B08C87}" destId="{845BA09A-8802-D948-B22B-3CF05DD3CA1D}" srcOrd="16" destOrd="0" presId="urn:microsoft.com/office/officeart/2005/8/layout/cycle1"/>
    <dgm:cxn modelId="{1B16D723-A0A7-BD4D-804D-CDE52AEB49AA}" type="presParOf" srcId="{97246A54-00EC-6046-A60D-0658B4B08C87}" destId="{BB55C8E1-7804-484A-B5C7-300AD0B6AE21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1E8E5-4B03-B04D-BD53-FD1A639552AD}">
      <dsp:nvSpPr>
        <dsp:cNvPr id="0" name=""/>
        <dsp:cNvSpPr/>
      </dsp:nvSpPr>
      <dsp:spPr>
        <a:xfrm>
          <a:off x="1915884" y="28653"/>
          <a:ext cx="571847" cy="571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Carbon</a:t>
          </a:r>
          <a:endParaRPr lang="en-US" sz="800" kern="1200" dirty="0"/>
        </a:p>
      </dsp:txBody>
      <dsp:txXfrm>
        <a:off x="1915884" y="28653"/>
        <a:ext cx="571847" cy="571847"/>
      </dsp:txXfrm>
    </dsp:sp>
    <dsp:sp modelId="{91FFF683-96BF-AA4C-94E7-F5ED4F1EF268}">
      <dsp:nvSpPr>
        <dsp:cNvPr id="0" name=""/>
        <dsp:cNvSpPr/>
      </dsp:nvSpPr>
      <dsp:spPr>
        <a:xfrm>
          <a:off x="166411" y="22770"/>
          <a:ext cx="2794397" cy="2794397"/>
        </a:xfrm>
        <a:prstGeom prst="circularArrow">
          <a:avLst>
            <a:gd name="adj1" fmla="val 3990"/>
            <a:gd name="adj2" fmla="val 250333"/>
            <a:gd name="adj3" fmla="val 20572992"/>
            <a:gd name="adj4" fmla="val 18983187"/>
            <a:gd name="adj5" fmla="val 465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F2EE7C-90F7-3646-8B51-22C9F785B2CB}">
      <dsp:nvSpPr>
        <dsp:cNvPr id="0" name=""/>
        <dsp:cNvSpPr/>
      </dsp:nvSpPr>
      <dsp:spPr>
        <a:xfrm>
          <a:off x="2554082" y="1134045"/>
          <a:ext cx="571847" cy="571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Ocean</a:t>
          </a:r>
          <a:endParaRPr lang="en-US" sz="800" kern="1200" dirty="0"/>
        </a:p>
      </dsp:txBody>
      <dsp:txXfrm>
        <a:off x="2554082" y="1134045"/>
        <a:ext cx="571847" cy="571847"/>
      </dsp:txXfrm>
    </dsp:sp>
    <dsp:sp modelId="{FB360ADE-90AD-5F41-97E9-3E09A9ADC9AF}">
      <dsp:nvSpPr>
        <dsp:cNvPr id="0" name=""/>
        <dsp:cNvSpPr/>
      </dsp:nvSpPr>
      <dsp:spPr>
        <a:xfrm>
          <a:off x="166411" y="22770"/>
          <a:ext cx="2794397" cy="2794397"/>
        </a:xfrm>
        <a:prstGeom prst="circularArrow">
          <a:avLst>
            <a:gd name="adj1" fmla="val 3990"/>
            <a:gd name="adj2" fmla="val 250333"/>
            <a:gd name="adj3" fmla="val 2366480"/>
            <a:gd name="adj4" fmla="val 776676"/>
            <a:gd name="adj5" fmla="val 465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64EB25-C536-0C4F-8194-88CA34CFF18B}">
      <dsp:nvSpPr>
        <dsp:cNvPr id="0" name=""/>
        <dsp:cNvSpPr/>
      </dsp:nvSpPr>
      <dsp:spPr>
        <a:xfrm>
          <a:off x="1915884" y="2239436"/>
          <a:ext cx="571847" cy="571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Atmosphere</a:t>
          </a:r>
          <a:endParaRPr lang="en-US" sz="800" kern="1200" dirty="0"/>
        </a:p>
      </dsp:txBody>
      <dsp:txXfrm>
        <a:off x="1915884" y="2239436"/>
        <a:ext cx="571847" cy="571847"/>
      </dsp:txXfrm>
    </dsp:sp>
    <dsp:sp modelId="{A34C7BF0-AE47-4D4B-9701-73A2A2B7BC0A}">
      <dsp:nvSpPr>
        <dsp:cNvPr id="0" name=""/>
        <dsp:cNvSpPr/>
      </dsp:nvSpPr>
      <dsp:spPr>
        <a:xfrm>
          <a:off x="166411" y="22770"/>
          <a:ext cx="2794397" cy="2794397"/>
        </a:xfrm>
        <a:prstGeom prst="circularArrow">
          <a:avLst>
            <a:gd name="adj1" fmla="val 3990"/>
            <a:gd name="adj2" fmla="val 250333"/>
            <a:gd name="adj3" fmla="val 6110933"/>
            <a:gd name="adj4" fmla="val 4438734"/>
            <a:gd name="adj5" fmla="val 465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68D0ED-8882-EC43-A099-3070B92FF16B}">
      <dsp:nvSpPr>
        <dsp:cNvPr id="0" name=""/>
        <dsp:cNvSpPr/>
      </dsp:nvSpPr>
      <dsp:spPr>
        <a:xfrm>
          <a:off x="639488" y="2239436"/>
          <a:ext cx="571847" cy="571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Land</a:t>
          </a:r>
          <a:endParaRPr lang="en-US" sz="800" kern="1200" dirty="0"/>
        </a:p>
      </dsp:txBody>
      <dsp:txXfrm>
        <a:off x="639488" y="2239436"/>
        <a:ext cx="571847" cy="571847"/>
      </dsp:txXfrm>
    </dsp:sp>
    <dsp:sp modelId="{1C948AA5-ECE3-0945-905B-6C47BFF0AE9E}">
      <dsp:nvSpPr>
        <dsp:cNvPr id="0" name=""/>
        <dsp:cNvSpPr/>
      </dsp:nvSpPr>
      <dsp:spPr>
        <a:xfrm>
          <a:off x="166411" y="22770"/>
          <a:ext cx="2794397" cy="2794397"/>
        </a:xfrm>
        <a:prstGeom prst="circularArrow">
          <a:avLst>
            <a:gd name="adj1" fmla="val 3990"/>
            <a:gd name="adj2" fmla="val 250333"/>
            <a:gd name="adj3" fmla="val 9772992"/>
            <a:gd name="adj4" fmla="val 8183187"/>
            <a:gd name="adj5" fmla="val 465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538D26-3E4A-FB41-8428-C49DBB8E9852}">
      <dsp:nvSpPr>
        <dsp:cNvPr id="0" name=""/>
        <dsp:cNvSpPr/>
      </dsp:nvSpPr>
      <dsp:spPr>
        <a:xfrm>
          <a:off x="1290" y="1134045"/>
          <a:ext cx="571847" cy="571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Chemistry</a:t>
          </a:r>
          <a:endParaRPr lang="en-US" sz="800" kern="1200" dirty="0"/>
        </a:p>
      </dsp:txBody>
      <dsp:txXfrm>
        <a:off x="1290" y="1134045"/>
        <a:ext cx="571847" cy="571847"/>
      </dsp:txXfrm>
    </dsp:sp>
    <dsp:sp modelId="{5663D6E6-03A2-C44C-987F-DDFFD0A70E73}">
      <dsp:nvSpPr>
        <dsp:cNvPr id="0" name=""/>
        <dsp:cNvSpPr/>
      </dsp:nvSpPr>
      <dsp:spPr>
        <a:xfrm>
          <a:off x="166411" y="22770"/>
          <a:ext cx="2794397" cy="2794397"/>
        </a:xfrm>
        <a:prstGeom prst="circularArrow">
          <a:avLst>
            <a:gd name="adj1" fmla="val 3990"/>
            <a:gd name="adj2" fmla="val 250333"/>
            <a:gd name="adj3" fmla="val 13166480"/>
            <a:gd name="adj4" fmla="val 11576676"/>
            <a:gd name="adj5" fmla="val 465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5BA09A-8802-D948-B22B-3CF05DD3CA1D}">
      <dsp:nvSpPr>
        <dsp:cNvPr id="0" name=""/>
        <dsp:cNvSpPr/>
      </dsp:nvSpPr>
      <dsp:spPr>
        <a:xfrm>
          <a:off x="639488" y="28653"/>
          <a:ext cx="571847" cy="571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Ice</a:t>
          </a:r>
          <a:endParaRPr lang="en-US" sz="800" kern="1200" dirty="0"/>
        </a:p>
      </dsp:txBody>
      <dsp:txXfrm>
        <a:off x="639488" y="28653"/>
        <a:ext cx="571847" cy="571847"/>
      </dsp:txXfrm>
    </dsp:sp>
    <dsp:sp modelId="{BB55C8E1-7804-484A-B5C7-300AD0B6AE21}">
      <dsp:nvSpPr>
        <dsp:cNvPr id="0" name=""/>
        <dsp:cNvSpPr/>
      </dsp:nvSpPr>
      <dsp:spPr>
        <a:xfrm>
          <a:off x="166411" y="22770"/>
          <a:ext cx="2794397" cy="2794397"/>
        </a:xfrm>
        <a:prstGeom prst="circularArrow">
          <a:avLst>
            <a:gd name="adj1" fmla="val 3990"/>
            <a:gd name="adj2" fmla="val 250333"/>
            <a:gd name="adj3" fmla="val 16910933"/>
            <a:gd name="adj4" fmla="val 15238734"/>
            <a:gd name="adj5" fmla="val 465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emf"/><Relationship Id="rId3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2">
    <p:bg>
      <p:bgPr>
        <a:solidFill>
          <a:srgbClr val="1E1C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RIOLDplusnewBLU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9"/>
          <a:stretch/>
        </p:blipFill>
        <p:spPr>
          <a:xfrm>
            <a:off x="136045" y="6045001"/>
            <a:ext cx="2720824" cy="851568"/>
          </a:xfrm>
          <a:prstGeom prst="rect">
            <a:avLst/>
          </a:prstGeom>
        </p:spPr>
      </p:pic>
      <p:pic>
        <p:nvPicPr>
          <p:cNvPr id="14" name="Picture 13" descr="IRI icon_PMS2748_white-0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94" b="20743"/>
          <a:stretch/>
        </p:blipFill>
        <p:spPr>
          <a:xfrm>
            <a:off x="5935571" y="3883118"/>
            <a:ext cx="3208429" cy="297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24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0F91E6-1A59-2E45-BB2D-C22351C8E6D8}" type="datetimeFigureOut">
              <a:rPr lang="da-DK" smtClean="0"/>
              <a:t>7/1/13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5EA6A-680D-CA42-9E66-068A9DADA61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3529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0F91E6-1A59-2E45-BB2D-C22351C8E6D8}" type="datetimeFigureOut">
              <a:rPr lang="da-DK" smtClean="0"/>
              <a:t>7/1/13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5EA6A-680D-CA42-9E66-068A9DADA61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9868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67783" y="2394856"/>
            <a:ext cx="7230735" cy="31767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0F91E6-1A59-2E45-BB2D-C22351C8E6D8}" type="datetimeFigureOut">
              <a:rPr lang="da-DK" smtClean="0"/>
              <a:t>7/1/13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5EA6A-680D-CA42-9E66-068A9DADA61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0461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0F91E6-1A59-2E45-BB2D-C22351C8E6D8}" type="datetimeFigureOut">
              <a:rPr lang="da-DK" smtClean="0"/>
              <a:t>7/1/13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5EA6A-680D-CA42-9E66-068A9DADA61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1999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A1925-37F0-1D4C-A567-B24D31BDF512}" type="datetimeFigureOut">
              <a:rPr lang="en-US"/>
              <a:pPr>
                <a:defRPr/>
              </a:pPr>
              <a:t>7/1/13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0D3FA-45C5-A74A-96CB-C66781146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37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74A9D-56ED-7A47-94AB-5F55A7446B01}" type="datetimeFigureOut">
              <a:rPr lang="en-US"/>
              <a:pPr>
                <a:defRPr/>
              </a:pPr>
              <a:t>7/1/13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AA722-E34D-7E41-9EDA-DA79154D0FF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9201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51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RIOLDplusnew-01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9"/>
          <a:stretch/>
        </p:blipFill>
        <p:spPr>
          <a:xfrm>
            <a:off x="240631" y="5990711"/>
            <a:ext cx="2473159" cy="656068"/>
          </a:xfrm>
          <a:prstGeom prst="rect">
            <a:avLst/>
          </a:prstGeom>
        </p:spPr>
      </p:pic>
      <p:pic>
        <p:nvPicPr>
          <p:cNvPr id="4" name="Picture 3" descr="IRI icon_PMS2748_15%blu-01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48" b="23340"/>
          <a:stretch/>
        </p:blipFill>
        <p:spPr>
          <a:xfrm>
            <a:off x="4959687" y="3210928"/>
            <a:ext cx="4184313" cy="364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15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B3F5-9259-8A4D-B626-4220BCAEF314}" type="datetimeFigureOut">
              <a:rPr lang="en-US" smtClean="0"/>
              <a:t>7/1/13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9774-FD7D-8449-B1FB-D1872B7E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8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RIOLDplusnew-01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9"/>
          <a:stretch/>
        </p:blipFill>
        <p:spPr>
          <a:xfrm>
            <a:off x="240631" y="5990711"/>
            <a:ext cx="2473159" cy="656068"/>
          </a:xfrm>
          <a:prstGeom prst="rect">
            <a:avLst/>
          </a:prstGeom>
        </p:spPr>
      </p:pic>
      <p:pic>
        <p:nvPicPr>
          <p:cNvPr id="4" name="Picture 3" descr="IRI icon_PMS2748_15%blu-01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48" b="23340"/>
          <a:stretch/>
        </p:blipFill>
        <p:spPr>
          <a:xfrm>
            <a:off x="4959687" y="3210928"/>
            <a:ext cx="4184313" cy="364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38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2">
    <p:bg>
      <p:bgPr>
        <a:solidFill>
          <a:srgbClr val="1E1C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RIOLDplusnewBLU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9"/>
          <a:stretch/>
        </p:blipFill>
        <p:spPr>
          <a:xfrm>
            <a:off x="136045" y="6045001"/>
            <a:ext cx="2720824" cy="851568"/>
          </a:xfrm>
          <a:prstGeom prst="rect">
            <a:avLst/>
          </a:prstGeom>
        </p:spPr>
      </p:pic>
      <p:pic>
        <p:nvPicPr>
          <p:cNvPr id="14" name="Picture 13" descr="IRI icon_PMS2748_white-0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94" b="20743"/>
          <a:stretch/>
        </p:blipFill>
        <p:spPr>
          <a:xfrm>
            <a:off x="5935571" y="3883118"/>
            <a:ext cx="3208429" cy="297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26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6698" y="1917779"/>
            <a:ext cx="7101382" cy="1671576"/>
          </a:xfrm>
        </p:spPr>
        <p:txBody>
          <a:bodyPr anchor="ctr">
            <a:noAutofit/>
          </a:bodyPr>
          <a:lstStyle>
            <a:lvl1pPr algn="ctr">
              <a:defRPr sz="3200" b="1">
                <a:ln w="3175">
                  <a:noFill/>
                </a:ln>
                <a:solidFill>
                  <a:srgbClr val="0000FF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036698" y="3886200"/>
            <a:ext cx="7101382" cy="17526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800" b="1" i="1">
                <a:solidFill>
                  <a:srgbClr val="0000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0F91E6-1A59-2E45-BB2D-C22351C8E6D8}" type="datetimeFigureOut">
              <a:rPr lang="da-DK" smtClean="0"/>
              <a:t>7/1/13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5EA6A-680D-CA42-9E66-068A9DADA61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712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83838"/>
            <a:ext cx="6196590" cy="469359"/>
          </a:xfrm>
        </p:spPr>
        <p:txBody>
          <a:bodyPr>
            <a:spAutoFit/>
          </a:bodyPr>
          <a:lstStyle>
            <a:lvl1pPr>
              <a:lnSpc>
                <a:spcPct val="85000"/>
              </a:lnSpc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402620"/>
            <a:ext cx="8229600" cy="495373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2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0F91E6-1A59-2E45-BB2D-C22351C8E6D8}" type="datetimeFigureOut">
              <a:rPr lang="da-DK" smtClean="0"/>
              <a:t>7/1/13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5EA6A-680D-CA42-9E66-068A9DADA61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301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10670"/>
            <a:ext cx="6156994" cy="469359"/>
          </a:xfrm>
        </p:spPr>
        <p:txBody>
          <a:bodyPr>
            <a:spAutoFit/>
          </a:bodyPr>
          <a:lstStyle>
            <a:lvl1pPr>
              <a:lnSpc>
                <a:spcPct val="85000"/>
              </a:lnSpc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0F91E6-1A59-2E45-BB2D-C22351C8E6D8}" type="datetimeFigureOut">
              <a:rPr lang="da-DK" smtClean="0"/>
              <a:t>7/1/13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5EA6A-680D-CA42-9E66-068A9DADA61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2898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0F91E6-1A59-2E45-BB2D-C22351C8E6D8}" type="datetimeFigureOut">
              <a:rPr lang="da-DK" smtClean="0"/>
              <a:t>7/1/13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5EA6A-680D-CA42-9E66-068A9DADA61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3170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13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93051-878F-0E4A-8593-018C362F6B60}" type="datetimeFigureOut">
              <a:rPr lang="en-US" smtClean="0"/>
              <a:t>7/1/13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76FAD-B9F6-3B41-9A75-AB4AC6582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7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93051-878F-0E4A-8593-018C362F6B60}" type="datetimeFigureOut">
              <a:rPr lang="en-US" smtClean="0"/>
              <a:t>7/1/13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76FAD-B9F6-3B41-9A75-AB4AC6582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3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67781" y="1393768"/>
            <a:ext cx="7232400" cy="7090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noProof="0" dirty="0" err="1" smtClean="0"/>
              <a:t>Klik</a:t>
            </a:r>
            <a:r>
              <a:rPr lang="en-GB" noProof="0" dirty="0" smtClean="0"/>
              <a:t> for at </a:t>
            </a:r>
            <a:r>
              <a:rPr lang="en-GB" noProof="0" dirty="0" err="1" smtClean="0"/>
              <a:t>redigere</a:t>
            </a:r>
            <a:r>
              <a:rPr lang="en-GB" noProof="0" dirty="0" smtClean="0"/>
              <a:t> </a:t>
            </a:r>
            <a:r>
              <a:rPr lang="en-GB" noProof="0" dirty="0" err="1" smtClean="0"/>
              <a:t>i</a:t>
            </a:r>
            <a:r>
              <a:rPr lang="en-GB" noProof="0" dirty="0" smtClean="0"/>
              <a:t> </a:t>
            </a:r>
            <a:r>
              <a:rPr lang="en-GB" noProof="0" dirty="0" err="1" smtClean="0"/>
              <a:t>masteren</a:t>
            </a:r>
            <a:endParaRPr lang="en-GB" noProof="0" dirty="0"/>
          </a:p>
        </p:txBody>
      </p:sp>
      <p:sp>
        <p:nvSpPr>
          <p:cNvPr id="11" name="Undertitel 2"/>
          <p:cNvSpPr txBox="1">
            <a:spLocks/>
          </p:cNvSpPr>
          <p:nvPr/>
        </p:nvSpPr>
        <p:spPr>
          <a:xfrm>
            <a:off x="667781" y="2394857"/>
            <a:ext cx="7560000" cy="3408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50000"/>
              </a:lnSpc>
              <a:buClr>
                <a:srgbClr val="577624"/>
              </a:buClr>
              <a:buFont typeface="Arial"/>
              <a:buChar char="•"/>
            </a:pPr>
            <a:endParaRPr lang="en-GB" sz="2600" baseline="30000" noProof="0" dirty="0">
              <a:solidFill>
                <a:srgbClr val="392200"/>
              </a:solidFill>
              <a:latin typeface="Arial"/>
              <a:cs typeface="Arial"/>
            </a:endParaRPr>
          </a:p>
        </p:txBody>
      </p:sp>
      <p:pic>
        <p:nvPicPr>
          <p:cNvPr id="5" name="Picture 4" descr="IRIOLDplusnew-01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" y="6250952"/>
            <a:ext cx="2540000" cy="53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69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50000"/>
        </a:lnSpc>
        <a:spcBef>
          <a:spcPct val="20000"/>
        </a:spcBef>
        <a:buClr>
          <a:srgbClr val="577624"/>
        </a:buClr>
        <a:buSzPct val="150000"/>
        <a:buFont typeface="Arial"/>
        <a:buChar char="•"/>
        <a:defRPr sz="1800" b="0" i="0" kern="1200">
          <a:solidFill>
            <a:srgbClr val="39220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50000"/>
        </a:lnSpc>
        <a:spcBef>
          <a:spcPct val="20000"/>
        </a:spcBef>
        <a:buClr>
          <a:srgbClr val="577624"/>
        </a:buClr>
        <a:buSzPct val="150000"/>
        <a:buFont typeface="Arial"/>
        <a:buChar char="•"/>
        <a:defRPr sz="1800" b="0" i="0" kern="1200">
          <a:solidFill>
            <a:srgbClr val="392200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50000"/>
        </a:lnSpc>
        <a:spcBef>
          <a:spcPct val="20000"/>
        </a:spcBef>
        <a:buClr>
          <a:srgbClr val="577624"/>
        </a:buClr>
        <a:buSzPct val="150000"/>
        <a:buFont typeface="Arial"/>
        <a:buChar char="•"/>
        <a:defRPr sz="1800" b="0" i="0" kern="1200">
          <a:solidFill>
            <a:srgbClr val="392200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50000"/>
        </a:lnSpc>
        <a:spcBef>
          <a:spcPct val="20000"/>
        </a:spcBef>
        <a:buClr>
          <a:srgbClr val="577624"/>
        </a:buClr>
        <a:buSzPct val="150000"/>
        <a:buFont typeface="Arial"/>
        <a:buChar char="•"/>
        <a:defRPr sz="1800" b="0" i="0" kern="1200">
          <a:solidFill>
            <a:srgbClr val="392200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50000"/>
        </a:lnSpc>
        <a:spcBef>
          <a:spcPct val="20000"/>
        </a:spcBef>
        <a:buClr>
          <a:srgbClr val="577624"/>
        </a:buClr>
        <a:buSzPct val="150000"/>
        <a:buFont typeface="Arial"/>
        <a:buChar char="•"/>
        <a:defRPr sz="1800" b="0" i="0" kern="1200">
          <a:solidFill>
            <a:srgbClr val="39220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4" Type="http://schemas.openxmlformats.org/officeDocument/2006/relationships/image" Target="../media/image14.gif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Forecast development at the IRI</a:t>
            </a:r>
            <a:endParaRPr lang="en-US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Michael K. Tippett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875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JAS11_Afr_pcp.gif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" r="448"/>
          <a:stretch/>
        </p:blipFill>
        <p:spPr>
          <a:xfrm>
            <a:off x="5256213" y="1235075"/>
            <a:ext cx="3887787" cy="55864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resent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2057400"/>
            <a:ext cx="46128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Forecast ingredients: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Prescribed AGCMs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CFSv2 (coupled)</a:t>
            </a:r>
          </a:p>
          <a:p>
            <a:r>
              <a:rPr lang="en-US" dirty="0" smtClean="0"/>
              <a:t>Products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Issued monthly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3-month averages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Near-surface temperature and precipitation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Maps of </a:t>
            </a:r>
            <a:r>
              <a:rPr lang="en-US" dirty="0" err="1" smtClean="0"/>
              <a:t>tercile</a:t>
            </a:r>
            <a:r>
              <a:rPr lang="en-US" dirty="0" smtClean="0"/>
              <a:t> probabilities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1F497D"/>
                </a:solidFill>
              </a:rPr>
              <a:t>Full PDFs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1F497D"/>
                </a:solidFill>
              </a:rPr>
              <a:t>D</a:t>
            </a:r>
            <a:r>
              <a:rPr lang="en-US" dirty="0" smtClean="0">
                <a:solidFill>
                  <a:srgbClr val="1F497D"/>
                </a:solidFill>
              </a:rPr>
              <a:t>igital data via Data Library</a:t>
            </a:r>
          </a:p>
          <a:p>
            <a:r>
              <a:rPr lang="en-US" dirty="0" smtClean="0"/>
              <a:t>Methodology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Objective estimation of probabilities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Automated map production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1F497D"/>
                </a:solidFill>
              </a:rPr>
              <a:t>More realistic estimates of uncertainty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292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-18577" r="-18577"/>
          <a:stretch/>
        </p:blipFill>
        <p:spPr>
          <a:xfrm>
            <a:off x="1294510" y="787548"/>
            <a:ext cx="7849490" cy="5344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3096" y="227913"/>
            <a:ext cx="6460336" cy="5780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Flexible forecast</a:t>
            </a:r>
            <a:r>
              <a:rPr lang="en-US" sz="2400" dirty="0" smtClean="0"/>
              <a:t> </a:t>
            </a:r>
            <a:r>
              <a:rPr lang="en-US" sz="2400" dirty="0" smtClean="0"/>
              <a:t>format </a:t>
            </a:r>
            <a:r>
              <a:rPr lang="en-US" sz="2400" dirty="0" err="1" smtClean="0"/>
              <a:t>maproom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0014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9632" y="1508125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Forecast inputs</a:t>
            </a:r>
          </a:p>
          <a:p>
            <a:pPr lvl="1"/>
            <a:r>
              <a:rPr lang="en-US" dirty="0" smtClean="0"/>
              <a:t>More coupled models</a:t>
            </a:r>
          </a:p>
          <a:p>
            <a:pPr lvl="1"/>
            <a:r>
              <a:rPr lang="en-US" dirty="0" smtClean="0"/>
              <a:t>NMME</a:t>
            </a:r>
          </a:p>
          <a:p>
            <a:r>
              <a:rPr lang="en-US" dirty="0" smtClean="0"/>
              <a:t>Products</a:t>
            </a:r>
          </a:p>
          <a:p>
            <a:pPr lvl="1"/>
            <a:r>
              <a:rPr lang="en-US" dirty="0" smtClean="0"/>
              <a:t>Additional quantities, time-scales</a:t>
            </a:r>
          </a:p>
          <a:p>
            <a:pPr lvl="1"/>
            <a:r>
              <a:rPr lang="en-US" dirty="0" smtClean="0"/>
              <a:t>Leverage </a:t>
            </a:r>
            <a:r>
              <a:rPr lang="en-US" dirty="0"/>
              <a:t>emerging research</a:t>
            </a:r>
          </a:p>
          <a:p>
            <a:r>
              <a:rPr lang="en-US" dirty="0" smtClean="0"/>
              <a:t>Methodologies</a:t>
            </a:r>
          </a:p>
          <a:p>
            <a:pPr lvl="1"/>
            <a:r>
              <a:rPr lang="en-US" dirty="0" smtClean="0"/>
              <a:t>More agile, able to adapt to changing inputs</a:t>
            </a:r>
          </a:p>
          <a:p>
            <a:pPr lvl="1"/>
            <a:r>
              <a:rPr lang="en-US" dirty="0" smtClean="0"/>
              <a:t>Leverage emerging research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9632" y="274638"/>
            <a:ext cx="8229600" cy="1143000"/>
          </a:xfrm>
        </p:spPr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895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SA_CF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565257"/>
            <a:ext cx="6762750" cy="3905250"/>
          </a:xfrm>
          <a:prstGeom prst="rect">
            <a:avLst/>
          </a:prstGeom>
        </p:spPr>
      </p:pic>
      <p:pic>
        <p:nvPicPr>
          <p:cNvPr id="6" name="Content Placeholder 5" descr="KSA_cbar.gif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1" r="85"/>
          <a:stretch/>
        </p:blipFill>
        <p:spPr>
          <a:xfrm>
            <a:off x="3168650" y="6119813"/>
            <a:ext cx="5975350" cy="53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3373" y="768468"/>
            <a:ext cx="2219325" cy="2609850"/>
          </a:xfrm>
        </p:spPr>
        <p:txBody>
          <a:bodyPr>
            <a:normAutofit/>
          </a:bodyPr>
          <a:lstStyle/>
          <a:p>
            <a:r>
              <a:rPr lang="en-US" dirty="0"/>
              <a:t>F</a:t>
            </a:r>
            <a:r>
              <a:rPr lang="en-US" dirty="0" smtClean="0"/>
              <a:t>orecast and monitoring of regional </a:t>
            </a:r>
            <a:r>
              <a:rPr lang="en-US" dirty="0"/>
              <a:t>extremes </a:t>
            </a:r>
          </a:p>
        </p:txBody>
      </p:sp>
      <p:pic>
        <p:nvPicPr>
          <p:cNvPr id="7" name="Picture 6" descr="KSA_FEW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3752634"/>
            <a:ext cx="6762750" cy="2476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88216" y="4160997"/>
            <a:ext cx="142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88216" y="953134"/>
            <a:ext cx="1073844" cy="36933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Forecasts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41922" y="3325313"/>
            <a:ext cx="1432479" cy="30777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Verification time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168513" y="1060909"/>
            <a:ext cx="430887" cy="178931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600" b="1" dirty="0" smtClean="0"/>
              <a:t>Forecast lead (days)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87615" y="4338272"/>
            <a:ext cx="21783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Monitor and forecast</a:t>
            </a:r>
          </a:p>
          <a:p>
            <a:r>
              <a:rPr lang="en-US" dirty="0"/>
              <a:t>r</a:t>
            </a:r>
            <a:r>
              <a:rPr lang="en-US" dirty="0" smtClean="0"/>
              <a:t>egional indices e.g.: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Rainfall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Severe weather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Fire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3750" y="223234"/>
            <a:ext cx="3241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Motivated by IRFC collaboration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348728" y="3384279"/>
            <a:ext cx="772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0-lead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14273" y="768468"/>
            <a:ext cx="888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45-lead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87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59840" y="21590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Our approach</a:t>
            </a:r>
          </a:p>
          <a:p>
            <a:pPr lvl="1"/>
            <a:r>
              <a:rPr lang="en-US" sz="2400" dirty="0" smtClean="0"/>
              <a:t>Vision</a:t>
            </a:r>
          </a:p>
          <a:p>
            <a:pPr lvl="1"/>
            <a:r>
              <a:rPr lang="en-US" sz="2400" dirty="0" smtClean="0"/>
              <a:t>Values</a:t>
            </a:r>
          </a:p>
          <a:p>
            <a:r>
              <a:rPr lang="en-US" sz="2400" dirty="0" smtClean="0"/>
              <a:t>Past, present</a:t>
            </a:r>
            <a:r>
              <a:rPr lang="en-US" sz="2400" dirty="0"/>
              <a:t> </a:t>
            </a:r>
            <a:r>
              <a:rPr lang="en-US" sz="2400" dirty="0" smtClean="0"/>
              <a:t>and future strategies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268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10640" y="1569720"/>
            <a:ext cx="8229600" cy="485933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Vision</a:t>
            </a:r>
          </a:p>
          <a:p>
            <a:r>
              <a:rPr lang="en-US" dirty="0" smtClean="0"/>
              <a:t>Provide </a:t>
            </a:r>
            <a:r>
              <a:rPr lang="en-US" dirty="0" smtClean="0">
                <a:solidFill>
                  <a:srgbClr val="1F497D"/>
                </a:solidFill>
              </a:rPr>
              <a:t>global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climate</a:t>
            </a:r>
            <a:r>
              <a:rPr lang="en-US" dirty="0" smtClean="0"/>
              <a:t> forecasts for societal benefit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Values</a:t>
            </a:r>
          </a:p>
          <a:p>
            <a:r>
              <a:rPr lang="en-US" dirty="0" smtClean="0"/>
              <a:t>High-quality climate forecast information/ingredients</a:t>
            </a:r>
          </a:p>
          <a:p>
            <a:pPr lvl="1"/>
            <a:r>
              <a:rPr lang="en-US" dirty="0" smtClean="0"/>
              <a:t>In-house</a:t>
            </a:r>
          </a:p>
          <a:p>
            <a:pPr lvl="1"/>
            <a:r>
              <a:rPr lang="en-US" dirty="0" smtClean="0"/>
              <a:t>Partners </a:t>
            </a:r>
          </a:p>
          <a:p>
            <a:r>
              <a:rPr lang="en-US" dirty="0" smtClean="0"/>
              <a:t>Transform forecast information into useful products</a:t>
            </a:r>
          </a:p>
          <a:p>
            <a:pPr lvl="1"/>
            <a:r>
              <a:rPr lang="en-US" dirty="0" smtClean="0"/>
              <a:t>Match user systems with scientific capabilities</a:t>
            </a:r>
          </a:p>
          <a:p>
            <a:r>
              <a:rPr lang="en-US" dirty="0" smtClean="0"/>
              <a:t>Products informed by research (R2O/O2R)</a:t>
            </a:r>
          </a:p>
          <a:p>
            <a:pPr lvl="1"/>
            <a:r>
              <a:rPr lang="en-US" dirty="0" smtClean="0"/>
              <a:t>Physical</a:t>
            </a:r>
          </a:p>
          <a:p>
            <a:pPr lvl="1"/>
            <a:r>
              <a:rPr lang="en-US" dirty="0" smtClean="0"/>
              <a:t>Social</a:t>
            </a:r>
          </a:p>
          <a:p>
            <a:r>
              <a:rPr lang="en-US" dirty="0" smtClean="0"/>
              <a:t>Provide benefit via product content as well as process</a:t>
            </a:r>
          </a:p>
          <a:p>
            <a:pPr lvl="1"/>
            <a:r>
              <a:rPr lang="en-US" dirty="0" smtClean="0"/>
              <a:t>“Best practices”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Approach to forecast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670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19200" y="161036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One that is used.</a:t>
            </a:r>
          </a:p>
          <a:p>
            <a:r>
              <a:rPr lang="en-US" dirty="0"/>
              <a:t>F</a:t>
            </a:r>
            <a:r>
              <a:rPr lang="en-US" dirty="0" smtClean="0"/>
              <a:t>its into a user’s decision system</a:t>
            </a:r>
          </a:p>
          <a:p>
            <a:pPr lvl="1"/>
            <a:r>
              <a:rPr lang="en-US" dirty="0" smtClean="0"/>
              <a:t>Hard to convince users to change their systems</a:t>
            </a:r>
          </a:p>
          <a:p>
            <a:pPr lvl="1"/>
            <a:r>
              <a:rPr lang="en-US" dirty="0" smtClean="0"/>
              <a:t>Easier to get them to add inputs</a:t>
            </a:r>
          </a:p>
          <a:p>
            <a:r>
              <a:rPr lang="en-US" dirty="0" smtClean="0"/>
              <a:t>Available.</a:t>
            </a:r>
          </a:p>
          <a:p>
            <a:pPr lvl="1"/>
            <a:r>
              <a:rPr lang="en-US" dirty="0" smtClean="0"/>
              <a:t>Data library</a:t>
            </a:r>
          </a:p>
          <a:p>
            <a:r>
              <a:rPr lang="en-US" dirty="0" smtClean="0"/>
              <a:t>Trusted.</a:t>
            </a:r>
          </a:p>
          <a:p>
            <a:pPr lvl="1"/>
            <a:r>
              <a:rPr lang="en-US" dirty="0" smtClean="0"/>
              <a:t>Verification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What is a good forecast product?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651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28896" r="-28896"/>
          <a:stretch>
            <a:fillRect/>
          </a:stretch>
        </p:blipFill>
        <p:spPr>
          <a:xfrm>
            <a:off x="-200025" y="930275"/>
            <a:ext cx="9344025" cy="5138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32916"/>
            <a:ext cx="8229600" cy="1039092"/>
          </a:xfrm>
        </p:spPr>
        <p:txBody>
          <a:bodyPr>
            <a:normAutofit/>
          </a:bodyPr>
          <a:lstStyle/>
          <a:p>
            <a:r>
              <a:rPr lang="en-US" dirty="0"/>
              <a:t>F</a:t>
            </a:r>
            <a:r>
              <a:rPr lang="en-US" dirty="0" smtClean="0"/>
              <a:t>orecast verification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507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7840" y="15748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Forecast inputs/ingredients</a:t>
            </a:r>
          </a:p>
          <a:p>
            <a:pPr lvl="1"/>
            <a:r>
              <a:rPr lang="en-US" dirty="0" smtClean="0"/>
              <a:t>Forecast models</a:t>
            </a:r>
          </a:p>
          <a:p>
            <a:pPr lvl="1"/>
            <a:r>
              <a:rPr lang="en-US" dirty="0" smtClean="0"/>
              <a:t>Observational data</a:t>
            </a:r>
          </a:p>
          <a:p>
            <a:r>
              <a:rPr lang="en-US" dirty="0" smtClean="0"/>
              <a:t>Products</a:t>
            </a:r>
          </a:p>
          <a:p>
            <a:pPr lvl="1"/>
            <a:r>
              <a:rPr lang="en-US" dirty="0" smtClean="0"/>
              <a:t>Categorical probabilities</a:t>
            </a:r>
          </a:p>
          <a:p>
            <a:pPr lvl="1"/>
            <a:r>
              <a:rPr lang="en-US" dirty="0" smtClean="0"/>
              <a:t>PDFs</a:t>
            </a:r>
          </a:p>
          <a:p>
            <a:r>
              <a:rPr lang="en-US" dirty="0" smtClean="0"/>
              <a:t>Methodologies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ombination/calibration of forecast inputs</a:t>
            </a:r>
          </a:p>
          <a:p>
            <a:pPr lvl="1"/>
            <a:r>
              <a:rPr lang="en-US" dirty="0" smtClean="0"/>
              <a:t>Product delivery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7840" y="249238"/>
            <a:ext cx="8229600" cy="1143000"/>
          </a:xfrm>
        </p:spPr>
        <p:txBody>
          <a:bodyPr/>
          <a:lstStyle/>
          <a:p>
            <a:r>
              <a:rPr lang="en-US" dirty="0" smtClean="0"/>
              <a:t>Strategic elements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52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3793915824"/>
              </p:ext>
            </p:extLst>
          </p:nvPr>
        </p:nvGraphicFramePr>
        <p:xfrm>
          <a:off x="73408" y="1181130"/>
          <a:ext cx="3127220" cy="2839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Quad Arrow 18"/>
          <p:cNvSpPr/>
          <p:nvPr/>
        </p:nvSpPr>
        <p:spPr>
          <a:xfrm>
            <a:off x="732197" y="1746746"/>
            <a:ext cx="1828800" cy="1828800"/>
          </a:xfrm>
          <a:prstGeom prst="quad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climateSystem.jpg"/>
          <p:cNvPicPr>
            <a:picLocks noGrp="1" noChangeAspect="1"/>
          </p:cNvPicPr>
          <p:nvPr>
            <p:ph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54" r="-7454"/>
          <a:stretch>
            <a:fillRect/>
          </a:stretch>
        </p:blipFill>
        <p:spPr>
          <a:xfrm>
            <a:off x="2751138" y="1658303"/>
            <a:ext cx="6392862" cy="3514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20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Differing classes of forecast models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90483" y="5769312"/>
            <a:ext cx="14345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www.cmmap.org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73408" y="4021068"/>
            <a:ext cx="32666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Two</a:t>
            </a:r>
            <a:r>
              <a:rPr lang="en-US" sz="1600" dirty="0" smtClean="0"/>
              <a:t> classes of forecast models: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Ocean</a:t>
            </a:r>
            <a:r>
              <a:rPr lang="en-US" sz="1600" dirty="0"/>
              <a:t>-atmosphere coupled models:  </a:t>
            </a:r>
            <a:r>
              <a:rPr lang="en-US" sz="1600" b="1" dirty="0"/>
              <a:t>Initial state of climate system is prescribed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Atmosphere</a:t>
            </a:r>
            <a:r>
              <a:rPr lang="en-US" sz="1600" dirty="0"/>
              <a:t>-only models: </a:t>
            </a:r>
            <a:r>
              <a:rPr lang="en-US" sz="1600" b="1" dirty="0"/>
              <a:t>F</a:t>
            </a:r>
            <a:r>
              <a:rPr lang="en-US" sz="1600" b="1" dirty="0" smtClean="0"/>
              <a:t>uture</a:t>
            </a:r>
            <a:r>
              <a:rPr lang="en-US" sz="1600" b="1" dirty="0"/>
              <a:t> SST is prescribed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17515" y="2491982"/>
            <a:ext cx="1934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Coupled 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355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FM98_Afr_pcp.gif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" r="176"/>
          <a:stretch/>
        </p:blipFill>
        <p:spPr>
          <a:xfrm>
            <a:off x="4706938" y="1062038"/>
            <a:ext cx="4437062" cy="5759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82575"/>
            <a:ext cx="8229600" cy="1143000"/>
          </a:xfrm>
        </p:spPr>
        <p:txBody>
          <a:bodyPr/>
          <a:lstStyle/>
          <a:p>
            <a:r>
              <a:rPr lang="en-US" dirty="0" smtClean="0"/>
              <a:t>The very beginning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057400"/>
            <a:ext cx="46128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Forecast ingredients: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Prescribed SST AGCMs (not coupled)</a:t>
            </a:r>
          </a:p>
          <a:p>
            <a:r>
              <a:rPr lang="en-US" dirty="0" smtClean="0"/>
              <a:t>Products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Issued seasonally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3-month averages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Near-surface temperature and precipitation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/>
              <a:t>T</a:t>
            </a:r>
            <a:r>
              <a:rPr lang="en-US" dirty="0" err="1" smtClean="0"/>
              <a:t>ercile</a:t>
            </a:r>
            <a:r>
              <a:rPr lang="en-US" dirty="0" smtClean="0"/>
              <a:t> probabilities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 digital data</a:t>
            </a:r>
          </a:p>
          <a:p>
            <a:r>
              <a:rPr lang="en-US" dirty="0" smtClean="0"/>
              <a:t>Methodology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Basis for RCOF (subjective)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Manual map 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378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MJ02_Afr_pcp.gif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60" r="-9798"/>
          <a:stretch/>
        </p:blipFill>
        <p:spPr>
          <a:xfrm>
            <a:off x="4775200" y="1417638"/>
            <a:ext cx="4368800" cy="4889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ATB (After Tony </a:t>
            </a:r>
            <a:r>
              <a:rPr lang="en-US" dirty="0" err="1" smtClean="0"/>
              <a:t>Barnston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057400"/>
            <a:ext cx="46128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Forecast ingredients: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Prescribed SST</a:t>
            </a:r>
            <a:r>
              <a:rPr lang="en-US" dirty="0"/>
              <a:t> AGCMs (not coupled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Products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Issued </a:t>
            </a:r>
            <a:r>
              <a:rPr lang="en-US" dirty="0" smtClean="0">
                <a:solidFill>
                  <a:schemeClr val="tx2"/>
                </a:solidFill>
              </a:rPr>
              <a:t>monthly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3-month averages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Near-surface temperature and precipitation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/>
              <a:t>T</a:t>
            </a:r>
            <a:r>
              <a:rPr lang="en-US" dirty="0" err="1" smtClean="0"/>
              <a:t>ercile</a:t>
            </a:r>
            <a:r>
              <a:rPr lang="en-US" dirty="0" smtClean="0"/>
              <a:t> probabilities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</a:rPr>
              <a:t>D</a:t>
            </a:r>
            <a:r>
              <a:rPr lang="en-US" dirty="0" smtClean="0">
                <a:solidFill>
                  <a:schemeClr val="tx2"/>
                </a:solidFill>
              </a:rPr>
              <a:t>igital data available</a:t>
            </a:r>
          </a:p>
          <a:p>
            <a:r>
              <a:rPr lang="en-US" dirty="0" smtClean="0"/>
              <a:t>Methodology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1F497D"/>
                </a:solidFill>
              </a:rPr>
              <a:t>Objective estimation of probabilities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1F497D"/>
                </a:solidFill>
              </a:rPr>
              <a:t>Automated map production (CRED)</a:t>
            </a:r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75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CAFS Objective 2.2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marL="457200" indent="-457200" algn="l">
          <a:lnSpc>
            <a:spcPct val="150000"/>
          </a:lnSpc>
          <a:buClr>
            <a:srgbClr val="577624"/>
          </a:buClr>
          <a:buFont typeface="Arial"/>
          <a:buChar char="•"/>
          <a:defRPr sz="2600" baseline="30000" dirty="0" err="1">
            <a:solidFill>
              <a:srgbClr val="392200"/>
            </a:solidFill>
            <a:latin typeface="Arial"/>
            <a:cs typeface="Arial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IRItemplate_jun28_light.thmx</Template>
  <TotalTime>178</TotalTime>
  <Words>381</Words>
  <Application>Microsoft Macintosh PowerPoint</Application>
  <PresentationFormat>On-screen Show (4:3)</PresentationFormat>
  <Paragraphs>118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1_Office Theme</vt:lpstr>
      <vt:lpstr>CCAFS Objective 2.2</vt:lpstr>
      <vt:lpstr>PowerPoint Presentation</vt:lpstr>
      <vt:lpstr>Outline</vt:lpstr>
      <vt:lpstr>Approach to forecast development</vt:lpstr>
      <vt:lpstr>What is a good forecast product?</vt:lpstr>
      <vt:lpstr>Forecast verification </vt:lpstr>
      <vt:lpstr>Strategic elements</vt:lpstr>
      <vt:lpstr>Differing classes of forecast models</vt:lpstr>
      <vt:lpstr>The very beginning</vt:lpstr>
      <vt:lpstr>ATB (After Tony Barnston)</vt:lpstr>
      <vt:lpstr>Present</vt:lpstr>
      <vt:lpstr>Flexible forecast format maproom</vt:lpstr>
      <vt:lpstr>Future</vt:lpstr>
      <vt:lpstr>Forecast and monitoring of regional extremes </vt:lpstr>
    </vt:vector>
  </TitlesOfParts>
  <Company>IRI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Francesco Fiondella</dc:creator>
  <cp:lastModifiedBy>francesco</cp:lastModifiedBy>
  <cp:revision>19</cp:revision>
  <cp:lastPrinted>2013-06-28T17:52:38Z</cp:lastPrinted>
  <dcterms:created xsi:type="dcterms:W3CDTF">2013-06-27T20:08:24Z</dcterms:created>
  <dcterms:modified xsi:type="dcterms:W3CDTF">2013-07-01T18:16:52Z</dcterms:modified>
</cp:coreProperties>
</file>