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93" r:id="rId6"/>
    <p:sldMasterId id="2147483677" r:id="rId7"/>
  </p:sldMasterIdLst>
  <p:notesMasterIdLst>
    <p:notesMasterId r:id="rId42"/>
  </p:notesMasterIdLst>
  <p:handoutMasterIdLst>
    <p:handoutMasterId r:id="rId43"/>
  </p:handoutMasterIdLst>
  <p:sldIdLst>
    <p:sldId id="260" r:id="rId8"/>
    <p:sldId id="361" r:id="rId9"/>
    <p:sldId id="362" r:id="rId10"/>
    <p:sldId id="365" r:id="rId11"/>
    <p:sldId id="363" r:id="rId12"/>
    <p:sldId id="312" r:id="rId13"/>
    <p:sldId id="366" r:id="rId14"/>
    <p:sldId id="368" r:id="rId15"/>
    <p:sldId id="325" r:id="rId16"/>
    <p:sldId id="314" r:id="rId17"/>
    <p:sldId id="303" r:id="rId18"/>
    <p:sldId id="369" r:id="rId19"/>
    <p:sldId id="370" r:id="rId20"/>
    <p:sldId id="341" r:id="rId21"/>
    <p:sldId id="342" r:id="rId22"/>
    <p:sldId id="318" r:id="rId23"/>
    <p:sldId id="371" r:id="rId24"/>
    <p:sldId id="343" r:id="rId25"/>
    <p:sldId id="276" r:id="rId26"/>
    <p:sldId id="372" r:id="rId27"/>
    <p:sldId id="373" r:id="rId28"/>
    <p:sldId id="374" r:id="rId29"/>
    <p:sldId id="346" r:id="rId30"/>
    <p:sldId id="345" r:id="rId31"/>
    <p:sldId id="375" r:id="rId32"/>
    <p:sldId id="347" r:id="rId33"/>
    <p:sldId id="332" r:id="rId34"/>
    <p:sldId id="327" r:id="rId35"/>
    <p:sldId id="354" r:id="rId36"/>
    <p:sldId id="357" r:id="rId37"/>
    <p:sldId id="376" r:id="rId38"/>
    <p:sldId id="355" r:id="rId39"/>
    <p:sldId id="356" r:id="rId40"/>
    <p:sldId id="336" r:id="rId4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FFFFFF"/>
    <a:srgbClr val="FA6426"/>
    <a:srgbClr val="FD8542"/>
    <a:srgbClr val="8FFF70"/>
    <a:srgbClr val="66FF66"/>
    <a:srgbClr val="577624"/>
    <a:srgbClr val="392200"/>
    <a:srgbClr val="57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5" autoAdjust="0"/>
    <p:restoredTop sz="87288" autoAdjust="0"/>
  </p:normalViewPr>
  <p:slideViewPr>
    <p:cSldViewPr snapToGrid="0" snapToObjects="1">
      <p:cViewPr varScale="1">
        <p:scale>
          <a:sx n="90" d="100"/>
          <a:sy n="90" d="100"/>
        </p:scale>
        <p:origin x="-1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0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B8FC9-5A70-974B-ACD6-9D64138D8926}" type="doc">
      <dgm:prSet loTypeId="urn:microsoft.com/office/officeart/2005/8/layout/hProcess9" loCatId="" qsTypeId="urn:microsoft.com/office/officeart/2005/8/quickstyle/simple2" qsCatId="simple" csTypeId="urn:microsoft.com/office/officeart/2005/8/colors/accent3_2" csCatId="accent3" phldr="1"/>
      <dgm:spPr/>
    </dgm:pt>
    <dgm:pt modelId="{E09D03D7-EFBE-7241-9FAA-FF32536DB201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200" dirty="0" smtClean="0"/>
            <a:t>Risk &amp; vulnerability baseline</a:t>
          </a:r>
          <a:endParaRPr lang="en-US" sz="2200" dirty="0"/>
        </a:p>
      </dgm:t>
    </dgm:pt>
    <dgm:pt modelId="{9FA1D337-D6A6-984A-BB53-8A5206415910}" type="parTrans" cxnId="{1F3E4055-59F3-FE4E-B697-C3E0EBF12DEB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803B6D1E-7E08-E640-AC8F-797288056845}" type="sibTrans" cxnId="{1F3E4055-59F3-FE4E-B697-C3E0EBF12DEB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9238D8AD-B2E5-F04B-AC76-54E03DAFC20C}">
      <dgm:prSet phldrT="[Text]" custT="1"/>
      <dgm:spPr>
        <a:solidFill>
          <a:schemeClr val="accent3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en-US" sz="2200" i="1" dirty="0"/>
        </a:p>
      </dgm:t>
    </dgm:pt>
    <dgm:pt modelId="{C61C5736-4CAA-C243-B39A-B09DB061A949}" type="parTrans" cxnId="{E3CE4FA9-AB3F-2F44-8408-765B4219E27A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EE827499-5F48-0C4B-B57B-32AD69DB761B}" type="sibTrans" cxnId="{E3CE4FA9-AB3F-2F44-8408-765B4219E27A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AB3864DC-AEAD-5649-83F2-2960F8988203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200" dirty="0" smtClean="0"/>
            <a:t>Food security monitoring</a:t>
          </a:r>
          <a:endParaRPr lang="en-US" sz="2200" dirty="0"/>
        </a:p>
      </dgm:t>
    </dgm:pt>
    <dgm:pt modelId="{5CEFE5B1-0D3E-6840-9652-2EF0B867FC14}" type="parTrans" cxnId="{ABE781CB-B3DF-264D-9BAA-1D7A1A53AA39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CFA80928-8381-7242-B41A-F58A77CC94D5}" type="sibTrans" cxnId="{ABE781CB-B3DF-264D-9BAA-1D7A1A53AA39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F4119FB9-F1EC-894A-BCE4-6EA4D3342DE6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200" dirty="0" smtClean="0"/>
            <a:t>Emergency needs assessment</a:t>
          </a:r>
          <a:endParaRPr lang="en-US" sz="2200" dirty="0"/>
        </a:p>
      </dgm:t>
    </dgm:pt>
    <dgm:pt modelId="{BA37FF0F-B0F1-E64A-9858-76556823CBBF}" type="parTrans" cxnId="{D3E86ECF-F364-E647-8A7B-C3C3DB2F4531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1E13EC77-C338-3841-B397-A249F792D94F}" type="sibTrans" cxnId="{D3E86ECF-F364-E647-8A7B-C3C3DB2F4531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793CC3CC-863B-514A-AE1B-A0439A1EC94E}" type="pres">
      <dgm:prSet presAssocID="{E9EB8FC9-5A70-974B-ACD6-9D64138D8926}" presName="CompostProcess" presStyleCnt="0">
        <dgm:presLayoutVars>
          <dgm:dir/>
          <dgm:resizeHandles val="exact"/>
        </dgm:presLayoutVars>
      </dgm:prSet>
      <dgm:spPr/>
    </dgm:pt>
    <dgm:pt modelId="{E844C9C5-705F-FE4F-A39C-DBFCCC4C0025}" type="pres">
      <dgm:prSet presAssocID="{E9EB8FC9-5A70-974B-ACD6-9D64138D8926}" presName="arrow" presStyleLbl="bgShp" presStyleIdx="0" presStyleCnt="1" custScaleX="112502" custScaleY="100000"/>
      <dgm:spPr/>
    </dgm:pt>
    <dgm:pt modelId="{A33DE1FA-3349-1040-858F-1B1E356C671A}" type="pres">
      <dgm:prSet presAssocID="{E9EB8FC9-5A70-974B-ACD6-9D64138D8926}" presName="linearProcess" presStyleCnt="0"/>
      <dgm:spPr/>
    </dgm:pt>
    <dgm:pt modelId="{2342DFC0-EEEA-074A-8E1D-77DFB939EB7E}" type="pres">
      <dgm:prSet presAssocID="{E09D03D7-EFBE-7241-9FAA-FF32536DB20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C6452-B1A7-5240-8B34-D90F6A339B51}" type="pres">
      <dgm:prSet presAssocID="{803B6D1E-7E08-E640-AC8F-797288056845}" presName="sibTrans" presStyleCnt="0"/>
      <dgm:spPr/>
    </dgm:pt>
    <dgm:pt modelId="{A4746324-E58E-9C4F-A7AC-B1039242CC6E}" type="pres">
      <dgm:prSet presAssocID="{9238D8AD-B2E5-F04B-AC76-54E03DAFC20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C1DF8-3154-1240-A79F-1159899C787D}" type="pres">
      <dgm:prSet presAssocID="{EE827499-5F48-0C4B-B57B-32AD69DB761B}" presName="sibTrans" presStyleCnt="0"/>
      <dgm:spPr/>
    </dgm:pt>
    <dgm:pt modelId="{2A13D0D3-FE62-534E-B843-A31151C0D238}" type="pres">
      <dgm:prSet presAssocID="{AB3864DC-AEAD-5649-83F2-2960F898820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AF0-3571-E846-A423-5D4FAA68EA67}" type="pres">
      <dgm:prSet presAssocID="{CFA80928-8381-7242-B41A-F58A77CC94D5}" presName="sibTrans" presStyleCnt="0"/>
      <dgm:spPr/>
    </dgm:pt>
    <dgm:pt modelId="{276C0B4B-FF6A-0349-AB74-1F85AB922A2E}" type="pres">
      <dgm:prSet presAssocID="{F4119FB9-F1EC-894A-BCE4-6EA4D3342DE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3E4055-59F3-FE4E-B697-C3E0EBF12DEB}" srcId="{E9EB8FC9-5A70-974B-ACD6-9D64138D8926}" destId="{E09D03D7-EFBE-7241-9FAA-FF32536DB201}" srcOrd="0" destOrd="0" parTransId="{9FA1D337-D6A6-984A-BB53-8A5206415910}" sibTransId="{803B6D1E-7E08-E640-AC8F-797288056845}"/>
    <dgm:cxn modelId="{D3E86ECF-F364-E647-8A7B-C3C3DB2F4531}" srcId="{E9EB8FC9-5A70-974B-ACD6-9D64138D8926}" destId="{F4119FB9-F1EC-894A-BCE4-6EA4D3342DE6}" srcOrd="3" destOrd="0" parTransId="{BA37FF0F-B0F1-E64A-9858-76556823CBBF}" sibTransId="{1E13EC77-C338-3841-B397-A249F792D94F}"/>
    <dgm:cxn modelId="{E3CE4FA9-AB3F-2F44-8408-765B4219E27A}" srcId="{E9EB8FC9-5A70-974B-ACD6-9D64138D8926}" destId="{9238D8AD-B2E5-F04B-AC76-54E03DAFC20C}" srcOrd="1" destOrd="0" parTransId="{C61C5736-4CAA-C243-B39A-B09DB061A949}" sibTransId="{EE827499-5F48-0C4B-B57B-32AD69DB761B}"/>
    <dgm:cxn modelId="{82CFCE4E-39CD-244B-BFD4-1E25AC6B178A}" type="presOf" srcId="{9238D8AD-B2E5-F04B-AC76-54E03DAFC20C}" destId="{A4746324-E58E-9C4F-A7AC-B1039242CC6E}" srcOrd="0" destOrd="0" presId="urn:microsoft.com/office/officeart/2005/8/layout/hProcess9"/>
    <dgm:cxn modelId="{ABE781CB-B3DF-264D-9BAA-1D7A1A53AA39}" srcId="{E9EB8FC9-5A70-974B-ACD6-9D64138D8926}" destId="{AB3864DC-AEAD-5649-83F2-2960F8988203}" srcOrd="2" destOrd="0" parTransId="{5CEFE5B1-0D3E-6840-9652-2EF0B867FC14}" sibTransId="{CFA80928-8381-7242-B41A-F58A77CC94D5}"/>
    <dgm:cxn modelId="{7531DBFD-1304-7D4D-AFA1-F8EE9A60BA4F}" type="presOf" srcId="{E09D03D7-EFBE-7241-9FAA-FF32536DB201}" destId="{2342DFC0-EEEA-074A-8E1D-77DFB939EB7E}" srcOrd="0" destOrd="0" presId="urn:microsoft.com/office/officeart/2005/8/layout/hProcess9"/>
    <dgm:cxn modelId="{D4280A26-FC17-404C-9730-BCEF8E93E053}" type="presOf" srcId="{F4119FB9-F1EC-894A-BCE4-6EA4D3342DE6}" destId="{276C0B4B-FF6A-0349-AB74-1F85AB922A2E}" srcOrd="0" destOrd="0" presId="urn:microsoft.com/office/officeart/2005/8/layout/hProcess9"/>
    <dgm:cxn modelId="{2723ABCA-0247-1241-80A4-B71197E3BB6D}" type="presOf" srcId="{E9EB8FC9-5A70-974B-ACD6-9D64138D8926}" destId="{793CC3CC-863B-514A-AE1B-A0439A1EC94E}" srcOrd="0" destOrd="0" presId="urn:microsoft.com/office/officeart/2005/8/layout/hProcess9"/>
    <dgm:cxn modelId="{253729C1-F446-344C-AD45-DCEE3A9CE49B}" type="presOf" srcId="{AB3864DC-AEAD-5649-83F2-2960F8988203}" destId="{2A13D0D3-FE62-534E-B843-A31151C0D238}" srcOrd="0" destOrd="0" presId="urn:microsoft.com/office/officeart/2005/8/layout/hProcess9"/>
    <dgm:cxn modelId="{5F1D431D-098B-494A-8AF2-63C6938047A4}" type="presParOf" srcId="{793CC3CC-863B-514A-AE1B-A0439A1EC94E}" destId="{E844C9C5-705F-FE4F-A39C-DBFCCC4C0025}" srcOrd="0" destOrd="0" presId="urn:microsoft.com/office/officeart/2005/8/layout/hProcess9"/>
    <dgm:cxn modelId="{C637DDCB-3ED8-6847-8FB2-63926F61127E}" type="presParOf" srcId="{793CC3CC-863B-514A-AE1B-A0439A1EC94E}" destId="{A33DE1FA-3349-1040-858F-1B1E356C671A}" srcOrd="1" destOrd="0" presId="urn:microsoft.com/office/officeart/2005/8/layout/hProcess9"/>
    <dgm:cxn modelId="{A3123402-5B7F-E14A-9E50-E1FB77498314}" type="presParOf" srcId="{A33DE1FA-3349-1040-858F-1B1E356C671A}" destId="{2342DFC0-EEEA-074A-8E1D-77DFB939EB7E}" srcOrd="0" destOrd="0" presId="urn:microsoft.com/office/officeart/2005/8/layout/hProcess9"/>
    <dgm:cxn modelId="{CB2910AC-3147-7446-A343-2EE558A16DFA}" type="presParOf" srcId="{A33DE1FA-3349-1040-858F-1B1E356C671A}" destId="{A52C6452-B1A7-5240-8B34-D90F6A339B51}" srcOrd="1" destOrd="0" presId="urn:microsoft.com/office/officeart/2005/8/layout/hProcess9"/>
    <dgm:cxn modelId="{ECC8CB1D-2285-5F43-AEAA-A79DA3F0EDAB}" type="presParOf" srcId="{A33DE1FA-3349-1040-858F-1B1E356C671A}" destId="{A4746324-E58E-9C4F-A7AC-B1039242CC6E}" srcOrd="2" destOrd="0" presId="urn:microsoft.com/office/officeart/2005/8/layout/hProcess9"/>
    <dgm:cxn modelId="{1E85AC22-1E18-5C48-A59D-8E82B318722E}" type="presParOf" srcId="{A33DE1FA-3349-1040-858F-1B1E356C671A}" destId="{781C1DF8-3154-1240-A79F-1159899C787D}" srcOrd="3" destOrd="0" presId="urn:microsoft.com/office/officeart/2005/8/layout/hProcess9"/>
    <dgm:cxn modelId="{7A11C33A-ACBB-4A44-8687-5F313D4A3A32}" type="presParOf" srcId="{A33DE1FA-3349-1040-858F-1B1E356C671A}" destId="{2A13D0D3-FE62-534E-B843-A31151C0D238}" srcOrd="4" destOrd="0" presId="urn:microsoft.com/office/officeart/2005/8/layout/hProcess9"/>
    <dgm:cxn modelId="{D495698A-84F7-5044-8BB3-9B5ED2161622}" type="presParOf" srcId="{A33DE1FA-3349-1040-858F-1B1E356C671A}" destId="{FDC41AF0-3571-E846-A423-5D4FAA68EA67}" srcOrd="5" destOrd="0" presId="urn:microsoft.com/office/officeart/2005/8/layout/hProcess9"/>
    <dgm:cxn modelId="{67DD17B6-B2E5-D542-8444-122208C5CBFE}" type="presParOf" srcId="{A33DE1FA-3349-1040-858F-1B1E356C671A}" destId="{276C0B4B-FF6A-0349-AB74-1F85AB922A2E}" srcOrd="6" destOrd="0" presId="urn:microsoft.com/office/officeart/2005/8/layout/hProcess9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B8FC9-5A70-974B-ACD6-9D64138D8926}" type="doc">
      <dgm:prSet loTypeId="urn:microsoft.com/office/officeart/2005/8/layout/hProcess9" loCatId="" qsTypeId="urn:microsoft.com/office/officeart/2005/8/quickstyle/simple2" qsCatId="simple" csTypeId="urn:microsoft.com/office/officeart/2005/8/colors/accent3_2" csCatId="accent3" phldr="1"/>
      <dgm:spPr/>
    </dgm:pt>
    <dgm:pt modelId="{E09D03D7-EFBE-7241-9FAA-FF32536DB201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200" dirty="0" smtClean="0"/>
            <a:t>Risk &amp; vulnerability baseline</a:t>
          </a:r>
          <a:endParaRPr lang="en-US" sz="2200" dirty="0"/>
        </a:p>
      </dgm:t>
    </dgm:pt>
    <dgm:pt modelId="{9FA1D337-D6A6-984A-BB53-8A5206415910}" type="parTrans" cxnId="{1F3E4055-59F3-FE4E-B697-C3E0EBF12DEB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803B6D1E-7E08-E640-AC8F-797288056845}" type="sibTrans" cxnId="{1F3E4055-59F3-FE4E-B697-C3E0EBF12DEB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9238D8AD-B2E5-F04B-AC76-54E03DAFC20C}">
      <dgm:prSet phldrT="[Text]" custT="1"/>
      <dgm:spPr>
        <a:solidFill>
          <a:schemeClr val="accent3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en-US" sz="2200" i="1" dirty="0"/>
        </a:p>
      </dgm:t>
    </dgm:pt>
    <dgm:pt modelId="{C61C5736-4CAA-C243-B39A-B09DB061A949}" type="parTrans" cxnId="{E3CE4FA9-AB3F-2F44-8408-765B4219E27A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EE827499-5F48-0C4B-B57B-32AD69DB761B}" type="sibTrans" cxnId="{E3CE4FA9-AB3F-2F44-8408-765B4219E27A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AB3864DC-AEAD-5649-83F2-2960F8988203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200" dirty="0" smtClean="0"/>
            <a:t>Food security monitoring</a:t>
          </a:r>
          <a:endParaRPr lang="en-US" sz="2200" dirty="0"/>
        </a:p>
      </dgm:t>
    </dgm:pt>
    <dgm:pt modelId="{5CEFE5B1-0D3E-6840-9652-2EF0B867FC14}" type="parTrans" cxnId="{ABE781CB-B3DF-264D-9BAA-1D7A1A53AA39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CFA80928-8381-7242-B41A-F58A77CC94D5}" type="sibTrans" cxnId="{ABE781CB-B3DF-264D-9BAA-1D7A1A53AA39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F4119FB9-F1EC-894A-BCE4-6EA4D3342DE6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200" dirty="0" smtClean="0"/>
            <a:t>Emergency needs assessment</a:t>
          </a:r>
          <a:endParaRPr lang="en-US" sz="2200" dirty="0"/>
        </a:p>
      </dgm:t>
    </dgm:pt>
    <dgm:pt modelId="{BA37FF0F-B0F1-E64A-9858-76556823CBBF}" type="parTrans" cxnId="{D3E86ECF-F364-E647-8A7B-C3C3DB2F4531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1E13EC77-C338-3841-B397-A249F792D94F}" type="sibTrans" cxnId="{D3E86ECF-F364-E647-8A7B-C3C3DB2F4531}">
      <dgm:prSet/>
      <dgm:spPr/>
      <dgm:t>
        <a:bodyPr/>
        <a:lstStyle/>
        <a:p>
          <a:pPr>
            <a:lnSpc>
              <a:spcPct val="90000"/>
            </a:lnSpc>
          </a:pPr>
          <a:endParaRPr lang="en-US" sz="2200"/>
        </a:p>
      </dgm:t>
    </dgm:pt>
    <dgm:pt modelId="{793CC3CC-863B-514A-AE1B-A0439A1EC94E}" type="pres">
      <dgm:prSet presAssocID="{E9EB8FC9-5A70-974B-ACD6-9D64138D8926}" presName="CompostProcess" presStyleCnt="0">
        <dgm:presLayoutVars>
          <dgm:dir/>
          <dgm:resizeHandles val="exact"/>
        </dgm:presLayoutVars>
      </dgm:prSet>
      <dgm:spPr/>
    </dgm:pt>
    <dgm:pt modelId="{E844C9C5-705F-FE4F-A39C-DBFCCC4C0025}" type="pres">
      <dgm:prSet presAssocID="{E9EB8FC9-5A70-974B-ACD6-9D64138D8926}" presName="arrow" presStyleLbl="bgShp" presStyleIdx="0" presStyleCnt="1" custScaleX="112502" custScaleY="100000"/>
      <dgm:spPr/>
    </dgm:pt>
    <dgm:pt modelId="{A33DE1FA-3349-1040-858F-1B1E356C671A}" type="pres">
      <dgm:prSet presAssocID="{E9EB8FC9-5A70-974B-ACD6-9D64138D8926}" presName="linearProcess" presStyleCnt="0"/>
      <dgm:spPr/>
    </dgm:pt>
    <dgm:pt modelId="{2342DFC0-EEEA-074A-8E1D-77DFB939EB7E}" type="pres">
      <dgm:prSet presAssocID="{E09D03D7-EFBE-7241-9FAA-FF32536DB20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C6452-B1A7-5240-8B34-D90F6A339B51}" type="pres">
      <dgm:prSet presAssocID="{803B6D1E-7E08-E640-AC8F-797288056845}" presName="sibTrans" presStyleCnt="0"/>
      <dgm:spPr/>
    </dgm:pt>
    <dgm:pt modelId="{A4746324-E58E-9C4F-A7AC-B1039242CC6E}" type="pres">
      <dgm:prSet presAssocID="{9238D8AD-B2E5-F04B-AC76-54E03DAFC20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C1DF8-3154-1240-A79F-1159899C787D}" type="pres">
      <dgm:prSet presAssocID="{EE827499-5F48-0C4B-B57B-32AD69DB761B}" presName="sibTrans" presStyleCnt="0"/>
      <dgm:spPr/>
    </dgm:pt>
    <dgm:pt modelId="{2A13D0D3-FE62-534E-B843-A31151C0D238}" type="pres">
      <dgm:prSet presAssocID="{AB3864DC-AEAD-5649-83F2-2960F898820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AF0-3571-E846-A423-5D4FAA68EA67}" type="pres">
      <dgm:prSet presAssocID="{CFA80928-8381-7242-B41A-F58A77CC94D5}" presName="sibTrans" presStyleCnt="0"/>
      <dgm:spPr/>
    </dgm:pt>
    <dgm:pt modelId="{276C0B4B-FF6A-0349-AB74-1F85AB922A2E}" type="pres">
      <dgm:prSet presAssocID="{F4119FB9-F1EC-894A-BCE4-6EA4D3342DE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27DFD-03DA-B140-8797-FA00D3D391D7}" type="presOf" srcId="{E9EB8FC9-5A70-974B-ACD6-9D64138D8926}" destId="{793CC3CC-863B-514A-AE1B-A0439A1EC94E}" srcOrd="0" destOrd="0" presId="urn:microsoft.com/office/officeart/2005/8/layout/hProcess9"/>
    <dgm:cxn modelId="{E3CE4FA9-AB3F-2F44-8408-765B4219E27A}" srcId="{E9EB8FC9-5A70-974B-ACD6-9D64138D8926}" destId="{9238D8AD-B2E5-F04B-AC76-54E03DAFC20C}" srcOrd="1" destOrd="0" parTransId="{C61C5736-4CAA-C243-B39A-B09DB061A949}" sibTransId="{EE827499-5F48-0C4B-B57B-32AD69DB761B}"/>
    <dgm:cxn modelId="{51FEC6FE-BFD6-7442-9016-A32F3FBB65E2}" type="presOf" srcId="{E09D03D7-EFBE-7241-9FAA-FF32536DB201}" destId="{2342DFC0-EEEA-074A-8E1D-77DFB939EB7E}" srcOrd="0" destOrd="0" presId="urn:microsoft.com/office/officeart/2005/8/layout/hProcess9"/>
    <dgm:cxn modelId="{D3E86ECF-F364-E647-8A7B-C3C3DB2F4531}" srcId="{E9EB8FC9-5A70-974B-ACD6-9D64138D8926}" destId="{F4119FB9-F1EC-894A-BCE4-6EA4D3342DE6}" srcOrd="3" destOrd="0" parTransId="{BA37FF0F-B0F1-E64A-9858-76556823CBBF}" sibTransId="{1E13EC77-C338-3841-B397-A249F792D94F}"/>
    <dgm:cxn modelId="{1F3E4055-59F3-FE4E-B697-C3E0EBF12DEB}" srcId="{E9EB8FC9-5A70-974B-ACD6-9D64138D8926}" destId="{E09D03D7-EFBE-7241-9FAA-FF32536DB201}" srcOrd="0" destOrd="0" parTransId="{9FA1D337-D6A6-984A-BB53-8A5206415910}" sibTransId="{803B6D1E-7E08-E640-AC8F-797288056845}"/>
    <dgm:cxn modelId="{ABE781CB-B3DF-264D-9BAA-1D7A1A53AA39}" srcId="{E9EB8FC9-5A70-974B-ACD6-9D64138D8926}" destId="{AB3864DC-AEAD-5649-83F2-2960F8988203}" srcOrd="2" destOrd="0" parTransId="{5CEFE5B1-0D3E-6840-9652-2EF0B867FC14}" sibTransId="{CFA80928-8381-7242-B41A-F58A77CC94D5}"/>
    <dgm:cxn modelId="{75AAC276-DE2E-F242-A4B9-938A5AE8D469}" type="presOf" srcId="{9238D8AD-B2E5-F04B-AC76-54E03DAFC20C}" destId="{A4746324-E58E-9C4F-A7AC-B1039242CC6E}" srcOrd="0" destOrd="0" presId="urn:microsoft.com/office/officeart/2005/8/layout/hProcess9"/>
    <dgm:cxn modelId="{52A2AC61-046B-3742-A4CB-B4E8CCD525CB}" type="presOf" srcId="{AB3864DC-AEAD-5649-83F2-2960F8988203}" destId="{2A13D0D3-FE62-534E-B843-A31151C0D238}" srcOrd="0" destOrd="0" presId="urn:microsoft.com/office/officeart/2005/8/layout/hProcess9"/>
    <dgm:cxn modelId="{84866A6A-BB56-EE42-9FA9-4179CFEE902C}" type="presOf" srcId="{F4119FB9-F1EC-894A-BCE4-6EA4D3342DE6}" destId="{276C0B4B-FF6A-0349-AB74-1F85AB922A2E}" srcOrd="0" destOrd="0" presId="urn:microsoft.com/office/officeart/2005/8/layout/hProcess9"/>
    <dgm:cxn modelId="{949E9E2E-E5F2-6D4A-88E5-2B0A223198C6}" type="presParOf" srcId="{793CC3CC-863B-514A-AE1B-A0439A1EC94E}" destId="{E844C9C5-705F-FE4F-A39C-DBFCCC4C0025}" srcOrd="0" destOrd="0" presId="urn:microsoft.com/office/officeart/2005/8/layout/hProcess9"/>
    <dgm:cxn modelId="{90AC3D52-414F-B942-A616-004461480900}" type="presParOf" srcId="{793CC3CC-863B-514A-AE1B-A0439A1EC94E}" destId="{A33DE1FA-3349-1040-858F-1B1E356C671A}" srcOrd="1" destOrd="0" presId="urn:microsoft.com/office/officeart/2005/8/layout/hProcess9"/>
    <dgm:cxn modelId="{5668B1AA-360A-F644-84EF-618D6C620FF8}" type="presParOf" srcId="{A33DE1FA-3349-1040-858F-1B1E356C671A}" destId="{2342DFC0-EEEA-074A-8E1D-77DFB939EB7E}" srcOrd="0" destOrd="0" presId="urn:microsoft.com/office/officeart/2005/8/layout/hProcess9"/>
    <dgm:cxn modelId="{2381D7B9-07B1-634A-992B-4D79742E1E43}" type="presParOf" srcId="{A33DE1FA-3349-1040-858F-1B1E356C671A}" destId="{A52C6452-B1A7-5240-8B34-D90F6A339B51}" srcOrd="1" destOrd="0" presId="urn:microsoft.com/office/officeart/2005/8/layout/hProcess9"/>
    <dgm:cxn modelId="{098B4D43-6B2E-3D4F-B64E-3858885C6D7C}" type="presParOf" srcId="{A33DE1FA-3349-1040-858F-1B1E356C671A}" destId="{A4746324-E58E-9C4F-A7AC-B1039242CC6E}" srcOrd="2" destOrd="0" presId="urn:microsoft.com/office/officeart/2005/8/layout/hProcess9"/>
    <dgm:cxn modelId="{C99574B0-D11F-6444-8B93-C17D24A801B2}" type="presParOf" srcId="{A33DE1FA-3349-1040-858F-1B1E356C671A}" destId="{781C1DF8-3154-1240-A79F-1159899C787D}" srcOrd="3" destOrd="0" presId="urn:microsoft.com/office/officeart/2005/8/layout/hProcess9"/>
    <dgm:cxn modelId="{AFC82B2C-63E0-CC45-8EC0-7718E056E456}" type="presParOf" srcId="{A33DE1FA-3349-1040-858F-1B1E356C671A}" destId="{2A13D0D3-FE62-534E-B843-A31151C0D238}" srcOrd="4" destOrd="0" presId="urn:microsoft.com/office/officeart/2005/8/layout/hProcess9"/>
    <dgm:cxn modelId="{81412BAC-177F-1344-8280-25B7A167D72E}" type="presParOf" srcId="{A33DE1FA-3349-1040-858F-1B1E356C671A}" destId="{FDC41AF0-3571-E846-A423-5D4FAA68EA67}" srcOrd="5" destOrd="0" presId="urn:microsoft.com/office/officeart/2005/8/layout/hProcess9"/>
    <dgm:cxn modelId="{D02193F4-AE92-634D-BDDB-DC584CE40D1A}" type="presParOf" srcId="{A33DE1FA-3349-1040-858F-1B1E356C671A}" destId="{276C0B4B-FF6A-0349-AB74-1F85AB922A2E}" srcOrd="6" destOrd="0" presId="urn:microsoft.com/office/officeart/2005/8/layout/hProcess9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62D955-2884-E64F-992C-2215B4AD6380}" type="doc">
      <dgm:prSet loTypeId="urn:microsoft.com/office/officeart/2005/8/layout/process5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1D1D1E-DE40-1943-931B-A34257430246}">
      <dgm:prSet phldrT="[Text]" custT="1"/>
      <dgm:spPr/>
      <dgm:t>
        <a:bodyPr/>
        <a:lstStyle/>
        <a:p>
          <a:r>
            <a:rPr lang="en-US" sz="2200" dirty="0" smtClean="0"/>
            <a:t>Climate forecast</a:t>
          </a:r>
          <a:endParaRPr lang="en-US" sz="2200" dirty="0"/>
        </a:p>
      </dgm:t>
    </dgm:pt>
    <dgm:pt modelId="{FFC57F8B-B249-874B-B18E-CBA5457FB156}" type="parTrans" cxnId="{11DF46B6-7704-984D-9416-C5A85F94657D}">
      <dgm:prSet/>
      <dgm:spPr/>
      <dgm:t>
        <a:bodyPr/>
        <a:lstStyle/>
        <a:p>
          <a:endParaRPr lang="en-US" sz="2200"/>
        </a:p>
      </dgm:t>
    </dgm:pt>
    <dgm:pt modelId="{8F924058-9B72-9B4A-AB7D-9830BD874243}" type="sibTrans" cxnId="{11DF46B6-7704-984D-9416-C5A85F94657D}">
      <dgm:prSet custT="1"/>
      <dgm:spPr/>
      <dgm:t>
        <a:bodyPr/>
        <a:lstStyle/>
        <a:p>
          <a:endParaRPr lang="en-US" sz="2200"/>
        </a:p>
      </dgm:t>
    </dgm:pt>
    <dgm:pt modelId="{D04B9A54-C357-2B46-B035-5E20551E99FA}">
      <dgm:prSet phldrT="[Text]" custT="1"/>
      <dgm:spPr/>
      <dgm:t>
        <a:bodyPr/>
        <a:lstStyle/>
        <a:p>
          <a:r>
            <a:rPr lang="en-US" sz="2200" dirty="0" smtClean="0"/>
            <a:t>Food production</a:t>
          </a:r>
          <a:endParaRPr lang="en-US" sz="2200" dirty="0"/>
        </a:p>
      </dgm:t>
    </dgm:pt>
    <dgm:pt modelId="{7784C36D-D184-3340-ABFE-D4347EDE76BA}" type="parTrans" cxnId="{B1EE557C-5595-F44A-8560-020B5F24E58E}">
      <dgm:prSet/>
      <dgm:spPr/>
      <dgm:t>
        <a:bodyPr/>
        <a:lstStyle/>
        <a:p>
          <a:endParaRPr lang="en-US" sz="2200"/>
        </a:p>
      </dgm:t>
    </dgm:pt>
    <dgm:pt modelId="{5A528EAA-2CD8-4C48-9FD3-9D00ED4213E6}" type="sibTrans" cxnId="{B1EE557C-5595-F44A-8560-020B5F24E58E}">
      <dgm:prSet custT="1"/>
      <dgm:spPr/>
      <dgm:t>
        <a:bodyPr/>
        <a:lstStyle/>
        <a:p>
          <a:endParaRPr lang="en-US" sz="2200"/>
        </a:p>
      </dgm:t>
    </dgm:pt>
    <dgm:pt modelId="{EBD9D8CD-4010-3E45-9976-537B0E28BAD5}">
      <dgm:prSet phldrT="[Text]" custT="1"/>
      <dgm:spPr/>
      <dgm:t>
        <a:bodyPr/>
        <a:lstStyle/>
        <a:p>
          <a:r>
            <a:rPr lang="en-US" sz="2200" dirty="0" smtClean="0"/>
            <a:t>Food prices</a:t>
          </a:r>
          <a:endParaRPr lang="en-US" sz="2200" dirty="0"/>
        </a:p>
      </dgm:t>
    </dgm:pt>
    <dgm:pt modelId="{8B79B180-DD76-8046-885A-45EEE3184D6C}" type="parTrans" cxnId="{7982D1A0-582D-B04D-BB74-25AD01BF2A9F}">
      <dgm:prSet/>
      <dgm:spPr/>
      <dgm:t>
        <a:bodyPr/>
        <a:lstStyle/>
        <a:p>
          <a:endParaRPr lang="en-US" sz="2200"/>
        </a:p>
      </dgm:t>
    </dgm:pt>
    <dgm:pt modelId="{9E912C3F-30F5-664F-BC60-14D74208035E}" type="sibTrans" cxnId="{7982D1A0-582D-B04D-BB74-25AD01BF2A9F}">
      <dgm:prSet custT="1"/>
      <dgm:spPr/>
      <dgm:t>
        <a:bodyPr/>
        <a:lstStyle/>
        <a:p>
          <a:endParaRPr lang="en-US" sz="2200"/>
        </a:p>
      </dgm:t>
    </dgm:pt>
    <dgm:pt modelId="{9878B182-1E95-EC4F-9B95-0E85D01D4A95}">
      <dgm:prSet phldrT="[Text]" custT="1"/>
      <dgm:spPr/>
      <dgm:t>
        <a:bodyPr/>
        <a:lstStyle/>
        <a:p>
          <a:r>
            <a:rPr lang="en-US" sz="2200" dirty="0" smtClean="0"/>
            <a:t>Household food status</a:t>
          </a:r>
          <a:endParaRPr lang="en-US" sz="2200" dirty="0"/>
        </a:p>
      </dgm:t>
    </dgm:pt>
    <dgm:pt modelId="{6AADB9FD-86ED-6944-8CAF-760F8B9DF558}" type="parTrans" cxnId="{A8C03EE3-FC7A-2B4D-8529-57C4ACDA8202}">
      <dgm:prSet/>
      <dgm:spPr/>
      <dgm:t>
        <a:bodyPr/>
        <a:lstStyle/>
        <a:p>
          <a:endParaRPr lang="en-US" sz="2200"/>
        </a:p>
      </dgm:t>
    </dgm:pt>
    <dgm:pt modelId="{E55F9B79-83D8-B04A-AF7D-0CD824129DBE}" type="sibTrans" cxnId="{A8C03EE3-FC7A-2B4D-8529-57C4ACDA8202}">
      <dgm:prSet custT="1"/>
      <dgm:spPr/>
      <dgm:t>
        <a:bodyPr/>
        <a:lstStyle/>
        <a:p>
          <a:endParaRPr lang="en-US" sz="2200"/>
        </a:p>
      </dgm:t>
    </dgm:pt>
    <dgm:pt modelId="{700CE43D-259D-3847-BD47-96B745FF6030}">
      <dgm:prSet phldrT="[Text]" custT="1"/>
      <dgm:spPr/>
      <dgm:t>
        <a:bodyPr/>
        <a:lstStyle/>
        <a:p>
          <a:r>
            <a:rPr lang="en-US" sz="2200" dirty="0" smtClean="0"/>
            <a:t>Food security forecasting</a:t>
          </a:r>
          <a:endParaRPr lang="en-US" sz="2200" dirty="0"/>
        </a:p>
      </dgm:t>
    </dgm:pt>
    <dgm:pt modelId="{884599BE-8E25-6441-818E-EF20136606D5}" type="parTrans" cxnId="{BDA6C9BF-0F22-174D-84E9-96438035C910}">
      <dgm:prSet/>
      <dgm:spPr/>
      <dgm:t>
        <a:bodyPr/>
        <a:lstStyle/>
        <a:p>
          <a:endParaRPr lang="en-US" sz="2200"/>
        </a:p>
      </dgm:t>
    </dgm:pt>
    <dgm:pt modelId="{561D5D30-A0A4-8E4C-B3C1-6B2EE729E69A}" type="sibTrans" cxnId="{BDA6C9BF-0F22-174D-84E9-96438035C910}">
      <dgm:prSet/>
      <dgm:spPr/>
      <dgm:t>
        <a:bodyPr/>
        <a:lstStyle/>
        <a:p>
          <a:endParaRPr lang="en-US" sz="2200"/>
        </a:p>
      </dgm:t>
    </dgm:pt>
    <dgm:pt modelId="{9855BFFE-8882-D44F-A037-4C76C8A0745A}" type="pres">
      <dgm:prSet presAssocID="{2562D955-2884-E64F-992C-2215B4AD63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68577-508C-0244-B111-DA12CF1E0B69}" type="pres">
      <dgm:prSet presAssocID="{E61D1D1E-DE40-1943-931B-A342574302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CDA-F87A-1742-A36E-57CB35AC23D4}" type="pres">
      <dgm:prSet presAssocID="{8F924058-9B72-9B4A-AB7D-9830BD87424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11562C7-B066-FA4C-82B5-C5A842BEA214}" type="pres">
      <dgm:prSet presAssocID="{8F924058-9B72-9B4A-AB7D-9830BD87424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A023B93-E9E6-4941-8709-BAB012294FA9}" type="pres">
      <dgm:prSet presAssocID="{D04B9A54-C357-2B46-B035-5E20551E99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4625E-8FF2-8141-AC37-7CD511B0E73C}" type="pres">
      <dgm:prSet presAssocID="{5A528EAA-2CD8-4C48-9FD3-9D00ED4213E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383B1FC-2F80-9945-A29C-ECA9AB21CAE6}" type="pres">
      <dgm:prSet presAssocID="{5A528EAA-2CD8-4C48-9FD3-9D00ED4213E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8FF92F6-A799-0440-8A12-1F3C724A4575}" type="pres">
      <dgm:prSet presAssocID="{EBD9D8CD-4010-3E45-9976-537B0E28BA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DBEE5-6C42-604F-BE2F-2F21DDE87180}" type="pres">
      <dgm:prSet presAssocID="{9E912C3F-30F5-664F-BC60-14D74208035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40C8183-DC47-3645-A9D6-AD5C7A7AB67B}" type="pres">
      <dgm:prSet presAssocID="{9E912C3F-30F5-664F-BC60-14D74208035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3B72EA8-07E4-5841-8811-2C48B23E10A0}" type="pres">
      <dgm:prSet presAssocID="{9878B182-1E95-EC4F-9B95-0E85D01D4A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0033E-8B55-8A46-BBE8-18FF3DBADF2B}" type="pres">
      <dgm:prSet presAssocID="{E55F9B79-83D8-B04A-AF7D-0CD824129DB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FF8AE42-AC12-2048-9B39-2BB13FBE1AFE}" type="pres">
      <dgm:prSet presAssocID="{E55F9B79-83D8-B04A-AF7D-0CD824129DB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9A488BF-16EE-6947-8174-F2087513CFF0}" type="pres">
      <dgm:prSet presAssocID="{700CE43D-259D-3847-BD47-96B745FF60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C03EE3-FC7A-2B4D-8529-57C4ACDA8202}" srcId="{2562D955-2884-E64F-992C-2215B4AD6380}" destId="{9878B182-1E95-EC4F-9B95-0E85D01D4A95}" srcOrd="3" destOrd="0" parTransId="{6AADB9FD-86ED-6944-8CAF-760F8B9DF558}" sibTransId="{E55F9B79-83D8-B04A-AF7D-0CD824129DBE}"/>
    <dgm:cxn modelId="{9B82C583-03F5-FF45-8125-BF4A0F187401}" type="presOf" srcId="{9878B182-1E95-EC4F-9B95-0E85D01D4A95}" destId="{63B72EA8-07E4-5841-8811-2C48B23E10A0}" srcOrd="0" destOrd="0" presId="urn:microsoft.com/office/officeart/2005/8/layout/process5"/>
    <dgm:cxn modelId="{B1EE557C-5595-F44A-8560-020B5F24E58E}" srcId="{2562D955-2884-E64F-992C-2215B4AD6380}" destId="{D04B9A54-C357-2B46-B035-5E20551E99FA}" srcOrd="1" destOrd="0" parTransId="{7784C36D-D184-3340-ABFE-D4347EDE76BA}" sibTransId="{5A528EAA-2CD8-4C48-9FD3-9D00ED4213E6}"/>
    <dgm:cxn modelId="{BF32C206-4219-A24B-A4C1-8A8C6F19B77E}" type="presOf" srcId="{E61D1D1E-DE40-1943-931B-A34257430246}" destId="{BA668577-508C-0244-B111-DA12CF1E0B69}" srcOrd="0" destOrd="0" presId="urn:microsoft.com/office/officeart/2005/8/layout/process5"/>
    <dgm:cxn modelId="{1249D31B-323A-F447-9585-20BADBD620C7}" type="presOf" srcId="{9E912C3F-30F5-664F-BC60-14D74208035E}" destId="{38CDBEE5-6C42-604F-BE2F-2F21DDE87180}" srcOrd="0" destOrd="0" presId="urn:microsoft.com/office/officeart/2005/8/layout/process5"/>
    <dgm:cxn modelId="{301B16F8-1564-C146-96FA-4635C71FCA50}" type="presOf" srcId="{700CE43D-259D-3847-BD47-96B745FF6030}" destId="{59A488BF-16EE-6947-8174-F2087513CFF0}" srcOrd="0" destOrd="0" presId="urn:microsoft.com/office/officeart/2005/8/layout/process5"/>
    <dgm:cxn modelId="{421F9C80-C19B-9C47-8A55-0370899CEEFD}" type="presOf" srcId="{E55F9B79-83D8-B04A-AF7D-0CD824129DBE}" destId="{3F80033E-8B55-8A46-BBE8-18FF3DBADF2B}" srcOrd="0" destOrd="0" presId="urn:microsoft.com/office/officeart/2005/8/layout/process5"/>
    <dgm:cxn modelId="{BDA6C9BF-0F22-174D-84E9-96438035C910}" srcId="{2562D955-2884-E64F-992C-2215B4AD6380}" destId="{700CE43D-259D-3847-BD47-96B745FF6030}" srcOrd="4" destOrd="0" parTransId="{884599BE-8E25-6441-818E-EF20136606D5}" sibTransId="{561D5D30-A0A4-8E4C-B3C1-6B2EE729E69A}"/>
    <dgm:cxn modelId="{6B6E32E8-5660-8A4B-9A81-ED48AD8A6A1F}" type="presOf" srcId="{9E912C3F-30F5-664F-BC60-14D74208035E}" destId="{040C8183-DC47-3645-A9D6-AD5C7A7AB67B}" srcOrd="1" destOrd="0" presId="urn:microsoft.com/office/officeart/2005/8/layout/process5"/>
    <dgm:cxn modelId="{202F7D28-798F-E84B-96C8-6249CBDBC1AA}" type="presOf" srcId="{8F924058-9B72-9B4A-AB7D-9830BD874243}" destId="{473C8CDA-F87A-1742-A36E-57CB35AC23D4}" srcOrd="0" destOrd="0" presId="urn:microsoft.com/office/officeart/2005/8/layout/process5"/>
    <dgm:cxn modelId="{11DF46B6-7704-984D-9416-C5A85F94657D}" srcId="{2562D955-2884-E64F-992C-2215B4AD6380}" destId="{E61D1D1E-DE40-1943-931B-A34257430246}" srcOrd="0" destOrd="0" parTransId="{FFC57F8B-B249-874B-B18E-CBA5457FB156}" sibTransId="{8F924058-9B72-9B4A-AB7D-9830BD874243}"/>
    <dgm:cxn modelId="{7982D1A0-582D-B04D-BB74-25AD01BF2A9F}" srcId="{2562D955-2884-E64F-992C-2215B4AD6380}" destId="{EBD9D8CD-4010-3E45-9976-537B0E28BAD5}" srcOrd="2" destOrd="0" parTransId="{8B79B180-DD76-8046-885A-45EEE3184D6C}" sibTransId="{9E912C3F-30F5-664F-BC60-14D74208035E}"/>
    <dgm:cxn modelId="{01E8B5C6-F0C1-DD42-B23F-EA6B06D06FBF}" type="presOf" srcId="{5A528EAA-2CD8-4C48-9FD3-9D00ED4213E6}" destId="{2914625E-8FF2-8141-AC37-7CD511B0E73C}" srcOrd="0" destOrd="0" presId="urn:microsoft.com/office/officeart/2005/8/layout/process5"/>
    <dgm:cxn modelId="{3704CC55-B689-084D-B742-0734499393CC}" type="presOf" srcId="{E55F9B79-83D8-B04A-AF7D-0CD824129DBE}" destId="{BFF8AE42-AC12-2048-9B39-2BB13FBE1AFE}" srcOrd="1" destOrd="0" presId="urn:microsoft.com/office/officeart/2005/8/layout/process5"/>
    <dgm:cxn modelId="{4C11EFB9-DB7F-DE4F-BAE4-C7D4D8A64CFA}" type="presOf" srcId="{2562D955-2884-E64F-992C-2215B4AD6380}" destId="{9855BFFE-8882-D44F-A037-4C76C8A0745A}" srcOrd="0" destOrd="0" presId="urn:microsoft.com/office/officeart/2005/8/layout/process5"/>
    <dgm:cxn modelId="{0590E67D-D02A-3A43-9E53-7A1E1F6271DF}" type="presOf" srcId="{D04B9A54-C357-2B46-B035-5E20551E99FA}" destId="{0A023B93-E9E6-4941-8709-BAB012294FA9}" srcOrd="0" destOrd="0" presId="urn:microsoft.com/office/officeart/2005/8/layout/process5"/>
    <dgm:cxn modelId="{252C98C3-38E5-3746-B6AA-3527012E9A14}" type="presOf" srcId="{8F924058-9B72-9B4A-AB7D-9830BD874243}" destId="{111562C7-B066-FA4C-82B5-C5A842BEA214}" srcOrd="1" destOrd="0" presId="urn:microsoft.com/office/officeart/2005/8/layout/process5"/>
    <dgm:cxn modelId="{374D8FC0-7D82-FB42-969C-34C1F15BCB08}" type="presOf" srcId="{5A528EAA-2CD8-4C48-9FD3-9D00ED4213E6}" destId="{D383B1FC-2F80-9945-A29C-ECA9AB21CAE6}" srcOrd="1" destOrd="0" presId="urn:microsoft.com/office/officeart/2005/8/layout/process5"/>
    <dgm:cxn modelId="{AADE773E-A8A6-A746-93C7-25CD3C460389}" type="presOf" srcId="{EBD9D8CD-4010-3E45-9976-537B0E28BAD5}" destId="{E8FF92F6-A799-0440-8A12-1F3C724A4575}" srcOrd="0" destOrd="0" presId="urn:microsoft.com/office/officeart/2005/8/layout/process5"/>
    <dgm:cxn modelId="{5A8E4AFB-D0F6-9F42-B463-30C0D8458ECC}" type="presParOf" srcId="{9855BFFE-8882-D44F-A037-4C76C8A0745A}" destId="{BA668577-508C-0244-B111-DA12CF1E0B69}" srcOrd="0" destOrd="0" presId="urn:microsoft.com/office/officeart/2005/8/layout/process5"/>
    <dgm:cxn modelId="{66E114DE-BA57-2F4A-9056-5061E86B7FA4}" type="presParOf" srcId="{9855BFFE-8882-D44F-A037-4C76C8A0745A}" destId="{473C8CDA-F87A-1742-A36E-57CB35AC23D4}" srcOrd="1" destOrd="0" presId="urn:microsoft.com/office/officeart/2005/8/layout/process5"/>
    <dgm:cxn modelId="{BF0512D2-9D05-DB44-B772-B4EC8519A8CE}" type="presParOf" srcId="{473C8CDA-F87A-1742-A36E-57CB35AC23D4}" destId="{111562C7-B066-FA4C-82B5-C5A842BEA214}" srcOrd="0" destOrd="0" presId="urn:microsoft.com/office/officeart/2005/8/layout/process5"/>
    <dgm:cxn modelId="{F229AA9D-7472-0A4F-A2DC-B2A703EA52CE}" type="presParOf" srcId="{9855BFFE-8882-D44F-A037-4C76C8A0745A}" destId="{0A023B93-E9E6-4941-8709-BAB012294FA9}" srcOrd="2" destOrd="0" presId="urn:microsoft.com/office/officeart/2005/8/layout/process5"/>
    <dgm:cxn modelId="{0CC7FD2A-91CD-1943-BB41-C1648500BCFC}" type="presParOf" srcId="{9855BFFE-8882-D44F-A037-4C76C8A0745A}" destId="{2914625E-8FF2-8141-AC37-7CD511B0E73C}" srcOrd="3" destOrd="0" presId="urn:microsoft.com/office/officeart/2005/8/layout/process5"/>
    <dgm:cxn modelId="{DACC42F5-40B0-1A4E-A0A3-7E2AD77126C6}" type="presParOf" srcId="{2914625E-8FF2-8141-AC37-7CD511B0E73C}" destId="{D383B1FC-2F80-9945-A29C-ECA9AB21CAE6}" srcOrd="0" destOrd="0" presId="urn:microsoft.com/office/officeart/2005/8/layout/process5"/>
    <dgm:cxn modelId="{39B725CB-EC92-6242-AFB3-3B648A4DAF97}" type="presParOf" srcId="{9855BFFE-8882-D44F-A037-4C76C8A0745A}" destId="{E8FF92F6-A799-0440-8A12-1F3C724A4575}" srcOrd="4" destOrd="0" presId="urn:microsoft.com/office/officeart/2005/8/layout/process5"/>
    <dgm:cxn modelId="{3CFCA30A-D8C0-DD47-AA47-4A26BC42BDF5}" type="presParOf" srcId="{9855BFFE-8882-D44F-A037-4C76C8A0745A}" destId="{38CDBEE5-6C42-604F-BE2F-2F21DDE87180}" srcOrd="5" destOrd="0" presId="urn:microsoft.com/office/officeart/2005/8/layout/process5"/>
    <dgm:cxn modelId="{FB172F64-4C03-D345-8587-7A5248D67A5E}" type="presParOf" srcId="{38CDBEE5-6C42-604F-BE2F-2F21DDE87180}" destId="{040C8183-DC47-3645-A9D6-AD5C7A7AB67B}" srcOrd="0" destOrd="0" presId="urn:microsoft.com/office/officeart/2005/8/layout/process5"/>
    <dgm:cxn modelId="{44D939E0-9EAB-9648-A150-FD12718A99CF}" type="presParOf" srcId="{9855BFFE-8882-D44F-A037-4C76C8A0745A}" destId="{63B72EA8-07E4-5841-8811-2C48B23E10A0}" srcOrd="6" destOrd="0" presId="urn:microsoft.com/office/officeart/2005/8/layout/process5"/>
    <dgm:cxn modelId="{2DF3DBD3-E4CF-D240-AA22-95F44753E09C}" type="presParOf" srcId="{9855BFFE-8882-D44F-A037-4C76C8A0745A}" destId="{3F80033E-8B55-8A46-BBE8-18FF3DBADF2B}" srcOrd="7" destOrd="0" presId="urn:microsoft.com/office/officeart/2005/8/layout/process5"/>
    <dgm:cxn modelId="{2F32B69C-4EE3-AA45-858F-C35E0DFF374C}" type="presParOf" srcId="{3F80033E-8B55-8A46-BBE8-18FF3DBADF2B}" destId="{BFF8AE42-AC12-2048-9B39-2BB13FBE1AFE}" srcOrd="0" destOrd="0" presId="urn:microsoft.com/office/officeart/2005/8/layout/process5"/>
    <dgm:cxn modelId="{7FAA4751-6440-0149-8063-F5CB83A71BD6}" type="presParOf" srcId="{9855BFFE-8882-D44F-A037-4C76C8A0745A}" destId="{59A488BF-16EE-6947-8174-F2087513CFF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4C9C5-705F-FE4F-A39C-DBFCCC4C0025}">
      <dsp:nvSpPr>
        <dsp:cNvPr id="0" name=""/>
        <dsp:cNvSpPr/>
      </dsp:nvSpPr>
      <dsp:spPr>
        <a:xfrm>
          <a:off x="187182" y="0"/>
          <a:ext cx="8185869" cy="294436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2DFC0-EEEA-074A-8E1D-77DFB939EB7E}">
      <dsp:nvSpPr>
        <dsp:cNvPr id="0" name=""/>
        <dsp:cNvSpPr/>
      </dsp:nvSpPr>
      <dsp:spPr>
        <a:xfrm>
          <a:off x="2925" y="883310"/>
          <a:ext cx="1900973" cy="1177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Risk &amp; vulnerability baseline</a:t>
          </a:r>
          <a:endParaRPr lang="en-US" sz="2200" kern="1200" dirty="0"/>
        </a:p>
      </dsp:txBody>
      <dsp:txXfrm>
        <a:off x="60418" y="940803"/>
        <a:ext cx="1785987" cy="1062761"/>
      </dsp:txXfrm>
    </dsp:sp>
    <dsp:sp modelId="{A4746324-E58E-9C4F-A7AC-B1039242CC6E}">
      <dsp:nvSpPr>
        <dsp:cNvPr id="0" name=""/>
        <dsp:cNvSpPr/>
      </dsp:nvSpPr>
      <dsp:spPr>
        <a:xfrm>
          <a:off x="2220728" y="883310"/>
          <a:ext cx="1900973" cy="1177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i="1" kern="1200" dirty="0"/>
        </a:p>
      </dsp:txBody>
      <dsp:txXfrm>
        <a:off x="2278221" y="940803"/>
        <a:ext cx="1785987" cy="1062761"/>
      </dsp:txXfrm>
    </dsp:sp>
    <dsp:sp modelId="{2A13D0D3-FE62-534E-B843-A31151C0D238}">
      <dsp:nvSpPr>
        <dsp:cNvPr id="0" name=""/>
        <dsp:cNvSpPr/>
      </dsp:nvSpPr>
      <dsp:spPr>
        <a:xfrm>
          <a:off x="4438531" y="883310"/>
          <a:ext cx="1900973" cy="1177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Food security monitoring</a:t>
          </a:r>
          <a:endParaRPr lang="en-US" sz="2200" kern="1200" dirty="0"/>
        </a:p>
      </dsp:txBody>
      <dsp:txXfrm>
        <a:off x="4496024" y="940803"/>
        <a:ext cx="1785987" cy="1062761"/>
      </dsp:txXfrm>
    </dsp:sp>
    <dsp:sp modelId="{276C0B4B-FF6A-0349-AB74-1F85AB922A2E}">
      <dsp:nvSpPr>
        <dsp:cNvPr id="0" name=""/>
        <dsp:cNvSpPr/>
      </dsp:nvSpPr>
      <dsp:spPr>
        <a:xfrm>
          <a:off x="6656334" y="883310"/>
          <a:ext cx="1900973" cy="1177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Emergency needs assessment</a:t>
          </a:r>
          <a:endParaRPr lang="en-US" sz="2200" kern="1200" dirty="0"/>
        </a:p>
      </dsp:txBody>
      <dsp:txXfrm>
        <a:off x="6713827" y="940803"/>
        <a:ext cx="1785987" cy="1062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4C9C5-705F-FE4F-A39C-DBFCCC4C0025}">
      <dsp:nvSpPr>
        <dsp:cNvPr id="0" name=""/>
        <dsp:cNvSpPr/>
      </dsp:nvSpPr>
      <dsp:spPr>
        <a:xfrm>
          <a:off x="187182" y="0"/>
          <a:ext cx="8185869" cy="294436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2DFC0-EEEA-074A-8E1D-77DFB939EB7E}">
      <dsp:nvSpPr>
        <dsp:cNvPr id="0" name=""/>
        <dsp:cNvSpPr/>
      </dsp:nvSpPr>
      <dsp:spPr>
        <a:xfrm>
          <a:off x="2925" y="883310"/>
          <a:ext cx="1900973" cy="1177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Risk &amp; vulnerability baseline</a:t>
          </a:r>
          <a:endParaRPr lang="en-US" sz="2200" kern="1200" dirty="0"/>
        </a:p>
      </dsp:txBody>
      <dsp:txXfrm>
        <a:off x="60418" y="940803"/>
        <a:ext cx="1785987" cy="1062761"/>
      </dsp:txXfrm>
    </dsp:sp>
    <dsp:sp modelId="{A4746324-E58E-9C4F-A7AC-B1039242CC6E}">
      <dsp:nvSpPr>
        <dsp:cNvPr id="0" name=""/>
        <dsp:cNvSpPr/>
      </dsp:nvSpPr>
      <dsp:spPr>
        <a:xfrm>
          <a:off x="2220728" y="883310"/>
          <a:ext cx="1900973" cy="1177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i="1" kern="1200" dirty="0"/>
        </a:p>
      </dsp:txBody>
      <dsp:txXfrm>
        <a:off x="2278221" y="940803"/>
        <a:ext cx="1785987" cy="1062761"/>
      </dsp:txXfrm>
    </dsp:sp>
    <dsp:sp modelId="{2A13D0D3-FE62-534E-B843-A31151C0D238}">
      <dsp:nvSpPr>
        <dsp:cNvPr id="0" name=""/>
        <dsp:cNvSpPr/>
      </dsp:nvSpPr>
      <dsp:spPr>
        <a:xfrm>
          <a:off x="4438531" y="883310"/>
          <a:ext cx="1900973" cy="1177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Food security monitoring</a:t>
          </a:r>
          <a:endParaRPr lang="en-US" sz="2200" kern="1200" dirty="0"/>
        </a:p>
      </dsp:txBody>
      <dsp:txXfrm>
        <a:off x="4496024" y="940803"/>
        <a:ext cx="1785987" cy="1062761"/>
      </dsp:txXfrm>
    </dsp:sp>
    <dsp:sp modelId="{276C0B4B-FF6A-0349-AB74-1F85AB922A2E}">
      <dsp:nvSpPr>
        <dsp:cNvPr id="0" name=""/>
        <dsp:cNvSpPr/>
      </dsp:nvSpPr>
      <dsp:spPr>
        <a:xfrm>
          <a:off x="6656334" y="883310"/>
          <a:ext cx="1900973" cy="11777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Emergency needs assessment</a:t>
          </a:r>
          <a:endParaRPr lang="en-US" sz="2200" kern="1200" dirty="0"/>
        </a:p>
      </dsp:txBody>
      <dsp:txXfrm>
        <a:off x="6713827" y="940803"/>
        <a:ext cx="1785987" cy="1062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68577-508C-0244-B111-DA12CF1E0B69}">
      <dsp:nvSpPr>
        <dsp:cNvPr id="0" name=""/>
        <dsp:cNvSpPr/>
      </dsp:nvSpPr>
      <dsp:spPr>
        <a:xfrm>
          <a:off x="925619" y="3056"/>
          <a:ext cx="1889911" cy="1133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Climate forecast</a:t>
          </a:r>
          <a:endParaRPr lang="en-US" sz="2200" kern="1200" dirty="0"/>
        </a:p>
      </dsp:txBody>
      <dsp:txXfrm>
        <a:off x="958831" y="36268"/>
        <a:ext cx="1823487" cy="1067522"/>
      </dsp:txXfrm>
    </dsp:sp>
    <dsp:sp modelId="{473C8CDA-F87A-1742-A36E-57CB35AC23D4}">
      <dsp:nvSpPr>
        <dsp:cNvPr id="0" name=""/>
        <dsp:cNvSpPr/>
      </dsp:nvSpPr>
      <dsp:spPr>
        <a:xfrm>
          <a:off x="2981843" y="335681"/>
          <a:ext cx="400661" cy="46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981843" y="429421"/>
        <a:ext cx="280463" cy="281218"/>
      </dsp:txXfrm>
    </dsp:sp>
    <dsp:sp modelId="{0A023B93-E9E6-4941-8709-BAB012294FA9}">
      <dsp:nvSpPr>
        <dsp:cNvPr id="0" name=""/>
        <dsp:cNvSpPr/>
      </dsp:nvSpPr>
      <dsp:spPr>
        <a:xfrm>
          <a:off x="3571495" y="3056"/>
          <a:ext cx="1889911" cy="1133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Food production</a:t>
          </a:r>
          <a:endParaRPr lang="en-US" sz="2200" kern="1200" dirty="0"/>
        </a:p>
      </dsp:txBody>
      <dsp:txXfrm>
        <a:off x="3604707" y="36268"/>
        <a:ext cx="1823487" cy="1067522"/>
      </dsp:txXfrm>
    </dsp:sp>
    <dsp:sp modelId="{2914625E-8FF2-8141-AC37-7CD511B0E73C}">
      <dsp:nvSpPr>
        <dsp:cNvPr id="0" name=""/>
        <dsp:cNvSpPr/>
      </dsp:nvSpPr>
      <dsp:spPr>
        <a:xfrm rot="5400000">
          <a:off x="4316120" y="1269297"/>
          <a:ext cx="400661" cy="46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4375842" y="1303315"/>
        <a:ext cx="281218" cy="280463"/>
      </dsp:txXfrm>
    </dsp:sp>
    <dsp:sp modelId="{E8FF92F6-A799-0440-8A12-1F3C724A4575}">
      <dsp:nvSpPr>
        <dsp:cNvPr id="0" name=""/>
        <dsp:cNvSpPr/>
      </dsp:nvSpPr>
      <dsp:spPr>
        <a:xfrm>
          <a:off x="3571495" y="1892968"/>
          <a:ext cx="1889911" cy="1133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Food prices</a:t>
          </a:r>
          <a:endParaRPr lang="en-US" sz="2200" kern="1200" dirty="0"/>
        </a:p>
      </dsp:txBody>
      <dsp:txXfrm>
        <a:off x="3604707" y="1926180"/>
        <a:ext cx="1823487" cy="1067522"/>
      </dsp:txXfrm>
    </dsp:sp>
    <dsp:sp modelId="{38CDBEE5-6C42-604F-BE2F-2F21DDE87180}">
      <dsp:nvSpPr>
        <dsp:cNvPr id="0" name=""/>
        <dsp:cNvSpPr/>
      </dsp:nvSpPr>
      <dsp:spPr>
        <a:xfrm rot="10800000">
          <a:off x="3004522" y="2225592"/>
          <a:ext cx="400661" cy="46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124720" y="2319332"/>
        <a:ext cx="280463" cy="281218"/>
      </dsp:txXfrm>
    </dsp:sp>
    <dsp:sp modelId="{63B72EA8-07E4-5841-8811-2C48B23E10A0}">
      <dsp:nvSpPr>
        <dsp:cNvPr id="0" name=""/>
        <dsp:cNvSpPr/>
      </dsp:nvSpPr>
      <dsp:spPr>
        <a:xfrm>
          <a:off x="925619" y="1892968"/>
          <a:ext cx="1889911" cy="1133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Household food status</a:t>
          </a:r>
          <a:endParaRPr lang="en-US" sz="2200" kern="1200" dirty="0"/>
        </a:p>
      </dsp:txBody>
      <dsp:txXfrm>
        <a:off x="958831" y="1926180"/>
        <a:ext cx="1823487" cy="1067522"/>
      </dsp:txXfrm>
    </dsp:sp>
    <dsp:sp modelId="{3F80033E-8B55-8A46-BBE8-18FF3DBADF2B}">
      <dsp:nvSpPr>
        <dsp:cNvPr id="0" name=""/>
        <dsp:cNvSpPr/>
      </dsp:nvSpPr>
      <dsp:spPr>
        <a:xfrm rot="5400000">
          <a:off x="1670244" y="3159208"/>
          <a:ext cx="400661" cy="46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1729966" y="3193226"/>
        <a:ext cx="281218" cy="280463"/>
      </dsp:txXfrm>
    </dsp:sp>
    <dsp:sp modelId="{59A488BF-16EE-6947-8174-F2087513CFF0}">
      <dsp:nvSpPr>
        <dsp:cNvPr id="0" name=""/>
        <dsp:cNvSpPr/>
      </dsp:nvSpPr>
      <dsp:spPr>
        <a:xfrm>
          <a:off x="925619" y="3782879"/>
          <a:ext cx="1889911" cy="1133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Food security forecasting</a:t>
          </a:r>
          <a:endParaRPr lang="en-US" sz="2200" kern="1200" dirty="0"/>
        </a:p>
      </dsp:txBody>
      <dsp:txXfrm>
        <a:off x="958831" y="3816091"/>
        <a:ext cx="1823487" cy="1067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59454-A681-2E4A-A986-7F5BC60FD3A6}" type="datetimeFigureOut">
              <a:rPr lang="en-US" smtClean="0"/>
              <a:t>7/1/13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697B5-E099-9D48-B32C-EFEB34D7B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74D5F-FDCB-B34F-BD10-CD78A63664A3}" type="datetimeFigureOut">
              <a:rPr lang="da-DK" smtClean="0"/>
              <a:t>7/1/13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6AD87-195B-D64A-8A5A-64303E23EF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92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 2.2  About food system-level interventions in the face of climate-related shocks.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…Using advance information to better manage climate risk through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e.g.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delivery, trade and crisis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AD87-195B-D64A-8A5A-64303E23EF7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40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bullet</a:t>
            </a:r>
            <a:r>
              <a:rPr lang="en-US" baseline="0" dirty="0" smtClean="0"/>
              <a:t> to: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Mechanism for organizing, funding climate works across CGIAR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Involves all 15 CGIAR Centers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 $67M/year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AD87-195B-D64A-8A5A-64303E23EF7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3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bullet</a:t>
            </a:r>
            <a:r>
              <a:rPr lang="en-US" baseline="0" dirty="0" smtClean="0"/>
              <a:t> to: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Mechanism for organizing, funding climate works across CGIAR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Involves all 15 CGIAR Centers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 $67M/year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AD87-195B-D64A-8A5A-64303E23EF7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3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bullet</a:t>
            </a:r>
            <a:r>
              <a:rPr lang="en-US" baseline="0" dirty="0" smtClean="0"/>
              <a:t> to: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Mechanism for organizing, funding climate works across CGIAR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Involves all 15 CGIAR Centers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 $67M/year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AD87-195B-D64A-8A5A-64303E23EF7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3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bullet</a:t>
            </a:r>
            <a:r>
              <a:rPr lang="en-US" baseline="0" dirty="0" smtClean="0"/>
              <a:t> to: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Mechanism for organizing, funding climate works across CGIAR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Involves all 15 CGIAR Centers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 $67M/year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AD87-195B-D64A-8A5A-64303E23EF7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3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learned a lot about how to design seasonal climate information that meets the need of smallholder farmers, and communicate it in a way that they can communicate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AD87-195B-D64A-8A5A-64303E23EF7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24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1200" dirty="0" smtClean="0"/>
              <a:t>Professional training for agricultural extension, NGOs, other farmer advisors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1200" dirty="0" smtClean="0"/>
              <a:t>Expert workshop (Nairobi, 12-14 June 2013)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1200" dirty="0" smtClean="0"/>
              <a:t>Review, compile materials and experiences</a:t>
            </a:r>
          </a:p>
          <a:p>
            <a:pPr marL="171450" indent="-17145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1200" dirty="0" smtClean="0"/>
              <a:t>Resource book, adaptable training modules, e-training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6AD87-195B-D64A-8A5A-64303E23EF7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2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6698" y="1917779"/>
            <a:ext cx="7101382" cy="1671576"/>
          </a:xfrm>
        </p:spPr>
        <p:txBody>
          <a:bodyPr anchor="ctr">
            <a:noAutofit/>
          </a:bodyPr>
          <a:lstStyle>
            <a:lvl1pPr algn="ctr">
              <a:defRPr sz="3200" b="1">
                <a:ln w="3175">
                  <a:noFill/>
                </a:ln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6698" y="3886200"/>
            <a:ext cx="7101382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800" b="1" i="1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14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4A9D-56ED-7A47-94AB-5F55A7446B01}" type="datetimeFigureOut">
              <a:rPr lang="en-US"/>
              <a:pPr>
                <a:defRPr/>
              </a:pPr>
              <a:t>7/1/13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A722-E34D-7E41-9EDA-DA79154D0F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24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7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OLDplusnew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/>
          <a:stretch/>
        </p:blipFill>
        <p:spPr>
          <a:xfrm>
            <a:off x="240631" y="5990711"/>
            <a:ext cx="2473159" cy="656068"/>
          </a:xfrm>
          <a:prstGeom prst="rect">
            <a:avLst/>
          </a:prstGeom>
        </p:spPr>
      </p:pic>
      <p:pic>
        <p:nvPicPr>
          <p:cNvPr id="4" name="Picture 3" descr="IRI icon_PMS2748_15%blu-0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23340"/>
          <a:stretch/>
        </p:blipFill>
        <p:spPr>
          <a:xfrm>
            <a:off x="4959687" y="3210928"/>
            <a:ext cx="4184313" cy="3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0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6698" y="1917779"/>
            <a:ext cx="7101382" cy="1671576"/>
          </a:xfrm>
        </p:spPr>
        <p:txBody>
          <a:bodyPr anchor="ctr">
            <a:noAutofit/>
          </a:bodyPr>
          <a:lstStyle>
            <a:lvl1pPr algn="ctr">
              <a:defRPr sz="3200" b="1">
                <a:ln w="3175">
                  <a:noFill/>
                </a:ln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6698" y="3886200"/>
            <a:ext cx="7101382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800" b="1" i="1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47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02620"/>
            <a:ext cx="8229600" cy="495373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37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825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2820"/>
            <a:ext cx="6165241" cy="948374"/>
          </a:xfrm>
        </p:spPr>
        <p:txBody>
          <a:bodyPr/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54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4226"/>
            <a:ext cx="7232400" cy="7090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55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0670"/>
            <a:ext cx="6156994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061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753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02620"/>
            <a:ext cx="8229600" cy="495373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94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1845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172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67783" y="2394856"/>
            <a:ext cx="7230735" cy="3176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028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3066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1925-37F0-1D4C-A567-B24D31BDF512}" type="datetimeFigureOut">
              <a:rPr lang="en-US"/>
              <a:pPr>
                <a:defRPr/>
              </a:pPr>
              <a:t>7/1/13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D3FA-45C5-A74A-96CB-C66781146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5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4A9D-56ED-7A47-94AB-5F55A7446B01}" type="datetimeFigureOut">
              <a:rPr lang="en-US"/>
              <a:pPr>
                <a:defRPr/>
              </a:pPr>
              <a:t>7/1/13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A722-E34D-7E41-9EDA-DA79154D0F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55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8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51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0670"/>
            <a:ext cx="6156994" cy="469359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88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06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22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769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67783" y="2394856"/>
            <a:ext cx="7230735" cy="3176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32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91E6-1A59-2E45-BB2D-C22351C8E6D8}" type="datetimeFigureOut">
              <a:rPr lang="da-DK" smtClean="0"/>
              <a:t>7/1/13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5EA6A-680D-CA42-9E66-068A9DADA61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2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1925-37F0-1D4C-A567-B24D31BDF512}" type="datetimeFigureOut">
              <a:rPr lang="en-US"/>
              <a:pPr>
                <a:defRPr/>
              </a:pPr>
              <a:t>7/1/13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D3FA-45C5-A74A-96CB-C66781146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4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67781" y="1393768"/>
            <a:ext cx="7232400" cy="709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/>
          </a:p>
        </p:txBody>
      </p:sp>
      <p:sp>
        <p:nvSpPr>
          <p:cNvPr id="11" name="Undertitel 2"/>
          <p:cNvSpPr txBox="1">
            <a:spLocks/>
          </p:cNvSpPr>
          <p:nvPr/>
        </p:nvSpPr>
        <p:spPr>
          <a:xfrm>
            <a:off x="667781" y="2394857"/>
            <a:ext cx="7560000" cy="340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GB" sz="2600" baseline="30000" noProof="0" dirty="0">
              <a:solidFill>
                <a:srgbClr val="392200"/>
              </a:solidFill>
              <a:latin typeface="Arial"/>
              <a:cs typeface="Arial"/>
            </a:endParaRPr>
          </a:p>
        </p:txBody>
      </p:sp>
      <p:pic>
        <p:nvPicPr>
          <p:cNvPr id="5" name="Picture 4" descr="IRIOLDplusnew-01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6250952"/>
            <a:ext cx="254000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72" r:id="rId9"/>
    <p:sldLayoutId id="2147483674" r:id="rId10"/>
    <p:sldLayoutId id="21474836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67781" y="1393768"/>
            <a:ext cx="7232400" cy="709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/>
          </a:p>
        </p:txBody>
      </p:sp>
      <p:sp>
        <p:nvSpPr>
          <p:cNvPr id="11" name="Undertitel 2"/>
          <p:cNvSpPr txBox="1">
            <a:spLocks/>
          </p:cNvSpPr>
          <p:nvPr/>
        </p:nvSpPr>
        <p:spPr>
          <a:xfrm>
            <a:off x="667781" y="2394857"/>
            <a:ext cx="7560000" cy="340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GB" sz="2600" baseline="30000" noProof="0" dirty="0">
              <a:solidFill>
                <a:srgbClr val="3922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27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67781" y="1393768"/>
            <a:ext cx="7232400" cy="709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/>
          </a:p>
        </p:txBody>
      </p:sp>
      <p:sp>
        <p:nvSpPr>
          <p:cNvPr id="11" name="Undertitel 2"/>
          <p:cNvSpPr txBox="1">
            <a:spLocks/>
          </p:cNvSpPr>
          <p:nvPr/>
        </p:nvSpPr>
        <p:spPr>
          <a:xfrm>
            <a:off x="667781" y="2394857"/>
            <a:ext cx="7560000" cy="340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GB" sz="2600" baseline="30000" noProof="0" dirty="0">
              <a:solidFill>
                <a:srgbClr val="392200"/>
              </a:solidFill>
              <a:latin typeface="Arial"/>
              <a:cs typeface="Arial"/>
            </a:endParaRPr>
          </a:p>
        </p:txBody>
      </p:sp>
      <p:pic>
        <p:nvPicPr>
          <p:cNvPr id="6" name="Picture 5" descr="IRIOLDplusnew-0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/>
          <a:stretch/>
        </p:blipFill>
        <p:spPr>
          <a:xfrm>
            <a:off x="240631" y="5990711"/>
            <a:ext cx="2473159" cy="656068"/>
          </a:xfrm>
          <a:prstGeom prst="rect">
            <a:avLst/>
          </a:prstGeom>
        </p:spPr>
      </p:pic>
      <p:pic>
        <p:nvPicPr>
          <p:cNvPr id="7" name="Picture 6" descr="IRI icon_PMS2748_15%blu-01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23340"/>
          <a:stretch/>
        </p:blipFill>
        <p:spPr>
          <a:xfrm>
            <a:off x="4959687" y="3210928"/>
            <a:ext cx="4184313" cy="3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577624"/>
        </a:buClr>
        <a:buSzPct val="150000"/>
        <a:buFont typeface="Arial"/>
        <a:buChar char="•"/>
        <a:defRPr sz="1800" b="0" i="0" kern="1200">
          <a:solidFill>
            <a:srgbClr val="3922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afs.cgiar.org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7.jpeg"/><Relationship Id="rId5" Type="http://schemas.microsoft.com/office/2007/relationships/hdphoto" Target="../media/hdphoto3.wdp"/><Relationship Id="rId6" Type="http://schemas.openxmlformats.org/officeDocument/2006/relationships/image" Target="../media/image28.jpeg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 txBox="1">
            <a:spLocks/>
          </p:cNvSpPr>
          <p:nvPr/>
        </p:nvSpPr>
        <p:spPr>
          <a:xfrm>
            <a:off x="750381" y="1933223"/>
            <a:ext cx="5740730" cy="1792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577624"/>
              </a:buClr>
              <a:buSzPct val="150000"/>
              <a:buFont typeface="Arial"/>
              <a:buChar char="•"/>
              <a:defRPr sz="1800" b="0" i="0" kern="1200">
                <a:solidFill>
                  <a:srgbClr val="3922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577624"/>
              </a:buClr>
              <a:buSzPct val="150000"/>
              <a:buFont typeface="Arial"/>
              <a:buChar char="•"/>
              <a:defRPr sz="1800" b="0" i="0" kern="1200">
                <a:solidFill>
                  <a:srgbClr val="3922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577624"/>
              </a:buClr>
              <a:buSzPct val="150000"/>
              <a:buFont typeface="Arial"/>
              <a:buChar char="•"/>
              <a:defRPr sz="1800" b="0" i="0" kern="1200">
                <a:solidFill>
                  <a:srgbClr val="3922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577624"/>
              </a:buClr>
              <a:buSzPct val="150000"/>
              <a:buFont typeface="Arial"/>
              <a:buChar char="•"/>
              <a:defRPr sz="1800" b="0" i="0" kern="1200">
                <a:solidFill>
                  <a:srgbClr val="3922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577624"/>
              </a:buClr>
              <a:buSzPct val="150000"/>
              <a:buFont typeface="Arial"/>
              <a:buChar char="•"/>
              <a:defRPr sz="1800" b="0" i="0" kern="1200">
                <a:solidFill>
                  <a:srgbClr val="3922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Climate Change, Agriculture </a:t>
            </a:r>
            <a:r>
              <a:rPr lang="en-GB" sz="3200" b="1" dirty="0" smtClean="0"/>
              <a:t>and Food </a:t>
            </a:r>
            <a:r>
              <a:rPr lang="en-GB" sz="3200" b="1" dirty="0"/>
              <a:t>Security (CCAFS) program </a:t>
            </a:r>
            <a:r>
              <a:rPr lang="en-GB" sz="3200" b="1" dirty="0" smtClean="0"/>
              <a:t>of the </a:t>
            </a:r>
            <a:r>
              <a:rPr lang="en-GB" sz="3200" b="1" dirty="0"/>
              <a:t>CGIAR</a:t>
            </a:r>
            <a:endParaRPr lang="en-GB" sz="3200" dirty="0"/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750381" y="4051552"/>
            <a:ext cx="6165858" cy="1663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rgbClr val="392200"/>
                </a:solidFill>
                <a:latin typeface="Arial"/>
                <a:cs typeface="Arial"/>
              </a:rPr>
              <a:t>James Hansen, Kevin Coffey</a:t>
            </a:r>
          </a:p>
          <a:p>
            <a:pPr algn="l"/>
            <a:endParaRPr lang="en-GB" sz="1600" dirty="0" smtClean="0">
              <a:solidFill>
                <a:srgbClr val="392200"/>
              </a:solidFill>
              <a:latin typeface="Arial"/>
              <a:cs typeface="Arial"/>
            </a:endParaRPr>
          </a:p>
          <a:p>
            <a:pPr algn="l"/>
            <a:r>
              <a:rPr lang="en-GB" sz="1600" dirty="0">
                <a:solidFill>
                  <a:srgbClr val="392200"/>
                </a:solidFill>
                <a:latin typeface="Arial"/>
                <a:cs typeface="Arial"/>
              </a:rPr>
              <a:t>IRI </a:t>
            </a:r>
            <a:r>
              <a:rPr lang="en-GB" sz="1600" dirty="0" smtClean="0">
                <a:solidFill>
                  <a:srgbClr val="392200"/>
                </a:solidFill>
                <a:latin typeface="Arial"/>
                <a:cs typeface="Arial"/>
              </a:rPr>
              <a:t>Review</a:t>
            </a:r>
          </a:p>
          <a:p>
            <a:pPr algn="l"/>
            <a:r>
              <a:rPr lang="en-GB" sz="1600" dirty="0" smtClean="0">
                <a:solidFill>
                  <a:srgbClr val="392200"/>
                </a:solidFill>
                <a:latin typeface="Arial"/>
                <a:cs typeface="Arial"/>
              </a:rPr>
              <a:t>Columbia University, New York</a:t>
            </a:r>
          </a:p>
          <a:p>
            <a:pPr algn="l"/>
            <a:r>
              <a:rPr lang="en-GB" sz="1600" dirty="0" smtClean="0">
                <a:solidFill>
                  <a:srgbClr val="392200"/>
                </a:solidFill>
                <a:latin typeface="Arial"/>
                <a:cs typeface="Arial"/>
              </a:rPr>
              <a:t>June 24, 2013</a:t>
            </a:r>
            <a:endParaRPr lang="en-GB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Billede 7" descr="CCAFS_new_logo_transp_RGB.pn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097" y="257285"/>
            <a:ext cx="2431014" cy="7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5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 smtClean="0">
                <a:latin typeface="Arial" charset="0"/>
                <a:ea typeface="MS PGothic" charset="0"/>
                <a:cs typeface="MS PGothic" charset="0"/>
              </a:rPr>
              <a:t>Piloting in Kenya, Senegal</a:t>
            </a:r>
            <a:endParaRPr lang="en-US" sz="3000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584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229" y="1177730"/>
            <a:ext cx="3996670" cy="2854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2" descr="IMG_070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822" y="1177730"/>
            <a:ext cx="3885082" cy="285452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 descr="P1040461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6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22" y="4222987"/>
            <a:ext cx="8468077" cy="2558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45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74" y="330300"/>
            <a:ext cx="6196590" cy="903629"/>
          </a:xfrm>
        </p:spPr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hundreds to millions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i="1" dirty="0" smtClean="0"/>
              <a:t>World Vision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546"/>
            <a:ext cx="2656888" cy="5058721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sz="2000" dirty="0" smtClean="0"/>
              <a:t>World’s largest development NGO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000" i="1" dirty="0" smtClean="0"/>
              <a:t>Secure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26" y="3021680"/>
            <a:ext cx="4940300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49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8"/>
          <p:cNvGrpSpPr>
            <a:grpSpLocks noChangeAspect="1"/>
          </p:cNvGrpSpPr>
          <p:nvPr/>
        </p:nvGrpSpPr>
        <p:grpSpPr bwMode="auto">
          <a:xfrm>
            <a:off x="2335726" y="1233930"/>
            <a:ext cx="6808274" cy="5624070"/>
            <a:chOff x="1311668" y="1121791"/>
            <a:chExt cx="6944655" cy="5736209"/>
          </a:xfrm>
        </p:grpSpPr>
        <p:pic>
          <p:nvPicPr>
            <p:cNvPr id="27651" name="Picture 4" descr="Screen Shot 2012-10-08 at 11.08.44 AM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11668" y="1121791"/>
              <a:ext cx="6944655" cy="573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627179" y="6021402"/>
              <a:ext cx="2160749" cy="836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hundreds to millions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i="1" dirty="0" smtClean="0"/>
              <a:t>World Vision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52563"/>
            <a:ext cx="2657475" cy="50593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sz="2000" dirty="0" smtClean="0"/>
              <a:t>World’s largest development NGO</a:t>
            </a:r>
          </a:p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000" i="1" dirty="0" smtClean="0"/>
              <a:t>Secure the Future</a:t>
            </a:r>
          </a:p>
          <a:p>
            <a:pPr marL="0" indent="0" algn="ctr">
              <a:lnSpc>
                <a:spcPct val="85000"/>
              </a:lnSpc>
              <a:spcAft>
                <a:spcPts val="1800"/>
              </a:spcAft>
              <a:buNone/>
            </a:pP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Tanzania:</a:t>
            </a:r>
          </a:p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sz="2000" dirty="0" smtClean="0"/>
              <a:t>Reach ~1.7M farmers + pastoralists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66 ADP offices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1800" dirty="0"/>
              <a:t>staff, partnership</a:t>
            </a:r>
          </a:p>
          <a:p>
            <a:pPr lvl="1">
              <a:lnSpc>
                <a:spcPct val="85000"/>
              </a:lnSpc>
              <a:spcAft>
                <a:spcPts val="1800"/>
              </a:spcAft>
            </a:pPr>
            <a:r>
              <a:rPr lang="en-US" sz="1800" dirty="0"/>
              <a:t>infrastructure</a:t>
            </a:r>
          </a:p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sz="2000" dirty="0" smtClean="0"/>
              <a:t>Long-term commitment, where needed</a:t>
            </a:r>
          </a:p>
        </p:txBody>
      </p:sp>
    </p:spTree>
    <p:extLst>
      <p:ext uri="{BB962C8B-B14F-4D97-AF65-F5344CB8AC3E}">
        <p14:creationId xmlns:p14="http://schemas.microsoft.com/office/powerpoint/2010/main" val="354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74" y="330300"/>
            <a:ext cx="6196590" cy="903629"/>
          </a:xfrm>
        </p:spPr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hundreds to millions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i="1" dirty="0" smtClean="0"/>
              <a:t>World Vision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546"/>
            <a:ext cx="2656888" cy="50587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World’s largest development NGO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i="1" dirty="0" smtClean="0"/>
              <a:t>Secure the Future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Tanzania: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Reach ~1.7M farmers + pastoralists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/>
              <a:t>66 ADP offices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800" dirty="0"/>
              <a:t>staff, partnership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800" dirty="0"/>
              <a:t>infrastructure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/>
              <a:t>Long-term commitment, where needed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625403" y="1523082"/>
            <a:ext cx="4522259" cy="4170609"/>
            <a:chOff x="1284649" y="1474525"/>
            <a:chExt cx="3751759" cy="3460023"/>
          </a:xfrm>
        </p:grpSpPr>
        <p:sp>
          <p:nvSpPr>
            <p:cNvPr id="14" name="Rectangle 13"/>
            <p:cNvSpPr/>
            <p:nvPr/>
          </p:nvSpPr>
          <p:spPr>
            <a:xfrm>
              <a:off x="1284649" y="1474525"/>
              <a:ext cx="3751759" cy="346002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912" y="2555394"/>
              <a:ext cx="2181596" cy="65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WV_logo_web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38607" y="1606028"/>
              <a:ext cx="2133900" cy="71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012" y="3865278"/>
              <a:ext cx="917151" cy="91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607" y="4076960"/>
              <a:ext cx="2133900" cy="705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" name="Picture 3" descr="CCAFS_new_logo_RGB(1)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608" y="3274635"/>
              <a:ext cx="2133900" cy="63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898" y="2555394"/>
              <a:ext cx="1044757" cy="121139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5390" y="1533043"/>
              <a:ext cx="1017265" cy="1022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/>
          <a:lstStyle/>
          <a:p>
            <a:r>
              <a:rPr lang="en-US" dirty="0" smtClean="0"/>
              <a:t>A foundation for scaling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3169034" cy="4953730"/>
          </a:xfrm>
        </p:spPr>
        <p:txBody>
          <a:bodyPr/>
          <a:lstStyle/>
          <a:p>
            <a:r>
              <a:rPr lang="en-US" sz="2800" dirty="0"/>
              <a:t>Identifying and addressing </a:t>
            </a:r>
            <a:r>
              <a:rPr lang="en-US" sz="2800" dirty="0" smtClean="0"/>
              <a:t>the big challenges</a:t>
            </a:r>
            <a:endParaRPr lang="en-US" sz="2800" dirty="0"/>
          </a:p>
        </p:txBody>
      </p:sp>
      <p:pic>
        <p:nvPicPr>
          <p:cNvPr id="4" name="Picture 4" descr="2012-12-09 18.15.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10467"/>
            <a:ext cx="9144000" cy="22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8967" y="1560549"/>
            <a:ext cx="4452464" cy="286100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US" sz="2600" baseline="30000" dirty="0" err="1">
              <a:solidFill>
                <a:srgbClr val="3922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4212" y="1280224"/>
            <a:ext cx="5967219" cy="31876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marL="290513" indent="-290513">
              <a:lnSpc>
                <a:spcPct val="90000"/>
              </a:lnSpc>
              <a:spcAft>
                <a:spcPts val="1800"/>
              </a:spcAft>
              <a:buClr>
                <a:srgbClr val="577624"/>
              </a:buClr>
              <a:buFont typeface="Arial"/>
              <a:buChar char="•"/>
            </a:pPr>
            <a:r>
              <a:rPr lang="en-US" sz="2600" b="1" i="1" dirty="0">
                <a:solidFill>
                  <a:srgbClr val="392200"/>
                </a:solidFill>
                <a:latin typeface="Arial"/>
                <a:cs typeface="Arial"/>
              </a:rPr>
              <a:t>Salience</a:t>
            </a:r>
            <a:r>
              <a:rPr lang="en-US" sz="2600" dirty="0">
                <a:solidFill>
                  <a:srgbClr val="392200"/>
                </a:solidFill>
                <a:latin typeface="Arial"/>
                <a:cs typeface="Arial"/>
              </a:rPr>
              <a:t>: tailoring content, scale, format, lead-time to farm decision-making</a:t>
            </a:r>
          </a:p>
          <a:p>
            <a:pPr marL="290513" indent="-290513">
              <a:lnSpc>
                <a:spcPct val="90000"/>
              </a:lnSpc>
              <a:spcAft>
                <a:spcPts val="1800"/>
              </a:spcAft>
              <a:buClr>
                <a:srgbClr val="577624"/>
              </a:buClr>
              <a:buFont typeface="Arial"/>
              <a:buChar char="•"/>
            </a:pPr>
            <a:r>
              <a:rPr lang="en-US" sz="2600" b="1" i="1" dirty="0">
                <a:solidFill>
                  <a:srgbClr val="392200"/>
                </a:solidFill>
                <a:latin typeface="Arial"/>
                <a:cs typeface="Arial"/>
              </a:rPr>
              <a:t>Legitimacy</a:t>
            </a:r>
            <a:r>
              <a:rPr lang="en-US" sz="2600" dirty="0">
                <a:solidFill>
                  <a:srgbClr val="392200"/>
                </a:solidFill>
                <a:latin typeface="Arial"/>
                <a:cs typeface="Arial"/>
              </a:rPr>
              <a:t>: giving </a:t>
            </a:r>
            <a:r>
              <a:rPr lang="en-US" sz="2600" dirty="0" smtClean="0">
                <a:solidFill>
                  <a:srgbClr val="392200"/>
                </a:solidFill>
                <a:latin typeface="Arial"/>
                <a:cs typeface="Arial"/>
              </a:rPr>
              <a:t>farmers an effective </a:t>
            </a:r>
            <a:r>
              <a:rPr lang="en-US" sz="2600" dirty="0">
                <a:solidFill>
                  <a:srgbClr val="392200"/>
                </a:solidFill>
                <a:latin typeface="Arial"/>
                <a:cs typeface="Arial"/>
              </a:rPr>
              <a:t>voice in design and delivery</a:t>
            </a:r>
          </a:p>
          <a:p>
            <a:pPr marL="290513" indent="-290513">
              <a:lnSpc>
                <a:spcPct val="90000"/>
              </a:lnSpc>
              <a:spcAft>
                <a:spcPts val="1800"/>
              </a:spcAft>
              <a:buClr>
                <a:srgbClr val="577624"/>
              </a:buClr>
              <a:buFont typeface="Arial"/>
              <a:buChar char="•"/>
            </a:pPr>
            <a:r>
              <a:rPr lang="en-US" sz="2600" b="1" i="1" dirty="0">
                <a:solidFill>
                  <a:srgbClr val="392200"/>
                </a:solidFill>
                <a:latin typeface="Arial"/>
                <a:cs typeface="Arial"/>
              </a:rPr>
              <a:t>Access</a:t>
            </a:r>
            <a:r>
              <a:rPr lang="en-US" sz="2600" dirty="0">
                <a:solidFill>
                  <a:srgbClr val="392200"/>
                </a:solidFill>
                <a:latin typeface="Arial"/>
                <a:cs typeface="Arial"/>
              </a:rPr>
              <a:t>: providing timely access to remote rural communities with marginal infrastructure</a:t>
            </a:r>
          </a:p>
          <a:p>
            <a:pPr marL="290513" indent="-290513">
              <a:lnSpc>
                <a:spcPct val="90000"/>
              </a:lnSpc>
              <a:spcAft>
                <a:spcPts val="1800"/>
              </a:spcAft>
              <a:buClr>
                <a:srgbClr val="577624"/>
              </a:buClr>
              <a:buFont typeface="Arial"/>
              <a:buChar char="•"/>
            </a:pPr>
            <a:r>
              <a:rPr lang="en-US" sz="2600" b="1" i="1" dirty="0">
                <a:solidFill>
                  <a:srgbClr val="392200"/>
                </a:solidFill>
                <a:latin typeface="Arial"/>
                <a:cs typeface="Arial"/>
              </a:rPr>
              <a:t>Equity</a:t>
            </a:r>
            <a:r>
              <a:rPr lang="en-US" sz="2600" dirty="0">
                <a:solidFill>
                  <a:srgbClr val="392200"/>
                </a:solidFill>
                <a:latin typeface="Arial"/>
                <a:cs typeface="Arial"/>
              </a:rPr>
              <a:t>: ensuring that women, poor, socially marginalized benefit</a:t>
            </a:r>
          </a:p>
          <a:p>
            <a:pPr marL="290513" indent="-290513">
              <a:lnSpc>
                <a:spcPct val="90000"/>
              </a:lnSpc>
              <a:spcAft>
                <a:spcPts val="1800"/>
              </a:spcAft>
              <a:buClr>
                <a:srgbClr val="577624"/>
              </a:buClr>
              <a:buFont typeface="Arial"/>
              <a:buChar char="•"/>
            </a:pPr>
            <a:r>
              <a:rPr lang="en-US" sz="2600" b="1" i="1" dirty="0">
                <a:solidFill>
                  <a:srgbClr val="392200"/>
                </a:solidFill>
                <a:latin typeface="Arial"/>
                <a:cs typeface="Arial"/>
              </a:rPr>
              <a:t>Integration</a:t>
            </a:r>
            <a:r>
              <a:rPr lang="en-US" sz="2600" dirty="0">
                <a:solidFill>
                  <a:srgbClr val="392200"/>
                </a:solidFill>
                <a:latin typeface="Arial"/>
                <a:cs typeface="Arial"/>
              </a:rPr>
              <a:t>: climate services as part of a larger package of </a:t>
            </a:r>
            <a:r>
              <a:rPr lang="en-US" sz="2600" dirty="0" smtClean="0">
                <a:solidFill>
                  <a:srgbClr val="392200"/>
                </a:solidFill>
                <a:latin typeface="Arial"/>
                <a:cs typeface="Arial"/>
              </a:rPr>
              <a:t>support</a:t>
            </a:r>
            <a:endParaRPr lang="en-US" sz="2600" dirty="0">
              <a:solidFill>
                <a:srgbClr val="3922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71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/>
          <a:lstStyle/>
          <a:p>
            <a:r>
              <a:rPr lang="en-US" dirty="0" smtClean="0"/>
              <a:t>A foundation for scaling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3169034" cy="4953730"/>
          </a:xfrm>
        </p:spPr>
        <p:txBody>
          <a:bodyPr/>
          <a:lstStyle/>
          <a:p>
            <a:r>
              <a:rPr lang="en-US" sz="2800" dirty="0"/>
              <a:t>Identifying and addressing </a:t>
            </a:r>
            <a:r>
              <a:rPr lang="en-US" sz="2800" dirty="0" smtClean="0"/>
              <a:t>the big challenges</a:t>
            </a:r>
            <a:endParaRPr lang="en-US" sz="2800" dirty="0"/>
          </a:p>
          <a:p>
            <a:r>
              <a:rPr lang="en-US" sz="2800" dirty="0"/>
              <a:t>Capacity to </a:t>
            </a:r>
            <a:r>
              <a:rPr lang="en-US" sz="2800" dirty="0" smtClean="0"/>
              <a:t>deliver relevant climate information</a:t>
            </a:r>
            <a:endParaRPr lang="en-US" sz="2800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4121150"/>
            <a:ext cx="9144000" cy="2736850"/>
            <a:chOff x="0" y="3861048"/>
            <a:chExt cx="9144000" cy="2736304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1088"/>
              <a:ext cx="2973878" cy="23314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221088"/>
              <a:ext cx="2973878" cy="23623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123" y="4221088"/>
              <a:ext cx="2973877" cy="23762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06463" y="3861048"/>
              <a:ext cx="946150" cy="30791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+mj-lt"/>
                </a:rPr>
                <a:t>STATION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3861048"/>
              <a:ext cx="1052513" cy="30791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+mj-lt"/>
                </a:rPr>
                <a:t>BLENDED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92950" y="3861048"/>
              <a:ext cx="1150938" cy="307914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+mj-lt"/>
                </a:rPr>
                <a:t>SATELLITE</a:t>
              </a:r>
            </a:p>
          </p:txBody>
        </p:sp>
        <p:sp>
          <p:nvSpPr>
            <p:cNvPr id="14" name="Right Arrow 10"/>
            <p:cNvSpPr>
              <a:spLocks noChangeArrowheads="1"/>
            </p:cNvSpPr>
            <p:nvPr/>
          </p:nvSpPr>
          <p:spPr bwMode="auto">
            <a:xfrm rot="10800000">
              <a:off x="5796136" y="5229200"/>
              <a:ext cx="576064" cy="50405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 w="9525">
              <a:solidFill>
                <a:srgbClr val="00009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ight Arrow 11"/>
            <p:cNvSpPr>
              <a:spLocks noChangeArrowheads="1"/>
            </p:cNvSpPr>
            <p:nvPr/>
          </p:nvSpPr>
          <p:spPr bwMode="auto">
            <a:xfrm>
              <a:off x="2771800" y="5229200"/>
              <a:ext cx="576064" cy="50405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 w="9525">
              <a:solidFill>
                <a:srgbClr val="00009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4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6-05 at 6.5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6588"/>
            <a:ext cx="9144000" cy="47214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64"/>
            <a:ext cx="6156994" cy="469359"/>
          </a:xfrm>
        </p:spPr>
        <p:txBody>
          <a:bodyPr/>
          <a:lstStyle/>
          <a:p>
            <a:r>
              <a:rPr lang="en-US" dirty="0" smtClean="0"/>
              <a:t>A foundation for scaling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6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6-05 at 6.5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6588"/>
            <a:ext cx="9144000" cy="47214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foundation for scaling up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9401" y="261394"/>
            <a:ext cx="8616453" cy="4800141"/>
            <a:chOff x="279401" y="261394"/>
            <a:chExt cx="8616453" cy="4800141"/>
          </a:xfrm>
        </p:grpSpPr>
        <p:grpSp>
          <p:nvGrpSpPr>
            <p:cNvPr id="18" name="Group 17"/>
            <p:cNvGrpSpPr/>
            <p:nvPr/>
          </p:nvGrpSpPr>
          <p:grpSpPr>
            <a:xfrm>
              <a:off x="279401" y="3207919"/>
              <a:ext cx="8616453" cy="1853616"/>
              <a:chOff x="279401" y="3207919"/>
              <a:chExt cx="8616453" cy="185361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330173" y="4991536"/>
                <a:ext cx="75002" cy="69999"/>
              </a:xfrm>
              <a:prstGeom prst="rect">
                <a:avLst/>
              </a:prstGeom>
              <a:noFill/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279401" y="3236976"/>
                <a:ext cx="6050772" cy="181861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428232" y="3207919"/>
                <a:ext cx="2467622" cy="18536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 descr="Screen Shot 2013-06-19 at 11.16.4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401" y="261394"/>
              <a:ext cx="8616453" cy="2946525"/>
            </a:xfrm>
            <a:prstGeom prst="rect">
              <a:avLst/>
            </a:prstGeom>
            <a:ln w="25400" cmpd="sng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973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/>
          <a:lstStyle/>
          <a:p>
            <a:r>
              <a:rPr lang="en-US" dirty="0" smtClean="0"/>
              <a:t>A foundation for scaling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224"/>
            <a:ext cx="3169034" cy="4953730"/>
          </a:xfrm>
        </p:spPr>
        <p:txBody>
          <a:bodyPr/>
          <a:lstStyle/>
          <a:p>
            <a:r>
              <a:rPr lang="en-US" sz="2800" dirty="0"/>
              <a:t>Identifying and addressing </a:t>
            </a:r>
            <a:r>
              <a:rPr lang="en-US" sz="2800" dirty="0" smtClean="0"/>
              <a:t>the big challenges</a:t>
            </a:r>
            <a:endParaRPr lang="en-US" sz="2800" dirty="0"/>
          </a:p>
          <a:p>
            <a:r>
              <a:rPr lang="en-US" sz="2800" dirty="0"/>
              <a:t>Capacity to provide </a:t>
            </a:r>
            <a:r>
              <a:rPr lang="en-US" sz="2800" dirty="0" smtClean="0"/>
              <a:t>relevant climate </a:t>
            </a:r>
            <a:r>
              <a:rPr lang="en-US" sz="2800" dirty="0"/>
              <a:t>information</a:t>
            </a:r>
          </a:p>
          <a:p>
            <a:r>
              <a:rPr lang="en-US" sz="2800" dirty="0"/>
              <a:t>Training curricula to equip existing </a:t>
            </a:r>
            <a:r>
              <a:rPr lang="en-US" sz="2800" dirty="0" smtClean="0"/>
              <a:t>intermediaries</a:t>
            </a:r>
            <a:endParaRPr lang="en-US" sz="2800" dirty="0"/>
          </a:p>
        </p:txBody>
      </p:sp>
      <p:pic>
        <p:nvPicPr>
          <p:cNvPr id="4" name="Picture 3" descr="2013-06-12 08.22.54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672" y="4275974"/>
            <a:ext cx="5675479" cy="24355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2013-06-12 03.58.06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4120" y="1400090"/>
            <a:ext cx="3139031" cy="2637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2013-06-12 03.32.11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672" y="1400090"/>
            <a:ext cx="2209402" cy="26373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54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2230" y="1000301"/>
            <a:ext cx="7736214" cy="932921"/>
          </a:xfrm>
        </p:spPr>
        <p:txBody>
          <a:bodyPr>
            <a:normAutofit/>
          </a:bodyPr>
          <a:lstStyle/>
          <a:p>
            <a:r>
              <a:rPr lang="en-US" dirty="0" smtClean="0"/>
              <a:t>2. Integrated Food Security Modeling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0111" y="1933222"/>
            <a:ext cx="7267222" cy="9877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Can climate prediction inform more timely food security intervention?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7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CCAFS?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927" y="1256109"/>
            <a:ext cx="8476189" cy="492488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Strategic partnership of international agriculture (CGIAR) and global change (Future Earth) research communities</a:t>
            </a:r>
          </a:p>
        </p:txBody>
      </p:sp>
      <p:pic>
        <p:nvPicPr>
          <p:cNvPr id="9" name="Picture 6" descr="world_dem_10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777" y="2607984"/>
            <a:ext cx="7432233" cy="31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2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04712" y="3483553"/>
            <a:ext cx="8540861" cy="2729567"/>
            <a:chOff x="404712" y="3483553"/>
            <a:chExt cx="8540861" cy="2729567"/>
          </a:xfrm>
        </p:grpSpPr>
        <p:sp>
          <p:nvSpPr>
            <p:cNvPr id="19" name="Rectangle 18"/>
            <p:cNvSpPr/>
            <p:nvPr/>
          </p:nvSpPr>
          <p:spPr>
            <a:xfrm>
              <a:off x="1363313" y="3483553"/>
              <a:ext cx="2745301" cy="2297463"/>
            </a:xfrm>
            <a:prstGeom prst="rect">
              <a:avLst/>
            </a:prstGeom>
            <a:solidFill>
              <a:srgbClr val="8FFF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91547" y="3502655"/>
              <a:ext cx="2058423" cy="2297463"/>
            </a:xfrm>
            <a:prstGeom prst="rect">
              <a:avLst/>
            </a:prstGeom>
            <a:solidFill>
              <a:srgbClr val="8FFF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663" y="5898864"/>
              <a:ext cx="8327308" cy="314256"/>
            </a:xfrm>
            <a:prstGeom prst="rect">
              <a:avLst/>
            </a:prstGeom>
          </p:spPr>
          <p:txBody>
            <a:bodyPr vert="horz" wrap="none" lIns="0" tIns="0" rIns="0" bIns="0" rtlCol="0">
              <a:normAutofit/>
            </a:bodyPr>
            <a:lstStyle/>
            <a:p>
              <a:pPr algn="l"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Mar	Apr	May	Jun	Jul	Aug	Sep	Oct	Nov	Dec	Jan	Feb	Mar	Apr	May	Jun	Jul	Aug</a:t>
              </a:r>
              <a:endParaRPr lang="en-US" sz="16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3991" y="4594810"/>
              <a:ext cx="1219391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Monitoring</a:t>
              </a:r>
              <a:endParaRPr lang="en-US" sz="16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22663" y="5781016"/>
              <a:ext cx="8422910" cy="191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17835" y="5287078"/>
              <a:ext cx="2644837" cy="379727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FA6426"/>
                </a:gs>
              </a:gsLst>
              <a:lin ang="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/>
                <a:t>Hunger season</a:t>
              </a:r>
              <a:endParaRPr lang="en-US" b="1" cap="all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41761" y="4281241"/>
              <a:ext cx="1590464" cy="297517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ctr">
                <a:buClr>
                  <a:srgbClr val="577624"/>
                </a:buClr>
              </a:pPr>
              <a:r>
                <a:rPr lang="en-US" sz="2000" baseline="30000" dirty="0" smtClean="0">
                  <a:latin typeface="Arial Black"/>
                  <a:cs typeface="Arial Black"/>
                </a:rPr>
                <a:t>NORMAL YEAR</a:t>
              </a:r>
              <a:endParaRPr lang="en-US" sz="2000" baseline="30000" dirty="0">
                <a:latin typeface="Arial Black"/>
                <a:cs typeface="Arial Black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1657" y="5283443"/>
              <a:ext cx="3426958" cy="379727"/>
            </a:xfrm>
            <a:prstGeom prst="rect">
              <a:avLst/>
            </a:prstGeom>
            <a:gradFill>
              <a:gsLst>
                <a:gs pos="1000">
                  <a:schemeClr val="accent2">
                    <a:lumMod val="40000"/>
                    <a:lumOff val="60000"/>
                  </a:schemeClr>
                </a:gs>
                <a:gs pos="100000">
                  <a:srgbClr val="FF6600"/>
                </a:gs>
              </a:gsLst>
              <a:lin ang="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/>
                <a:t>Hunger season</a:t>
              </a:r>
              <a:endParaRPr lang="en-US" b="1" cap="all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2230" y="1000301"/>
            <a:ext cx="7736214" cy="932921"/>
          </a:xfrm>
        </p:spPr>
        <p:txBody>
          <a:bodyPr>
            <a:normAutofit/>
          </a:bodyPr>
          <a:lstStyle/>
          <a:p>
            <a:r>
              <a:rPr lang="en-US" dirty="0" smtClean="0"/>
              <a:t>2. Integrated Food Security Modeling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0111" y="1933222"/>
            <a:ext cx="7267222" cy="9877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Can climate prediction inform more timely food security intervention?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2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04712" y="3483553"/>
            <a:ext cx="8540861" cy="2729567"/>
            <a:chOff x="404712" y="3483553"/>
            <a:chExt cx="8540861" cy="2729567"/>
          </a:xfrm>
        </p:grpSpPr>
        <p:sp>
          <p:nvSpPr>
            <p:cNvPr id="19" name="Rectangle 18"/>
            <p:cNvSpPr/>
            <p:nvPr/>
          </p:nvSpPr>
          <p:spPr>
            <a:xfrm>
              <a:off x="1363313" y="3483553"/>
              <a:ext cx="2745301" cy="2297463"/>
            </a:xfrm>
            <a:prstGeom prst="rect">
              <a:avLst/>
            </a:prstGeom>
            <a:solidFill>
              <a:srgbClr val="8FFF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91547" y="3502655"/>
              <a:ext cx="2058423" cy="2297463"/>
            </a:xfrm>
            <a:prstGeom prst="rect">
              <a:avLst/>
            </a:prstGeom>
            <a:solidFill>
              <a:srgbClr val="8FFF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663" y="5898864"/>
              <a:ext cx="8327308" cy="314256"/>
            </a:xfrm>
            <a:prstGeom prst="rect">
              <a:avLst/>
            </a:prstGeom>
          </p:spPr>
          <p:txBody>
            <a:bodyPr vert="horz" wrap="none" lIns="0" tIns="0" rIns="0" bIns="0" rtlCol="0">
              <a:normAutofit/>
            </a:bodyPr>
            <a:lstStyle/>
            <a:p>
              <a:pPr algn="l"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Mar	Apr	May	Jun	Jul	Aug	Sep	Oct	Nov	Dec	Jan	Feb	Mar	Apr	May	Jun	Jul	Aug</a:t>
              </a:r>
              <a:endParaRPr lang="en-US" sz="16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3991" y="4594810"/>
              <a:ext cx="1219391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Monitoring</a:t>
              </a:r>
              <a:endParaRPr lang="en-US" sz="16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22663" y="5781016"/>
              <a:ext cx="8422910" cy="191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17835" y="5287078"/>
              <a:ext cx="2644837" cy="379727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FA6426"/>
                </a:gs>
              </a:gsLst>
              <a:lin ang="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/>
                <a:t>Hunger season</a:t>
              </a:r>
              <a:endParaRPr lang="en-US" b="1" cap="all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41761" y="4281241"/>
              <a:ext cx="1590464" cy="297517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ctr">
                <a:buClr>
                  <a:srgbClr val="577624"/>
                </a:buClr>
              </a:pPr>
              <a:r>
                <a:rPr lang="en-US" sz="2000" baseline="30000" dirty="0" smtClean="0">
                  <a:latin typeface="Arial Black"/>
                  <a:cs typeface="Arial Black"/>
                </a:rPr>
                <a:t>NORMAL YEAR</a:t>
              </a:r>
              <a:endParaRPr lang="en-US" sz="2000" baseline="30000" dirty="0">
                <a:latin typeface="Arial Black"/>
                <a:cs typeface="Arial Black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1657" y="5283443"/>
              <a:ext cx="3426958" cy="379727"/>
            </a:xfrm>
            <a:prstGeom prst="rect">
              <a:avLst/>
            </a:prstGeom>
            <a:gradFill>
              <a:gsLst>
                <a:gs pos="1000">
                  <a:schemeClr val="accent2">
                    <a:lumMod val="40000"/>
                    <a:lumOff val="60000"/>
                  </a:schemeClr>
                </a:gs>
                <a:gs pos="100000">
                  <a:srgbClr val="FF6600"/>
                </a:gs>
              </a:gsLst>
              <a:lin ang="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/>
                <a:t>Hunger season</a:t>
              </a:r>
              <a:endParaRPr lang="en-US" b="1" cap="all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7919" y="3546317"/>
            <a:ext cx="8452051" cy="2115156"/>
            <a:chOff x="397919" y="3546317"/>
            <a:chExt cx="8452051" cy="2115156"/>
          </a:xfrm>
        </p:grpSpPr>
        <p:sp>
          <p:nvSpPr>
            <p:cNvPr id="28" name="Rectangle 27"/>
            <p:cNvSpPr/>
            <p:nvPr/>
          </p:nvSpPr>
          <p:spPr>
            <a:xfrm>
              <a:off x="4911661" y="4748966"/>
              <a:ext cx="1800480" cy="476266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600" b="1" cap="all" dirty="0" smtClean="0">
                  <a:solidFill>
                    <a:srgbClr val="000090"/>
                  </a:solidFill>
                </a:rPr>
                <a:t>Coping responses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000090"/>
                  </a:solidFill>
                </a:rPr>
                <a:t>(assets divested)</a:t>
              </a:r>
              <a:endParaRPr lang="en-US" sz="1600" b="1" dirty="0">
                <a:solidFill>
                  <a:srgbClr val="00009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313551" y="4346240"/>
              <a:ext cx="1720458" cy="29751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ctr">
                <a:buClr>
                  <a:srgbClr val="577624"/>
                </a:buClr>
              </a:pPr>
              <a:r>
                <a:rPr lang="en-US" sz="2000" baseline="30000" dirty="0" smtClean="0">
                  <a:solidFill>
                    <a:srgbClr val="000090"/>
                  </a:solidFill>
                  <a:latin typeface="Arial Black"/>
                  <a:cs typeface="Arial Black"/>
                </a:rPr>
                <a:t>DROUGHT YEAR</a:t>
              </a:r>
              <a:endParaRPr lang="en-US" sz="2000" baseline="30000" dirty="0">
                <a:solidFill>
                  <a:srgbClr val="00009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71263" y="4379366"/>
              <a:ext cx="1208965" cy="21544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Assessment</a:t>
              </a:r>
              <a:endParaRPr lang="en-US" sz="16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6796" y="4163922"/>
              <a:ext cx="684082" cy="21544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Appeal</a:t>
              </a:r>
              <a:endParaRPr lang="en-US" sz="16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7824" y="3948478"/>
              <a:ext cx="1174099" cy="21544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Fundraising</a:t>
              </a:r>
              <a:endParaRPr lang="en-US" sz="16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22942" y="3546317"/>
              <a:ext cx="1337871" cy="40216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lnSpc>
                  <a:spcPct val="80000"/>
                </a:lnSpc>
                <a:buClr>
                  <a:srgbClr val="577624"/>
                </a:buClr>
              </a:pPr>
              <a:r>
                <a:rPr lang="en-US" sz="1600" dirty="0" smtClean="0">
                  <a:solidFill>
                    <a:srgbClr val="000090"/>
                  </a:solidFill>
                  <a:latin typeface="Arial Black"/>
                  <a:cs typeface="Arial Black"/>
                </a:rPr>
                <a:t>Emergency response</a:t>
              </a:r>
              <a:endParaRPr lang="en-US" sz="1600" dirty="0">
                <a:solidFill>
                  <a:srgbClr val="00009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08614" y="5278111"/>
              <a:ext cx="4741356" cy="383362"/>
            </a:xfrm>
            <a:prstGeom prst="rect">
              <a:avLst/>
            </a:pr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100000">
                  <a:srgbClr val="FF6600"/>
                </a:gs>
              </a:gsLst>
              <a:lin ang="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/>
                <a:t>Hunger season</a:t>
              </a:r>
              <a:endParaRPr lang="en-US" b="1" cap="all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2230" y="1000301"/>
            <a:ext cx="7736214" cy="932921"/>
          </a:xfrm>
        </p:spPr>
        <p:txBody>
          <a:bodyPr>
            <a:normAutofit/>
          </a:bodyPr>
          <a:lstStyle/>
          <a:p>
            <a:r>
              <a:rPr lang="en-US" dirty="0" smtClean="0"/>
              <a:t>2. Integrated Food Security Modeling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0111" y="1933222"/>
            <a:ext cx="7267222" cy="9877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Can climate prediction inform more timely food security intervention?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2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04712" y="3483553"/>
            <a:ext cx="8540861" cy="2729567"/>
            <a:chOff x="404712" y="3483553"/>
            <a:chExt cx="8540861" cy="2729567"/>
          </a:xfrm>
        </p:grpSpPr>
        <p:sp>
          <p:nvSpPr>
            <p:cNvPr id="19" name="Rectangle 18"/>
            <p:cNvSpPr/>
            <p:nvPr/>
          </p:nvSpPr>
          <p:spPr>
            <a:xfrm>
              <a:off x="1363313" y="3483553"/>
              <a:ext cx="2745301" cy="2297463"/>
            </a:xfrm>
            <a:prstGeom prst="rect">
              <a:avLst/>
            </a:prstGeom>
            <a:solidFill>
              <a:srgbClr val="8FFF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91547" y="3502655"/>
              <a:ext cx="2058423" cy="2297463"/>
            </a:xfrm>
            <a:prstGeom prst="rect">
              <a:avLst/>
            </a:prstGeom>
            <a:solidFill>
              <a:srgbClr val="8FFF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663" y="5898864"/>
              <a:ext cx="8327308" cy="314256"/>
            </a:xfrm>
            <a:prstGeom prst="rect">
              <a:avLst/>
            </a:prstGeom>
          </p:spPr>
          <p:txBody>
            <a:bodyPr vert="horz" wrap="none" lIns="0" tIns="0" rIns="0" bIns="0" rtlCol="0">
              <a:normAutofit/>
            </a:bodyPr>
            <a:lstStyle/>
            <a:p>
              <a:pPr algn="l"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Mar	Apr	May	Jun	Jul	Aug	Sep	Oct	Nov	Dec	Jan	Feb	Mar	Apr	May	Jun	Jul	Aug</a:t>
              </a:r>
              <a:endParaRPr lang="en-US" sz="16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3991" y="4594810"/>
              <a:ext cx="1219391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Monitoring</a:t>
              </a:r>
              <a:endParaRPr lang="en-US" sz="16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22663" y="5781016"/>
              <a:ext cx="8422910" cy="191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17835" y="5287078"/>
              <a:ext cx="2644837" cy="379727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FA6426"/>
                </a:gs>
              </a:gsLst>
              <a:lin ang="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/>
                <a:t>Hunger season</a:t>
              </a:r>
              <a:endParaRPr lang="en-US" b="1" cap="all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41761" y="4281241"/>
              <a:ext cx="1590464" cy="297517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ctr">
                <a:buClr>
                  <a:srgbClr val="577624"/>
                </a:buClr>
              </a:pPr>
              <a:r>
                <a:rPr lang="en-US" sz="2000" baseline="30000" dirty="0" smtClean="0">
                  <a:latin typeface="Arial Black"/>
                  <a:cs typeface="Arial Black"/>
                </a:rPr>
                <a:t>NORMAL YEAR</a:t>
              </a:r>
              <a:endParaRPr lang="en-US" sz="2000" baseline="30000" dirty="0">
                <a:latin typeface="Arial Black"/>
                <a:cs typeface="Arial Black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1657" y="5283443"/>
              <a:ext cx="3426958" cy="379727"/>
            </a:xfrm>
            <a:prstGeom prst="rect">
              <a:avLst/>
            </a:prstGeom>
            <a:gradFill>
              <a:gsLst>
                <a:gs pos="1000">
                  <a:schemeClr val="accent2">
                    <a:lumMod val="40000"/>
                    <a:lumOff val="60000"/>
                  </a:schemeClr>
                </a:gs>
                <a:gs pos="100000">
                  <a:srgbClr val="FF6600"/>
                </a:gs>
              </a:gsLst>
              <a:lin ang="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/>
                <a:t>Hunger season</a:t>
              </a:r>
              <a:endParaRPr lang="en-US" b="1" cap="all" dirty="0"/>
            </a:p>
          </p:txBody>
        </p:sp>
      </p:grpSp>
      <p:sp>
        <p:nvSpPr>
          <p:cNvPr id="35" name="Left Arrow 34"/>
          <p:cNvSpPr/>
          <p:nvPr/>
        </p:nvSpPr>
        <p:spPr>
          <a:xfrm>
            <a:off x="4911661" y="3035030"/>
            <a:ext cx="3049152" cy="13443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97919" y="3546317"/>
            <a:ext cx="8452051" cy="2115156"/>
            <a:chOff x="397919" y="3546317"/>
            <a:chExt cx="8452051" cy="2115156"/>
          </a:xfrm>
        </p:grpSpPr>
        <p:sp>
          <p:nvSpPr>
            <p:cNvPr id="28" name="Rectangle 27"/>
            <p:cNvSpPr/>
            <p:nvPr/>
          </p:nvSpPr>
          <p:spPr>
            <a:xfrm>
              <a:off x="4911661" y="4748966"/>
              <a:ext cx="1800480" cy="476266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600" b="1" cap="all" dirty="0" smtClean="0">
                  <a:solidFill>
                    <a:srgbClr val="000090"/>
                  </a:solidFill>
                </a:rPr>
                <a:t>Coping responses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solidFill>
                    <a:srgbClr val="000090"/>
                  </a:solidFill>
                </a:rPr>
                <a:t>(assets divested)</a:t>
              </a:r>
              <a:endParaRPr lang="en-US" sz="1600" b="1" dirty="0">
                <a:solidFill>
                  <a:srgbClr val="00009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313551" y="4346240"/>
              <a:ext cx="1720458" cy="29751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ctr">
                <a:buClr>
                  <a:srgbClr val="577624"/>
                </a:buClr>
              </a:pPr>
              <a:r>
                <a:rPr lang="en-US" sz="2000" baseline="30000" dirty="0" smtClean="0">
                  <a:solidFill>
                    <a:srgbClr val="000090"/>
                  </a:solidFill>
                  <a:latin typeface="Arial Black"/>
                  <a:cs typeface="Arial Black"/>
                </a:rPr>
                <a:t>DROUGHT YEAR</a:t>
              </a:r>
              <a:endParaRPr lang="en-US" sz="2000" baseline="30000" dirty="0">
                <a:solidFill>
                  <a:srgbClr val="00009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71263" y="4379366"/>
              <a:ext cx="1208965" cy="21544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Assessment</a:t>
              </a:r>
              <a:endParaRPr lang="en-US" sz="16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6796" y="4163922"/>
              <a:ext cx="684082" cy="21544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Appeal</a:t>
              </a:r>
              <a:endParaRPr lang="en-US" sz="16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7824" y="3948478"/>
              <a:ext cx="1174099" cy="21544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577624"/>
                </a:buClr>
              </a:pPr>
              <a:r>
                <a:rPr lang="en-US" sz="16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Fundraising</a:t>
              </a:r>
              <a:endParaRPr lang="en-US" sz="16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22942" y="3546317"/>
              <a:ext cx="1337871" cy="40216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lnSpc>
                  <a:spcPct val="80000"/>
                </a:lnSpc>
                <a:buClr>
                  <a:srgbClr val="577624"/>
                </a:buClr>
              </a:pPr>
              <a:r>
                <a:rPr lang="en-US" sz="1600" dirty="0" smtClean="0">
                  <a:solidFill>
                    <a:srgbClr val="000090"/>
                  </a:solidFill>
                  <a:latin typeface="Arial Black"/>
                  <a:cs typeface="Arial Black"/>
                </a:rPr>
                <a:t>Emergency response</a:t>
              </a:r>
              <a:endParaRPr lang="en-US" sz="1600" dirty="0">
                <a:solidFill>
                  <a:srgbClr val="00009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08614" y="5278111"/>
              <a:ext cx="4741356" cy="383362"/>
            </a:xfrm>
            <a:prstGeom prst="rect">
              <a:avLst/>
            </a:pr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100000">
                  <a:srgbClr val="FF6600"/>
                </a:gs>
              </a:gsLst>
              <a:lin ang="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/>
                <a:t>Hunger season</a:t>
              </a:r>
              <a:endParaRPr lang="en-US" b="1" cap="all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2230" y="1000301"/>
            <a:ext cx="7736214" cy="932921"/>
          </a:xfrm>
        </p:spPr>
        <p:txBody>
          <a:bodyPr>
            <a:normAutofit/>
          </a:bodyPr>
          <a:lstStyle/>
          <a:p>
            <a:r>
              <a:rPr lang="en-US" dirty="0" smtClean="0"/>
              <a:t>2. Integrated Food Security Modeling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0111" y="1933222"/>
            <a:ext cx="7267222" cy="9877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Can climate prediction inform more timely food security intervention?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1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food security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9525"/>
            <a:ext cx="2992438" cy="49545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sz="2800" dirty="0" smtClean="0"/>
              <a:t>IPC a </a:t>
            </a:r>
            <a:r>
              <a:rPr lang="en-US" sz="2800" dirty="0"/>
              <a:t>common </a:t>
            </a:r>
            <a:r>
              <a:rPr lang="en-US" sz="2800" dirty="0" smtClean="0"/>
              <a:t>language and entry point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3423" y="1051146"/>
            <a:ext cx="4959649" cy="3006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creen Shot 2013-05-05 at 1.04.24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198016"/>
            <a:ext cx="8285872" cy="2659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586831" y="5692780"/>
            <a:ext cx="2133918" cy="1082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27432" rIns="91440" bIns="27432" rtlCol="0">
            <a:spAutoFit/>
          </a:bodyPr>
          <a:lstStyle/>
          <a:p>
            <a:pPr>
              <a:lnSpc>
                <a:spcPct val="120000"/>
              </a:lnSpc>
              <a:buClr>
                <a:srgbClr val="577624"/>
              </a:buClr>
            </a:pPr>
            <a:r>
              <a:rPr lang="en-US" sz="1400" b="1" dirty="0" smtClean="0">
                <a:solidFill>
                  <a:srgbClr val="000090"/>
                </a:solidFill>
                <a:latin typeface="Avenir Black"/>
                <a:cs typeface="Avenir Black"/>
              </a:rPr>
              <a:t>Government ministries</a:t>
            </a:r>
            <a:endParaRPr lang="en-US" sz="1400" b="1" dirty="0">
              <a:solidFill>
                <a:srgbClr val="000090"/>
              </a:solidFill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  <a:buClr>
                <a:srgbClr val="577624"/>
              </a:buClr>
            </a:pPr>
            <a:r>
              <a:rPr lang="en-US" sz="1400" b="1" dirty="0">
                <a:solidFill>
                  <a:srgbClr val="000090"/>
                </a:solidFill>
                <a:latin typeface="Avenir Black"/>
                <a:cs typeface="Avenir Black"/>
              </a:rPr>
              <a:t>FAO and WFP</a:t>
            </a:r>
          </a:p>
          <a:p>
            <a:pPr>
              <a:lnSpc>
                <a:spcPct val="120000"/>
              </a:lnSpc>
              <a:buClr>
                <a:srgbClr val="577624"/>
              </a:buClr>
            </a:pPr>
            <a:r>
              <a:rPr lang="en-US" sz="1400" b="1" dirty="0" smtClean="0">
                <a:solidFill>
                  <a:srgbClr val="000090"/>
                </a:solidFill>
                <a:latin typeface="Avenir Black"/>
                <a:cs typeface="Avenir Black"/>
              </a:rPr>
              <a:t>international </a:t>
            </a:r>
            <a:r>
              <a:rPr lang="en-US" sz="1400" b="1" dirty="0">
                <a:solidFill>
                  <a:srgbClr val="000090"/>
                </a:solidFill>
                <a:latin typeface="Avenir Black"/>
                <a:cs typeface="Avenir Black"/>
              </a:rPr>
              <a:t>NGOs</a:t>
            </a:r>
          </a:p>
          <a:p>
            <a:pPr>
              <a:lnSpc>
                <a:spcPct val="120000"/>
              </a:lnSpc>
              <a:buClr>
                <a:srgbClr val="577624"/>
              </a:buClr>
            </a:pPr>
            <a:r>
              <a:rPr lang="en-US" sz="1400" b="1" dirty="0">
                <a:solidFill>
                  <a:srgbClr val="000090"/>
                </a:solidFill>
                <a:latin typeface="Avenir Black"/>
                <a:cs typeface="Avenir Black"/>
              </a:rPr>
              <a:t>NARES and </a:t>
            </a:r>
            <a:r>
              <a:rPr lang="en-US" sz="1400" b="1" dirty="0" smtClean="0">
                <a:solidFill>
                  <a:srgbClr val="000090"/>
                </a:solidFill>
                <a:latin typeface="Avenir Black"/>
                <a:cs typeface="Avenir Black"/>
              </a:rPr>
              <a:t>academia</a:t>
            </a:r>
            <a:endParaRPr lang="en-US" sz="1400" b="1" dirty="0">
              <a:solidFill>
                <a:srgbClr val="00009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52992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/>
          <a:lstStyle/>
          <a:p>
            <a:r>
              <a:rPr lang="en-US" dirty="0" smtClean="0"/>
              <a:t>Integrated food security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80224"/>
            <a:ext cx="3036443" cy="495373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dirty="0"/>
              <a:t>IPC a common language </a:t>
            </a:r>
            <a:r>
              <a:rPr lang="en-US" dirty="0" smtClean="0"/>
              <a:t>and </a:t>
            </a:r>
            <a:r>
              <a:rPr lang="en-US" dirty="0"/>
              <a:t>entry point</a:t>
            </a:r>
          </a:p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dirty="0" smtClean="0"/>
              <a:t>The hole in food security information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8544116"/>
              </p:ext>
            </p:extLst>
          </p:nvPr>
        </p:nvGraphicFramePr>
        <p:xfrm>
          <a:off x="457200" y="3935100"/>
          <a:ext cx="8560234" cy="29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650880" y="4812423"/>
            <a:ext cx="1940864" cy="1190809"/>
            <a:chOff x="2206543" y="573917"/>
            <a:chExt cx="1940864" cy="1190809"/>
          </a:xfrm>
        </p:grpSpPr>
        <p:sp>
          <p:nvSpPr>
            <p:cNvPr id="9" name="Rounded Rectangle 8"/>
            <p:cNvSpPr/>
            <p:nvPr/>
          </p:nvSpPr>
          <p:spPr>
            <a:xfrm>
              <a:off x="2206543" y="586979"/>
              <a:ext cx="1940864" cy="1177747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264036" y="573917"/>
              <a:ext cx="1825878" cy="106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kern="1200" dirty="0" smtClean="0">
                  <a:solidFill>
                    <a:srgbClr val="FFFF00"/>
                  </a:solidFill>
                </a:rPr>
                <a:t>the missing piece</a:t>
              </a:r>
              <a:r>
                <a:rPr lang="en-US" sz="1800" i="1" kern="1200" dirty="0" smtClean="0">
                  <a:solidFill>
                    <a:srgbClr val="FFFF00"/>
                  </a:solidFill>
                </a:rPr>
                <a:t>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i="1" kern="1200" dirty="0" smtClean="0">
                  <a:solidFill>
                    <a:srgbClr val="FFFF00"/>
                  </a:solidFill>
                </a:rPr>
                <a:t>Food security forecasting</a:t>
              </a:r>
              <a:endParaRPr lang="en-US" sz="2200" i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31778" y="256822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rgbClr val="577624"/>
              </a:buClr>
              <a:buFont typeface="Arial"/>
              <a:buChar char="•"/>
            </a:pPr>
            <a:endParaRPr lang="en-US" sz="2600" baseline="30000" dirty="0" err="1">
              <a:solidFill>
                <a:srgbClr val="3922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13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/>
          <a:lstStyle/>
          <a:p>
            <a:r>
              <a:rPr lang="en-US" dirty="0" smtClean="0"/>
              <a:t>Integrated food security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80224"/>
            <a:ext cx="3036443" cy="495373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dirty="0"/>
              <a:t>IPC a common language </a:t>
            </a:r>
            <a:r>
              <a:rPr lang="en-US" dirty="0" smtClean="0"/>
              <a:t>and </a:t>
            </a:r>
            <a:r>
              <a:rPr lang="en-US" dirty="0"/>
              <a:t>entry point</a:t>
            </a:r>
          </a:p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dirty="0" smtClean="0"/>
              <a:t>The hole in food security information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4959319"/>
              </p:ext>
            </p:extLst>
          </p:nvPr>
        </p:nvGraphicFramePr>
        <p:xfrm>
          <a:off x="457200" y="3836323"/>
          <a:ext cx="8560234" cy="29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650880" y="4712597"/>
            <a:ext cx="1940864" cy="1177747"/>
            <a:chOff x="2206543" y="883310"/>
            <a:chExt cx="1940864" cy="1177747"/>
          </a:xfrm>
        </p:grpSpPr>
        <p:sp>
          <p:nvSpPr>
            <p:cNvPr id="9" name="Rounded Rectangle 8"/>
            <p:cNvSpPr/>
            <p:nvPr/>
          </p:nvSpPr>
          <p:spPr>
            <a:xfrm>
              <a:off x="2206543" y="883310"/>
              <a:ext cx="1940864" cy="1177747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264036" y="940803"/>
              <a:ext cx="1825878" cy="106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kern="1200" dirty="0" smtClean="0">
                  <a:solidFill>
                    <a:srgbClr val="FFFF00"/>
                  </a:solidFill>
                </a:rPr>
                <a:t>the missing piece</a:t>
              </a:r>
              <a:r>
                <a:rPr lang="en-US" sz="1800" i="1" kern="1200" dirty="0" smtClean="0">
                  <a:solidFill>
                    <a:srgbClr val="FFFF00"/>
                  </a:solidFill>
                </a:rPr>
                <a:t>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i="1" kern="1200" dirty="0" smtClean="0">
                  <a:solidFill>
                    <a:srgbClr val="FFFF00"/>
                  </a:solidFill>
                </a:rPr>
                <a:t>Food security forecasting</a:t>
              </a:r>
              <a:endParaRPr lang="en-US" sz="2200" i="1" kern="12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950159"/>
              </p:ext>
            </p:extLst>
          </p:nvPr>
        </p:nvGraphicFramePr>
        <p:xfrm>
          <a:off x="1743386" y="948175"/>
          <a:ext cx="6387027" cy="491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Down Arrow 11"/>
          <p:cNvSpPr/>
          <p:nvPr/>
        </p:nvSpPr>
        <p:spPr>
          <a:xfrm rot="2439463">
            <a:off x="4674703" y="2267532"/>
            <a:ext cx="471357" cy="42928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2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469359"/>
          </a:xfrm>
        </p:spPr>
        <p:txBody>
          <a:bodyPr/>
          <a:lstStyle/>
          <a:p>
            <a:r>
              <a:rPr lang="en-US" dirty="0" smtClean="0"/>
              <a:t>Integrated food security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224"/>
            <a:ext cx="2992648" cy="495373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sz="2800" dirty="0"/>
              <a:t>IPC a common language and entry point</a:t>
            </a:r>
          </a:p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sz="2800" dirty="0" smtClean="0"/>
              <a:t>The hole in food security information</a:t>
            </a:r>
          </a:p>
          <a:p>
            <a:pPr>
              <a:lnSpc>
                <a:spcPct val="85000"/>
              </a:lnSpc>
              <a:spcAft>
                <a:spcPts val="1800"/>
              </a:spcAft>
            </a:pPr>
            <a:r>
              <a:rPr lang="en-US" sz="2800" dirty="0" smtClean="0"/>
              <a:t>Crop forecasting  with </a:t>
            </a:r>
            <a:r>
              <a:rPr lang="en-US" sz="2800" dirty="0"/>
              <a:t>CRAFT</a:t>
            </a:r>
          </a:p>
          <a:p>
            <a:pPr>
              <a:lnSpc>
                <a:spcPct val="85000"/>
              </a:lnSpc>
              <a:spcAft>
                <a:spcPts val="1800"/>
              </a:spcAft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096" b="4800"/>
          <a:stretch/>
        </p:blipFill>
        <p:spPr bwMode="auto">
          <a:xfrm>
            <a:off x="3712604" y="1004705"/>
            <a:ext cx="5225844" cy="36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013-05-09 00.14.09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36" y="4840419"/>
            <a:ext cx="3710680" cy="19868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58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36" y="283838"/>
            <a:ext cx="3776302" cy="8233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CRAFT: CCAFS Regional Agricultural Forecasting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98644"/>
            <a:ext cx="3694074" cy="4869081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Target researchers, institutions in the developing world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Facilitate research, testing, implementation of crop forecasting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Accessible: free,   open-source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Adaptable: support multiple crop model families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48578" y="604462"/>
            <a:ext cx="5397623" cy="6174915"/>
            <a:chOff x="3634623" y="576548"/>
            <a:chExt cx="5397623" cy="6174915"/>
          </a:xfrm>
        </p:grpSpPr>
        <p:sp>
          <p:nvSpPr>
            <p:cNvPr id="2" name="Rectangle 1"/>
            <p:cNvSpPr/>
            <p:nvPr/>
          </p:nvSpPr>
          <p:spPr>
            <a:xfrm>
              <a:off x="3634623" y="576548"/>
              <a:ext cx="5397623" cy="617491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694074" y="656631"/>
              <a:ext cx="5278054" cy="6032993"/>
              <a:chOff x="1979712" y="692696"/>
              <a:chExt cx="4968552" cy="5766349"/>
            </a:xfrm>
          </p:grpSpPr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3563888" y="6015578"/>
                <a:ext cx="1728192" cy="44346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cs typeface="+mn-cs"/>
                  </a:rPr>
                  <a:t>District production forecast</a:t>
                </a: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5580112" y="4869160"/>
                <a:ext cx="1368152" cy="44346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cs typeface="+mn-cs"/>
                  </a:rPr>
                  <a:t>District historic yields</a:t>
                </a: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3563888" y="5445224"/>
                <a:ext cx="1728192" cy="26843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cs typeface="+mn-cs"/>
                  </a:rPr>
                  <a:t>District yield forecast</a:t>
                </a:r>
              </a:p>
            </p:txBody>
          </p:sp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5580112" y="6103095"/>
                <a:ext cx="1368152" cy="26843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cs typeface="+mn-cs"/>
                  </a:rPr>
                  <a:t>District area</a:t>
                </a: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979712" y="692696"/>
                <a:ext cx="1296144" cy="67758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45720" tIns="91440" rIns="45720" bIns="9144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 dirty="0">
                    <a:cs typeface="+mn-cs"/>
                  </a:rPr>
                  <a:t>SEASONAL FORECAST MODEL</a:t>
                </a: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563888" y="1412776"/>
                <a:ext cx="1728192" cy="348105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45720" tIns="91440" rIns="45720" bIns="9144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 dirty="0">
                    <a:cs typeface="+mn-cs"/>
                  </a:rPr>
                  <a:t>CROP MODEL</a:t>
                </a: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563888" y="692696"/>
                <a:ext cx="1728192" cy="43059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cs typeface="+mn-cs"/>
                  </a:rPr>
                  <a:t>Daily </a:t>
                </a:r>
                <a:r>
                  <a:rPr lang="en-US" sz="1400" b="1" dirty="0" smtClean="0">
                    <a:cs typeface="+mn-cs"/>
                  </a:rPr>
                  <a:t>weather </a:t>
                </a:r>
                <a:r>
                  <a:rPr lang="en-US" sz="1300" b="1" dirty="0" smtClean="0">
                    <a:cs typeface="+mn-cs"/>
                  </a:rPr>
                  <a:t>(historic, monitored)</a:t>
                </a:r>
                <a:endParaRPr lang="en-US" sz="1300" b="1" dirty="0">
                  <a:cs typeface="+mn-cs"/>
                </a:endParaRPr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3563888" y="1988840"/>
                <a:ext cx="1728192" cy="44346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 smtClean="0">
                    <a:cs typeface="+mn-cs"/>
                  </a:rPr>
                  <a:t>Point yield simulated series</a:t>
                </a:r>
                <a:endParaRPr lang="en-US" sz="1400" b="1" dirty="0">
                  <a:cs typeface="+mn-cs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563888" y="4869160"/>
                <a:ext cx="1728192" cy="348105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45720" tIns="91440" rIns="45720" bIns="9144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>
                    <a:cs typeface="+mn-cs"/>
                  </a:rPr>
                  <a:t>CALIBRATION</a:t>
                </a:r>
              </a:p>
            </p:txBody>
          </p:sp>
          <p:cxnSp>
            <p:nvCxnSpPr>
              <p:cNvPr id="17" name="Straight Arrow Connector 16"/>
              <p:cNvCxnSpPr>
                <a:stCxn id="14" idx="2"/>
                <a:endCxn id="13" idx="0"/>
              </p:cNvCxnSpPr>
              <p:nvPr/>
            </p:nvCxnSpPr>
            <p:spPr>
              <a:xfrm>
                <a:off x="4427985" y="1123293"/>
                <a:ext cx="0" cy="2894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3563888" y="4293096"/>
                <a:ext cx="1728192" cy="348105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45720" tIns="91440" rIns="45720" bIns="9144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 dirty="0">
                    <a:cs typeface="+mn-cs"/>
                  </a:rPr>
                  <a:t>AGGREGATION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5580112" y="1340768"/>
                <a:ext cx="1368152" cy="44346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cs typeface="+mn-cs"/>
                  </a:rPr>
                  <a:t>Soil, Cultivar, Management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5580112" y="4221088"/>
                <a:ext cx="1368152" cy="44346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cs typeface="+mn-cs"/>
                  </a:rPr>
                  <a:t>Spatial layers,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 smtClean="0">
                    <a:cs typeface="+mn-cs"/>
                  </a:rPr>
                  <a:t>Freq. </a:t>
                </a:r>
                <a:r>
                  <a:rPr lang="en-US" sz="1400" b="1" dirty="0">
                    <a:cs typeface="+mn-cs"/>
                  </a:rPr>
                  <a:t>distr.</a:t>
                </a:r>
              </a:p>
            </p:txBody>
          </p:sp>
          <p:cxnSp>
            <p:nvCxnSpPr>
              <p:cNvPr id="21" name="Straight Arrow Connector 20"/>
              <p:cNvCxnSpPr>
                <a:stCxn id="14" idx="1"/>
                <a:endCxn id="12" idx="3"/>
              </p:cNvCxnSpPr>
              <p:nvPr/>
            </p:nvCxnSpPr>
            <p:spPr>
              <a:xfrm flipH="1">
                <a:off x="3275856" y="907994"/>
                <a:ext cx="288032" cy="1234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9" idx="1"/>
                <a:endCxn id="13" idx="3"/>
              </p:cNvCxnSpPr>
              <p:nvPr/>
            </p:nvCxnSpPr>
            <p:spPr>
              <a:xfrm flipH="1">
                <a:off x="5292080" y="1562502"/>
                <a:ext cx="288032" cy="243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9" idx="2"/>
                <a:endCxn id="20" idx="0"/>
              </p:cNvCxnSpPr>
              <p:nvPr/>
            </p:nvCxnSpPr>
            <p:spPr>
              <a:xfrm>
                <a:off x="6264189" y="1784235"/>
                <a:ext cx="0" cy="24368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0" idx="1"/>
                <a:endCxn id="18" idx="3"/>
              </p:cNvCxnSpPr>
              <p:nvPr/>
            </p:nvCxnSpPr>
            <p:spPr>
              <a:xfrm flipH="1">
                <a:off x="5292080" y="4442821"/>
                <a:ext cx="288032" cy="243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2"/>
                <a:endCxn id="15" idx="0"/>
              </p:cNvCxnSpPr>
              <p:nvPr/>
            </p:nvCxnSpPr>
            <p:spPr>
              <a:xfrm>
                <a:off x="4427985" y="1760881"/>
                <a:ext cx="0" cy="2279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9" idx="1"/>
                <a:endCxn id="16" idx="3"/>
              </p:cNvCxnSpPr>
              <p:nvPr/>
            </p:nvCxnSpPr>
            <p:spPr>
              <a:xfrm flipH="1" flipV="1">
                <a:off x="5292080" y="5043212"/>
                <a:ext cx="288032" cy="476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1" idx="1"/>
                <a:endCxn id="8" idx="3"/>
              </p:cNvCxnSpPr>
              <p:nvPr/>
            </p:nvCxnSpPr>
            <p:spPr>
              <a:xfrm flipH="1">
                <a:off x="5292080" y="6237311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0" idx="2"/>
                <a:endCxn id="8" idx="0"/>
              </p:cNvCxnSpPr>
              <p:nvPr/>
            </p:nvCxnSpPr>
            <p:spPr>
              <a:xfrm>
                <a:off x="4427985" y="5713657"/>
                <a:ext cx="0" cy="3019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563888" y="2708920"/>
                <a:ext cx="1745804" cy="589328"/>
              </a:xfrm>
              <a:prstGeom prst="rect">
                <a:avLst/>
              </a:prstGeom>
              <a:solidFill>
                <a:srgbClr val="FFCC99"/>
              </a:solidFill>
              <a:ln w="9525" cap="rnd" cmpd="sng">
                <a:solidFill>
                  <a:srgbClr val="993300"/>
                </a:solidFill>
                <a:prstDash val="solid"/>
                <a:miter lim="800000"/>
                <a:headEnd/>
                <a:tailEnd/>
              </a:ln>
              <a:effectLst/>
              <a:extLst/>
            </p:spPr>
            <p:txBody>
              <a:bodyPr wrap="square" lIns="0" tIns="45720" rIns="0" bIns="4572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STATISTICAL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MODEL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400" b="1" dirty="0" smtClean="0">
                    <a:solidFill>
                      <a:srgbClr val="0000FF"/>
                    </a:solidFill>
                  </a:rPr>
                  <a:t>(CPT)</a:t>
                </a:r>
                <a:endParaRPr lang="en-US" sz="14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0" name="Straight Arrow Connector 29"/>
              <p:cNvCxnSpPr>
                <a:stCxn id="15" idx="2"/>
                <a:endCxn id="29" idx="0"/>
              </p:cNvCxnSpPr>
              <p:nvPr/>
            </p:nvCxnSpPr>
            <p:spPr bwMode="auto">
              <a:xfrm>
                <a:off x="4427985" y="2432306"/>
                <a:ext cx="8805" cy="27661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>
                <a:off x="3563888" y="3573016"/>
                <a:ext cx="1728192" cy="44346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 smtClean="0">
                    <a:cs typeface="+mn-cs"/>
                  </a:rPr>
                  <a:t>Point yield forecast distribution</a:t>
                </a:r>
                <a:endParaRPr lang="en-US" sz="1400" b="1" dirty="0">
                  <a:cs typeface="+mn-cs"/>
                </a:endParaRPr>
              </a:p>
            </p:txBody>
          </p:sp>
          <p:cxnSp>
            <p:nvCxnSpPr>
              <p:cNvPr id="32" name="Straight Arrow Connector 31"/>
              <p:cNvCxnSpPr>
                <a:stCxn id="29" idx="2"/>
                <a:endCxn id="31" idx="0"/>
              </p:cNvCxnSpPr>
              <p:nvPr/>
            </p:nvCxnSpPr>
            <p:spPr bwMode="auto">
              <a:xfrm flipH="1">
                <a:off x="4427985" y="3298248"/>
                <a:ext cx="8805" cy="27476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>
                <a:stCxn id="31" idx="2"/>
                <a:endCxn id="18" idx="0"/>
              </p:cNvCxnSpPr>
              <p:nvPr/>
            </p:nvCxnSpPr>
            <p:spPr bwMode="auto">
              <a:xfrm>
                <a:off x="4427985" y="4016483"/>
                <a:ext cx="0" cy="27661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>
                <a:stCxn id="18" idx="2"/>
                <a:endCxn id="16" idx="0"/>
              </p:cNvCxnSpPr>
              <p:nvPr/>
            </p:nvCxnSpPr>
            <p:spPr bwMode="auto">
              <a:xfrm>
                <a:off x="4427985" y="4641201"/>
                <a:ext cx="0" cy="22795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>
                <a:stCxn id="16" idx="2"/>
                <a:endCxn id="10" idx="0"/>
              </p:cNvCxnSpPr>
              <p:nvPr/>
            </p:nvCxnSpPr>
            <p:spPr bwMode="auto">
              <a:xfrm>
                <a:off x="4427985" y="5217265"/>
                <a:ext cx="0" cy="22795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>
                <a:off x="1979712" y="2564904"/>
                <a:ext cx="1287016" cy="82442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dirty="0"/>
                  <a:t>S</a:t>
                </a:r>
                <a:r>
                  <a:rPr lang="en-US" sz="1400" b="1" dirty="0" smtClean="0"/>
                  <a:t>easonal predictors (</a:t>
                </a:r>
                <a:r>
                  <a:rPr lang="en-US" sz="1400" b="1" dirty="0" err="1" smtClean="0"/>
                  <a:t>hindcasts</a:t>
                </a:r>
                <a:r>
                  <a:rPr lang="en-US" sz="1400" b="1" dirty="0" smtClean="0"/>
                  <a:t>,</a:t>
                </a:r>
                <a:endParaRPr lang="en-US" sz="1400" b="1" dirty="0"/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/>
                  <a:t>f</a:t>
                </a:r>
                <a:r>
                  <a:rPr lang="en-US" sz="1400" b="1" dirty="0" smtClean="0"/>
                  <a:t>orecast)</a:t>
                </a:r>
                <a:endParaRPr lang="en-US" sz="1400" b="1" dirty="0"/>
              </a:p>
            </p:txBody>
          </p:sp>
          <p:cxnSp>
            <p:nvCxnSpPr>
              <p:cNvPr id="37" name="Straight Arrow Connector 36"/>
              <p:cNvCxnSpPr>
                <a:stCxn id="12" idx="2"/>
                <a:endCxn id="36" idx="0"/>
              </p:cNvCxnSpPr>
              <p:nvPr/>
            </p:nvCxnSpPr>
            <p:spPr bwMode="auto">
              <a:xfrm flipH="1">
                <a:off x="2623220" y="1370276"/>
                <a:ext cx="4564" cy="119462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8" name="Straight Arrow Connector 37"/>
              <p:cNvCxnSpPr>
                <a:stCxn id="36" idx="3"/>
                <a:endCxn id="29" idx="1"/>
              </p:cNvCxnSpPr>
              <p:nvPr/>
            </p:nvCxnSpPr>
            <p:spPr bwMode="auto">
              <a:xfrm>
                <a:off x="3266728" y="2977115"/>
                <a:ext cx="297160" cy="2647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385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36698" y="2257777"/>
            <a:ext cx="7101382" cy="133157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3. Government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ood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ecurity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ecision-Making in Ethiopia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31333" y="4422423"/>
            <a:ext cx="7206747" cy="1752600"/>
          </a:xfrm>
        </p:spPr>
        <p:txBody>
          <a:bodyPr/>
          <a:lstStyle/>
          <a:p>
            <a:r>
              <a:rPr lang="en-US" i="1" dirty="0">
                <a:solidFill>
                  <a:srgbClr val="FFFFFF"/>
                </a:solidFill>
              </a:rPr>
              <a:t>Can information and evidence overcome obstacles to more timely and better-targeted food security decisions?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 government food security decision-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65288"/>
            <a:ext cx="3894138" cy="46910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Analyze decision processes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638032" y="1007595"/>
            <a:ext cx="3475857" cy="2901007"/>
            <a:chOff x="1375741" y="3121828"/>
            <a:chExt cx="4014907" cy="3378132"/>
          </a:xfrm>
        </p:grpSpPr>
        <p:sp>
          <p:nvSpPr>
            <p:cNvPr id="11" name="Rectangle 10"/>
            <p:cNvSpPr/>
            <p:nvPr/>
          </p:nvSpPr>
          <p:spPr>
            <a:xfrm>
              <a:off x="1375741" y="3121828"/>
              <a:ext cx="4014907" cy="3378132"/>
            </a:xfrm>
            <a:prstGeom prst="rect">
              <a:avLst/>
            </a:prstGeom>
            <a:solidFill>
              <a:srgbClr val="FF0000">
                <a:alpha val="4000"/>
              </a:srgbClr>
            </a:solidFill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2" name="Group 18"/>
            <p:cNvGrpSpPr/>
            <p:nvPr/>
          </p:nvGrpSpPr>
          <p:grpSpPr>
            <a:xfrm>
              <a:off x="1669372" y="3276017"/>
              <a:ext cx="3613461" cy="2949075"/>
              <a:chOff x="5026463" y="3367661"/>
              <a:chExt cx="4199783" cy="325219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26463" y="5349769"/>
                <a:ext cx="1616193" cy="12700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</a:rPr>
                  <a:t>Action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26463" y="3378879"/>
                <a:ext cx="1616193" cy="12700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Climate forecast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376561" y="3367661"/>
                <a:ext cx="1813413" cy="12700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</a:rPr>
                  <a:t>Seasonal climate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7412832" y="5349769"/>
                <a:ext cx="1813414" cy="1270089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</a:rPr>
                  <a:t>Cost Effective?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>
              <a:xfrm flipH="1" flipV="1">
                <a:off x="6777691" y="3752868"/>
                <a:ext cx="479405" cy="60857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flipV="1">
                <a:off x="6777690" y="5708165"/>
                <a:ext cx="479405" cy="60857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5655451" y="4799770"/>
                <a:ext cx="614169" cy="3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7976771" y="4799770"/>
                <a:ext cx="614169" cy="39604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2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9" y="4164586"/>
            <a:ext cx="7372651" cy="2693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1825347" y="4029690"/>
            <a:ext cx="2212760" cy="282831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0"/>
            <a:endCxn id="11" idx="1"/>
          </p:cNvCxnSpPr>
          <p:nvPr/>
        </p:nvCxnSpPr>
        <p:spPr>
          <a:xfrm flipV="1">
            <a:off x="2931727" y="2458099"/>
            <a:ext cx="1706305" cy="157159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8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CCAFS?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927" y="1256109"/>
            <a:ext cx="8476189" cy="492488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Strategic partnership of international agriculture (CGIAR) and global change (Future Earth) research communities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World’s largest research program addressing the challenge of climate change and food security</a:t>
            </a:r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08211" y="3441492"/>
            <a:ext cx="5404446" cy="20527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mpd="sng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Font typeface="Wingdings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Mechanism for organizing, funding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climate-related work 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across CGIAR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Font typeface="Wingdings" charset="2"/>
              <a:buChar char="Ø"/>
            </a:pP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Involves all 15 CGIAR Centers</a:t>
            </a:r>
          </a:p>
          <a:p>
            <a:pPr marL="342900" indent="-3429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Font typeface="Wingdings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$67M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per year</a:t>
            </a:r>
            <a:endParaRPr lang="en-US"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835613"/>
          </a:xfrm>
        </p:spPr>
        <p:txBody>
          <a:bodyPr/>
          <a:lstStyle/>
          <a:p>
            <a:r>
              <a:rPr lang="en-US" dirty="0"/>
              <a:t>Ethiopia government food security decision-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2" y="1707444"/>
            <a:ext cx="3852332" cy="4648906"/>
          </a:xfrm>
        </p:spPr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77624"/>
              </a:buClr>
              <a:buSzPct val="150000"/>
              <a:buFont typeface="Arial"/>
              <a:buChar char="•"/>
              <a:tabLst/>
              <a:defRPr/>
            </a:pPr>
            <a:r>
              <a:rPr lang="en-US" sz="2400" b="0" i="0" kern="1200" dirty="0" smtClean="0">
                <a:solidFill>
                  <a:srgbClr val="392200"/>
                </a:solidFill>
                <a:effectLst/>
                <a:latin typeface="Arial"/>
                <a:ea typeface="+mn-ea"/>
                <a:cs typeface="Arial"/>
              </a:rPr>
              <a:t>Analyze decision processes</a:t>
            </a:r>
            <a:endParaRPr lang="en-US" sz="2400" dirty="0" smtClean="0">
              <a:effectLst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Annual planning &amp; budget process</a:t>
            </a:r>
          </a:p>
        </p:txBody>
      </p:sp>
    </p:spTree>
    <p:extLst>
      <p:ext uri="{BB962C8B-B14F-4D97-AF65-F5344CB8AC3E}">
        <p14:creationId xmlns:p14="http://schemas.microsoft.com/office/powerpoint/2010/main" val="350402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 government food security decision-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08150"/>
            <a:ext cx="3852863" cy="4648200"/>
          </a:xfrm>
          <a:prstGeom prst="rect">
            <a:avLst/>
          </a:prstGeom>
        </p:spPr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77624"/>
              </a:buClr>
              <a:buSzPct val="150000"/>
              <a:buFont typeface="Arial"/>
              <a:buChar char="•"/>
              <a:tabLst/>
              <a:defRPr/>
            </a:pPr>
            <a:r>
              <a:rPr lang="en-US" sz="2400" b="0" i="0" kern="1200" dirty="0" smtClean="0">
                <a:solidFill>
                  <a:srgbClr val="392200"/>
                </a:solidFill>
                <a:effectLst/>
                <a:latin typeface="Arial"/>
                <a:ea typeface="+mn-ea"/>
                <a:cs typeface="Arial"/>
              </a:rPr>
              <a:t>Analyze decision processes</a:t>
            </a:r>
            <a:endParaRPr lang="en-US" sz="2400" dirty="0" smtClean="0">
              <a:effectLst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Annual planning &amp; budget process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707444"/>
            <a:ext cx="7906347" cy="4884403"/>
            <a:chOff x="0" y="1256346"/>
            <a:chExt cx="7906347" cy="4884403"/>
          </a:xfrm>
        </p:grpSpPr>
        <p:sp>
          <p:nvSpPr>
            <p:cNvPr id="4" name="Rectangle 3"/>
            <p:cNvSpPr/>
            <p:nvPr/>
          </p:nvSpPr>
          <p:spPr>
            <a:xfrm>
              <a:off x="268112" y="1256346"/>
              <a:ext cx="7638235" cy="488440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2070513"/>
              <a:ext cx="7906347" cy="4070236"/>
              <a:chOff x="0" y="2070513"/>
              <a:chExt cx="7906347" cy="407023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076711" y="2070513"/>
                <a:ext cx="9204" cy="369931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085915" y="5769829"/>
                <a:ext cx="682043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085915" y="5771417"/>
                <a:ext cx="682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April                May                June                  July                Aug               Sept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0" y="4525043"/>
                <a:ext cx="1076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/>
                  <a:t>Woreda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0" y="5280871"/>
                <a:ext cx="1076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/>
                  <a:t>Keb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0" y="3813985"/>
                <a:ext cx="1076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Zone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0" y="2971722"/>
                <a:ext cx="1076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State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204" y="2070513"/>
                <a:ext cx="1076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Federal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85915" y="5401739"/>
                <a:ext cx="653389" cy="2484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39304" y="4647152"/>
                <a:ext cx="929469" cy="2472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68773" y="3956981"/>
                <a:ext cx="736214" cy="2263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04987" y="3014988"/>
                <a:ext cx="846644" cy="2263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51631" y="2070513"/>
                <a:ext cx="846644" cy="2263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98275" y="3014988"/>
                <a:ext cx="846644" cy="226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>
                <a:stCxn id="25" idx="3"/>
              </p:cNvCxnSpPr>
              <p:nvPr/>
            </p:nvCxnSpPr>
            <p:spPr>
              <a:xfrm>
                <a:off x="5944919" y="3128156"/>
                <a:ext cx="1588" cy="828825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5774056" y="4354180"/>
                <a:ext cx="341726" cy="1588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5762462" y="5014007"/>
                <a:ext cx="386496" cy="1588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5947300" y="3956981"/>
                <a:ext cx="1304401" cy="226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947301" y="4571847"/>
                <a:ext cx="1304401" cy="226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944125" y="5288571"/>
                <a:ext cx="1304401" cy="226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/>
              <p:cNvCxnSpPr>
                <a:stCxn id="24" idx="3"/>
              </p:cNvCxnSpPr>
              <p:nvPr/>
            </p:nvCxnSpPr>
            <p:spPr>
              <a:xfrm>
                <a:off x="5098275" y="2183681"/>
                <a:ext cx="1588" cy="788041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1498277" y="1361034"/>
            <a:ext cx="7230978" cy="3984439"/>
            <a:chOff x="1498277" y="909936"/>
            <a:chExt cx="7230978" cy="3984439"/>
          </a:xfrm>
        </p:grpSpPr>
        <p:sp>
          <p:nvSpPr>
            <p:cNvPr id="59" name="Rectangle 58"/>
            <p:cNvSpPr/>
            <p:nvPr/>
          </p:nvSpPr>
          <p:spPr>
            <a:xfrm>
              <a:off x="1610467" y="4647152"/>
              <a:ext cx="128837" cy="24722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39936" y="3956981"/>
              <a:ext cx="128837" cy="24722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76150" y="3014988"/>
              <a:ext cx="128837" cy="24722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22794" y="2070513"/>
              <a:ext cx="128837" cy="24722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9" idx="0"/>
            </p:cNvCxnSpPr>
            <p:nvPr/>
          </p:nvCxnSpPr>
          <p:spPr>
            <a:xfrm rot="5400000" flipH="1" flipV="1">
              <a:off x="446392" y="2995334"/>
              <a:ext cx="2880313" cy="4233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0"/>
            </p:cNvCxnSpPr>
            <p:nvPr/>
          </p:nvCxnSpPr>
          <p:spPr>
            <a:xfrm rot="5400000" flipH="1" flipV="1">
              <a:off x="1509284" y="2861910"/>
              <a:ext cx="2190143" cy="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0"/>
            </p:cNvCxnSpPr>
            <p:nvPr/>
          </p:nvCxnSpPr>
          <p:spPr>
            <a:xfrm rot="16200000" flipV="1">
              <a:off x="2546245" y="2220664"/>
              <a:ext cx="1248148" cy="3405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0"/>
            </p:cNvCxnSpPr>
            <p:nvPr/>
          </p:nvCxnSpPr>
          <p:spPr>
            <a:xfrm rot="16200000" flipV="1">
              <a:off x="3579845" y="1463144"/>
              <a:ext cx="303674" cy="9110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498277" y="1371601"/>
              <a:ext cx="2688937" cy="40011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2000" dirty="0" smtClean="0"/>
                <a:t>Pre-Negotiation Surveys</a:t>
              </a:r>
              <a:endParaRPr lang="en-US" sz="2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56504" y="909936"/>
              <a:ext cx="2772751" cy="1323439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Ask Decision-Makers: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 What they want to do?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 Information they used?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 What risks, tradeoffs?</a:t>
              </a:r>
            </a:p>
          </p:txBody>
        </p:sp>
        <p:cxnSp>
          <p:nvCxnSpPr>
            <p:cNvPr id="69" name="Straight Connector 68"/>
            <p:cNvCxnSpPr>
              <a:stCxn id="67" idx="3"/>
              <a:endCxn id="68" idx="1"/>
            </p:cNvCxnSpPr>
            <p:nvPr/>
          </p:nvCxnSpPr>
          <p:spPr>
            <a:xfrm>
              <a:off x="4187214" y="1571656"/>
              <a:ext cx="176929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739303" y="2775910"/>
            <a:ext cx="6852038" cy="2956059"/>
            <a:chOff x="1739303" y="2324812"/>
            <a:chExt cx="6852038" cy="2956059"/>
          </a:xfrm>
        </p:grpSpPr>
        <p:sp>
          <p:nvSpPr>
            <p:cNvPr id="71" name="Rectangle 70"/>
            <p:cNvSpPr/>
            <p:nvPr/>
          </p:nvSpPr>
          <p:spPr>
            <a:xfrm>
              <a:off x="3828306" y="4434272"/>
              <a:ext cx="1799681" cy="846599"/>
            </a:xfrm>
            <a:prstGeom prst="rect">
              <a:avLst/>
            </a:prstGeom>
            <a:solidFill>
              <a:schemeClr val="accent6">
                <a:alpha val="27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2" name="Right Brace 71"/>
            <p:cNvSpPr/>
            <p:nvPr/>
          </p:nvSpPr>
          <p:spPr>
            <a:xfrm rot="5400000">
              <a:off x="4559918" y="2016524"/>
              <a:ext cx="230068" cy="846644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Brace 72"/>
            <p:cNvSpPr/>
            <p:nvPr/>
          </p:nvSpPr>
          <p:spPr>
            <a:xfrm rot="5400000">
              <a:off x="3713274" y="2953924"/>
              <a:ext cx="230068" cy="846644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Brace 73"/>
            <p:cNvSpPr/>
            <p:nvPr/>
          </p:nvSpPr>
          <p:spPr>
            <a:xfrm rot="5400000">
              <a:off x="2921846" y="3951131"/>
              <a:ext cx="230068" cy="736214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Brace 74"/>
            <p:cNvSpPr/>
            <p:nvPr/>
          </p:nvSpPr>
          <p:spPr>
            <a:xfrm rot="5400000">
              <a:off x="2089004" y="4544674"/>
              <a:ext cx="230068" cy="929469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2" idx="1"/>
            </p:cNvCxnSpPr>
            <p:nvPr/>
          </p:nvCxnSpPr>
          <p:spPr>
            <a:xfrm rot="16200000" flipH="1" flipV="1">
              <a:off x="3730656" y="3489976"/>
              <a:ext cx="1879392" cy="92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1"/>
            </p:cNvCxnSpPr>
            <p:nvPr/>
          </p:nvCxnSpPr>
          <p:spPr>
            <a:xfrm rot="16200000" flipH="1">
              <a:off x="3568973" y="3751615"/>
              <a:ext cx="941992" cy="42332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4" idx="1"/>
            </p:cNvCxnSpPr>
            <p:nvPr/>
          </p:nvCxnSpPr>
          <p:spPr>
            <a:xfrm rot="16200000" flipH="1">
              <a:off x="3326152" y="4144999"/>
              <a:ext cx="212881" cy="7914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5" idx="1"/>
            </p:cNvCxnSpPr>
            <p:nvPr/>
          </p:nvCxnSpPr>
          <p:spPr>
            <a:xfrm rot="16200000" flipH="1">
              <a:off x="3015377" y="4313103"/>
              <a:ext cx="1589" cy="162426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828307" y="4525043"/>
              <a:ext cx="1799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Observe Negotiations</a:t>
              </a:r>
              <a:endParaRPr lang="en-US" sz="2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302633" y="2705864"/>
              <a:ext cx="2288708" cy="1070919"/>
            </a:xfrm>
            <a:prstGeom prst="rect">
              <a:avLst/>
            </a:prstGeom>
            <a:solidFill>
              <a:schemeClr val="accent6">
                <a:alpha val="27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Observe: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Who wins, looses?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Information used?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>
              <a:endCxn id="81" idx="2"/>
            </p:cNvCxnSpPr>
            <p:nvPr/>
          </p:nvCxnSpPr>
          <p:spPr>
            <a:xfrm flipV="1">
              <a:off x="5627987" y="3776783"/>
              <a:ext cx="1819000" cy="111759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03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835613"/>
          </a:xfrm>
        </p:spPr>
        <p:txBody>
          <a:bodyPr/>
          <a:lstStyle/>
          <a:p>
            <a:r>
              <a:rPr lang="en-US" dirty="0"/>
              <a:t>Ethiopia government food security decision-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2" y="1707444"/>
            <a:ext cx="3852332" cy="464890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/>
              <a:t>Analyze decision processes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Annual planning &amp; budget process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“Marketplace” with decision-makers and information providers</a:t>
            </a:r>
          </a:p>
        </p:txBody>
      </p:sp>
      <p:pic>
        <p:nvPicPr>
          <p:cNvPr id="10" name="Picture 9" descr="Screen shot 2013-04-22 at 10.23.15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6" t="3901" r="7818"/>
          <a:stretch/>
        </p:blipFill>
        <p:spPr>
          <a:xfrm>
            <a:off x="3875635" y="1168862"/>
            <a:ext cx="5079268" cy="2988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627" y="4846844"/>
            <a:ext cx="2697955" cy="1950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604" y="4336045"/>
            <a:ext cx="2181299" cy="246130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625715" y="4846433"/>
            <a:ext cx="2547255" cy="1950918"/>
            <a:chOff x="6508856" y="4521983"/>
            <a:chExt cx="2266844" cy="1708891"/>
          </a:xfrm>
        </p:grpSpPr>
        <p:sp>
          <p:nvSpPr>
            <p:cNvPr id="14" name="Rectangle 13"/>
            <p:cNvSpPr/>
            <p:nvPr/>
          </p:nvSpPr>
          <p:spPr>
            <a:xfrm>
              <a:off x="6537325" y="4521983"/>
              <a:ext cx="2238375" cy="1708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8856" y="4521983"/>
              <a:ext cx="2238350" cy="170889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84848" y="4636008"/>
              <a:ext cx="1786729" cy="126187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88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60343" y="1402620"/>
            <a:ext cx="4073892" cy="4682144"/>
            <a:chOff x="5377955" y="1876268"/>
            <a:chExt cx="3340100" cy="42498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13132" y="1876268"/>
              <a:ext cx="1504923" cy="10605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955" y="1876268"/>
              <a:ext cx="1835177" cy="15511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7955" y="3687761"/>
              <a:ext cx="3340100" cy="24383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13132" y="2936799"/>
              <a:ext cx="1504923" cy="7509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196590" cy="835613"/>
          </a:xfrm>
        </p:spPr>
        <p:txBody>
          <a:bodyPr/>
          <a:lstStyle/>
          <a:p>
            <a:r>
              <a:rPr lang="en-US" dirty="0"/>
              <a:t>Ethiopia government food security decision-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2" y="1707444"/>
            <a:ext cx="3852332" cy="4648906"/>
          </a:xfrm>
        </p:spPr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577624"/>
              </a:buClr>
              <a:buSzPct val="150000"/>
              <a:buFont typeface="Arial"/>
              <a:buChar char="•"/>
              <a:tabLst/>
              <a:defRPr/>
            </a:pPr>
            <a:r>
              <a:rPr lang="en-US" dirty="0" smtClean="0"/>
              <a:t>Analyze decision processes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Annual planning &amp; budget process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“Marketplace” with decision-makers and information providers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smtClean="0"/>
              <a:t>Targeted dissemination and evaluation in 2014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Dec04 018"/>
          <p:cNvPicPr>
            <a:picLocks noChangeAspect="1" noChangeArrowheads="1"/>
          </p:cNvPicPr>
          <p:nvPr/>
        </p:nvPicPr>
        <p:blipFill rotWithShape="1">
          <a:blip r:embed="rId2" cstate="print">
            <a:lum bright="36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1" t="-46"/>
          <a:stretch/>
        </p:blipFill>
        <p:spPr bwMode="auto">
          <a:xfrm>
            <a:off x="0" y="-3176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38"/>
            <a:ext cx="6335276" cy="617024"/>
          </a:xfrm>
        </p:spPr>
        <p:txBody>
          <a:bodyPr/>
          <a:lstStyle/>
          <a:p>
            <a:r>
              <a:rPr lang="en-US" dirty="0" smtClean="0"/>
              <a:t>What does CCAFS mean for IRI?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09" y="1402620"/>
            <a:ext cx="8047606" cy="513971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b="1" dirty="0" smtClean="0"/>
              <a:t>Access to the CGIAR’s capacity, credibility, reach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b="1" dirty="0" smtClean="0"/>
              <a:t>Mainstreamed an expanded agenda, partnerships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b="1" dirty="0" smtClean="0"/>
              <a:t>New opportunities for research-for-development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b="1" dirty="0" smtClean="0"/>
              <a:t>Resources for impact: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US" b="1" dirty="0" smtClean="0"/>
              <a:t>Directly leads ~$10M/year component (~60 projects)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US" b="1" dirty="0" smtClean="0"/>
              <a:t>Shares overall leadership ($60M-$70M/year)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US" b="1" dirty="0" smtClean="0"/>
              <a:t>Access to all CGIAR Centers and their partners</a:t>
            </a:r>
          </a:p>
          <a:p>
            <a:pPr lvl="1">
              <a:lnSpc>
                <a:spcPct val="100000"/>
              </a:lnSpc>
              <a:spcAft>
                <a:spcPts val="1800"/>
              </a:spcAft>
            </a:pPr>
            <a:r>
              <a:rPr lang="en-US" b="1" dirty="0" smtClean="0"/>
              <a:t>Credibility with development partners</a:t>
            </a:r>
          </a:p>
        </p:txBody>
      </p:sp>
    </p:spTree>
    <p:extLst>
      <p:ext uri="{BB962C8B-B14F-4D97-AF65-F5344CB8AC3E}">
        <p14:creationId xmlns:p14="http://schemas.microsoft.com/office/powerpoint/2010/main" val="39906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927" y="3032273"/>
            <a:ext cx="8476189" cy="31575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CCAFS?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927" y="1002111"/>
            <a:ext cx="8476189" cy="492488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dirty="0" smtClean="0"/>
              <a:t>Strategic partnership of international agriculture (CGIAR) and global change (Future Earth) research communities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World’s largest research program addressing the challenge of climate change and food security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5 target regions across the developing world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99803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CCAFS?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927" y="1256109"/>
            <a:ext cx="8476189" cy="492488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Strategic partnership of international agriculture (CGIAR) and global change (Future Earth) research communities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World’s largest research program addressing the challenge of climate change and food security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5 target regions across the developing world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Organized around 4 Themes:</a:t>
            </a:r>
          </a:p>
          <a:p>
            <a:pPr lvl="1">
              <a:spcAft>
                <a:spcPts val="1800"/>
              </a:spcAft>
            </a:pPr>
            <a:r>
              <a:rPr lang="en-US" i="1" dirty="0" smtClean="0"/>
              <a:t>Adaptation to progressive change</a:t>
            </a:r>
          </a:p>
          <a:p>
            <a:pPr lvl="1">
              <a:spcAft>
                <a:spcPts val="1800"/>
              </a:spcAft>
            </a:pPr>
            <a:r>
              <a:rPr lang="en-US" b="1" i="1" dirty="0" smtClean="0">
                <a:solidFill>
                  <a:srgbClr val="0000FF"/>
                </a:solidFill>
              </a:rPr>
              <a:t>Adaptation through managing climate risk</a:t>
            </a:r>
          </a:p>
          <a:p>
            <a:pPr lvl="1">
              <a:spcAft>
                <a:spcPts val="18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Pro-poor climate change mitigation</a:t>
            </a:r>
          </a:p>
          <a:p>
            <a:pPr lvl="1">
              <a:spcAft>
                <a:spcPts val="1800"/>
              </a:spcAft>
            </a:pPr>
            <a:r>
              <a:rPr lang="en-US" i="1" dirty="0" smtClean="0"/>
              <a:t>Integration for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511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6440488" cy="1036637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Theme 2 overview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660" y="1003012"/>
            <a:ext cx="7553031" cy="5135322"/>
            <a:chOff x="163995" y="1003011"/>
            <a:chExt cx="8163477" cy="5550365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838200" y="1003012"/>
              <a:ext cx="2446338" cy="2075244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2: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Food System Risk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Management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838200" y="4584653"/>
              <a:ext cx="2446338" cy="1968723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1: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Local Risk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Management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Flowchart: Terminator 5"/>
            <p:cNvSpPr/>
            <p:nvPr/>
          </p:nvSpPr>
          <p:spPr>
            <a:xfrm>
              <a:off x="163995" y="1003011"/>
              <a:ext cx="492927" cy="5550365"/>
            </a:xfrm>
            <a:prstGeom prst="flowChartTerminator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BDCEEC"/>
                </a:gs>
                <a:gs pos="99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/>
                <a:t>Scale</a:t>
              </a: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5703888" y="2830012"/>
              <a:ext cx="2623584" cy="2065636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3: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Climate Information and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Services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3001963" y="2432227"/>
              <a:ext cx="2810239" cy="2606675"/>
            </a:xfrm>
            <a:prstGeom prst="flowChartAlternateProcess">
              <a:avLst/>
            </a:prstGeom>
            <a:solidFill>
              <a:srgbClr val="666666"/>
            </a:solidFill>
            <a:ln>
              <a:solidFill>
                <a:srgbClr val="462B0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2000" b="1" dirty="0"/>
                <a:t>Fill key gaps: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000" b="1" dirty="0"/>
                <a:t>Knowledge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000" b="1" dirty="0"/>
                <a:t>Tools &amp; 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Methods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000" b="1" dirty="0"/>
                <a:t>Evidence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000" b="1" dirty="0"/>
                <a:t>Capacity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000" b="1" dirty="0"/>
                <a:t>Coordination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862635" y="4895648"/>
              <a:ext cx="3141290" cy="778097"/>
            </a:xfrm>
            <a:prstGeom prst="ellipse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Calibri" pitchFamily="34" charset="0"/>
                </a:rPr>
                <a:t>GENDER &amp; EQITY LENS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2116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6440488" cy="1036637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Theme 2 overview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8548" y="1003012"/>
            <a:ext cx="7567143" cy="5144916"/>
            <a:chOff x="163995" y="1017122"/>
            <a:chExt cx="8163477" cy="5550365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838200" y="1017123"/>
              <a:ext cx="2446338" cy="2075244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2: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Food System Risk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Management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838200" y="4598764"/>
              <a:ext cx="2446338" cy="1968723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1: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Local Risk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Management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Flowchart: Terminator 5"/>
            <p:cNvSpPr/>
            <p:nvPr/>
          </p:nvSpPr>
          <p:spPr>
            <a:xfrm>
              <a:off x="163995" y="1017122"/>
              <a:ext cx="492927" cy="5550365"/>
            </a:xfrm>
            <a:prstGeom prst="flowChartTerminator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BDCEEC"/>
                </a:gs>
                <a:gs pos="99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/>
                <a:t>Scale</a:t>
              </a: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5703888" y="2844123"/>
              <a:ext cx="2623584" cy="2065636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3: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Climate Information and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Services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21025" y="2424789"/>
              <a:ext cx="2569265" cy="2714502"/>
              <a:chOff x="3124200" y="2320314"/>
              <a:chExt cx="2569265" cy="271450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" name="Left Arrow 11"/>
              <p:cNvSpPr/>
              <p:nvPr/>
            </p:nvSpPr>
            <p:spPr>
              <a:xfrm rot="966421">
                <a:off x="3140765" y="2320314"/>
                <a:ext cx="2552700" cy="1335157"/>
              </a:xfrm>
              <a:prstGeom prst="leftArrow">
                <a:avLst/>
              </a:prstGeom>
              <a:solidFill>
                <a:srgbClr val="0080FF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atin typeface="Calibri" pitchFamily="34" charset="0"/>
                    <a:cs typeface="Calibri" pitchFamily="34" charset="0"/>
                  </a:rPr>
                  <a:t>Enhanced climate services</a:t>
                </a:r>
              </a:p>
            </p:txBody>
          </p:sp>
          <p:sp>
            <p:nvSpPr>
              <p:cNvPr id="13" name="Left Arrow 12"/>
              <p:cNvSpPr/>
              <p:nvPr/>
            </p:nvSpPr>
            <p:spPr>
              <a:xfrm rot="20591999">
                <a:off x="3124200" y="3699658"/>
                <a:ext cx="2552700" cy="1335157"/>
              </a:xfrm>
              <a:prstGeom prst="leftArrow">
                <a:avLst/>
              </a:prstGeom>
              <a:solidFill>
                <a:srgbClr val="0080FF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latin typeface="Calibri" pitchFamily="34" charset="0"/>
                    <a:cs typeface="Calibri" pitchFamily="34" charset="0"/>
                  </a:rPr>
                  <a:t>Enhanced climate services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804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6440488" cy="1036637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Theme 2 overview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8548" y="1003011"/>
            <a:ext cx="8163477" cy="5088867"/>
            <a:chOff x="163995" y="1017122"/>
            <a:chExt cx="8903805" cy="5550365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838200" y="1017123"/>
              <a:ext cx="2446338" cy="2075244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2: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Food System Risk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Management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838200" y="4598764"/>
              <a:ext cx="2446338" cy="1968723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1: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Local Risk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Management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Flowchart: Terminator 5"/>
            <p:cNvSpPr/>
            <p:nvPr/>
          </p:nvSpPr>
          <p:spPr>
            <a:xfrm>
              <a:off x="163995" y="1017122"/>
              <a:ext cx="492927" cy="5550365"/>
            </a:xfrm>
            <a:prstGeom prst="flowChartTerminator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BDCEEC"/>
                </a:gs>
                <a:gs pos="99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/>
                <a:t>Scale</a:t>
              </a: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5703888" y="2844123"/>
              <a:ext cx="2623584" cy="2065636"/>
            </a:xfrm>
            <a:prstGeom prst="flowChartAlternateProcess">
              <a:avLst/>
            </a:prstGeom>
            <a:solidFill>
              <a:srgbClr val="81C0D5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Objective 3: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</a:rPr>
                <a:t>Climate Information and </a:t>
              </a:r>
              <a:r>
                <a:rPr lang="en-US" sz="2200" b="1" dirty="0" smtClean="0">
                  <a:solidFill>
                    <a:schemeClr val="tx1"/>
                  </a:solidFill>
                  <a:latin typeface="Calibri" pitchFamily="34" charset="0"/>
                </a:rPr>
                <a:t>Services</a:t>
              </a:r>
              <a:endParaRPr lang="en-US" sz="2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107595" y="1207020"/>
              <a:ext cx="2717800" cy="1695450"/>
            </a:xfrm>
            <a:prstGeom prst="rightArrow">
              <a:avLst/>
            </a:prstGeom>
            <a:solidFill>
              <a:srgbClr val="0080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Calibri" pitchFamily="34" charset="0"/>
                  <a:cs typeface="Calibri" pitchFamily="34" charset="0"/>
                </a:rPr>
                <a:t>Improved, climate-informed responses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576544" y="1207020"/>
              <a:ext cx="3491256" cy="1695450"/>
            </a:xfrm>
            <a:prstGeom prst="ellipse">
              <a:avLst/>
            </a:prstGeom>
            <a:solidFill>
              <a:srgbClr val="008080"/>
            </a:solidFill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Resilient food systems,</a:t>
              </a:r>
            </a:p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/>
                <a:t>Improved food </a:t>
              </a:r>
              <a:r>
                <a:rPr lang="en-US" sz="2000" b="1" dirty="0"/>
                <a:t>security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107595" y="4832987"/>
              <a:ext cx="2717800" cy="1709738"/>
            </a:xfrm>
            <a:prstGeom prst="rightArrow">
              <a:avLst/>
            </a:prstGeom>
            <a:solidFill>
              <a:srgbClr val="0080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Calibri" pitchFamily="34" charset="0"/>
                  <a:cs typeface="Calibri" pitchFamily="34" charset="0"/>
                </a:rPr>
                <a:t>Enhanced support for managing risk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576544" y="4848687"/>
              <a:ext cx="3491256" cy="1695450"/>
            </a:xfrm>
            <a:prstGeom prst="ellipse">
              <a:avLst/>
            </a:prstGeom>
            <a:solidFill>
              <a:srgbClr val="008080"/>
            </a:solidFill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/>
                <a:t>Climate-resilient </a:t>
              </a:r>
              <a:r>
                <a:rPr lang="en-US" sz="2400" b="1" dirty="0"/>
                <a:t>rural livelihoods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7275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jhansen\My Documents\SEMINARS\IonaCollege2004\11Dec04 012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8001" y="196223"/>
            <a:ext cx="8170332" cy="1214888"/>
          </a:xfrm>
        </p:spPr>
        <p:txBody>
          <a:bodyPr/>
          <a:lstStyle/>
          <a:p>
            <a:pPr algn="ctr"/>
            <a:r>
              <a:rPr lang="en-US" b="1" dirty="0" smtClean="0"/>
              <a:t>1. Scaling Up </a:t>
            </a:r>
            <a:r>
              <a:rPr lang="en-US" dirty="0"/>
              <a:t>C</a:t>
            </a:r>
            <a:r>
              <a:rPr lang="en-US" b="1" dirty="0" smtClean="0"/>
              <a:t>limate </a:t>
            </a:r>
            <a:r>
              <a:rPr lang="en-US" dirty="0"/>
              <a:t>S</a:t>
            </a:r>
            <a:r>
              <a:rPr lang="en-US" b="1" dirty="0" smtClean="0"/>
              <a:t>ervices </a:t>
            </a:r>
            <a:r>
              <a:rPr lang="en-US" b="1" dirty="0"/>
              <a:t>for </a:t>
            </a:r>
            <a:r>
              <a:rPr lang="en-US" b="1" dirty="0" smtClean="0"/>
              <a:t>Smallholder Farming Communities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6698" y="4762500"/>
            <a:ext cx="7101382" cy="17526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How </a:t>
            </a:r>
            <a:r>
              <a:rPr lang="en-US" dirty="0" smtClean="0">
                <a:solidFill>
                  <a:srgbClr val="FFFFFF"/>
                </a:solidFill>
              </a:rPr>
              <a:t>can investment </a:t>
            </a:r>
            <a:r>
              <a:rPr lang="en-US" dirty="0">
                <a:solidFill>
                  <a:srgbClr val="FFFFFF"/>
                </a:solidFill>
              </a:rPr>
              <a:t>in climate services </a:t>
            </a:r>
            <a:r>
              <a:rPr lang="en-US" dirty="0" smtClean="0">
                <a:solidFill>
                  <a:srgbClr val="FFFFFF"/>
                </a:solidFill>
              </a:rPr>
              <a:t>empower </a:t>
            </a:r>
            <a:r>
              <a:rPr lang="en-US" dirty="0">
                <a:solidFill>
                  <a:srgbClr val="FFFFFF"/>
                </a:solidFill>
              </a:rPr>
              <a:t>smallholder communities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– </a:t>
            </a:r>
            <a:r>
              <a:rPr lang="en-US" dirty="0">
                <a:solidFill>
                  <a:srgbClr val="FFFFFF"/>
                </a:solidFill>
              </a:rPr>
              <a:t>at scale?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CAFS Objective 2.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 algn="l">
          <a:lnSpc>
            <a:spcPct val="150000"/>
          </a:lnSpc>
          <a:buClr>
            <a:srgbClr val="577624"/>
          </a:buClr>
          <a:buFont typeface="Arial"/>
          <a:buChar char="•"/>
          <a:defRPr sz="2600" baseline="30000" dirty="0" err="1">
            <a:solidFill>
              <a:srgbClr val="392200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CCAFS Objective 2.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 algn="l">
          <a:lnSpc>
            <a:spcPct val="150000"/>
          </a:lnSpc>
          <a:buClr>
            <a:srgbClr val="577624"/>
          </a:buClr>
          <a:buFont typeface="Arial"/>
          <a:buChar char="•"/>
          <a:defRPr sz="2600" baseline="30000" dirty="0" err="1">
            <a:solidFill>
              <a:srgbClr val="392200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CAFS Objective 2.2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457200" indent="-457200" algn="l">
          <a:lnSpc>
            <a:spcPct val="150000"/>
          </a:lnSpc>
          <a:buClr>
            <a:srgbClr val="577624"/>
          </a:buClr>
          <a:buFont typeface="Arial"/>
          <a:buChar char="•"/>
          <a:defRPr sz="2600" baseline="30000" dirty="0" err="1">
            <a:solidFill>
              <a:srgbClr val="392200"/>
            </a:solidFill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39d24da2-f6eb-4076-bf64-40dbb4f4bf0e">N/A</Document_x0020_Type>
    <_dlc_DocId xmlns="e059a0d4-d61b-4305-a81d-2f32a359341b">TVFFRUF644HS-3-731</_dlc_DocId>
    <_dlc_DocIdUrl xmlns="e059a0d4-d61b-4305-a81d-2f32a359341b">
      <Url>http://intranet.ccafs.cgiar.org/_layouts/DocIdRedir.aspx?ID=TVFFRUF644HS-3-731</Url>
      <Description>TVFFRUF644HS-3-731</Description>
    </_dlc_DocIdUrl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856680DF86D4DBCF586A6CBC67AA1" ma:contentTypeVersion="5" ma:contentTypeDescription="Create a new document." ma:contentTypeScope="" ma:versionID="1b93bcb01b8abcbb819be7e8ba1d10e4">
  <xsd:schema xmlns:xsd="http://www.w3.org/2001/XMLSchema" xmlns:xs="http://www.w3.org/2001/XMLSchema" xmlns:p="http://schemas.microsoft.com/office/2006/metadata/properties" xmlns:ns1="http://schemas.microsoft.com/sharepoint/v3" xmlns:ns2="e059a0d4-d61b-4305-a81d-2f32a359341b" xmlns:ns3="39d24da2-f6eb-4076-bf64-40dbb4f4bf0e" xmlns:ns4="http://schemas.microsoft.com/sharepoint/v4" targetNamespace="http://schemas.microsoft.com/office/2006/metadata/properties" ma:root="true" ma:fieldsID="6e59dcf0ff0bc9984721bda7615882e5" ns1:_="" ns2:_="" ns3:_="" ns4:_="">
    <xsd:import namespace="http://schemas.microsoft.com/sharepoint/v3"/>
    <xsd:import namespace="e059a0d4-d61b-4305-a81d-2f32a359341b"/>
    <xsd:import namespace="39d24da2-f6eb-4076-bf64-40dbb4f4bf0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3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9a0d4-d61b-4305-a81d-2f32a35934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4da2-f6eb-4076-bf64-40dbb4f4bf0e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CCAFS Document Type" ma:default="N/A" ma:format="Dropdown" ma:internalName="Document_x0020_Type">
      <xsd:simpleType>
        <xsd:restriction base="dms:Choice">
          <xsd:enumeration value="Activity Plan"/>
          <xsd:enumeration value="Agenda"/>
          <xsd:enumeration value="Budget"/>
          <xsd:enumeration value="Case Studies"/>
          <xsd:enumeration value="Contract"/>
          <xsd:enumeration value="Financial Report"/>
          <xsd:enumeration value="Form"/>
          <xsd:enumeration value="Grant Applications"/>
          <xsd:enumeration value="Guidelines, manuals and instructions"/>
          <xsd:enumeration value="Legal Document"/>
          <xsd:enumeration value="LOA/MOA"/>
          <xsd:enumeration value="Logos"/>
          <xsd:enumeration value="Minutes"/>
          <xsd:enumeration value="Policies and procedures"/>
          <xsd:enumeration value="Presentations"/>
          <xsd:enumeration value="Project deliverables"/>
          <xsd:enumeration value="Project Profile"/>
          <xsd:enumeration value="Proposal"/>
          <xsd:enumeration value="Technical Report"/>
          <xsd:enumeration value="Terms of Reference (TORs)"/>
          <xsd:enumeration value="Template"/>
          <xsd:enumeration value="Workplans and Logframes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A5F2FA-77F0-4C98-93F0-FF6CEFA834BC}">
  <ds:schemaRefs>
    <ds:schemaRef ds:uri="http://schemas.microsoft.com/office/2006/metadata/properties"/>
    <ds:schemaRef ds:uri="http://schemas.microsoft.com/office/infopath/2007/PartnerControls"/>
    <ds:schemaRef ds:uri="39d24da2-f6eb-4076-bf64-40dbb4f4bf0e"/>
    <ds:schemaRef ds:uri="e059a0d4-d61b-4305-a81d-2f32a359341b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BCC66852-C725-479A-A42A-406909F0F4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DCF86B-E3FF-4F6D-B8D8-38F0D63D28F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B574885-7876-4E7F-A734-27E1C3EEB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059a0d4-d61b-4305-a81d-2f32a359341b"/>
    <ds:schemaRef ds:uri="39d24da2-f6eb-4076-bf64-40dbb4f4bf0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CCAFS Objective 2.2.potx</Template>
  <TotalTime>5783</TotalTime>
  <Words>1341</Words>
  <Application>Microsoft Macintosh PowerPoint</Application>
  <PresentationFormat>On-screen Show (4:3)</PresentationFormat>
  <Paragraphs>279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CCAFS Objective 2.2</vt:lpstr>
      <vt:lpstr>2_CCAFS Objective 2.2</vt:lpstr>
      <vt:lpstr>1_CCAFS Objective 2.2</vt:lpstr>
      <vt:lpstr>PowerPoint Presentation</vt:lpstr>
      <vt:lpstr>What is CCAFS?</vt:lpstr>
      <vt:lpstr>What is CCAFS?</vt:lpstr>
      <vt:lpstr>What is CCAFS?</vt:lpstr>
      <vt:lpstr>What is CCAFS?</vt:lpstr>
      <vt:lpstr>Theme 2 overview</vt:lpstr>
      <vt:lpstr>Theme 2 overview</vt:lpstr>
      <vt:lpstr>Theme 2 overview</vt:lpstr>
      <vt:lpstr>1. Scaling Up Climate Services for Smallholder Farming Communities</vt:lpstr>
      <vt:lpstr>Piloting in Kenya, Senegal</vt:lpstr>
      <vt:lpstr>From hundreds to millions? World Vision</vt:lpstr>
      <vt:lpstr>From hundreds to millions? World Vision</vt:lpstr>
      <vt:lpstr>From hundreds to millions? World Vision</vt:lpstr>
      <vt:lpstr>A foundation for scaling up</vt:lpstr>
      <vt:lpstr>A foundation for scaling up</vt:lpstr>
      <vt:lpstr>A foundation for scaling up</vt:lpstr>
      <vt:lpstr>A foundation for scaling up</vt:lpstr>
      <vt:lpstr>A foundation for scaling up</vt:lpstr>
      <vt:lpstr>2. Integrated Food Security Modeling</vt:lpstr>
      <vt:lpstr>2. Integrated Food Security Modeling</vt:lpstr>
      <vt:lpstr>2. Integrated Food Security Modeling</vt:lpstr>
      <vt:lpstr>2. Integrated Food Security Modeling</vt:lpstr>
      <vt:lpstr>Integrated food security modeling</vt:lpstr>
      <vt:lpstr>Integrated food security modeling</vt:lpstr>
      <vt:lpstr>Integrated food security modeling</vt:lpstr>
      <vt:lpstr>Integrated food security modeling</vt:lpstr>
      <vt:lpstr>CRAFT: CCAFS Regional Agricultural Forecasting Toolbox</vt:lpstr>
      <vt:lpstr>3. Government Food Security Decision-Making in Ethiopia</vt:lpstr>
      <vt:lpstr>Ethiopia government food security decision-making</vt:lpstr>
      <vt:lpstr>Ethiopia government food security decision-making</vt:lpstr>
      <vt:lpstr>Ethiopia government food security decision-making</vt:lpstr>
      <vt:lpstr>Ethiopia government food security decision-making</vt:lpstr>
      <vt:lpstr>Ethiopia government food security decision-making</vt:lpstr>
      <vt:lpstr>What does CCAFS mean for IRI?</vt:lpstr>
    </vt:vector>
  </TitlesOfParts>
  <Company>KLIBORG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Sune Kliborg Lynge</dc:creator>
  <cp:lastModifiedBy>francesco</cp:lastModifiedBy>
  <cp:revision>254</cp:revision>
  <cp:lastPrinted>2013-06-24T13:01:47Z</cp:lastPrinted>
  <dcterms:created xsi:type="dcterms:W3CDTF">2013-01-16T13:01:33Z</dcterms:created>
  <dcterms:modified xsi:type="dcterms:W3CDTF">2013-07-01T16:30:46Z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0x01010048E856680DF86D4DBCF586A6CBC67AA1</vt:lpwstr>
  </property>
  <property fmtid="{D5CDD505-2E9C-101B-9397-08002B2CF9AE}" pid="3" name="_dlc_DocIdItemGuid">
    <vt:lpwstr>f7744521-339d-4afe-9690-cade68326980</vt:lpwstr>
  </property>
</Properties>
</file>