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8" r:id="rId2"/>
    <p:sldId id="308" r:id="rId3"/>
    <p:sldId id="285" r:id="rId4"/>
    <p:sldId id="286" r:id="rId5"/>
    <p:sldId id="287" r:id="rId6"/>
    <p:sldId id="288" r:id="rId7"/>
    <p:sldId id="289" r:id="rId8"/>
    <p:sldId id="290" r:id="rId9"/>
    <p:sldId id="291" r:id="rId10"/>
    <p:sldId id="292" r:id="rId11"/>
    <p:sldId id="293" r:id="rId12"/>
    <p:sldId id="294" r:id="rId13"/>
    <p:sldId id="295" r:id="rId14"/>
    <p:sldId id="296" r:id="rId15"/>
    <p:sldId id="297" r:id="rId16"/>
    <p:sldId id="298" r:id="rId17"/>
    <p:sldId id="299" r:id="rId18"/>
    <p:sldId id="300" r:id="rId19"/>
    <p:sldId id="301" r:id="rId20"/>
    <p:sldId id="302" r:id="rId21"/>
    <p:sldId id="303" r:id="rId22"/>
    <p:sldId id="304" r:id="rId23"/>
    <p:sldId id="306" r:id="rId24"/>
    <p:sldId id="305" r:id="rId25"/>
    <p:sldId id="307"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1C7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2490" autoAdjust="0"/>
  </p:normalViewPr>
  <p:slideViewPr>
    <p:cSldViewPr snapToGrid="0" snapToObjects="1" showGuides="1">
      <p:cViewPr>
        <p:scale>
          <a:sx n="95" d="100"/>
          <a:sy n="95" d="100"/>
        </p:scale>
        <p:origin x="-936" y="-256"/>
      </p:cViewPr>
      <p:guideLst>
        <p:guide orient="horz" pos="2136"/>
        <p:guide pos="5759"/>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CC4D05-70D9-0244-93A7-2151B4214228}" type="datetimeFigureOut">
              <a:rPr lang="en-US" smtClean="0"/>
              <a:t>7/1/13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8255CD-E2D1-CA46-9585-6973C524958C}" type="slidenum">
              <a:rPr lang="en-US" smtClean="0"/>
              <a:t>‹#›</a:t>
            </a:fld>
            <a:endParaRPr lang="en-US"/>
          </a:p>
        </p:txBody>
      </p:sp>
    </p:spTree>
    <p:extLst>
      <p:ext uri="{BB962C8B-B14F-4D97-AF65-F5344CB8AC3E}">
        <p14:creationId xmlns:p14="http://schemas.microsoft.com/office/powerpoint/2010/main" val="33922563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 Id="rId3"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 Id="rId3" Type="http://schemas.openxmlformats.org/officeDocument/2006/relationships/image" Target="../media/image5.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 Id="rId3" Type="http://schemas.openxmlformats.org/officeDocument/2006/relationships/image" Target="../media/image5.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emf"/><Relationship Id="rId3"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 Id="rId3" Type="http://schemas.openxmlformats.org/officeDocument/2006/relationships/image" Target="../media/image7.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4"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5.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 Id="rId3"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 Id="rId3"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 Id="rId3"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 Id="rId3"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 Id="rId3"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 Id="rId3" Type="http://schemas.openxmlformats.org/officeDocument/2006/relationships/image" Target="../media/image5.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 Id="rId3" Type="http://schemas.openxmlformats.org/officeDocument/2006/relationships/image" Target="../media/image6.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 Id="rId3" Type="http://schemas.openxmlformats.org/officeDocument/2006/relationships/image" Target="../media/image6.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descr="ENSO.eps"/>
          <p:cNvPicPr>
            <a:picLocks noChangeAspect="1"/>
          </p:cNvPicPr>
          <p:nvPr userDrawn="1"/>
        </p:nvPicPr>
        <p:blipFill>
          <a:blip r:embed="rId2">
            <a:alphaModFix amt="59000"/>
            <a:extLst>
              <a:ext uri="{28A0092B-C50C-407E-A947-70E740481C1C}">
                <a14:useLocalDpi xmlns:a14="http://schemas.microsoft.com/office/drawing/2010/main" val="0"/>
              </a:ext>
            </a:extLst>
          </a:blip>
          <a:stretch>
            <a:fillRect/>
          </a:stretch>
        </p:blipFill>
        <p:spPr>
          <a:xfrm>
            <a:off x="5267217" y="-196905"/>
            <a:ext cx="7895806" cy="8166210"/>
          </a:xfrm>
          <a:prstGeom prst="rect">
            <a:avLst/>
          </a:prstGeom>
        </p:spPr>
      </p:pic>
      <p:pic>
        <p:nvPicPr>
          <p:cNvPr id="18" name="Picture 17" descr="IRIOLDplusnew-01.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016" y="5465679"/>
            <a:ext cx="5562600" cy="1181100"/>
          </a:xfrm>
          <a:prstGeom prst="rect">
            <a:avLst/>
          </a:prstGeom>
        </p:spPr>
      </p:pic>
      <p:sp>
        <p:nvSpPr>
          <p:cNvPr id="20" name="Title 19"/>
          <p:cNvSpPr>
            <a:spLocks noGrp="1"/>
          </p:cNvSpPr>
          <p:nvPr>
            <p:ph type="title"/>
          </p:nvPr>
        </p:nvSpPr>
        <p:spPr>
          <a:xfrm>
            <a:off x="457200" y="1178560"/>
            <a:ext cx="4663440" cy="2773680"/>
          </a:xfrm>
        </p:spPr>
        <p:txBody>
          <a:bodyPr/>
          <a:lstStyle>
            <a:lvl1pPr algn="l">
              <a:defRPr b="0" i="0">
                <a:solidFill>
                  <a:schemeClr val="tx1">
                    <a:lumMod val="75000"/>
                    <a:lumOff val="25000"/>
                  </a:schemeClr>
                </a:solidFill>
                <a:latin typeface="Helvetica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6585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1">
    <p:bg>
      <p:bgPr>
        <a:solidFill>
          <a:srgbClr val="1E1C77"/>
        </a:solidFill>
        <a:effectLst/>
      </p:bgPr>
    </p:bg>
    <p:spTree>
      <p:nvGrpSpPr>
        <p:cNvPr id="1" name=""/>
        <p:cNvGrpSpPr/>
        <p:nvPr/>
      </p:nvGrpSpPr>
      <p:grpSpPr>
        <a:xfrm>
          <a:off x="0" y="0"/>
          <a:ext cx="0" cy="0"/>
          <a:chOff x="0" y="0"/>
          <a:chExt cx="0" cy="0"/>
        </a:xfrm>
      </p:grpSpPr>
      <p:pic>
        <p:nvPicPr>
          <p:cNvPr id="10" name="Picture 9" descr="ENSO.eps"/>
          <p:cNvPicPr>
            <a:picLocks noChangeAspect="1"/>
          </p:cNvPicPr>
          <p:nvPr userDrawn="1"/>
        </p:nvPicPr>
        <p:blipFill>
          <a:blip r:embed="rId2">
            <a:alphaModFix amt="28000"/>
            <a:extLst>
              <a:ext uri="{28A0092B-C50C-407E-A947-70E740481C1C}">
                <a14:useLocalDpi xmlns:a14="http://schemas.microsoft.com/office/drawing/2010/main" val="0"/>
              </a:ext>
            </a:extLst>
          </a:blip>
          <a:stretch>
            <a:fillRect/>
          </a:stretch>
        </p:blipFill>
        <p:spPr>
          <a:xfrm>
            <a:off x="5196097" y="-196905"/>
            <a:ext cx="7895806" cy="8166210"/>
          </a:xfrm>
          <a:prstGeom prst="rect">
            <a:avLst/>
          </a:prstGeom>
        </p:spPr>
      </p:pic>
      <p:pic>
        <p:nvPicPr>
          <p:cNvPr id="5" name="Picture 4" descr="IRIOLDplusnewBLU.eps"/>
          <p:cNvPicPr>
            <a:picLocks noChangeAspect="1"/>
          </p:cNvPicPr>
          <p:nvPr userDrawn="1"/>
        </p:nvPicPr>
        <p:blipFill rotWithShape="1">
          <a:blip r:embed="rId3">
            <a:extLst>
              <a:ext uri="{28A0092B-C50C-407E-A947-70E740481C1C}">
                <a14:useLocalDpi xmlns:a14="http://schemas.microsoft.com/office/drawing/2010/main" val="0"/>
              </a:ext>
            </a:extLst>
          </a:blip>
          <a:srcRect l="19116" b="19266"/>
          <a:stretch/>
        </p:blipFill>
        <p:spPr>
          <a:xfrm>
            <a:off x="91440" y="6232104"/>
            <a:ext cx="2032000" cy="514135"/>
          </a:xfrm>
          <a:prstGeom prst="rect">
            <a:avLst/>
          </a:prstGeom>
        </p:spPr>
      </p:pic>
    </p:spTree>
    <p:extLst>
      <p:ext uri="{BB962C8B-B14F-4D97-AF65-F5344CB8AC3E}">
        <p14:creationId xmlns:p14="http://schemas.microsoft.com/office/powerpoint/2010/main" val="1258157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ontent1">
    <p:bg>
      <p:bgPr>
        <a:solidFill>
          <a:srgbClr val="1E1C77"/>
        </a:solidFill>
        <a:effectLst/>
      </p:bgPr>
    </p:bg>
    <p:spTree>
      <p:nvGrpSpPr>
        <p:cNvPr id="1" name=""/>
        <p:cNvGrpSpPr/>
        <p:nvPr/>
      </p:nvGrpSpPr>
      <p:grpSpPr>
        <a:xfrm>
          <a:off x="0" y="0"/>
          <a:ext cx="0" cy="0"/>
          <a:chOff x="0" y="0"/>
          <a:chExt cx="0" cy="0"/>
        </a:xfrm>
      </p:grpSpPr>
      <p:pic>
        <p:nvPicPr>
          <p:cNvPr id="10" name="Picture 9" descr="ENSO.eps"/>
          <p:cNvPicPr>
            <a:picLocks noChangeAspect="1"/>
          </p:cNvPicPr>
          <p:nvPr userDrawn="1"/>
        </p:nvPicPr>
        <p:blipFill>
          <a:blip r:embed="rId2">
            <a:alphaModFix amt="28000"/>
            <a:extLst>
              <a:ext uri="{28A0092B-C50C-407E-A947-70E740481C1C}">
                <a14:useLocalDpi xmlns:a14="http://schemas.microsoft.com/office/drawing/2010/main" val="0"/>
              </a:ext>
            </a:extLst>
          </a:blip>
          <a:stretch>
            <a:fillRect/>
          </a:stretch>
        </p:blipFill>
        <p:spPr>
          <a:xfrm>
            <a:off x="5196097" y="-196905"/>
            <a:ext cx="7895806" cy="8166210"/>
          </a:xfrm>
          <a:prstGeom prst="rect">
            <a:avLst/>
          </a:prstGeom>
        </p:spPr>
      </p:pic>
      <p:pic>
        <p:nvPicPr>
          <p:cNvPr id="5" name="Picture 4" descr="IRIOLDplusnewBLU.eps"/>
          <p:cNvPicPr>
            <a:picLocks noChangeAspect="1"/>
          </p:cNvPicPr>
          <p:nvPr userDrawn="1"/>
        </p:nvPicPr>
        <p:blipFill rotWithShape="1">
          <a:blip r:embed="rId3">
            <a:extLst>
              <a:ext uri="{28A0092B-C50C-407E-A947-70E740481C1C}">
                <a14:useLocalDpi xmlns:a14="http://schemas.microsoft.com/office/drawing/2010/main" val="0"/>
              </a:ext>
            </a:extLst>
          </a:blip>
          <a:srcRect l="19116" b="19266"/>
          <a:stretch/>
        </p:blipFill>
        <p:spPr>
          <a:xfrm>
            <a:off x="6969760" y="6232104"/>
            <a:ext cx="2032000" cy="514135"/>
          </a:xfrm>
          <a:prstGeom prst="rect">
            <a:avLst/>
          </a:prstGeom>
        </p:spPr>
      </p:pic>
    </p:spTree>
    <p:extLst>
      <p:ext uri="{BB962C8B-B14F-4D97-AF65-F5344CB8AC3E}">
        <p14:creationId xmlns:p14="http://schemas.microsoft.com/office/powerpoint/2010/main" val="532318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inal Slide">
    <p:bg>
      <p:bgPr>
        <a:solidFill>
          <a:srgbClr val="1E1C77"/>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893762" y="1147763"/>
            <a:ext cx="5212398" cy="3394075"/>
          </a:xfrm>
        </p:spPr>
        <p:txBody>
          <a:bodyPr>
            <a:normAutofit/>
          </a:bodyPr>
          <a:lstStyle>
            <a:lvl1pPr marL="0" indent="0">
              <a:spcBef>
                <a:spcPts val="1776"/>
              </a:spcBef>
              <a:buNone/>
              <a:defRPr sz="2400" b="0" i="0" spc="100">
                <a:solidFill>
                  <a:srgbClr val="FFFFFF"/>
                </a:solidFill>
                <a:latin typeface="Helvetica Neue Light"/>
                <a:cs typeface="Helvetica Neue Light"/>
              </a:defRPr>
            </a:lvl1pPr>
            <a:lvl2pPr marL="457200" indent="0">
              <a:buNone/>
              <a:defRPr b="0" i="0">
                <a:latin typeface="Helvetica Neue Light"/>
                <a:cs typeface="Helvetica Neue Light"/>
              </a:defRPr>
            </a:lvl2pPr>
            <a:lvl3pPr marL="914400" indent="0">
              <a:buNone/>
              <a:defRPr b="0" i="0">
                <a:latin typeface="Helvetica Neue Light"/>
                <a:cs typeface="Helvetica Neue Light"/>
              </a:defRPr>
            </a:lvl3pPr>
            <a:lvl4pPr marL="1371600" indent="0">
              <a:buNone/>
              <a:defRPr b="0" i="0">
                <a:latin typeface="Helvetica Neue Light"/>
                <a:cs typeface="Helvetica Neue Light"/>
              </a:defRPr>
            </a:lvl4pPr>
            <a:lvl5pPr marL="1828800" indent="0">
              <a:buNone/>
              <a:defRPr b="0" i="0">
                <a:latin typeface="Helvetica Neue Light"/>
                <a:cs typeface="Helvetica Neue Light"/>
              </a:defRPr>
            </a:lvl5pPr>
          </a:lstStyle>
          <a:p>
            <a:pPr lvl="0"/>
            <a:r>
              <a:rPr lang="en-US" dirty="0" err="1" smtClean="0"/>
              <a:t>iri.columbia.edu</a:t>
            </a:r>
            <a:endParaRPr lang="en-US" dirty="0" smtClean="0"/>
          </a:p>
          <a:p>
            <a:pPr lvl="0"/>
            <a:r>
              <a:rPr lang="en-US" dirty="0" err="1" smtClean="0"/>
              <a:t>twitter.com</a:t>
            </a:r>
            <a:r>
              <a:rPr lang="en-US" dirty="0" smtClean="0"/>
              <a:t>/</a:t>
            </a:r>
            <a:r>
              <a:rPr lang="en-US" dirty="0" err="1" smtClean="0"/>
              <a:t>climatesociety</a:t>
            </a:r>
            <a:endParaRPr lang="en-US" dirty="0" smtClean="0"/>
          </a:p>
          <a:p>
            <a:pPr lvl="0"/>
            <a:r>
              <a:rPr lang="en-US" dirty="0" err="1" smtClean="0"/>
              <a:t>facebook.com</a:t>
            </a:r>
            <a:r>
              <a:rPr lang="en-US" dirty="0" smtClean="0"/>
              <a:t>/</a:t>
            </a:r>
            <a:r>
              <a:rPr lang="en-US" dirty="0" err="1" smtClean="0"/>
              <a:t>climatesociety</a:t>
            </a:r>
            <a:endParaRPr lang="en-US" dirty="0" smtClean="0"/>
          </a:p>
        </p:txBody>
      </p:sp>
      <p:pic>
        <p:nvPicPr>
          <p:cNvPr id="6" name="Picture 5" descr="IRIOLDplusnewBLU.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100" y="5608320"/>
            <a:ext cx="5461000" cy="1384300"/>
          </a:xfrm>
          <a:prstGeom prst="rect">
            <a:avLst/>
          </a:prstGeom>
        </p:spPr>
      </p:pic>
      <p:pic>
        <p:nvPicPr>
          <p:cNvPr id="7" name="Picture 6" descr="ENSO.eps"/>
          <p:cNvPicPr>
            <a:picLocks noChangeAspect="1"/>
          </p:cNvPicPr>
          <p:nvPr userDrawn="1"/>
        </p:nvPicPr>
        <p:blipFill>
          <a:blip r:embed="rId3">
            <a:alphaModFix amt="73000"/>
            <a:extLst>
              <a:ext uri="{28A0092B-C50C-407E-A947-70E740481C1C}">
                <a14:useLocalDpi xmlns:a14="http://schemas.microsoft.com/office/drawing/2010/main" val="0"/>
              </a:ext>
            </a:extLst>
          </a:blip>
          <a:stretch>
            <a:fillRect/>
          </a:stretch>
        </p:blipFill>
        <p:spPr>
          <a:xfrm>
            <a:off x="5267217" y="-196905"/>
            <a:ext cx="7895806" cy="8166210"/>
          </a:xfrm>
          <a:prstGeom prst="rect">
            <a:avLst/>
          </a:prstGeom>
        </p:spPr>
      </p:pic>
    </p:spTree>
    <p:extLst>
      <p:ext uri="{BB962C8B-B14F-4D97-AF65-F5344CB8AC3E}">
        <p14:creationId xmlns:p14="http://schemas.microsoft.com/office/powerpoint/2010/main" val="428549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2">
    <p:spTree>
      <p:nvGrpSpPr>
        <p:cNvPr id="1" name=""/>
        <p:cNvGrpSpPr/>
        <p:nvPr/>
      </p:nvGrpSpPr>
      <p:grpSpPr>
        <a:xfrm>
          <a:off x="0" y="0"/>
          <a:ext cx="0" cy="0"/>
          <a:chOff x="0" y="0"/>
          <a:chExt cx="0" cy="0"/>
        </a:xfrm>
      </p:grpSpPr>
      <p:pic>
        <p:nvPicPr>
          <p:cNvPr id="5" name="Picture 4" descr="IRIOLDplusnew-01.eps"/>
          <p:cNvPicPr>
            <a:picLocks noChangeAspect="1"/>
          </p:cNvPicPr>
          <p:nvPr userDrawn="1"/>
        </p:nvPicPr>
        <p:blipFill rotWithShape="1">
          <a:blip r:embed="rId2">
            <a:extLst>
              <a:ext uri="{28A0092B-C50C-407E-A947-70E740481C1C}">
                <a14:useLocalDpi xmlns:a14="http://schemas.microsoft.com/office/drawing/2010/main" val="0"/>
              </a:ext>
            </a:extLst>
          </a:blip>
          <a:srcRect l="19959"/>
          <a:stretch/>
        </p:blipFill>
        <p:spPr>
          <a:xfrm>
            <a:off x="240631" y="5990711"/>
            <a:ext cx="2473159" cy="656068"/>
          </a:xfrm>
          <a:prstGeom prst="rect">
            <a:avLst/>
          </a:prstGeom>
        </p:spPr>
      </p:pic>
      <p:pic>
        <p:nvPicPr>
          <p:cNvPr id="4" name="Picture 3" descr="IRI icon_PMS2748_15%blu-01.eps"/>
          <p:cNvPicPr>
            <a:picLocks noChangeAspect="1"/>
          </p:cNvPicPr>
          <p:nvPr userDrawn="1"/>
        </p:nvPicPr>
        <p:blipFill rotWithShape="1">
          <a:blip r:embed="rId3">
            <a:extLst>
              <a:ext uri="{28A0092B-C50C-407E-A947-70E740481C1C}">
                <a14:useLocalDpi xmlns:a14="http://schemas.microsoft.com/office/drawing/2010/main" val="0"/>
              </a:ext>
            </a:extLst>
          </a:blip>
          <a:srcRect r="12448" b="23340"/>
          <a:stretch/>
        </p:blipFill>
        <p:spPr>
          <a:xfrm>
            <a:off x="4959687" y="3210928"/>
            <a:ext cx="4184313" cy="3647072"/>
          </a:xfrm>
          <a:prstGeom prst="rect">
            <a:avLst/>
          </a:prstGeom>
        </p:spPr>
      </p:pic>
    </p:spTree>
    <p:extLst>
      <p:ext uri="{BB962C8B-B14F-4D97-AF65-F5344CB8AC3E}">
        <p14:creationId xmlns:p14="http://schemas.microsoft.com/office/powerpoint/2010/main" val="3430515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ntent2">
    <p:bg>
      <p:bgPr>
        <a:solidFill>
          <a:srgbClr val="1E1C77"/>
        </a:solidFill>
        <a:effectLst/>
      </p:bgPr>
    </p:bg>
    <p:spTree>
      <p:nvGrpSpPr>
        <p:cNvPr id="1" name=""/>
        <p:cNvGrpSpPr/>
        <p:nvPr/>
      </p:nvGrpSpPr>
      <p:grpSpPr>
        <a:xfrm>
          <a:off x="0" y="0"/>
          <a:ext cx="0" cy="0"/>
          <a:chOff x="0" y="0"/>
          <a:chExt cx="0" cy="0"/>
        </a:xfrm>
      </p:grpSpPr>
      <p:pic>
        <p:nvPicPr>
          <p:cNvPr id="6" name="Picture 5" descr="IRIOLDplusnewBLU.eps"/>
          <p:cNvPicPr>
            <a:picLocks noChangeAspect="1"/>
          </p:cNvPicPr>
          <p:nvPr userDrawn="1"/>
        </p:nvPicPr>
        <p:blipFill rotWithShape="1">
          <a:blip r:embed="rId2">
            <a:extLst>
              <a:ext uri="{28A0092B-C50C-407E-A947-70E740481C1C}">
                <a14:useLocalDpi xmlns:a14="http://schemas.microsoft.com/office/drawing/2010/main" val="0"/>
              </a:ext>
            </a:extLst>
          </a:blip>
          <a:srcRect l="19009"/>
          <a:stretch/>
        </p:blipFill>
        <p:spPr>
          <a:xfrm>
            <a:off x="136045" y="6045001"/>
            <a:ext cx="2720824" cy="851568"/>
          </a:xfrm>
          <a:prstGeom prst="rect">
            <a:avLst/>
          </a:prstGeom>
        </p:spPr>
      </p:pic>
      <p:pic>
        <p:nvPicPr>
          <p:cNvPr id="14" name="Picture 13" descr="IRI icon_PMS2748_white-01.png"/>
          <p:cNvPicPr>
            <a:picLocks noChangeAspect="1"/>
          </p:cNvPicPr>
          <p:nvPr userDrawn="1"/>
        </p:nvPicPr>
        <p:blipFill rotWithShape="1">
          <a:blip r:embed="rId3">
            <a:duotone>
              <a:prstClr val="black"/>
              <a:schemeClr val="accent1">
                <a:tint val="45000"/>
                <a:satMod val="400000"/>
              </a:schemeClr>
            </a:duotone>
            <a:alphaModFix amt="47000"/>
            <a:extLst>
              <a:ext uri="{BEBA8EAE-BF5A-486C-A8C5-ECC9F3942E4B}">
                <a14:imgProps xmlns:a14="http://schemas.microsoft.com/office/drawing/2010/main">
                  <a14:imgLayer r:embed="rId4">
                    <a14:imgEffect>
                      <a14:saturation sat="400000"/>
                    </a14:imgEffect>
                    <a14:imgEffect>
                      <a14:brightnessContrast bright="-15000"/>
                    </a14:imgEffect>
                  </a14:imgLayer>
                </a14:imgProps>
              </a:ext>
              <a:ext uri="{28A0092B-C50C-407E-A947-70E740481C1C}">
                <a14:useLocalDpi xmlns:a14="http://schemas.microsoft.com/office/drawing/2010/main" val="0"/>
              </a:ext>
            </a:extLst>
          </a:blip>
          <a:srcRect r="14894" b="20743"/>
          <a:stretch/>
        </p:blipFill>
        <p:spPr>
          <a:xfrm>
            <a:off x="5935571" y="3883118"/>
            <a:ext cx="3208429" cy="2974882"/>
          </a:xfrm>
          <a:prstGeom prst="rect">
            <a:avLst/>
          </a:prstGeom>
        </p:spPr>
      </p:pic>
    </p:spTree>
    <p:extLst>
      <p:ext uri="{BB962C8B-B14F-4D97-AF65-F5344CB8AC3E}">
        <p14:creationId xmlns:p14="http://schemas.microsoft.com/office/powerpoint/2010/main" val="797824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ontent2">
    <p:bg>
      <p:bgPr>
        <a:solidFill>
          <a:srgbClr val="1E1C77"/>
        </a:solidFill>
        <a:effectLst/>
      </p:bgPr>
    </p:bg>
    <p:spTree>
      <p:nvGrpSpPr>
        <p:cNvPr id="1" name=""/>
        <p:cNvGrpSpPr/>
        <p:nvPr/>
      </p:nvGrpSpPr>
      <p:grpSpPr>
        <a:xfrm>
          <a:off x="0" y="0"/>
          <a:ext cx="0" cy="0"/>
          <a:chOff x="0" y="0"/>
          <a:chExt cx="0" cy="0"/>
        </a:xfrm>
      </p:grpSpPr>
      <p:pic>
        <p:nvPicPr>
          <p:cNvPr id="3" name="Picture 2" descr="IRIOLDplusnewBLU.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079" y="6332617"/>
            <a:ext cx="2062079" cy="522713"/>
          </a:xfrm>
          <a:prstGeom prst="rect">
            <a:avLst/>
          </a:prstGeom>
        </p:spPr>
      </p:pic>
    </p:spTree>
    <p:extLst>
      <p:ext uri="{BB962C8B-B14F-4D97-AF65-F5344CB8AC3E}">
        <p14:creationId xmlns:p14="http://schemas.microsoft.com/office/powerpoint/2010/main" val="1454077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ontent2">
    <p:bg>
      <p:bgPr>
        <a:solidFill>
          <a:srgbClr val="1E1C7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330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9 Oct 2012</a:t>
            </a:r>
            <a:endParaRPr lang="en-US"/>
          </a:p>
        </p:txBody>
      </p:sp>
      <p:sp>
        <p:nvSpPr>
          <p:cNvPr id="5" name="Footer Placeholder 4"/>
          <p:cNvSpPr>
            <a:spLocks noGrp="1"/>
          </p:cNvSpPr>
          <p:nvPr>
            <p:ph type="ftr" sz="quarter" idx="11"/>
          </p:nvPr>
        </p:nvSpPr>
        <p:spPr/>
        <p:txBody>
          <a:bodyPr/>
          <a:lstStyle/>
          <a:p>
            <a:r>
              <a:rPr lang="en-US" smtClean="0"/>
              <a:t>Earth Institute Practicum</a:t>
            </a:r>
            <a:endParaRPr lang="en-US"/>
          </a:p>
        </p:txBody>
      </p:sp>
      <p:sp>
        <p:nvSpPr>
          <p:cNvPr id="6" name="Slide Number Placeholder 5"/>
          <p:cNvSpPr>
            <a:spLocks noGrp="1"/>
          </p:cNvSpPr>
          <p:nvPr>
            <p:ph type="sldNum" sz="quarter" idx="12"/>
          </p:nvPr>
        </p:nvSpPr>
        <p:spPr/>
        <p:txBody>
          <a:bodyPr/>
          <a:lstStyle/>
          <a:p>
            <a:fld id="{5715FDE3-920A-4447-AA2A-EFDEAFC588C3}" type="slidenum">
              <a:rPr lang="en-US" smtClean="0"/>
              <a:t>‹#›</a:t>
            </a:fld>
            <a:endParaRPr lang="en-US"/>
          </a:p>
        </p:txBody>
      </p:sp>
    </p:spTree>
    <p:extLst>
      <p:ext uri="{BB962C8B-B14F-4D97-AF65-F5344CB8AC3E}">
        <p14:creationId xmlns:p14="http://schemas.microsoft.com/office/powerpoint/2010/main" val="3677042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1">
    <p:spTree>
      <p:nvGrpSpPr>
        <p:cNvPr id="1" name=""/>
        <p:cNvGrpSpPr/>
        <p:nvPr/>
      </p:nvGrpSpPr>
      <p:grpSpPr>
        <a:xfrm>
          <a:off x="0" y="0"/>
          <a:ext cx="0" cy="0"/>
          <a:chOff x="0" y="0"/>
          <a:chExt cx="0" cy="0"/>
        </a:xfrm>
      </p:grpSpPr>
      <p:pic>
        <p:nvPicPr>
          <p:cNvPr id="10" name="Picture 9" descr="ENSO.eps"/>
          <p:cNvPicPr>
            <a:picLocks noChangeAspect="1"/>
          </p:cNvPicPr>
          <p:nvPr userDrawn="1"/>
        </p:nvPicPr>
        <p:blipFill>
          <a:blip r:embed="rId2">
            <a:alphaModFix amt="13000"/>
            <a:extLst>
              <a:ext uri="{28A0092B-C50C-407E-A947-70E740481C1C}">
                <a14:useLocalDpi xmlns:a14="http://schemas.microsoft.com/office/drawing/2010/main" val="0"/>
              </a:ext>
            </a:extLst>
          </a:blip>
          <a:stretch>
            <a:fillRect/>
          </a:stretch>
        </p:blipFill>
        <p:spPr>
          <a:xfrm>
            <a:off x="5196097" y="-196905"/>
            <a:ext cx="7895806" cy="8166210"/>
          </a:xfrm>
          <a:prstGeom prst="rect">
            <a:avLst/>
          </a:prstGeom>
        </p:spPr>
      </p:pic>
      <p:pic>
        <p:nvPicPr>
          <p:cNvPr id="11" name="Picture 10" descr="IRI icon_PMS2748_.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922" y="6075947"/>
            <a:ext cx="678447" cy="678447"/>
          </a:xfrm>
          <a:prstGeom prst="rect">
            <a:avLst/>
          </a:prstGeom>
        </p:spPr>
      </p:pic>
    </p:spTree>
    <p:extLst>
      <p:ext uri="{BB962C8B-B14F-4D97-AF65-F5344CB8AC3E}">
        <p14:creationId xmlns:p14="http://schemas.microsoft.com/office/powerpoint/2010/main" val="2030479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2">
    <p:spTree>
      <p:nvGrpSpPr>
        <p:cNvPr id="1" name=""/>
        <p:cNvGrpSpPr/>
        <p:nvPr/>
      </p:nvGrpSpPr>
      <p:grpSpPr>
        <a:xfrm>
          <a:off x="0" y="0"/>
          <a:ext cx="0" cy="0"/>
          <a:chOff x="0" y="0"/>
          <a:chExt cx="0" cy="0"/>
        </a:xfrm>
      </p:grpSpPr>
      <p:pic>
        <p:nvPicPr>
          <p:cNvPr id="10" name="Picture 9" descr="ENSO.eps"/>
          <p:cNvPicPr>
            <a:picLocks noChangeAspect="1"/>
          </p:cNvPicPr>
          <p:nvPr userDrawn="1"/>
        </p:nvPicPr>
        <p:blipFill>
          <a:blip r:embed="rId2">
            <a:alphaModFix amt="13000"/>
            <a:extLst>
              <a:ext uri="{28A0092B-C50C-407E-A947-70E740481C1C}">
                <a14:useLocalDpi xmlns:a14="http://schemas.microsoft.com/office/drawing/2010/main" val="0"/>
              </a:ext>
            </a:extLst>
          </a:blip>
          <a:stretch>
            <a:fillRect/>
          </a:stretch>
        </p:blipFill>
        <p:spPr>
          <a:xfrm>
            <a:off x="5196097" y="-196905"/>
            <a:ext cx="7895806" cy="8166210"/>
          </a:xfrm>
          <a:prstGeom prst="rect">
            <a:avLst/>
          </a:prstGeom>
        </p:spPr>
      </p:pic>
      <p:pic>
        <p:nvPicPr>
          <p:cNvPr id="11" name="Picture 10" descr="IRI icon_PMS2748_.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05133" y="6075947"/>
            <a:ext cx="678447" cy="678447"/>
          </a:xfrm>
          <a:prstGeom prst="rect">
            <a:avLst/>
          </a:prstGeom>
        </p:spPr>
      </p:pic>
    </p:spTree>
    <p:extLst>
      <p:ext uri="{BB962C8B-B14F-4D97-AF65-F5344CB8AC3E}">
        <p14:creationId xmlns:p14="http://schemas.microsoft.com/office/powerpoint/2010/main" val="1770825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3">
    <p:spTree>
      <p:nvGrpSpPr>
        <p:cNvPr id="1" name=""/>
        <p:cNvGrpSpPr/>
        <p:nvPr/>
      </p:nvGrpSpPr>
      <p:grpSpPr>
        <a:xfrm>
          <a:off x="0" y="0"/>
          <a:ext cx="0" cy="0"/>
          <a:chOff x="0" y="0"/>
          <a:chExt cx="0" cy="0"/>
        </a:xfrm>
      </p:grpSpPr>
      <p:pic>
        <p:nvPicPr>
          <p:cNvPr id="10" name="Picture 9" descr="ENSO.eps"/>
          <p:cNvPicPr>
            <a:picLocks noChangeAspect="1"/>
          </p:cNvPicPr>
          <p:nvPr userDrawn="1"/>
        </p:nvPicPr>
        <p:blipFill>
          <a:blip r:embed="rId2">
            <a:alphaModFix amt="13000"/>
            <a:extLst>
              <a:ext uri="{28A0092B-C50C-407E-A947-70E740481C1C}">
                <a14:useLocalDpi xmlns:a14="http://schemas.microsoft.com/office/drawing/2010/main" val="0"/>
              </a:ext>
            </a:extLst>
          </a:blip>
          <a:stretch>
            <a:fillRect/>
          </a:stretch>
        </p:blipFill>
        <p:spPr>
          <a:xfrm>
            <a:off x="5196097" y="-196905"/>
            <a:ext cx="7895806" cy="8166210"/>
          </a:xfrm>
          <a:prstGeom prst="rect">
            <a:avLst/>
          </a:prstGeom>
        </p:spPr>
      </p:pic>
      <p:pic>
        <p:nvPicPr>
          <p:cNvPr id="2" name="Picture 1" descr="IRI_newlogowhite.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0393" y="6146525"/>
            <a:ext cx="1952028" cy="548379"/>
          </a:xfrm>
          <a:prstGeom prst="rect">
            <a:avLst/>
          </a:prstGeom>
        </p:spPr>
      </p:pic>
    </p:spTree>
    <p:extLst>
      <p:ext uri="{BB962C8B-B14F-4D97-AF65-F5344CB8AC3E}">
        <p14:creationId xmlns:p14="http://schemas.microsoft.com/office/powerpoint/2010/main" val="1770825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4">
    <p:spTree>
      <p:nvGrpSpPr>
        <p:cNvPr id="1" name=""/>
        <p:cNvGrpSpPr/>
        <p:nvPr/>
      </p:nvGrpSpPr>
      <p:grpSpPr>
        <a:xfrm>
          <a:off x="0" y="0"/>
          <a:ext cx="0" cy="0"/>
          <a:chOff x="0" y="0"/>
          <a:chExt cx="0" cy="0"/>
        </a:xfrm>
      </p:grpSpPr>
      <p:pic>
        <p:nvPicPr>
          <p:cNvPr id="10" name="Picture 9" descr="ENSO.eps"/>
          <p:cNvPicPr>
            <a:picLocks noChangeAspect="1"/>
          </p:cNvPicPr>
          <p:nvPr userDrawn="1"/>
        </p:nvPicPr>
        <p:blipFill>
          <a:blip r:embed="rId2">
            <a:alphaModFix amt="13000"/>
            <a:extLst>
              <a:ext uri="{28A0092B-C50C-407E-A947-70E740481C1C}">
                <a14:useLocalDpi xmlns:a14="http://schemas.microsoft.com/office/drawing/2010/main" val="0"/>
              </a:ext>
            </a:extLst>
          </a:blip>
          <a:stretch>
            <a:fillRect/>
          </a:stretch>
        </p:blipFill>
        <p:spPr>
          <a:xfrm>
            <a:off x="5196097" y="-196905"/>
            <a:ext cx="7895806" cy="8166210"/>
          </a:xfrm>
          <a:prstGeom prst="rect">
            <a:avLst/>
          </a:prstGeom>
        </p:spPr>
      </p:pic>
      <p:pic>
        <p:nvPicPr>
          <p:cNvPr id="2" name="Picture 1" descr="IRI_newlogowhite.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37972" y="6146525"/>
            <a:ext cx="1952028" cy="548379"/>
          </a:xfrm>
          <a:prstGeom prst="rect">
            <a:avLst/>
          </a:prstGeom>
        </p:spPr>
      </p:pic>
    </p:spTree>
    <p:extLst>
      <p:ext uri="{BB962C8B-B14F-4D97-AF65-F5344CB8AC3E}">
        <p14:creationId xmlns:p14="http://schemas.microsoft.com/office/powerpoint/2010/main" val="1532858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10" name="Picture 9" descr="ENSO.eps"/>
          <p:cNvPicPr>
            <a:picLocks noChangeAspect="1"/>
          </p:cNvPicPr>
          <p:nvPr userDrawn="1"/>
        </p:nvPicPr>
        <p:blipFill>
          <a:blip r:embed="rId2">
            <a:alphaModFix amt="61000"/>
            <a:extLst>
              <a:ext uri="{28A0092B-C50C-407E-A947-70E740481C1C}">
                <a14:useLocalDpi xmlns:a14="http://schemas.microsoft.com/office/drawing/2010/main" val="0"/>
              </a:ext>
            </a:extLst>
          </a:blip>
          <a:stretch>
            <a:fillRect/>
          </a:stretch>
        </p:blipFill>
        <p:spPr>
          <a:xfrm>
            <a:off x="4759217" y="-692205"/>
            <a:ext cx="7895806" cy="8166210"/>
          </a:xfrm>
          <a:prstGeom prst="rect">
            <a:avLst/>
          </a:prstGeom>
        </p:spPr>
      </p:pic>
      <p:pic>
        <p:nvPicPr>
          <p:cNvPr id="4" name="Picture 3" descr="IRIOLDplusnew-01.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016" y="5465679"/>
            <a:ext cx="5562600" cy="1181100"/>
          </a:xfrm>
          <a:prstGeom prst="rect">
            <a:avLst/>
          </a:prstGeom>
        </p:spPr>
      </p:pic>
      <p:sp>
        <p:nvSpPr>
          <p:cNvPr id="5" name="Text Placeholder 4"/>
          <p:cNvSpPr>
            <a:spLocks noGrp="1"/>
          </p:cNvSpPr>
          <p:nvPr>
            <p:ph type="body" sz="quarter" idx="10" hasCustomPrompt="1"/>
          </p:nvPr>
        </p:nvSpPr>
        <p:spPr>
          <a:xfrm>
            <a:off x="893762" y="1147763"/>
            <a:ext cx="5212398" cy="3394075"/>
          </a:xfrm>
        </p:spPr>
        <p:txBody>
          <a:bodyPr>
            <a:normAutofit/>
          </a:bodyPr>
          <a:lstStyle>
            <a:lvl1pPr marL="0" indent="0">
              <a:spcBef>
                <a:spcPts val="1776"/>
              </a:spcBef>
              <a:buNone/>
              <a:defRPr sz="2400" b="0" i="0" spc="100">
                <a:latin typeface="Helvetica Neue Light"/>
                <a:cs typeface="Helvetica Neue Light"/>
              </a:defRPr>
            </a:lvl1pPr>
            <a:lvl2pPr marL="457200" indent="0">
              <a:buNone/>
              <a:defRPr b="0" i="0">
                <a:latin typeface="Helvetica Neue Light"/>
                <a:cs typeface="Helvetica Neue Light"/>
              </a:defRPr>
            </a:lvl2pPr>
            <a:lvl3pPr marL="914400" indent="0">
              <a:buNone/>
              <a:defRPr b="0" i="0">
                <a:latin typeface="Helvetica Neue Light"/>
                <a:cs typeface="Helvetica Neue Light"/>
              </a:defRPr>
            </a:lvl3pPr>
            <a:lvl4pPr marL="1371600" indent="0">
              <a:buNone/>
              <a:defRPr b="0" i="0">
                <a:latin typeface="Helvetica Neue Light"/>
                <a:cs typeface="Helvetica Neue Light"/>
              </a:defRPr>
            </a:lvl4pPr>
            <a:lvl5pPr marL="1828800" indent="0">
              <a:buNone/>
              <a:defRPr b="0" i="0">
                <a:latin typeface="Helvetica Neue Light"/>
                <a:cs typeface="Helvetica Neue Light"/>
              </a:defRPr>
            </a:lvl5pPr>
          </a:lstStyle>
          <a:p>
            <a:pPr lvl="0"/>
            <a:r>
              <a:rPr lang="en-US" dirty="0" err="1" smtClean="0"/>
              <a:t>iri.columbia.edu</a:t>
            </a:r>
            <a:endParaRPr lang="en-US" dirty="0" smtClean="0"/>
          </a:p>
          <a:p>
            <a:pPr lvl="0"/>
            <a:r>
              <a:rPr lang="en-US" dirty="0" err="1" smtClean="0"/>
              <a:t>twitter.com</a:t>
            </a:r>
            <a:r>
              <a:rPr lang="en-US" dirty="0" smtClean="0"/>
              <a:t>/</a:t>
            </a:r>
            <a:r>
              <a:rPr lang="en-US" dirty="0" err="1" smtClean="0"/>
              <a:t>climatesociety</a:t>
            </a:r>
            <a:endParaRPr lang="en-US" dirty="0" smtClean="0"/>
          </a:p>
          <a:p>
            <a:pPr lvl="0"/>
            <a:r>
              <a:rPr lang="en-US" dirty="0" err="1" smtClean="0"/>
              <a:t>facebook.com</a:t>
            </a:r>
            <a:r>
              <a:rPr lang="en-US" dirty="0" smtClean="0"/>
              <a:t>/</a:t>
            </a:r>
            <a:r>
              <a:rPr lang="en-US" dirty="0" err="1" smtClean="0"/>
              <a:t>climatesociety</a:t>
            </a:r>
            <a:endParaRPr lang="en-US" dirty="0" smtClean="0"/>
          </a:p>
        </p:txBody>
      </p:sp>
    </p:spTree>
    <p:extLst>
      <p:ext uri="{BB962C8B-B14F-4D97-AF65-F5344CB8AC3E}">
        <p14:creationId xmlns:p14="http://schemas.microsoft.com/office/powerpoint/2010/main" val="1532858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1E1C77"/>
        </a:solidFill>
        <a:effectLst/>
      </p:bgPr>
    </p:bg>
    <p:spTree>
      <p:nvGrpSpPr>
        <p:cNvPr id="1" name=""/>
        <p:cNvGrpSpPr/>
        <p:nvPr/>
      </p:nvGrpSpPr>
      <p:grpSpPr>
        <a:xfrm>
          <a:off x="0" y="0"/>
          <a:ext cx="0" cy="0"/>
          <a:chOff x="0" y="0"/>
          <a:chExt cx="0" cy="0"/>
        </a:xfrm>
      </p:grpSpPr>
      <p:pic>
        <p:nvPicPr>
          <p:cNvPr id="11" name="Picture 10" descr="ENSO.eps"/>
          <p:cNvPicPr>
            <a:picLocks noChangeAspect="1"/>
          </p:cNvPicPr>
          <p:nvPr userDrawn="1"/>
        </p:nvPicPr>
        <p:blipFill>
          <a:blip r:embed="rId2">
            <a:alphaModFix amt="73000"/>
            <a:extLst>
              <a:ext uri="{28A0092B-C50C-407E-A947-70E740481C1C}">
                <a14:useLocalDpi xmlns:a14="http://schemas.microsoft.com/office/drawing/2010/main" val="0"/>
              </a:ext>
            </a:extLst>
          </a:blip>
          <a:stretch>
            <a:fillRect/>
          </a:stretch>
        </p:blipFill>
        <p:spPr>
          <a:xfrm>
            <a:off x="5267217" y="-196905"/>
            <a:ext cx="7895806" cy="8166210"/>
          </a:xfrm>
          <a:prstGeom prst="rect">
            <a:avLst/>
          </a:prstGeom>
        </p:spPr>
      </p:pic>
      <p:sp>
        <p:nvSpPr>
          <p:cNvPr id="20" name="Title 19"/>
          <p:cNvSpPr>
            <a:spLocks noGrp="1"/>
          </p:cNvSpPr>
          <p:nvPr>
            <p:ph type="title"/>
          </p:nvPr>
        </p:nvSpPr>
        <p:spPr>
          <a:xfrm>
            <a:off x="457200" y="1178560"/>
            <a:ext cx="4663440" cy="2773680"/>
          </a:xfrm>
        </p:spPr>
        <p:txBody>
          <a:bodyPr/>
          <a:lstStyle>
            <a:lvl1pPr algn="l">
              <a:defRPr b="0" i="0">
                <a:solidFill>
                  <a:schemeClr val="bg1"/>
                </a:solidFill>
                <a:latin typeface="Helvetica Light"/>
              </a:defRPr>
            </a:lvl1pPr>
          </a:lstStyle>
          <a:p>
            <a:r>
              <a:rPr lang="en-US" dirty="0" smtClean="0"/>
              <a:t>Click to edit Master title style</a:t>
            </a:r>
            <a:endParaRPr lang="en-US" dirty="0"/>
          </a:p>
        </p:txBody>
      </p:sp>
      <p:pic>
        <p:nvPicPr>
          <p:cNvPr id="2" name="Picture 1" descr="IRIOLDplusnewBLU.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100" y="5608320"/>
            <a:ext cx="5461000" cy="1384300"/>
          </a:xfrm>
          <a:prstGeom prst="rect">
            <a:avLst/>
          </a:prstGeom>
        </p:spPr>
      </p:pic>
    </p:spTree>
    <p:extLst>
      <p:ext uri="{BB962C8B-B14F-4D97-AF65-F5344CB8AC3E}">
        <p14:creationId xmlns:p14="http://schemas.microsoft.com/office/powerpoint/2010/main" val="3582432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1">
    <p:bg>
      <p:bgPr>
        <a:solidFill>
          <a:srgbClr val="1E1C77"/>
        </a:solidFill>
        <a:effectLst/>
      </p:bgPr>
    </p:bg>
    <p:spTree>
      <p:nvGrpSpPr>
        <p:cNvPr id="1" name=""/>
        <p:cNvGrpSpPr/>
        <p:nvPr/>
      </p:nvGrpSpPr>
      <p:grpSpPr>
        <a:xfrm>
          <a:off x="0" y="0"/>
          <a:ext cx="0" cy="0"/>
          <a:chOff x="0" y="0"/>
          <a:chExt cx="0" cy="0"/>
        </a:xfrm>
      </p:grpSpPr>
      <p:pic>
        <p:nvPicPr>
          <p:cNvPr id="10" name="Picture 9" descr="ENSO.eps"/>
          <p:cNvPicPr>
            <a:picLocks noChangeAspect="1"/>
          </p:cNvPicPr>
          <p:nvPr userDrawn="1"/>
        </p:nvPicPr>
        <p:blipFill>
          <a:blip r:embed="rId2">
            <a:alphaModFix amt="28000"/>
            <a:extLst>
              <a:ext uri="{28A0092B-C50C-407E-A947-70E740481C1C}">
                <a14:useLocalDpi xmlns:a14="http://schemas.microsoft.com/office/drawing/2010/main" val="0"/>
              </a:ext>
            </a:extLst>
          </a:blip>
          <a:stretch>
            <a:fillRect/>
          </a:stretch>
        </p:blipFill>
        <p:spPr>
          <a:xfrm>
            <a:off x="5196097" y="-196905"/>
            <a:ext cx="7895806" cy="8166210"/>
          </a:xfrm>
          <a:prstGeom prst="rect">
            <a:avLst/>
          </a:prstGeom>
        </p:spPr>
      </p:pic>
      <p:pic>
        <p:nvPicPr>
          <p:cNvPr id="4" name="Picture 3" descr="IRI icon_wht.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9700" y="6088380"/>
            <a:ext cx="662940" cy="662940"/>
          </a:xfrm>
          <a:prstGeom prst="rect">
            <a:avLst/>
          </a:prstGeom>
        </p:spPr>
      </p:pic>
    </p:spTree>
    <p:extLst>
      <p:ext uri="{BB962C8B-B14F-4D97-AF65-F5344CB8AC3E}">
        <p14:creationId xmlns:p14="http://schemas.microsoft.com/office/powerpoint/2010/main" val="804003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ntent1">
    <p:bg>
      <p:bgPr>
        <a:solidFill>
          <a:srgbClr val="1E1C77"/>
        </a:solidFill>
        <a:effectLst/>
      </p:bgPr>
    </p:bg>
    <p:spTree>
      <p:nvGrpSpPr>
        <p:cNvPr id="1" name=""/>
        <p:cNvGrpSpPr/>
        <p:nvPr/>
      </p:nvGrpSpPr>
      <p:grpSpPr>
        <a:xfrm>
          <a:off x="0" y="0"/>
          <a:ext cx="0" cy="0"/>
          <a:chOff x="0" y="0"/>
          <a:chExt cx="0" cy="0"/>
        </a:xfrm>
      </p:grpSpPr>
      <p:pic>
        <p:nvPicPr>
          <p:cNvPr id="10" name="Picture 9" descr="ENSO.eps"/>
          <p:cNvPicPr>
            <a:picLocks noChangeAspect="1"/>
          </p:cNvPicPr>
          <p:nvPr userDrawn="1"/>
        </p:nvPicPr>
        <p:blipFill>
          <a:blip r:embed="rId2">
            <a:alphaModFix amt="28000"/>
            <a:extLst>
              <a:ext uri="{28A0092B-C50C-407E-A947-70E740481C1C}">
                <a14:useLocalDpi xmlns:a14="http://schemas.microsoft.com/office/drawing/2010/main" val="0"/>
              </a:ext>
            </a:extLst>
          </a:blip>
          <a:stretch>
            <a:fillRect/>
          </a:stretch>
        </p:blipFill>
        <p:spPr>
          <a:xfrm>
            <a:off x="5196097" y="-196905"/>
            <a:ext cx="7895806" cy="8166210"/>
          </a:xfrm>
          <a:prstGeom prst="rect">
            <a:avLst/>
          </a:prstGeom>
        </p:spPr>
      </p:pic>
      <p:pic>
        <p:nvPicPr>
          <p:cNvPr id="4" name="Picture 3" descr="IRI icon_wht.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48980" y="6088380"/>
            <a:ext cx="662940" cy="662940"/>
          </a:xfrm>
          <a:prstGeom prst="rect">
            <a:avLst/>
          </a:prstGeom>
        </p:spPr>
      </p:pic>
    </p:spTree>
    <p:extLst>
      <p:ext uri="{BB962C8B-B14F-4D97-AF65-F5344CB8AC3E}">
        <p14:creationId xmlns:p14="http://schemas.microsoft.com/office/powerpoint/2010/main" val="225550065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093051-878F-0E4A-8593-018C362F6B60}" type="datetimeFigureOut">
              <a:rPr lang="en-US" smtClean="0"/>
              <a:t>7/1/13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B76FAD-B9F6-3B41-9A75-AB4AC6582C4F}" type="slidenum">
              <a:rPr lang="en-US" smtClean="0"/>
              <a:t>‹#›</a:t>
            </a:fld>
            <a:endParaRPr lang="en-US"/>
          </a:p>
        </p:txBody>
      </p:sp>
    </p:spTree>
    <p:extLst>
      <p:ext uri="{BB962C8B-B14F-4D97-AF65-F5344CB8AC3E}">
        <p14:creationId xmlns:p14="http://schemas.microsoft.com/office/powerpoint/2010/main" val="34733751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3" r:id="rId15"/>
    <p:sldLayoutId id="2147483674" r:id="rId16"/>
    <p:sldLayoutId id="2147483672" r:id="rId1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8.png"/><Relationship Id="rId5" Type="http://schemas.microsoft.com/office/2007/relationships/hdphoto" Target="../media/hdphoto2.wdp"/><Relationship Id="rId1" Type="http://schemas.openxmlformats.org/officeDocument/2006/relationships/slideLayout" Target="../slideLayouts/slideLayout17.xml"/><Relationship Id="rId2" Type="http://schemas.openxmlformats.org/officeDocument/2006/relationships/image" Target="../media/image10.jp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16.xml"/><Relationship Id="rId2"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15.xml"/><Relationship Id="rId2"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1" Type="http://schemas.openxmlformats.org/officeDocument/2006/relationships/slideLayout" Target="../slideLayouts/slideLayout15.xml"/><Relationship Id="rId2"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7.png"/><Relationship Id="rId3"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9.png"/><Relationship Id="rId3"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15.xml"/><Relationship Id="rId2"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png"/><Relationship Id="rId3"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4.png"/><Relationship Id="rId3"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7.png"/><Relationship Id="rId3" Type="http://schemas.openxmlformats.org/officeDocument/2006/relationships/image" Target="../media/image48.jpg"/></Relationships>
</file>

<file path=ppt/slides/_rels/slide23.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image" Target="../media/image51.jpg"/><Relationship Id="rId5" Type="http://schemas.openxmlformats.org/officeDocument/2006/relationships/image" Target="../media/image52.jpg"/><Relationship Id="rId6" Type="http://schemas.openxmlformats.org/officeDocument/2006/relationships/image" Target="../media/image53.jpg"/><Relationship Id="rId7" Type="http://schemas.openxmlformats.org/officeDocument/2006/relationships/image" Target="../media/image54.jpg"/><Relationship Id="rId8" Type="http://schemas.openxmlformats.org/officeDocument/2006/relationships/image" Target="../media/image55.jpg"/><Relationship Id="rId1" Type="http://schemas.openxmlformats.org/officeDocument/2006/relationships/slideLayout" Target="../slideLayouts/slideLayout16.xml"/><Relationship Id="rId2" Type="http://schemas.openxmlformats.org/officeDocument/2006/relationships/image" Target="../media/image4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6.png"/><Relationship Id="rId3" Type="http://schemas.openxmlformats.org/officeDocument/2006/relationships/image" Target="../media/image5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8.png"/><Relationship Id="rId3"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1" Type="http://schemas.openxmlformats.org/officeDocument/2006/relationships/slideLayout" Target="../slideLayouts/slideLayout15.xml"/><Relationship Id="rId2"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15.xml"/><Relationship Id="rId2" Type="http://schemas.openxmlformats.org/officeDocument/2006/relationships/image" Target="../media/image1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1724" y="2042"/>
            <a:ext cx="7772400" cy="3151039"/>
          </a:xfrm>
          <a:effectLst>
            <a:outerShdw blurRad="50800" dist="38100" dir="2700000" algn="tl" rotWithShape="0">
              <a:prstClr val="black">
                <a:alpha val="40000"/>
              </a:prstClr>
            </a:outerShdw>
          </a:effectLst>
        </p:spPr>
        <p:txBody>
          <a:bodyPr>
            <a:normAutofit/>
          </a:bodyPr>
          <a:lstStyle/>
          <a:p>
            <a:r>
              <a:rPr lang="en-US" sz="4000" b="1" dirty="0" smtClean="0">
                <a:ln>
                  <a:solidFill>
                    <a:srgbClr val="0000FF"/>
                  </a:solidFill>
                </a:ln>
                <a:solidFill>
                  <a:srgbClr val="FFFF00"/>
                </a:solidFill>
                <a:latin typeface="Helvetica Neue Medium"/>
              </a:rPr>
              <a:t>International Research Institute for Climate &amp; Society (IRI)</a:t>
            </a:r>
            <a:br>
              <a:rPr lang="en-US" sz="4000" b="1" dirty="0" smtClean="0">
                <a:ln>
                  <a:solidFill>
                    <a:srgbClr val="0000FF"/>
                  </a:solidFill>
                </a:ln>
                <a:solidFill>
                  <a:srgbClr val="FFFF00"/>
                </a:solidFill>
                <a:latin typeface="Helvetica Neue Medium"/>
              </a:rPr>
            </a:br>
            <a:endParaRPr lang="en-US" sz="4000" b="1" dirty="0">
              <a:ln>
                <a:solidFill>
                  <a:srgbClr val="0000FF"/>
                </a:solidFill>
              </a:ln>
              <a:solidFill>
                <a:srgbClr val="FFFF00"/>
              </a:solidFill>
              <a:latin typeface="Helvetica Neue Medium"/>
            </a:endParaRPr>
          </a:p>
        </p:txBody>
      </p:sp>
      <p:sp>
        <p:nvSpPr>
          <p:cNvPr id="3" name="Subtitle 2"/>
          <p:cNvSpPr>
            <a:spLocks noGrp="1"/>
          </p:cNvSpPr>
          <p:nvPr>
            <p:ph type="subTitle" idx="1"/>
          </p:nvPr>
        </p:nvSpPr>
        <p:spPr>
          <a:xfrm>
            <a:off x="2378868" y="3957605"/>
            <a:ext cx="4118113" cy="1156733"/>
          </a:xfrm>
        </p:spPr>
        <p:txBody>
          <a:bodyPr>
            <a:normAutofit fontScale="92500" lnSpcReduction="20000"/>
          </a:bodyPr>
          <a:lstStyle/>
          <a:p>
            <a:r>
              <a:rPr lang="en-US" sz="2800" dirty="0" smtClean="0">
                <a:solidFill>
                  <a:schemeClr val="bg1"/>
                </a:solidFill>
                <a:latin typeface="Helvetica Neue Light"/>
                <a:cs typeface="Helvetica Neue Light"/>
              </a:rPr>
              <a:t>Lisa Goddard, Director</a:t>
            </a:r>
          </a:p>
          <a:p>
            <a:r>
              <a:rPr lang="en-US" sz="2800" dirty="0" err="1" smtClean="0">
                <a:solidFill>
                  <a:schemeClr val="bg1"/>
                </a:solidFill>
                <a:latin typeface="Helvetica Neue Light"/>
                <a:cs typeface="Helvetica Neue Light"/>
              </a:rPr>
              <a:t>goddard@iri.columbia.edu</a:t>
            </a:r>
            <a:r>
              <a:rPr lang="en-US" sz="2800" dirty="0" smtClean="0">
                <a:solidFill>
                  <a:schemeClr val="bg1"/>
                </a:solidFill>
                <a:latin typeface="Helvetica Neue Light"/>
                <a:cs typeface="Helvetica Neue Light"/>
              </a:rPr>
              <a:t/>
            </a:r>
            <a:br>
              <a:rPr lang="en-US" sz="2800" dirty="0" smtClean="0">
                <a:solidFill>
                  <a:schemeClr val="bg1"/>
                </a:solidFill>
                <a:latin typeface="Helvetica Neue Light"/>
                <a:cs typeface="Helvetica Neue Light"/>
              </a:rPr>
            </a:br>
            <a:endParaRPr lang="en-US" sz="2800" dirty="0">
              <a:solidFill>
                <a:schemeClr val="tx2">
                  <a:lumMod val="20000"/>
                  <a:lumOff val="80000"/>
                </a:schemeClr>
              </a:solidFill>
              <a:latin typeface="Helvetica Neue Light"/>
              <a:cs typeface="Helvetica Neue Light"/>
            </a:endParaRPr>
          </a:p>
        </p:txBody>
      </p:sp>
      <p:sp>
        <p:nvSpPr>
          <p:cNvPr id="4" name="TextBox 3"/>
          <p:cNvSpPr txBox="1"/>
          <p:nvPr/>
        </p:nvSpPr>
        <p:spPr>
          <a:xfrm>
            <a:off x="1035693" y="3957605"/>
            <a:ext cx="184666" cy="369332"/>
          </a:xfrm>
          <a:prstGeom prst="rect">
            <a:avLst/>
          </a:prstGeom>
          <a:noFill/>
        </p:spPr>
        <p:txBody>
          <a:bodyPr wrap="none" rtlCol="0">
            <a:spAutoFit/>
          </a:bodyPr>
          <a:lstStyle/>
          <a:p>
            <a:endParaRPr lang="en-US" dirty="0"/>
          </a:p>
        </p:txBody>
      </p:sp>
      <p:pic>
        <p:nvPicPr>
          <p:cNvPr id="6" name="Picture 5" descr="IRIOLDplusnewBLU.eps"/>
          <p:cNvPicPr>
            <a:picLocks noChangeAspect="1"/>
          </p:cNvPicPr>
          <p:nvPr/>
        </p:nvPicPr>
        <p:blipFill rotWithShape="1">
          <a:blip r:embed="rId3">
            <a:extLst>
              <a:ext uri="{28A0092B-C50C-407E-A947-70E740481C1C}">
                <a14:useLocalDpi xmlns:a14="http://schemas.microsoft.com/office/drawing/2010/main" val="0"/>
              </a:ext>
            </a:extLst>
          </a:blip>
          <a:srcRect l="19009"/>
          <a:stretch/>
        </p:blipFill>
        <p:spPr>
          <a:xfrm>
            <a:off x="136045" y="6045001"/>
            <a:ext cx="2720824" cy="851568"/>
          </a:xfrm>
          <a:prstGeom prst="rect">
            <a:avLst/>
          </a:prstGeom>
        </p:spPr>
      </p:pic>
      <p:pic>
        <p:nvPicPr>
          <p:cNvPr id="7" name="Picture 6" descr="IRI icon_PMS2748_white-01.png"/>
          <p:cNvPicPr>
            <a:picLocks noChangeAspect="1"/>
          </p:cNvPicPr>
          <p:nvPr/>
        </p:nvPicPr>
        <p:blipFill rotWithShape="1">
          <a:blip r:embed="rId4">
            <a:duotone>
              <a:prstClr val="black"/>
              <a:schemeClr val="accent1">
                <a:tint val="45000"/>
                <a:satMod val="400000"/>
              </a:schemeClr>
            </a:duotone>
            <a:alphaModFix amt="47000"/>
            <a:extLst>
              <a:ext uri="{BEBA8EAE-BF5A-486C-A8C5-ECC9F3942E4B}">
                <a14:imgProps xmlns:a14="http://schemas.microsoft.com/office/drawing/2010/main">
                  <a14:imgLayer r:embed="rId5">
                    <a14:imgEffect>
                      <a14:saturation sat="400000"/>
                    </a14:imgEffect>
                    <a14:imgEffect>
                      <a14:brightnessContrast bright="-15000"/>
                    </a14:imgEffect>
                  </a14:imgLayer>
                </a14:imgProps>
              </a:ext>
              <a:ext uri="{28A0092B-C50C-407E-A947-70E740481C1C}">
                <a14:useLocalDpi xmlns:a14="http://schemas.microsoft.com/office/drawing/2010/main" val="0"/>
              </a:ext>
            </a:extLst>
          </a:blip>
          <a:srcRect r="14894" b="20743"/>
          <a:stretch/>
        </p:blipFill>
        <p:spPr>
          <a:xfrm>
            <a:off x="5935571" y="3883118"/>
            <a:ext cx="3208429" cy="2974882"/>
          </a:xfrm>
          <a:prstGeom prst="rect">
            <a:avLst/>
          </a:prstGeom>
        </p:spPr>
      </p:pic>
    </p:spTree>
    <p:extLst>
      <p:ext uri="{BB962C8B-B14F-4D97-AF65-F5344CB8AC3E}">
        <p14:creationId xmlns:p14="http://schemas.microsoft.com/office/powerpoint/2010/main" val="269824183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1848724" y="197264"/>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3" name="Straight Arrow Connector 2"/>
          <p:cNvCxnSpPr/>
          <p:nvPr/>
        </p:nvCxnSpPr>
        <p:spPr>
          <a:xfrm>
            <a:off x="554843" y="271238"/>
            <a:ext cx="8643106" cy="0"/>
          </a:xfrm>
          <a:prstGeom prst="straightConnector1">
            <a:avLst/>
          </a:prstGeom>
          <a:ln w="38100">
            <a:tailEnd type="triangle" w="lg" len="lg"/>
          </a:ln>
        </p:spPr>
        <p:style>
          <a:lnRef idx="2">
            <a:schemeClr val="accent1"/>
          </a:lnRef>
          <a:fillRef idx="0">
            <a:schemeClr val="accent1"/>
          </a:fillRef>
          <a:effectRef idx="1">
            <a:schemeClr val="accent1"/>
          </a:effectRef>
          <a:fontRef idx="minor">
            <a:schemeClr val="tx1"/>
          </a:fontRef>
        </p:style>
      </p:cxnSp>
      <p:sp>
        <p:nvSpPr>
          <p:cNvPr id="4" name="Oval 3"/>
          <p:cNvSpPr/>
          <p:nvPr/>
        </p:nvSpPr>
        <p:spPr>
          <a:xfrm>
            <a:off x="1801170" y="209593"/>
            <a:ext cx="109965" cy="147948"/>
          </a:xfrm>
          <a:prstGeom prst="ellipse">
            <a:avLst/>
          </a:prstGeom>
          <a:solidFill>
            <a:srgbClr val="00DA00"/>
          </a:solidFill>
          <a:ln>
            <a:solidFill>
              <a:srgbClr val="00DA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8149922" y="201716"/>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4979471" y="181510"/>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sp>
        <p:nvSpPr>
          <p:cNvPr id="7" name="Oval 6"/>
          <p:cNvSpPr/>
          <p:nvPr/>
        </p:nvSpPr>
        <p:spPr>
          <a:xfrm>
            <a:off x="5303812" y="185962"/>
            <a:ext cx="109965" cy="147948"/>
          </a:xfrm>
          <a:prstGeom prst="ellipse">
            <a:avLst/>
          </a:prstGeom>
          <a:solidFill>
            <a:srgbClr val="00DA00"/>
          </a:solidFill>
          <a:ln>
            <a:solidFill>
              <a:srgbClr val="00DA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602855" y="-44319"/>
            <a:ext cx="496650" cy="276999"/>
          </a:xfrm>
          <a:prstGeom prst="rect">
            <a:avLst/>
          </a:prstGeom>
          <a:noFill/>
        </p:spPr>
        <p:txBody>
          <a:bodyPr wrap="none" rtlCol="0">
            <a:spAutoFit/>
          </a:bodyPr>
          <a:lstStyle/>
          <a:p>
            <a:r>
              <a:rPr lang="en-US" sz="1200" dirty="0" smtClean="0">
                <a:solidFill>
                  <a:srgbClr val="00DA00"/>
                </a:solidFill>
              </a:rPr>
              <a:t>1990</a:t>
            </a:r>
            <a:endParaRPr lang="en-US" sz="1200" dirty="0">
              <a:solidFill>
                <a:srgbClr val="00DA00"/>
              </a:solidFill>
            </a:endParaRPr>
          </a:p>
        </p:txBody>
      </p:sp>
      <p:sp>
        <p:nvSpPr>
          <p:cNvPr id="9" name="TextBox 8"/>
          <p:cNvSpPr txBox="1"/>
          <p:nvPr/>
        </p:nvSpPr>
        <p:spPr>
          <a:xfrm>
            <a:off x="4731146" y="-40412"/>
            <a:ext cx="496650" cy="276999"/>
          </a:xfrm>
          <a:prstGeom prst="rect">
            <a:avLst/>
          </a:prstGeom>
          <a:noFill/>
        </p:spPr>
        <p:txBody>
          <a:bodyPr wrap="none" rtlCol="0">
            <a:spAutoFit/>
          </a:bodyPr>
          <a:lstStyle/>
          <a:p>
            <a:r>
              <a:rPr lang="en-US" sz="1200" dirty="0" smtClean="0">
                <a:solidFill>
                  <a:schemeClr val="tx2">
                    <a:lumMod val="40000"/>
                    <a:lumOff val="60000"/>
                  </a:schemeClr>
                </a:solidFill>
              </a:rPr>
              <a:t>2000</a:t>
            </a:r>
            <a:endParaRPr lang="en-US" sz="1200" dirty="0">
              <a:solidFill>
                <a:schemeClr val="tx2">
                  <a:lumMod val="40000"/>
                  <a:lumOff val="60000"/>
                </a:schemeClr>
              </a:solidFill>
            </a:endParaRPr>
          </a:p>
        </p:txBody>
      </p:sp>
      <p:sp>
        <p:nvSpPr>
          <p:cNvPr id="10" name="TextBox 9"/>
          <p:cNvSpPr txBox="1"/>
          <p:nvPr/>
        </p:nvSpPr>
        <p:spPr>
          <a:xfrm>
            <a:off x="7901597" y="-67406"/>
            <a:ext cx="496650" cy="276999"/>
          </a:xfrm>
          <a:prstGeom prst="rect">
            <a:avLst/>
          </a:prstGeom>
          <a:noFill/>
        </p:spPr>
        <p:txBody>
          <a:bodyPr wrap="none" rtlCol="0">
            <a:spAutoFit/>
          </a:bodyPr>
          <a:lstStyle/>
          <a:p>
            <a:r>
              <a:rPr lang="en-US" sz="1200" dirty="0" smtClean="0">
                <a:solidFill>
                  <a:schemeClr val="tx2">
                    <a:lumMod val="40000"/>
                    <a:lumOff val="60000"/>
                  </a:schemeClr>
                </a:solidFill>
              </a:rPr>
              <a:t>2010</a:t>
            </a:r>
            <a:endParaRPr lang="en-US" sz="1200" dirty="0">
              <a:solidFill>
                <a:schemeClr val="tx2">
                  <a:lumMod val="40000"/>
                  <a:lumOff val="60000"/>
                </a:schemeClr>
              </a:solidFill>
            </a:endParaRPr>
          </a:p>
        </p:txBody>
      </p:sp>
      <p:cxnSp>
        <p:nvCxnSpPr>
          <p:cNvPr id="11" name="Straight Connector 10"/>
          <p:cNvCxnSpPr/>
          <p:nvPr/>
        </p:nvCxnSpPr>
        <p:spPr>
          <a:xfrm>
            <a:off x="6613155" y="193839"/>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3411885" y="197264"/>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7434062" y="190414"/>
            <a:ext cx="109965" cy="147948"/>
          </a:xfrm>
          <a:prstGeom prst="ellipse">
            <a:avLst/>
          </a:prstGeom>
          <a:solidFill>
            <a:srgbClr val="00DA00"/>
          </a:solidFill>
          <a:ln>
            <a:solidFill>
              <a:srgbClr val="00DA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4"/>
          <p:cNvSpPr txBox="1">
            <a:spLocks/>
          </p:cNvSpPr>
          <p:nvPr/>
        </p:nvSpPr>
        <p:spPr>
          <a:xfrm>
            <a:off x="457200" y="471902"/>
            <a:ext cx="8229600" cy="777461"/>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smtClean="0">
                <a:solidFill>
                  <a:srgbClr val="FFFF00"/>
                </a:solidFill>
              </a:rPr>
              <a:t>IPCC Process  and  Global Climate Change</a:t>
            </a:r>
            <a:endParaRPr lang="en-US" sz="3200" b="1" dirty="0">
              <a:solidFill>
                <a:srgbClr val="FFFF00"/>
              </a:solidFill>
            </a:endParaRPr>
          </a:p>
        </p:txBody>
      </p:sp>
      <p:sp>
        <p:nvSpPr>
          <p:cNvPr id="15" name="Rectangle 14"/>
          <p:cNvSpPr/>
          <p:nvPr/>
        </p:nvSpPr>
        <p:spPr>
          <a:xfrm>
            <a:off x="0" y="1235075"/>
            <a:ext cx="9144000" cy="498633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Calibri"/>
            </a:endParaRPr>
          </a:p>
        </p:txBody>
      </p:sp>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l="2373" t="5972" r="1318"/>
          <a:stretch>
            <a:fillRect/>
          </a:stretch>
        </p:blipFill>
        <p:spPr bwMode="auto">
          <a:xfrm>
            <a:off x="4168775" y="1538288"/>
            <a:ext cx="4670425" cy="463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4"/>
          <p:cNvGrpSpPr>
            <a:grpSpLocks/>
          </p:cNvGrpSpPr>
          <p:nvPr/>
        </p:nvGrpSpPr>
        <p:grpSpPr bwMode="auto">
          <a:xfrm>
            <a:off x="-11113" y="1249363"/>
            <a:ext cx="5175251" cy="4846637"/>
            <a:chOff x="-7" y="872"/>
            <a:chExt cx="3260" cy="3317"/>
          </a:xfrm>
        </p:grpSpPr>
        <p:pic>
          <p:nvPicPr>
            <p:cNvPr id="18" name="Picture 5"/>
            <p:cNvPicPr>
              <a:picLocks noChangeAspect="1" noChangeArrowheads="1"/>
            </p:cNvPicPr>
            <p:nvPr/>
          </p:nvPicPr>
          <p:blipFill>
            <a:blip r:embed="rId3">
              <a:extLst>
                <a:ext uri="{28A0092B-C50C-407E-A947-70E740481C1C}">
                  <a14:useLocalDpi xmlns:a14="http://schemas.microsoft.com/office/drawing/2010/main" val="0"/>
                </a:ext>
              </a:extLst>
            </a:blip>
            <a:srcRect l="914" t="2217" r="58510" b="7272"/>
            <a:stretch>
              <a:fillRect/>
            </a:stretch>
          </p:blipFill>
          <p:spPr bwMode="auto">
            <a:xfrm>
              <a:off x="391" y="872"/>
              <a:ext cx="2010" cy="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p:cNvPicPr>
              <a:picLocks noChangeAspect="1" noChangeArrowheads="1"/>
            </p:cNvPicPr>
            <p:nvPr/>
          </p:nvPicPr>
          <p:blipFill>
            <a:blip r:embed="rId4">
              <a:extLst>
                <a:ext uri="{28A0092B-C50C-407E-A947-70E740481C1C}">
                  <a14:useLocalDpi xmlns:a14="http://schemas.microsoft.com/office/drawing/2010/main" val="0"/>
                </a:ext>
              </a:extLst>
            </a:blip>
            <a:srcRect l="20892" t="92319"/>
            <a:stretch>
              <a:fillRect/>
            </a:stretch>
          </p:blipFill>
          <p:spPr bwMode="auto">
            <a:xfrm>
              <a:off x="-7" y="3970"/>
              <a:ext cx="3260"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Text Box 7"/>
          <p:cNvSpPr txBox="1">
            <a:spLocks noChangeArrowheads="1"/>
          </p:cNvSpPr>
          <p:nvPr/>
        </p:nvSpPr>
        <p:spPr bwMode="auto">
          <a:xfrm>
            <a:off x="392113" y="6264275"/>
            <a:ext cx="8404225" cy="517525"/>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solidFill>
                  <a:srgbClr val="000000"/>
                </a:solidFill>
                <a:latin typeface="Calibri" charset="0"/>
              </a:rPr>
              <a:t>Source: IPCC 4</a:t>
            </a:r>
            <a:r>
              <a:rPr lang="en-US" sz="1400" baseline="30000" dirty="0">
                <a:solidFill>
                  <a:srgbClr val="000000"/>
                </a:solidFill>
                <a:latin typeface="Calibri" charset="0"/>
              </a:rPr>
              <a:t>th</a:t>
            </a:r>
            <a:r>
              <a:rPr lang="en-US" sz="1400" dirty="0">
                <a:solidFill>
                  <a:srgbClr val="000000"/>
                </a:solidFill>
                <a:latin typeface="Calibri" charset="0"/>
              </a:rPr>
              <a:t> Assessment Report, Working Group 1: The Physical Science Basis for Climate Change</a:t>
            </a:r>
          </a:p>
          <a:p>
            <a:pPr eaLnBrk="1" hangingPunct="1"/>
            <a:r>
              <a:rPr lang="en-US" sz="1400" dirty="0">
                <a:solidFill>
                  <a:srgbClr val="000000"/>
                </a:solidFill>
                <a:latin typeface="Calibri" charset="0"/>
              </a:rPr>
              <a:t>http://ipcc-wg1.ucar.edu/wg1/wg1-report.html</a:t>
            </a:r>
          </a:p>
        </p:txBody>
      </p:sp>
      <p:sp>
        <p:nvSpPr>
          <p:cNvPr id="21" name="Oval 20"/>
          <p:cNvSpPr/>
          <p:nvPr/>
        </p:nvSpPr>
        <p:spPr>
          <a:xfrm>
            <a:off x="3322200" y="201716"/>
            <a:ext cx="109965" cy="147948"/>
          </a:xfrm>
          <a:prstGeom prst="ellipse">
            <a:avLst/>
          </a:prstGeom>
          <a:solidFill>
            <a:srgbClr val="00DA00"/>
          </a:solidFill>
          <a:ln>
            <a:solidFill>
              <a:srgbClr val="00DA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1602855" y="341485"/>
            <a:ext cx="477026" cy="307777"/>
          </a:xfrm>
          <a:prstGeom prst="rect">
            <a:avLst/>
          </a:prstGeom>
          <a:noFill/>
        </p:spPr>
        <p:txBody>
          <a:bodyPr wrap="none" rtlCol="0">
            <a:spAutoFit/>
          </a:bodyPr>
          <a:lstStyle/>
          <a:p>
            <a:r>
              <a:rPr lang="en-US" sz="1400" dirty="0" smtClean="0">
                <a:solidFill>
                  <a:srgbClr val="00DA00"/>
                </a:solidFill>
              </a:rPr>
              <a:t>AR1</a:t>
            </a:r>
            <a:endParaRPr lang="en-US" sz="1400" dirty="0">
              <a:solidFill>
                <a:srgbClr val="00DA00"/>
              </a:solidFill>
            </a:endParaRPr>
          </a:p>
        </p:txBody>
      </p:sp>
      <p:sp>
        <p:nvSpPr>
          <p:cNvPr id="23" name="TextBox 22"/>
          <p:cNvSpPr txBox="1"/>
          <p:nvPr/>
        </p:nvSpPr>
        <p:spPr>
          <a:xfrm>
            <a:off x="3111722" y="341485"/>
            <a:ext cx="479618" cy="307777"/>
          </a:xfrm>
          <a:prstGeom prst="rect">
            <a:avLst/>
          </a:prstGeom>
          <a:noFill/>
        </p:spPr>
        <p:txBody>
          <a:bodyPr wrap="none" rtlCol="0">
            <a:spAutoFit/>
          </a:bodyPr>
          <a:lstStyle/>
          <a:p>
            <a:r>
              <a:rPr lang="en-US" sz="1400" dirty="0" smtClean="0">
                <a:solidFill>
                  <a:srgbClr val="00DA00"/>
                </a:solidFill>
              </a:rPr>
              <a:t>AR2</a:t>
            </a:r>
            <a:endParaRPr lang="en-US" sz="1400" dirty="0">
              <a:solidFill>
                <a:srgbClr val="00DA00"/>
              </a:solidFill>
            </a:endParaRPr>
          </a:p>
        </p:txBody>
      </p:sp>
      <p:sp>
        <p:nvSpPr>
          <p:cNvPr id="24" name="TextBox 23"/>
          <p:cNvSpPr txBox="1"/>
          <p:nvPr/>
        </p:nvSpPr>
        <p:spPr>
          <a:xfrm>
            <a:off x="5153852" y="341485"/>
            <a:ext cx="479618" cy="307777"/>
          </a:xfrm>
          <a:prstGeom prst="rect">
            <a:avLst/>
          </a:prstGeom>
          <a:noFill/>
        </p:spPr>
        <p:txBody>
          <a:bodyPr wrap="none" rtlCol="0">
            <a:spAutoFit/>
          </a:bodyPr>
          <a:lstStyle/>
          <a:p>
            <a:r>
              <a:rPr lang="en-US" sz="1400" dirty="0" smtClean="0">
                <a:solidFill>
                  <a:srgbClr val="00DA00"/>
                </a:solidFill>
              </a:rPr>
              <a:t>AR3</a:t>
            </a:r>
            <a:endParaRPr lang="en-US" sz="1400" dirty="0">
              <a:solidFill>
                <a:srgbClr val="00DA00"/>
              </a:solidFill>
            </a:endParaRPr>
          </a:p>
        </p:txBody>
      </p:sp>
      <p:sp>
        <p:nvSpPr>
          <p:cNvPr id="25" name="TextBox 24"/>
          <p:cNvSpPr txBox="1"/>
          <p:nvPr/>
        </p:nvSpPr>
        <p:spPr>
          <a:xfrm>
            <a:off x="7305514" y="341485"/>
            <a:ext cx="479618" cy="307777"/>
          </a:xfrm>
          <a:prstGeom prst="rect">
            <a:avLst/>
          </a:prstGeom>
          <a:noFill/>
        </p:spPr>
        <p:txBody>
          <a:bodyPr wrap="none" rtlCol="0">
            <a:spAutoFit/>
          </a:bodyPr>
          <a:lstStyle/>
          <a:p>
            <a:r>
              <a:rPr lang="en-US" sz="1400" dirty="0" smtClean="0">
                <a:solidFill>
                  <a:srgbClr val="00DA00"/>
                </a:solidFill>
              </a:rPr>
              <a:t>AR4</a:t>
            </a:r>
            <a:endParaRPr lang="en-US" sz="1400" dirty="0">
              <a:solidFill>
                <a:srgbClr val="00DA00"/>
              </a:solidFill>
            </a:endParaRPr>
          </a:p>
        </p:txBody>
      </p:sp>
      <p:sp>
        <p:nvSpPr>
          <p:cNvPr id="26" name="TextBox 25"/>
          <p:cNvSpPr txBox="1"/>
          <p:nvPr/>
        </p:nvSpPr>
        <p:spPr>
          <a:xfrm>
            <a:off x="3168748" y="-72037"/>
            <a:ext cx="411453" cy="307777"/>
          </a:xfrm>
          <a:prstGeom prst="rect">
            <a:avLst/>
          </a:prstGeom>
          <a:noFill/>
        </p:spPr>
        <p:txBody>
          <a:bodyPr wrap="none" rtlCol="0">
            <a:spAutoFit/>
          </a:bodyPr>
          <a:lstStyle/>
          <a:p>
            <a:r>
              <a:rPr lang="en-US" sz="1400" dirty="0" smtClean="0">
                <a:solidFill>
                  <a:srgbClr val="00DA00"/>
                </a:solidFill>
              </a:rPr>
              <a:t>‘95</a:t>
            </a:r>
            <a:endParaRPr lang="en-US" sz="1400" dirty="0">
              <a:solidFill>
                <a:srgbClr val="00DA00"/>
              </a:solidFill>
            </a:endParaRPr>
          </a:p>
        </p:txBody>
      </p:sp>
      <p:sp>
        <p:nvSpPr>
          <p:cNvPr id="27" name="TextBox 26"/>
          <p:cNvSpPr txBox="1"/>
          <p:nvPr/>
        </p:nvSpPr>
        <p:spPr>
          <a:xfrm>
            <a:off x="5133658" y="-72037"/>
            <a:ext cx="411453" cy="307777"/>
          </a:xfrm>
          <a:prstGeom prst="rect">
            <a:avLst/>
          </a:prstGeom>
          <a:noFill/>
        </p:spPr>
        <p:txBody>
          <a:bodyPr wrap="none" rtlCol="0">
            <a:spAutoFit/>
          </a:bodyPr>
          <a:lstStyle/>
          <a:p>
            <a:r>
              <a:rPr lang="en-US" sz="1400" dirty="0" smtClean="0">
                <a:solidFill>
                  <a:srgbClr val="00DA00"/>
                </a:solidFill>
              </a:rPr>
              <a:t>‘01</a:t>
            </a:r>
            <a:endParaRPr lang="en-US" sz="1400" dirty="0">
              <a:solidFill>
                <a:srgbClr val="00DA00"/>
              </a:solidFill>
            </a:endParaRPr>
          </a:p>
        </p:txBody>
      </p:sp>
      <p:sp>
        <p:nvSpPr>
          <p:cNvPr id="28" name="TextBox 27"/>
          <p:cNvSpPr txBox="1"/>
          <p:nvPr/>
        </p:nvSpPr>
        <p:spPr>
          <a:xfrm>
            <a:off x="7273360" y="-72037"/>
            <a:ext cx="415498" cy="307777"/>
          </a:xfrm>
          <a:prstGeom prst="rect">
            <a:avLst/>
          </a:prstGeom>
          <a:noFill/>
        </p:spPr>
        <p:txBody>
          <a:bodyPr wrap="none" rtlCol="0">
            <a:spAutoFit/>
          </a:bodyPr>
          <a:lstStyle/>
          <a:p>
            <a:r>
              <a:rPr lang="en-US" sz="1400" dirty="0" smtClean="0">
                <a:solidFill>
                  <a:srgbClr val="00DA00"/>
                </a:solidFill>
              </a:rPr>
              <a:t>‘07</a:t>
            </a:r>
            <a:endParaRPr lang="en-US" sz="1400" dirty="0">
              <a:solidFill>
                <a:srgbClr val="00DA00"/>
              </a:solidFill>
            </a:endParaRPr>
          </a:p>
        </p:txBody>
      </p:sp>
    </p:spTree>
    <p:extLst>
      <p:ext uri="{BB962C8B-B14F-4D97-AF65-F5344CB8AC3E}">
        <p14:creationId xmlns:p14="http://schemas.microsoft.com/office/powerpoint/2010/main" val="18084447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11737" y="200664"/>
            <a:ext cx="8229600" cy="59055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smtClean="0">
                <a:solidFill>
                  <a:srgbClr val="FFFF00"/>
                </a:solidFill>
              </a:rPr>
              <a:t>“Climate-Change Related” Impacts</a:t>
            </a:r>
            <a:endParaRPr lang="en-US" sz="3200" b="1" dirty="0">
              <a:solidFill>
                <a:srgbClr val="FFFF00"/>
              </a:solidFill>
            </a:endParaRPr>
          </a:p>
        </p:txBody>
      </p:sp>
      <p:pic>
        <p:nvPicPr>
          <p:cNvPr id="3" name="Picture 3" descr="FigureX.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667" y="841815"/>
            <a:ext cx="8229600" cy="599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5928853" y="1541124"/>
            <a:ext cx="1294617" cy="5153517"/>
            <a:chOff x="5928853" y="1541124"/>
            <a:chExt cx="1294617" cy="5153517"/>
          </a:xfrm>
        </p:grpSpPr>
        <p:sp>
          <p:nvSpPr>
            <p:cNvPr id="5" name="Oval 4"/>
            <p:cNvSpPr/>
            <p:nvPr/>
          </p:nvSpPr>
          <p:spPr>
            <a:xfrm>
              <a:off x="5928853" y="1541124"/>
              <a:ext cx="1294617" cy="505488"/>
            </a:xfrm>
            <a:prstGeom prst="ellipse">
              <a:avLst/>
            </a:prstGeom>
            <a:noFill/>
            <a:ln w="28575"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928853" y="6304481"/>
              <a:ext cx="1294617" cy="390160"/>
            </a:xfrm>
            <a:prstGeom prst="ellipse">
              <a:avLst/>
            </a:prstGeom>
            <a:noFill/>
            <a:ln w="28575"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5928853" y="5996341"/>
              <a:ext cx="1294617" cy="369785"/>
            </a:xfrm>
            <a:prstGeom prst="ellipse">
              <a:avLst/>
            </a:prstGeom>
            <a:noFill/>
            <a:ln w="28575"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5928853" y="5614142"/>
              <a:ext cx="1294617" cy="357541"/>
            </a:xfrm>
            <a:prstGeom prst="ellipse">
              <a:avLst/>
            </a:prstGeom>
            <a:noFill/>
            <a:ln w="28575"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928853" y="5231944"/>
              <a:ext cx="1294617" cy="505488"/>
            </a:xfrm>
            <a:prstGeom prst="ellipse">
              <a:avLst/>
            </a:prstGeom>
            <a:noFill/>
            <a:ln w="28575"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5928853" y="4442889"/>
              <a:ext cx="1294617" cy="505488"/>
            </a:xfrm>
            <a:prstGeom prst="ellipse">
              <a:avLst/>
            </a:prstGeom>
            <a:noFill/>
            <a:ln w="28575"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928853" y="3740136"/>
              <a:ext cx="1294617" cy="402404"/>
            </a:xfrm>
            <a:prstGeom prst="ellipse">
              <a:avLst/>
            </a:prstGeom>
            <a:noFill/>
            <a:ln w="28575"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928853" y="2354837"/>
              <a:ext cx="1294617" cy="361992"/>
            </a:xfrm>
            <a:prstGeom prst="ellipse">
              <a:avLst/>
            </a:prstGeom>
            <a:noFill/>
            <a:ln w="28575"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928853" y="2671966"/>
              <a:ext cx="1294617" cy="397952"/>
            </a:xfrm>
            <a:prstGeom prst="ellipse">
              <a:avLst/>
            </a:prstGeom>
            <a:noFill/>
            <a:ln w="28575"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5928853" y="1977090"/>
              <a:ext cx="1294617" cy="361992"/>
            </a:xfrm>
            <a:prstGeom prst="ellipse">
              <a:avLst/>
            </a:prstGeom>
            <a:noFill/>
            <a:ln w="28575"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7306831" y="5622020"/>
            <a:ext cx="1294617" cy="1069197"/>
            <a:chOff x="7306831" y="5622020"/>
            <a:chExt cx="1294617" cy="1069197"/>
          </a:xfrm>
        </p:grpSpPr>
        <p:sp>
          <p:nvSpPr>
            <p:cNvPr id="16" name="Oval 15"/>
            <p:cNvSpPr/>
            <p:nvPr/>
          </p:nvSpPr>
          <p:spPr>
            <a:xfrm>
              <a:off x="7306831" y="5622020"/>
              <a:ext cx="1294617" cy="361992"/>
            </a:xfrm>
            <a:prstGeom prst="ellipse">
              <a:avLst/>
            </a:prstGeom>
            <a:noFill/>
            <a:ln w="28575"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7306831" y="6329225"/>
              <a:ext cx="1294617" cy="361992"/>
            </a:xfrm>
            <a:prstGeom prst="ellipse">
              <a:avLst/>
            </a:prstGeom>
            <a:noFill/>
            <a:ln w="28575"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08444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90822" y="946412"/>
            <a:ext cx="3926436" cy="3678491"/>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2000"/>
              </a:spcAft>
            </a:pPr>
            <a:r>
              <a:rPr lang="en-US" sz="4000" dirty="0" smtClean="0">
                <a:solidFill>
                  <a:schemeClr val="bg1"/>
                </a:solidFill>
              </a:rPr>
              <a:t>Adaptation</a:t>
            </a:r>
          </a:p>
          <a:p>
            <a:pPr>
              <a:spcAft>
                <a:spcPts val="2000"/>
              </a:spcAft>
            </a:pPr>
            <a:r>
              <a:rPr lang="en-US" sz="4000" dirty="0" smtClean="0">
                <a:solidFill>
                  <a:schemeClr val="bg1"/>
                </a:solidFill>
              </a:rPr>
              <a:t>Resilience</a:t>
            </a:r>
          </a:p>
          <a:p>
            <a:pPr>
              <a:spcAft>
                <a:spcPts val="2000"/>
              </a:spcAft>
            </a:pPr>
            <a:r>
              <a:rPr lang="en-US" sz="4000" dirty="0" smtClean="0">
                <a:solidFill>
                  <a:schemeClr val="bg1"/>
                </a:solidFill>
              </a:rPr>
              <a:t>Sustainability</a:t>
            </a:r>
            <a:endParaRPr lang="en-US" sz="4000" dirty="0">
              <a:solidFill>
                <a:schemeClr val="bg1"/>
              </a:solidFill>
            </a:endParaRPr>
          </a:p>
        </p:txBody>
      </p:sp>
      <p:sp>
        <p:nvSpPr>
          <p:cNvPr id="3" name="TextBox 2"/>
          <p:cNvSpPr txBox="1"/>
          <p:nvPr/>
        </p:nvSpPr>
        <p:spPr>
          <a:xfrm>
            <a:off x="419220" y="4347078"/>
            <a:ext cx="8275175" cy="830997"/>
          </a:xfrm>
          <a:prstGeom prst="rect">
            <a:avLst/>
          </a:prstGeom>
          <a:noFill/>
        </p:spPr>
        <p:txBody>
          <a:bodyPr wrap="square" rtlCol="0">
            <a:spAutoFit/>
          </a:bodyPr>
          <a:lstStyle/>
          <a:p>
            <a:pPr algn="ctr"/>
            <a:r>
              <a:rPr lang="en-US" sz="2400" i="1" dirty="0" smtClean="0">
                <a:solidFill>
                  <a:srgbClr val="FFFF00"/>
                </a:solidFill>
              </a:rPr>
              <a:t>Climate is more than “climate change”. </a:t>
            </a:r>
            <a:br>
              <a:rPr lang="en-US" sz="2400" i="1" dirty="0" smtClean="0">
                <a:solidFill>
                  <a:srgbClr val="FFFF00"/>
                </a:solidFill>
              </a:rPr>
            </a:br>
            <a:r>
              <a:rPr lang="en-US" sz="2400" i="1" dirty="0" smtClean="0">
                <a:solidFill>
                  <a:srgbClr val="FFFF00"/>
                </a:solidFill>
              </a:rPr>
              <a:t>Climate variability is of primary importance to all of these issues.</a:t>
            </a:r>
            <a:endParaRPr lang="en-US" sz="2400" i="1" dirty="0">
              <a:solidFill>
                <a:srgbClr val="FFFF00"/>
              </a:solidFill>
            </a:endParaRPr>
          </a:p>
        </p:txBody>
      </p:sp>
    </p:spTree>
    <p:extLst>
      <p:ext uri="{BB962C8B-B14F-4D97-AF65-F5344CB8AC3E}">
        <p14:creationId xmlns:p14="http://schemas.microsoft.com/office/powerpoint/2010/main" val="1808444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5332413" y="1413708"/>
            <a:ext cx="2362200" cy="461963"/>
          </a:xfrm>
          <a:prstGeom prst="rect">
            <a:avLst/>
          </a:prstGeom>
          <a:noFill/>
          <a:ln w="9525">
            <a:noFill/>
            <a:miter lim="800000"/>
            <a:headEnd/>
            <a:tailEnd/>
          </a:ln>
        </p:spPr>
        <p:txBody>
          <a:bodyPr>
            <a:prstTxWarp prst="textNoShape">
              <a:avLst/>
            </a:prstTxWarp>
            <a:spAutoFit/>
          </a:bodyPr>
          <a:lstStyle/>
          <a:p>
            <a:r>
              <a:rPr lang="en-US" sz="2400" b="1">
                <a:solidFill>
                  <a:schemeClr val="bg1"/>
                </a:solidFill>
                <a:latin typeface="Calibri"/>
              </a:rPr>
              <a:t>Temperature         </a:t>
            </a:r>
          </a:p>
        </p:txBody>
      </p:sp>
      <p:sp>
        <p:nvSpPr>
          <p:cNvPr id="3" name="Text Box 13"/>
          <p:cNvSpPr txBox="1">
            <a:spLocks noChangeArrowheads="1"/>
          </p:cNvSpPr>
          <p:nvPr/>
        </p:nvSpPr>
        <p:spPr bwMode="auto">
          <a:xfrm>
            <a:off x="4913313" y="1943933"/>
            <a:ext cx="3419851" cy="1631216"/>
          </a:xfrm>
          <a:prstGeom prst="rect">
            <a:avLst/>
          </a:prstGeom>
          <a:noFill/>
          <a:ln w="9525">
            <a:noFill/>
            <a:miter lim="800000"/>
            <a:headEnd/>
            <a:tailEnd/>
          </a:ln>
        </p:spPr>
        <p:txBody>
          <a:bodyPr wrap="none">
            <a:prstTxWarp prst="textNoShape">
              <a:avLst/>
            </a:prstTxWarp>
            <a:spAutoFit/>
          </a:bodyPr>
          <a:lstStyle/>
          <a:p>
            <a:r>
              <a:rPr lang="en-US" sz="2000" dirty="0">
                <a:solidFill>
                  <a:schemeClr val="bg1"/>
                </a:solidFill>
                <a:latin typeface="Calibri"/>
              </a:rPr>
              <a:t>Most of the variability in the </a:t>
            </a:r>
            <a:br>
              <a:rPr lang="en-US" sz="2000" dirty="0">
                <a:solidFill>
                  <a:schemeClr val="bg1"/>
                </a:solidFill>
                <a:latin typeface="Calibri"/>
              </a:rPr>
            </a:br>
            <a:r>
              <a:rPr lang="en-US" sz="2000" dirty="0">
                <a:solidFill>
                  <a:schemeClr val="bg1"/>
                </a:solidFill>
                <a:latin typeface="Calibri"/>
              </a:rPr>
              <a:t>globally-averaged temperature</a:t>
            </a:r>
            <a:br>
              <a:rPr lang="en-US" sz="2000" dirty="0">
                <a:solidFill>
                  <a:schemeClr val="bg1"/>
                </a:solidFill>
                <a:latin typeface="Calibri"/>
              </a:rPr>
            </a:br>
            <a:r>
              <a:rPr lang="en-US" sz="2000" dirty="0">
                <a:solidFill>
                  <a:schemeClr val="bg1"/>
                </a:solidFill>
                <a:latin typeface="Calibri"/>
              </a:rPr>
              <a:t>is contained in the slowly</a:t>
            </a:r>
            <a:br>
              <a:rPr lang="en-US" sz="2000" dirty="0">
                <a:solidFill>
                  <a:schemeClr val="bg1"/>
                </a:solidFill>
                <a:latin typeface="Calibri"/>
              </a:rPr>
            </a:br>
            <a:r>
              <a:rPr lang="en-US" sz="2000" dirty="0">
                <a:solidFill>
                  <a:schemeClr val="bg1"/>
                </a:solidFill>
                <a:latin typeface="Calibri"/>
              </a:rPr>
              <a:t>varying “climate change” </a:t>
            </a:r>
            <a:br>
              <a:rPr lang="en-US" sz="2000" dirty="0">
                <a:solidFill>
                  <a:schemeClr val="bg1"/>
                </a:solidFill>
                <a:latin typeface="Calibri"/>
              </a:rPr>
            </a:br>
            <a:r>
              <a:rPr lang="en-US" sz="2000" dirty="0">
                <a:solidFill>
                  <a:schemeClr val="bg1"/>
                </a:solidFill>
                <a:latin typeface="Calibri"/>
              </a:rPr>
              <a:t>component.</a:t>
            </a:r>
          </a:p>
        </p:txBody>
      </p:sp>
      <p:grpSp>
        <p:nvGrpSpPr>
          <p:cNvPr id="12" name="Group 11"/>
          <p:cNvGrpSpPr/>
          <p:nvPr/>
        </p:nvGrpSpPr>
        <p:grpSpPr>
          <a:xfrm>
            <a:off x="395288" y="1055454"/>
            <a:ext cx="3835401" cy="5013810"/>
            <a:chOff x="395288" y="1055453"/>
            <a:chExt cx="4097337" cy="5356225"/>
          </a:xfrm>
        </p:grpSpPr>
        <p:pic>
          <p:nvPicPr>
            <p:cNvPr id="4" name="Picture 12" descr="CC_glb.gif"/>
            <p:cNvPicPr>
              <a:picLocks noChangeAspect="1"/>
            </p:cNvPicPr>
            <p:nvPr/>
          </p:nvPicPr>
          <p:blipFill>
            <a:blip r:embed="rId2"/>
            <a:srcRect l="8365"/>
            <a:stretch>
              <a:fillRect/>
            </a:stretch>
          </p:blipFill>
          <p:spPr bwMode="auto">
            <a:xfrm>
              <a:off x="1238250" y="1055453"/>
              <a:ext cx="3246438" cy="2114550"/>
            </a:xfrm>
            <a:prstGeom prst="rect">
              <a:avLst/>
            </a:prstGeom>
            <a:noFill/>
            <a:ln w="9525">
              <a:noFill/>
              <a:miter lim="800000"/>
              <a:headEnd/>
              <a:tailEnd/>
            </a:ln>
          </p:spPr>
        </p:pic>
        <p:pic>
          <p:nvPicPr>
            <p:cNvPr id="5" name="Picture 13" descr="DV_glb.gif"/>
            <p:cNvPicPr>
              <a:picLocks noChangeAspect="1"/>
            </p:cNvPicPr>
            <p:nvPr/>
          </p:nvPicPr>
          <p:blipFill>
            <a:blip r:embed="rId3"/>
            <a:srcRect l="8365"/>
            <a:stretch>
              <a:fillRect/>
            </a:stretch>
          </p:blipFill>
          <p:spPr bwMode="auto">
            <a:xfrm>
              <a:off x="1244600" y="2700103"/>
              <a:ext cx="3248025" cy="2114550"/>
            </a:xfrm>
            <a:prstGeom prst="rect">
              <a:avLst/>
            </a:prstGeom>
            <a:noFill/>
            <a:ln w="9525">
              <a:noFill/>
              <a:miter lim="800000"/>
              <a:headEnd/>
              <a:tailEnd/>
            </a:ln>
          </p:spPr>
        </p:pic>
        <p:pic>
          <p:nvPicPr>
            <p:cNvPr id="6" name="Picture 14" descr="SI_glb.gif"/>
            <p:cNvPicPr>
              <a:picLocks noChangeAspect="1"/>
            </p:cNvPicPr>
            <p:nvPr/>
          </p:nvPicPr>
          <p:blipFill>
            <a:blip r:embed="rId4"/>
            <a:srcRect l="8365"/>
            <a:stretch>
              <a:fillRect/>
            </a:stretch>
          </p:blipFill>
          <p:spPr bwMode="auto">
            <a:xfrm>
              <a:off x="1244600" y="4297128"/>
              <a:ext cx="3248025" cy="2114550"/>
            </a:xfrm>
            <a:prstGeom prst="rect">
              <a:avLst/>
            </a:prstGeom>
            <a:noFill/>
            <a:ln w="9525">
              <a:noFill/>
              <a:miter lim="800000"/>
              <a:headEnd/>
              <a:tailEnd/>
            </a:ln>
          </p:spPr>
        </p:pic>
        <p:sp>
          <p:nvSpPr>
            <p:cNvPr id="7" name="TextBox 15"/>
            <p:cNvSpPr txBox="1">
              <a:spLocks noChangeArrowheads="1"/>
            </p:cNvSpPr>
            <p:nvPr/>
          </p:nvSpPr>
          <p:spPr bwMode="auto">
            <a:xfrm>
              <a:off x="395288" y="1722203"/>
              <a:ext cx="586932" cy="369332"/>
            </a:xfrm>
            <a:prstGeom prst="rect">
              <a:avLst/>
            </a:prstGeom>
            <a:noFill/>
            <a:ln w="9525">
              <a:noFill/>
              <a:miter lim="800000"/>
              <a:headEnd/>
              <a:tailEnd/>
            </a:ln>
          </p:spPr>
          <p:txBody>
            <a:bodyPr wrap="none">
              <a:prstTxWarp prst="textNoShape">
                <a:avLst/>
              </a:prstTxWarp>
              <a:spAutoFit/>
            </a:bodyPr>
            <a:lstStyle/>
            <a:p>
              <a:r>
                <a:rPr lang="en-US" b="1" dirty="0">
                  <a:solidFill>
                    <a:srgbClr val="FFFFFF"/>
                  </a:solidFill>
                  <a:latin typeface="Calibri"/>
                </a:rPr>
                <a:t>65%</a:t>
              </a:r>
            </a:p>
          </p:txBody>
        </p:sp>
        <p:sp>
          <p:nvSpPr>
            <p:cNvPr id="8" name="TextBox 16"/>
            <p:cNvSpPr txBox="1">
              <a:spLocks noChangeArrowheads="1"/>
            </p:cNvSpPr>
            <p:nvPr/>
          </p:nvSpPr>
          <p:spPr bwMode="auto">
            <a:xfrm>
              <a:off x="395288" y="3354153"/>
              <a:ext cx="586932" cy="369332"/>
            </a:xfrm>
            <a:prstGeom prst="rect">
              <a:avLst/>
            </a:prstGeom>
            <a:noFill/>
            <a:ln w="9525">
              <a:noFill/>
              <a:miter lim="800000"/>
              <a:headEnd/>
              <a:tailEnd/>
            </a:ln>
          </p:spPr>
          <p:txBody>
            <a:bodyPr wrap="none">
              <a:prstTxWarp prst="textNoShape">
                <a:avLst/>
              </a:prstTxWarp>
              <a:spAutoFit/>
            </a:bodyPr>
            <a:lstStyle/>
            <a:p>
              <a:r>
                <a:rPr lang="en-US" b="1">
                  <a:solidFill>
                    <a:srgbClr val="FFFFFF"/>
                  </a:solidFill>
                  <a:latin typeface="Calibri"/>
                </a:rPr>
                <a:t>13%</a:t>
              </a:r>
            </a:p>
          </p:txBody>
        </p:sp>
        <p:sp>
          <p:nvSpPr>
            <p:cNvPr id="9" name="TextBox 17"/>
            <p:cNvSpPr txBox="1">
              <a:spLocks noChangeArrowheads="1"/>
            </p:cNvSpPr>
            <p:nvPr/>
          </p:nvSpPr>
          <p:spPr bwMode="auto">
            <a:xfrm>
              <a:off x="395288" y="4895616"/>
              <a:ext cx="586932" cy="369332"/>
            </a:xfrm>
            <a:prstGeom prst="rect">
              <a:avLst/>
            </a:prstGeom>
            <a:noFill/>
            <a:ln w="9525">
              <a:noFill/>
              <a:miter lim="800000"/>
              <a:headEnd/>
              <a:tailEnd/>
            </a:ln>
          </p:spPr>
          <p:txBody>
            <a:bodyPr wrap="none">
              <a:prstTxWarp prst="textNoShape">
                <a:avLst/>
              </a:prstTxWarp>
              <a:spAutoFit/>
            </a:bodyPr>
            <a:lstStyle/>
            <a:p>
              <a:r>
                <a:rPr lang="en-US" b="1">
                  <a:solidFill>
                    <a:srgbClr val="FFFFFF"/>
                  </a:solidFill>
                  <a:latin typeface="Calibri"/>
                </a:rPr>
                <a:t>21%</a:t>
              </a:r>
            </a:p>
          </p:txBody>
        </p:sp>
      </p:grpSp>
      <p:sp>
        <p:nvSpPr>
          <p:cNvPr id="10" name="TextBox 12"/>
          <p:cNvSpPr txBox="1">
            <a:spLocks noChangeArrowheads="1"/>
          </p:cNvSpPr>
          <p:nvPr/>
        </p:nvSpPr>
        <p:spPr bwMode="auto">
          <a:xfrm>
            <a:off x="1524000" y="709378"/>
            <a:ext cx="2726866" cy="369332"/>
          </a:xfrm>
          <a:prstGeom prst="rect">
            <a:avLst/>
          </a:prstGeom>
          <a:noFill/>
          <a:ln w="9525">
            <a:noFill/>
            <a:miter lim="800000"/>
            <a:headEnd/>
            <a:tailEnd/>
          </a:ln>
        </p:spPr>
        <p:txBody>
          <a:bodyPr wrap="none">
            <a:prstTxWarp prst="textNoShape">
              <a:avLst/>
            </a:prstTxWarp>
            <a:spAutoFit/>
          </a:bodyPr>
          <a:lstStyle/>
          <a:p>
            <a:r>
              <a:rPr lang="en-US" dirty="0">
                <a:solidFill>
                  <a:schemeClr val="bg1"/>
                </a:solidFill>
                <a:latin typeface="Calibri"/>
              </a:rPr>
              <a:t>Annual Mean Temperature</a:t>
            </a:r>
          </a:p>
        </p:txBody>
      </p:sp>
      <p:sp>
        <p:nvSpPr>
          <p:cNvPr id="11" name="Rectangle 2"/>
          <p:cNvSpPr txBox="1">
            <a:spLocks noChangeArrowheads="1"/>
          </p:cNvSpPr>
          <p:nvPr/>
        </p:nvSpPr>
        <p:spPr>
          <a:xfrm>
            <a:off x="457200" y="16407"/>
            <a:ext cx="8229600" cy="677863"/>
          </a:xfrm>
          <a:prstGeom prst="rect">
            <a:avLst/>
          </a:prstGeom>
        </p:spPr>
        <p:txBody>
          <a:bodyPr rtlCol="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3600" b="1" dirty="0" smtClean="0">
                <a:solidFill>
                  <a:srgbClr val="FFFF00"/>
                </a:solidFill>
              </a:rPr>
              <a:t>Climate Variability &amp; Change Globally</a:t>
            </a:r>
            <a:endParaRPr lang="en-US" sz="3600" b="1" dirty="0">
              <a:solidFill>
                <a:srgbClr val="FFFF00"/>
              </a:solidFill>
            </a:endParaRPr>
          </a:p>
        </p:txBody>
      </p:sp>
      <p:pic>
        <p:nvPicPr>
          <p:cNvPr id="13" name="Picture 12" descr="Combo_glb.gif"/>
          <p:cNvPicPr>
            <a:picLocks noChangeAspect="1"/>
          </p:cNvPicPr>
          <p:nvPr/>
        </p:nvPicPr>
        <p:blipFill>
          <a:blip r:embed="rId5"/>
          <a:srcRect l="6297"/>
          <a:stretch>
            <a:fillRect/>
          </a:stretch>
        </p:blipFill>
        <p:spPr bwMode="auto">
          <a:xfrm>
            <a:off x="4608513" y="1413708"/>
            <a:ext cx="4427537" cy="2819400"/>
          </a:xfrm>
          <a:prstGeom prst="rect">
            <a:avLst/>
          </a:prstGeom>
          <a:noFill/>
          <a:ln w="9525">
            <a:noFill/>
            <a:miter lim="800000"/>
            <a:headEnd/>
            <a:tailEnd/>
          </a:ln>
        </p:spPr>
      </p:pic>
    </p:spTree>
    <p:extLst>
      <p:ext uri="{BB962C8B-B14F-4D97-AF65-F5344CB8AC3E}">
        <p14:creationId xmlns:p14="http://schemas.microsoft.com/office/powerpoint/2010/main" val="1808444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30175" y="213671"/>
            <a:ext cx="9013825" cy="677863"/>
          </a:xfrm>
          <a:prstGeom prst="rect">
            <a:avLst/>
          </a:prstGeom>
        </p:spPr>
        <p:txBody>
          <a:bodyPr rtlCol="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3200" b="1" smtClean="0">
                <a:solidFill>
                  <a:srgbClr val="FFFF00"/>
                </a:solidFill>
              </a:rPr>
              <a:t>Climate Variability &amp; Change in Colorado, USA</a:t>
            </a:r>
            <a:endParaRPr lang="en-US" sz="3200" b="1" dirty="0">
              <a:solidFill>
                <a:srgbClr val="FFFF00"/>
              </a:solidFill>
            </a:endParaRPr>
          </a:p>
        </p:txBody>
      </p:sp>
      <p:sp>
        <p:nvSpPr>
          <p:cNvPr id="3" name="Text Box 5"/>
          <p:cNvSpPr txBox="1">
            <a:spLocks noChangeArrowheads="1"/>
          </p:cNvSpPr>
          <p:nvPr/>
        </p:nvSpPr>
        <p:spPr bwMode="auto">
          <a:xfrm>
            <a:off x="1881674" y="863415"/>
            <a:ext cx="21196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smtClean="0">
                <a:solidFill>
                  <a:srgbClr val="FFFFFF"/>
                </a:solidFill>
              </a:rPr>
              <a:t>Temperature</a:t>
            </a:r>
            <a:endParaRPr lang="en-US" sz="2000" b="1" dirty="0">
              <a:solidFill>
                <a:srgbClr val="FFFFFF"/>
              </a:solidFill>
            </a:endParaRPr>
          </a:p>
        </p:txBody>
      </p:sp>
      <p:sp>
        <p:nvSpPr>
          <p:cNvPr id="7" name="Text Box 8"/>
          <p:cNvSpPr txBox="1">
            <a:spLocks noChangeArrowheads="1"/>
          </p:cNvSpPr>
          <p:nvPr/>
        </p:nvSpPr>
        <p:spPr bwMode="auto">
          <a:xfrm>
            <a:off x="5726170" y="863415"/>
            <a:ext cx="17380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smtClean="0">
                <a:solidFill>
                  <a:srgbClr val="FFFFFF"/>
                </a:solidFill>
              </a:rPr>
              <a:t>Precipitation</a:t>
            </a:r>
            <a:endParaRPr lang="en-US" sz="2000" b="1" dirty="0">
              <a:solidFill>
                <a:srgbClr val="FFFFFF"/>
              </a:solidFill>
            </a:endParaRPr>
          </a:p>
        </p:txBody>
      </p:sp>
      <p:grpSp>
        <p:nvGrpSpPr>
          <p:cNvPr id="17" name="Group 16"/>
          <p:cNvGrpSpPr/>
          <p:nvPr/>
        </p:nvGrpSpPr>
        <p:grpSpPr>
          <a:xfrm>
            <a:off x="531215" y="1233998"/>
            <a:ext cx="7997503" cy="4928847"/>
            <a:chOff x="130175" y="1327574"/>
            <a:chExt cx="8688388" cy="5354638"/>
          </a:xfrm>
        </p:grpSpPr>
        <p:sp>
          <p:nvSpPr>
            <p:cNvPr id="4" name="Text Box 9"/>
            <p:cNvSpPr txBox="1">
              <a:spLocks noChangeArrowheads="1"/>
            </p:cNvSpPr>
            <p:nvPr/>
          </p:nvSpPr>
          <p:spPr bwMode="auto">
            <a:xfrm>
              <a:off x="130175" y="2019724"/>
              <a:ext cx="646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chemeClr val="bg1"/>
                  </a:solidFill>
                </a:rPr>
                <a:t>12%</a:t>
              </a:r>
            </a:p>
          </p:txBody>
        </p:sp>
        <p:sp>
          <p:nvSpPr>
            <p:cNvPr id="5" name="Text Box 10"/>
            <p:cNvSpPr txBox="1">
              <a:spLocks noChangeArrowheads="1"/>
            </p:cNvSpPr>
            <p:nvPr/>
          </p:nvSpPr>
          <p:spPr bwMode="auto">
            <a:xfrm>
              <a:off x="130175" y="3627862"/>
              <a:ext cx="646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rPr>
                <a:t>21%</a:t>
              </a:r>
            </a:p>
          </p:txBody>
        </p:sp>
        <p:sp>
          <p:nvSpPr>
            <p:cNvPr id="6" name="Text Box 12"/>
            <p:cNvSpPr txBox="1">
              <a:spLocks noChangeArrowheads="1"/>
            </p:cNvSpPr>
            <p:nvPr/>
          </p:nvSpPr>
          <p:spPr bwMode="auto">
            <a:xfrm>
              <a:off x="130175" y="5216949"/>
              <a:ext cx="646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rPr>
                <a:t>65%</a:t>
              </a:r>
            </a:p>
          </p:txBody>
        </p:sp>
        <p:sp>
          <p:nvSpPr>
            <p:cNvPr id="8" name="Text Box 13"/>
            <p:cNvSpPr txBox="1">
              <a:spLocks noChangeArrowheads="1"/>
            </p:cNvSpPr>
            <p:nvPr/>
          </p:nvSpPr>
          <p:spPr bwMode="auto">
            <a:xfrm>
              <a:off x="8172450" y="2019724"/>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FFFFFF"/>
                  </a:solidFill>
                </a:rPr>
                <a:t>1%</a:t>
              </a:r>
            </a:p>
          </p:txBody>
        </p:sp>
        <p:sp>
          <p:nvSpPr>
            <p:cNvPr id="9" name="Text Box 14"/>
            <p:cNvSpPr txBox="1">
              <a:spLocks noChangeArrowheads="1"/>
            </p:cNvSpPr>
            <p:nvPr/>
          </p:nvSpPr>
          <p:spPr bwMode="auto">
            <a:xfrm>
              <a:off x="8172450" y="3578649"/>
              <a:ext cx="646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FFFF"/>
                  </a:solidFill>
                </a:rPr>
                <a:t>19%</a:t>
              </a:r>
            </a:p>
          </p:txBody>
        </p:sp>
        <p:sp>
          <p:nvSpPr>
            <p:cNvPr id="10" name="Text Box 15"/>
            <p:cNvSpPr txBox="1">
              <a:spLocks noChangeArrowheads="1"/>
            </p:cNvSpPr>
            <p:nvPr/>
          </p:nvSpPr>
          <p:spPr bwMode="auto">
            <a:xfrm>
              <a:off x="8172450" y="5216949"/>
              <a:ext cx="646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FFFF"/>
                  </a:solidFill>
                </a:rPr>
                <a:t>75%</a:t>
              </a:r>
            </a:p>
          </p:txBody>
        </p:sp>
        <p:pic>
          <p:nvPicPr>
            <p:cNvPr id="11" name="Picture 16" descr="CC_CO_T.gif"/>
            <p:cNvPicPr>
              <a:picLocks noChangeAspect="1"/>
            </p:cNvPicPr>
            <p:nvPr/>
          </p:nvPicPr>
          <p:blipFill>
            <a:blip r:embed="rId2">
              <a:extLst>
                <a:ext uri="{28A0092B-C50C-407E-A947-70E740481C1C}">
                  <a14:useLocalDpi xmlns:a14="http://schemas.microsoft.com/office/drawing/2010/main" val="0"/>
                </a:ext>
              </a:extLst>
            </a:blip>
            <a:srcRect l="8311"/>
            <a:stretch>
              <a:fillRect/>
            </a:stretch>
          </p:blipFill>
          <p:spPr bwMode="auto">
            <a:xfrm>
              <a:off x="841375" y="1327574"/>
              <a:ext cx="3249613"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descr="DV_CO_T.gif"/>
            <p:cNvPicPr>
              <a:picLocks noChangeAspect="1"/>
            </p:cNvPicPr>
            <p:nvPr/>
          </p:nvPicPr>
          <p:blipFill>
            <a:blip r:embed="rId3">
              <a:extLst>
                <a:ext uri="{28A0092B-C50C-407E-A947-70E740481C1C}">
                  <a14:useLocalDpi xmlns:a14="http://schemas.microsoft.com/office/drawing/2010/main" val="0"/>
                </a:ext>
              </a:extLst>
            </a:blip>
            <a:srcRect l="8304"/>
            <a:stretch>
              <a:fillRect/>
            </a:stretch>
          </p:blipFill>
          <p:spPr bwMode="auto">
            <a:xfrm>
              <a:off x="841375" y="2951587"/>
              <a:ext cx="3249613"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8" descr="SI_CO_T.gif"/>
            <p:cNvPicPr>
              <a:picLocks noChangeAspect="1"/>
            </p:cNvPicPr>
            <p:nvPr/>
          </p:nvPicPr>
          <p:blipFill>
            <a:blip r:embed="rId4">
              <a:extLst>
                <a:ext uri="{28A0092B-C50C-407E-A947-70E740481C1C}">
                  <a14:useLocalDpi xmlns:a14="http://schemas.microsoft.com/office/drawing/2010/main" val="0"/>
                </a:ext>
              </a:extLst>
            </a:blip>
            <a:srcRect l="7191"/>
            <a:stretch>
              <a:fillRect/>
            </a:stretch>
          </p:blipFill>
          <p:spPr bwMode="auto">
            <a:xfrm>
              <a:off x="830263" y="4567662"/>
              <a:ext cx="3287712"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9" descr="CC_CO_P.gif"/>
            <p:cNvPicPr>
              <a:picLocks noChangeAspect="1"/>
            </p:cNvPicPr>
            <p:nvPr/>
          </p:nvPicPr>
          <p:blipFill>
            <a:blip r:embed="rId5">
              <a:extLst>
                <a:ext uri="{28A0092B-C50C-407E-A947-70E740481C1C}">
                  <a14:useLocalDpi xmlns:a14="http://schemas.microsoft.com/office/drawing/2010/main" val="0"/>
                </a:ext>
              </a:extLst>
            </a:blip>
            <a:srcRect l="8516"/>
            <a:stretch>
              <a:fillRect/>
            </a:stretch>
          </p:blipFill>
          <p:spPr bwMode="auto">
            <a:xfrm>
              <a:off x="4772025" y="1327574"/>
              <a:ext cx="324167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0" descr="DV_CO_P.gif"/>
            <p:cNvPicPr>
              <a:picLocks noChangeAspect="1"/>
            </p:cNvPicPr>
            <p:nvPr/>
          </p:nvPicPr>
          <p:blipFill>
            <a:blip r:embed="rId6">
              <a:extLst>
                <a:ext uri="{28A0092B-C50C-407E-A947-70E740481C1C}">
                  <a14:useLocalDpi xmlns:a14="http://schemas.microsoft.com/office/drawing/2010/main" val="0"/>
                </a:ext>
              </a:extLst>
            </a:blip>
            <a:srcRect l="8516"/>
            <a:stretch>
              <a:fillRect/>
            </a:stretch>
          </p:blipFill>
          <p:spPr bwMode="auto">
            <a:xfrm>
              <a:off x="4783138" y="2951587"/>
              <a:ext cx="324167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1" descr="SI_CO_P.gif"/>
            <p:cNvPicPr>
              <a:picLocks noChangeAspect="1"/>
            </p:cNvPicPr>
            <p:nvPr/>
          </p:nvPicPr>
          <p:blipFill>
            <a:blip r:embed="rId7">
              <a:extLst>
                <a:ext uri="{28A0092B-C50C-407E-A947-70E740481C1C}">
                  <a14:useLocalDpi xmlns:a14="http://schemas.microsoft.com/office/drawing/2010/main" val="0"/>
                </a:ext>
              </a:extLst>
            </a:blip>
            <a:srcRect l="8516"/>
            <a:stretch>
              <a:fillRect/>
            </a:stretch>
          </p:blipFill>
          <p:spPr bwMode="auto">
            <a:xfrm>
              <a:off x="4795838" y="4564487"/>
              <a:ext cx="324167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084447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540292" y="677797"/>
            <a:ext cx="8153400" cy="6121400"/>
            <a:chOff x="384" y="240"/>
            <a:chExt cx="5136" cy="3856"/>
          </a:xfrm>
        </p:grpSpPr>
        <p:pic>
          <p:nvPicPr>
            <p:cNvPr id="3" name="Picture 4" descr="GapCartoon"/>
            <p:cNvPicPr>
              <a:picLocks noChangeAspect="1" noChangeArrowheads="1"/>
            </p:cNvPicPr>
            <p:nvPr/>
          </p:nvPicPr>
          <p:blipFill>
            <a:blip r:embed="rId2">
              <a:extLst>
                <a:ext uri="{28A0092B-C50C-407E-A947-70E740481C1C}">
                  <a14:useLocalDpi xmlns:a14="http://schemas.microsoft.com/office/drawing/2010/main" val="0"/>
                </a:ext>
              </a:extLst>
            </a:blip>
            <a:srcRect t="2429" r="3841"/>
            <a:stretch>
              <a:fillRect/>
            </a:stretch>
          </p:blipFill>
          <p:spPr bwMode="auto">
            <a:xfrm>
              <a:off x="453" y="240"/>
              <a:ext cx="5067" cy="3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1"/>
            <p:cNvGrpSpPr>
              <a:grpSpLocks/>
            </p:cNvGrpSpPr>
            <p:nvPr/>
          </p:nvGrpSpPr>
          <p:grpSpPr bwMode="auto">
            <a:xfrm>
              <a:off x="384" y="240"/>
              <a:ext cx="2853" cy="768"/>
              <a:chOff x="384" y="288"/>
              <a:chExt cx="2853" cy="912"/>
            </a:xfrm>
          </p:grpSpPr>
          <p:sp>
            <p:nvSpPr>
              <p:cNvPr id="5" name="Rectangle 5"/>
              <p:cNvSpPr>
                <a:spLocks noChangeArrowheads="1"/>
              </p:cNvSpPr>
              <p:nvPr/>
            </p:nvSpPr>
            <p:spPr bwMode="auto">
              <a:xfrm>
                <a:off x="453" y="288"/>
                <a:ext cx="1296" cy="7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 name="Rectangle 7"/>
              <p:cNvSpPr>
                <a:spLocks noChangeArrowheads="1"/>
              </p:cNvSpPr>
              <p:nvPr/>
            </p:nvSpPr>
            <p:spPr bwMode="auto">
              <a:xfrm>
                <a:off x="885" y="288"/>
                <a:ext cx="2352" cy="48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 name="Rectangle 8"/>
              <p:cNvSpPr>
                <a:spLocks noChangeArrowheads="1"/>
              </p:cNvSpPr>
              <p:nvPr/>
            </p:nvSpPr>
            <p:spPr bwMode="auto">
              <a:xfrm>
                <a:off x="384" y="768"/>
                <a:ext cx="1941" cy="4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sp>
        <p:nvSpPr>
          <p:cNvPr id="8" name="Rectangle 2"/>
          <p:cNvSpPr txBox="1">
            <a:spLocks noChangeArrowheads="1"/>
          </p:cNvSpPr>
          <p:nvPr/>
        </p:nvSpPr>
        <p:spPr>
          <a:xfrm>
            <a:off x="592092" y="644503"/>
            <a:ext cx="7543800" cy="2133600"/>
          </a:xfrm>
          <a:prstGeom prst="rect">
            <a:avLst/>
          </a:prstGeom>
          <a:extLst>
            <a:ext uri="{909E8E84-426E-40dd-AFC4-6F175D3DCCD1}">
              <a14:hiddenFill xmlns:a14="http://schemas.microsoft.com/office/drawing/2010/main">
                <a:solidFill>
                  <a:schemeClr val="bg1"/>
                </a:solidFill>
              </a14:hiddenFill>
            </a:ext>
          </a:extLst>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n-US" sz="3200" dirty="0" smtClean="0">
                <a:effectLst>
                  <a:outerShdw blurRad="38100" dist="38100" dir="2700000" algn="tl">
                    <a:srgbClr val="000000"/>
                  </a:outerShdw>
                </a:effectLst>
              </a:rPr>
              <a:t>Climate Information </a:t>
            </a:r>
            <a:br>
              <a:rPr lang="en-US" sz="3200" dirty="0" smtClean="0">
                <a:effectLst>
                  <a:outerShdw blurRad="38100" dist="38100" dir="2700000" algn="tl">
                    <a:srgbClr val="000000"/>
                  </a:outerShdw>
                </a:effectLst>
              </a:rPr>
            </a:br>
            <a:r>
              <a:rPr lang="en-US" sz="3200" dirty="0" smtClean="0">
                <a:effectLst>
                  <a:outerShdw blurRad="38100" dist="38100" dir="2700000" algn="tl">
                    <a:srgbClr val="000000"/>
                  </a:outerShdw>
                </a:effectLst>
              </a:rPr>
              <a:t>for Risk Management </a:t>
            </a:r>
            <a:br>
              <a:rPr lang="en-US" sz="3200" dirty="0" smtClean="0">
                <a:effectLst>
                  <a:outerShdw blurRad="38100" dist="38100" dir="2700000" algn="tl">
                    <a:srgbClr val="000000"/>
                  </a:outerShdw>
                </a:effectLst>
              </a:rPr>
            </a:br>
            <a:r>
              <a:rPr lang="en-US" sz="3200" dirty="0" smtClean="0">
                <a:effectLst>
                  <a:outerShdw blurRad="38100" dist="38100" dir="2700000" algn="tl">
                    <a:srgbClr val="000000"/>
                  </a:outerShdw>
                </a:effectLst>
              </a:rPr>
              <a:t>&amp; Decision Making</a:t>
            </a:r>
            <a:r>
              <a:rPr lang="en-US" sz="3200" dirty="0" smtClean="0"/>
              <a:t> </a:t>
            </a:r>
          </a:p>
        </p:txBody>
      </p:sp>
      <p:sp>
        <p:nvSpPr>
          <p:cNvPr id="9" name="Rectangle 8"/>
          <p:cNvSpPr/>
          <p:nvPr/>
        </p:nvSpPr>
        <p:spPr>
          <a:xfrm>
            <a:off x="540292" y="1319481"/>
            <a:ext cx="109538" cy="577516"/>
          </a:xfrm>
          <a:prstGeom prst="rect">
            <a:avLst/>
          </a:prstGeom>
          <a:solidFill>
            <a:srgbClr val="00006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p:cNvGrpSpPr/>
          <p:nvPr/>
        </p:nvGrpSpPr>
        <p:grpSpPr>
          <a:xfrm>
            <a:off x="443873" y="-67406"/>
            <a:ext cx="8643106" cy="429399"/>
            <a:chOff x="554843" y="-67406"/>
            <a:chExt cx="8643106" cy="429399"/>
          </a:xfrm>
        </p:grpSpPr>
        <p:cxnSp>
          <p:nvCxnSpPr>
            <p:cNvPr id="12" name="Straight Arrow Connector 11"/>
            <p:cNvCxnSpPr/>
            <p:nvPr/>
          </p:nvCxnSpPr>
          <p:spPr>
            <a:xfrm>
              <a:off x="554843" y="271238"/>
              <a:ext cx="8643106" cy="0"/>
            </a:xfrm>
            <a:prstGeom prst="straightConnector1">
              <a:avLst/>
            </a:prstGeom>
            <a:ln w="38100">
              <a:tailEnd type="triangle" w="lg" len="lg"/>
            </a:ln>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666810" y="209593"/>
              <a:ext cx="109965" cy="1479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8149922" y="201716"/>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979471" y="181510"/>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848724" y="197264"/>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7806802" y="185962"/>
              <a:ext cx="109965" cy="147948"/>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1602855" y="-40412"/>
              <a:ext cx="496650" cy="276999"/>
            </a:xfrm>
            <a:prstGeom prst="rect">
              <a:avLst/>
            </a:prstGeom>
            <a:noFill/>
          </p:spPr>
          <p:txBody>
            <a:bodyPr wrap="none" rtlCol="0">
              <a:spAutoFit/>
            </a:bodyPr>
            <a:lstStyle/>
            <a:p>
              <a:r>
                <a:rPr lang="en-US" sz="1200" dirty="0" smtClean="0">
                  <a:solidFill>
                    <a:schemeClr val="tx2">
                      <a:lumMod val="40000"/>
                      <a:lumOff val="60000"/>
                    </a:schemeClr>
                  </a:solidFill>
                </a:rPr>
                <a:t>1990</a:t>
              </a:r>
              <a:endParaRPr lang="en-US" sz="1200" dirty="0">
                <a:solidFill>
                  <a:schemeClr val="tx2">
                    <a:lumMod val="40000"/>
                    <a:lumOff val="60000"/>
                  </a:schemeClr>
                </a:solidFill>
              </a:endParaRPr>
            </a:p>
          </p:txBody>
        </p:sp>
        <p:sp>
          <p:nvSpPr>
            <p:cNvPr id="19" name="TextBox 18"/>
            <p:cNvSpPr txBox="1"/>
            <p:nvPr/>
          </p:nvSpPr>
          <p:spPr>
            <a:xfrm>
              <a:off x="4731146" y="-40412"/>
              <a:ext cx="496650" cy="276999"/>
            </a:xfrm>
            <a:prstGeom prst="rect">
              <a:avLst/>
            </a:prstGeom>
            <a:noFill/>
          </p:spPr>
          <p:txBody>
            <a:bodyPr wrap="none" rtlCol="0">
              <a:spAutoFit/>
            </a:bodyPr>
            <a:lstStyle/>
            <a:p>
              <a:r>
                <a:rPr lang="en-US" sz="1200" dirty="0" smtClean="0">
                  <a:solidFill>
                    <a:schemeClr val="tx2">
                      <a:lumMod val="40000"/>
                      <a:lumOff val="60000"/>
                    </a:schemeClr>
                  </a:solidFill>
                </a:rPr>
                <a:t>2000</a:t>
              </a:r>
              <a:endParaRPr lang="en-US" sz="1200" dirty="0">
                <a:solidFill>
                  <a:schemeClr val="tx2">
                    <a:lumMod val="40000"/>
                    <a:lumOff val="60000"/>
                  </a:schemeClr>
                </a:solidFill>
              </a:endParaRPr>
            </a:p>
          </p:txBody>
        </p:sp>
        <p:sp>
          <p:nvSpPr>
            <p:cNvPr id="20" name="TextBox 19"/>
            <p:cNvSpPr txBox="1"/>
            <p:nvPr/>
          </p:nvSpPr>
          <p:spPr>
            <a:xfrm>
              <a:off x="7901597" y="-67406"/>
              <a:ext cx="496650" cy="276999"/>
            </a:xfrm>
            <a:prstGeom prst="rect">
              <a:avLst/>
            </a:prstGeom>
            <a:noFill/>
          </p:spPr>
          <p:txBody>
            <a:bodyPr wrap="none" rtlCol="0">
              <a:spAutoFit/>
            </a:bodyPr>
            <a:lstStyle/>
            <a:p>
              <a:r>
                <a:rPr lang="en-US" sz="1200" dirty="0" smtClean="0">
                  <a:solidFill>
                    <a:schemeClr val="tx2">
                      <a:lumMod val="40000"/>
                      <a:lumOff val="60000"/>
                    </a:schemeClr>
                  </a:solidFill>
                </a:rPr>
                <a:t>2010</a:t>
              </a:r>
              <a:endParaRPr lang="en-US" sz="1200" dirty="0">
                <a:solidFill>
                  <a:schemeClr val="tx2">
                    <a:lumMod val="40000"/>
                    <a:lumOff val="60000"/>
                  </a:schemeClr>
                </a:solidFill>
              </a:endParaRPr>
            </a:p>
          </p:txBody>
        </p:sp>
        <p:cxnSp>
          <p:nvCxnSpPr>
            <p:cNvPr id="21" name="Straight Connector 20"/>
            <p:cNvCxnSpPr/>
            <p:nvPr/>
          </p:nvCxnSpPr>
          <p:spPr>
            <a:xfrm>
              <a:off x="6613155" y="193839"/>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411885" y="197264"/>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grpSp>
      <p:sp>
        <p:nvSpPr>
          <p:cNvPr id="23" name="TextBox 22"/>
          <p:cNvSpPr txBox="1"/>
          <p:nvPr/>
        </p:nvSpPr>
        <p:spPr>
          <a:xfrm>
            <a:off x="7533568" y="-68099"/>
            <a:ext cx="415498" cy="307777"/>
          </a:xfrm>
          <a:prstGeom prst="rect">
            <a:avLst/>
          </a:prstGeom>
          <a:noFill/>
        </p:spPr>
        <p:txBody>
          <a:bodyPr wrap="none" rtlCol="0">
            <a:spAutoFit/>
          </a:bodyPr>
          <a:lstStyle/>
          <a:p>
            <a:r>
              <a:rPr lang="en-US" sz="1400" dirty="0" smtClean="0">
                <a:solidFill>
                  <a:srgbClr val="FFFF00"/>
                </a:solidFill>
              </a:rPr>
              <a:t>‘09</a:t>
            </a:r>
            <a:endParaRPr lang="en-US" sz="1400" dirty="0">
              <a:solidFill>
                <a:srgbClr val="FFFF00"/>
              </a:solidFill>
            </a:endParaRPr>
          </a:p>
        </p:txBody>
      </p:sp>
      <p:sp>
        <p:nvSpPr>
          <p:cNvPr id="24" name="TextBox 23"/>
          <p:cNvSpPr txBox="1"/>
          <p:nvPr/>
        </p:nvSpPr>
        <p:spPr>
          <a:xfrm>
            <a:off x="7382145" y="281954"/>
            <a:ext cx="684803" cy="307777"/>
          </a:xfrm>
          <a:prstGeom prst="rect">
            <a:avLst/>
          </a:prstGeom>
          <a:noFill/>
        </p:spPr>
        <p:txBody>
          <a:bodyPr wrap="none" rtlCol="0">
            <a:spAutoFit/>
          </a:bodyPr>
          <a:lstStyle/>
          <a:p>
            <a:r>
              <a:rPr lang="en-US" sz="1400" dirty="0" smtClean="0">
                <a:solidFill>
                  <a:srgbClr val="FFFF00"/>
                </a:solidFill>
              </a:rPr>
              <a:t>WCC-3</a:t>
            </a:r>
            <a:endParaRPr lang="en-US" sz="1400" dirty="0">
              <a:solidFill>
                <a:srgbClr val="FFFF00"/>
              </a:solidFill>
            </a:endParaRPr>
          </a:p>
        </p:txBody>
      </p:sp>
    </p:spTree>
    <p:extLst>
      <p:ext uri="{BB962C8B-B14F-4D97-AF65-F5344CB8AC3E}">
        <p14:creationId xmlns:p14="http://schemas.microsoft.com/office/powerpoint/2010/main" val="18084447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540292" y="677797"/>
            <a:ext cx="8153400" cy="6121400"/>
            <a:chOff x="384" y="240"/>
            <a:chExt cx="5136" cy="3856"/>
          </a:xfrm>
        </p:grpSpPr>
        <p:pic>
          <p:nvPicPr>
            <p:cNvPr id="3" name="Picture 4" descr="GapCartoon"/>
            <p:cNvPicPr>
              <a:picLocks noChangeAspect="1" noChangeArrowheads="1"/>
            </p:cNvPicPr>
            <p:nvPr/>
          </p:nvPicPr>
          <p:blipFill>
            <a:blip r:embed="rId2">
              <a:extLst>
                <a:ext uri="{28A0092B-C50C-407E-A947-70E740481C1C}">
                  <a14:useLocalDpi xmlns:a14="http://schemas.microsoft.com/office/drawing/2010/main" val="0"/>
                </a:ext>
              </a:extLst>
            </a:blip>
            <a:srcRect t="2429" r="3841"/>
            <a:stretch>
              <a:fillRect/>
            </a:stretch>
          </p:blipFill>
          <p:spPr bwMode="auto">
            <a:xfrm>
              <a:off x="453" y="240"/>
              <a:ext cx="5067" cy="3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1"/>
            <p:cNvGrpSpPr>
              <a:grpSpLocks/>
            </p:cNvGrpSpPr>
            <p:nvPr/>
          </p:nvGrpSpPr>
          <p:grpSpPr bwMode="auto">
            <a:xfrm>
              <a:off x="384" y="240"/>
              <a:ext cx="2853" cy="768"/>
              <a:chOff x="384" y="288"/>
              <a:chExt cx="2853" cy="912"/>
            </a:xfrm>
          </p:grpSpPr>
          <p:sp>
            <p:nvSpPr>
              <p:cNvPr id="5" name="Rectangle 5"/>
              <p:cNvSpPr>
                <a:spLocks noChangeArrowheads="1"/>
              </p:cNvSpPr>
              <p:nvPr/>
            </p:nvSpPr>
            <p:spPr bwMode="auto">
              <a:xfrm>
                <a:off x="453" y="288"/>
                <a:ext cx="1296" cy="7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 name="Rectangle 7"/>
              <p:cNvSpPr>
                <a:spLocks noChangeArrowheads="1"/>
              </p:cNvSpPr>
              <p:nvPr/>
            </p:nvSpPr>
            <p:spPr bwMode="auto">
              <a:xfrm>
                <a:off x="885" y="288"/>
                <a:ext cx="2352" cy="48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 name="Rectangle 8"/>
              <p:cNvSpPr>
                <a:spLocks noChangeArrowheads="1"/>
              </p:cNvSpPr>
              <p:nvPr/>
            </p:nvSpPr>
            <p:spPr bwMode="auto">
              <a:xfrm>
                <a:off x="384" y="768"/>
                <a:ext cx="1941" cy="4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sp>
        <p:nvSpPr>
          <p:cNvPr id="9" name="Rectangle 8"/>
          <p:cNvSpPr/>
          <p:nvPr/>
        </p:nvSpPr>
        <p:spPr>
          <a:xfrm>
            <a:off x="227263" y="1216526"/>
            <a:ext cx="422567" cy="828842"/>
          </a:xfrm>
          <a:prstGeom prst="rect">
            <a:avLst/>
          </a:prstGeom>
          <a:solidFill>
            <a:srgbClr val="1E1C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E1C77"/>
              </a:solidFill>
            </a:endParaRPr>
          </a:p>
        </p:txBody>
      </p:sp>
      <p:grpSp>
        <p:nvGrpSpPr>
          <p:cNvPr id="10" name="Group 9"/>
          <p:cNvGrpSpPr/>
          <p:nvPr/>
        </p:nvGrpSpPr>
        <p:grpSpPr>
          <a:xfrm>
            <a:off x="443873" y="-67406"/>
            <a:ext cx="8643106" cy="429399"/>
            <a:chOff x="554843" y="-67406"/>
            <a:chExt cx="8643106" cy="429399"/>
          </a:xfrm>
        </p:grpSpPr>
        <p:cxnSp>
          <p:nvCxnSpPr>
            <p:cNvPr id="11" name="Straight Arrow Connector 10"/>
            <p:cNvCxnSpPr/>
            <p:nvPr/>
          </p:nvCxnSpPr>
          <p:spPr>
            <a:xfrm>
              <a:off x="554843" y="271238"/>
              <a:ext cx="8643106" cy="0"/>
            </a:xfrm>
            <a:prstGeom prst="straightConnector1">
              <a:avLst/>
            </a:prstGeom>
            <a:ln w="38100">
              <a:tailEnd type="triangle" w="lg" len="lg"/>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8149922" y="201716"/>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979471" y="181510"/>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848724" y="197264"/>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8608252" y="185962"/>
              <a:ext cx="109965" cy="147948"/>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602855" y="-40412"/>
              <a:ext cx="496650" cy="276999"/>
            </a:xfrm>
            <a:prstGeom prst="rect">
              <a:avLst/>
            </a:prstGeom>
            <a:noFill/>
          </p:spPr>
          <p:txBody>
            <a:bodyPr wrap="none" rtlCol="0">
              <a:spAutoFit/>
            </a:bodyPr>
            <a:lstStyle/>
            <a:p>
              <a:r>
                <a:rPr lang="en-US" sz="1200" dirty="0" smtClean="0">
                  <a:solidFill>
                    <a:schemeClr val="tx2">
                      <a:lumMod val="40000"/>
                      <a:lumOff val="60000"/>
                    </a:schemeClr>
                  </a:solidFill>
                </a:rPr>
                <a:t>1990</a:t>
              </a:r>
              <a:endParaRPr lang="en-US" sz="1200" dirty="0">
                <a:solidFill>
                  <a:schemeClr val="tx2">
                    <a:lumMod val="40000"/>
                    <a:lumOff val="60000"/>
                  </a:schemeClr>
                </a:solidFill>
              </a:endParaRPr>
            </a:p>
          </p:txBody>
        </p:sp>
        <p:sp>
          <p:nvSpPr>
            <p:cNvPr id="17" name="TextBox 16"/>
            <p:cNvSpPr txBox="1"/>
            <p:nvPr/>
          </p:nvSpPr>
          <p:spPr>
            <a:xfrm>
              <a:off x="4731146" y="-40412"/>
              <a:ext cx="496650" cy="276999"/>
            </a:xfrm>
            <a:prstGeom prst="rect">
              <a:avLst/>
            </a:prstGeom>
            <a:noFill/>
          </p:spPr>
          <p:txBody>
            <a:bodyPr wrap="none" rtlCol="0">
              <a:spAutoFit/>
            </a:bodyPr>
            <a:lstStyle/>
            <a:p>
              <a:r>
                <a:rPr lang="en-US" sz="1200" dirty="0" smtClean="0">
                  <a:solidFill>
                    <a:schemeClr val="tx2">
                      <a:lumMod val="40000"/>
                      <a:lumOff val="60000"/>
                    </a:schemeClr>
                  </a:solidFill>
                </a:rPr>
                <a:t>2000</a:t>
              </a:r>
              <a:endParaRPr lang="en-US" sz="1200" dirty="0">
                <a:solidFill>
                  <a:schemeClr val="tx2">
                    <a:lumMod val="40000"/>
                    <a:lumOff val="60000"/>
                  </a:schemeClr>
                </a:solidFill>
              </a:endParaRPr>
            </a:p>
          </p:txBody>
        </p:sp>
        <p:sp>
          <p:nvSpPr>
            <p:cNvPr id="18" name="TextBox 17"/>
            <p:cNvSpPr txBox="1"/>
            <p:nvPr/>
          </p:nvSpPr>
          <p:spPr>
            <a:xfrm>
              <a:off x="7901597" y="-67406"/>
              <a:ext cx="496650" cy="276999"/>
            </a:xfrm>
            <a:prstGeom prst="rect">
              <a:avLst/>
            </a:prstGeom>
            <a:noFill/>
          </p:spPr>
          <p:txBody>
            <a:bodyPr wrap="none" rtlCol="0">
              <a:spAutoFit/>
            </a:bodyPr>
            <a:lstStyle/>
            <a:p>
              <a:r>
                <a:rPr lang="en-US" sz="1200" dirty="0" smtClean="0">
                  <a:solidFill>
                    <a:schemeClr val="tx2">
                      <a:lumMod val="40000"/>
                      <a:lumOff val="60000"/>
                    </a:schemeClr>
                  </a:solidFill>
                </a:rPr>
                <a:t>2010</a:t>
              </a:r>
              <a:endParaRPr lang="en-US" sz="1200" dirty="0">
                <a:solidFill>
                  <a:schemeClr val="tx2">
                    <a:lumMod val="40000"/>
                    <a:lumOff val="60000"/>
                  </a:schemeClr>
                </a:solidFill>
              </a:endParaRPr>
            </a:p>
          </p:txBody>
        </p:sp>
        <p:cxnSp>
          <p:nvCxnSpPr>
            <p:cNvPr id="19" name="Straight Connector 18"/>
            <p:cNvCxnSpPr/>
            <p:nvPr/>
          </p:nvCxnSpPr>
          <p:spPr>
            <a:xfrm>
              <a:off x="6613155" y="193839"/>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411885" y="197264"/>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8322688" y="-68099"/>
            <a:ext cx="415498" cy="307777"/>
          </a:xfrm>
          <a:prstGeom prst="rect">
            <a:avLst/>
          </a:prstGeom>
          <a:noFill/>
        </p:spPr>
        <p:txBody>
          <a:bodyPr wrap="none" rtlCol="0">
            <a:spAutoFit/>
          </a:bodyPr>
          <a:lstStyle/>
          <a:p>
            <a:r>
              <a:rPr lang="en-US" sz="1400" dirty="0" smtClean="0">
                <a:solidFill>
                  <a:srgbClr val="FFFF00"/>
                </a:solidFill>
              </a:rPr>
              <a:t>‘12</a:t>
            </a:r>
            <a:endParaRPr lang="en-US" sz="1400" dirty="0">
              <a:solidFill>
                <a:srgbClr val="FFFF00"/>
              </a:solidFill>
            </a:endParaRPr>
          </a:p>
        </p:txBody>
      </p:sp>
      <p:sp>
        <p:nvSpPr>
          <p:cNvPr id="22" name="TextBox 21"/>
          <p:cNvSpPr txBox="1"/>
          <p:nvPr/>
        </p:nvSpPr>
        <p:spPr>
          <a:xfrm>
            <a:off x="8220585" y="281954"/>
            <a:ext cx="558642" cy="307777"/>
          </a:xfrm>
          <a:prstGeom prst="rect">
            <a:avLst/>
          </a:prstGeom>
          <a:noFill/>
        </p:spPr>
        <p:txBody>
          <a:bodyPr wrap="none" rtlCol="0">
            <a:spAutoFit/>
          </a:bodyPr>
          <a:lstStyle/>
          <a:p>
            <a:r>
              <a:rPr lang="en-US" sz="1400" dirty="0" smtClean="0">
                <a:solidFill>
                  <a:srgbClr val="FFFF00"/>
                </a:solidFill>
              </a:rPr>
              <a:t>GFCS</a:t>
            </a:r>
            <a:endParaRPr lang="en-US" sz="1400" dirty="0">
              <a:solidFill>
                <a:srgbClr val="FFFF00"/>
              </a:solidFill>
            </a:endParaRPr>
          </a:p>
        </p:txBody>
      </p:sp>
      <p:sp>
        <p:nvSpPr>
          <p:cNvPr id="24" name="Content Placeholder 2"/>
          <p:cNvSpPr txBox="1">
            <a:spLocks/>
          </p:cNvSpPr>
          <p:nvPr/>
        </p:nvSpPr>
        <p:spPr>
          <a:xfrm>
            <a:off x="6324600" y="3554732"/>
            <a:ext cx="2363231" cy="26147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b="1" dirty="0" smtClean="0">
                <a:solidFill>
                  <a:srgbClr val="0000FF"/>
                </a:solidFill>
              </a:rPr>
              <a:t>Relevance? </a:t>
            </a:r>
          </a:p>
          <a:p>
            <a:pPr algn="l"/>
            <a:r>
              <a:rPr lang="en-US" b="1" dirty="0" smtClean="0">
                <a:solidFill>
                  <a:srgbClr val="0000FF"/>
                </a:solidFill>
              </a:rPr>
              <a:t> Access?</a:t>
            </a:r>
          </a:p>
          <a:p>
            <a:pPr algn="l"/>
            <a:r>
              <a:rPr lang="en-US" b="1" dirty="0" smtClean="0">
                <a:solidFill>
                  <a:srgbClr val="0000FF"/>
                </a:solidFill>
              </a:rPr>
              <a:t>Capacity?</a:t>
            </a:r>
            <a:endParaRPr lang="en-US" b="1" dirty="0">
              <a:solidFill>
                <a:srgbClr val="0000FF"/>
              </a:solidFill>
            </a:endParaRPr>
          </a:p>
        </p:txBody>
      </p:sp>
      <p:sp>
        <p:nvSpPr>
          <p:cNvPr id="25" name="Rectangle 2"/>
          <p:cNvSpPr txBox="1">
            <a:spLocks noChangeArrowheads="1"/>
          </p:cNvSpPr>
          <p:nvPr/>
        </p:nvSpPr>
        <p:spPr>
          <a:xfrm>
            <a:off x="592092" y="644503"/>
            <a:ext cx="7543800" cy="2133600"/>
          </a:xfrm>
          <a:prstGeom prst="rect">
            <a:avLst/>
          </a:prstGeom>
          <a:extLst>
            <a:ext uri="{909E8E84-426E-40dd-AFC4-6F175D3DCCD1}">
              <a14:hiddenFill xmlns:a14="http://schemas.microsoft.com/office/drawing/2010/main">
                <a:solidFill>
                  <a:schemeClr val="bg1"/>
                </a:solidFill>
              </a14:hiddenFill>
            </a:ext>
          </a:extLst>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n-US" sz="3200" dirty="0" smtClean="0">
                <a:effectLst>
                  <a:outerShdw blurRad="38100" dist="38100" dir="2700000" algn="tl">
                    <a:srgbClr val="000000"/>
                  </a:outerShdw>
                </a:effectLst>
              </a:rPr>
              <a:t>Climate Information </a:t>
            </a:r>
            <a:br>
              <a:rPr lang="en-US" sz="3200" dirty="0" smtClean="0">
                <a:effectLst>
                  <a:outerShdw blurRad="38100" dist="38100" dir="2700000" algn="tl">
                    <a:srgbClr val="000000"/>
                  </a:outerShdw>
                </a:effectLst>
              </a:rPr>
            </a:br>
            <a:r>
              <a:rPr lang="en-US" sz="3200" dirty="0" smtClean="0">
                <a:effectLst>
                  <a:outerShdw blurRad="38100" dist="38100" dir="2700000" algn="tl">
                    <a:srgbClr val="000000"/>
                  </a:outerShdw>
                </a:effectLst>
              </a:rPr>
              <a:t>for Risk Management </a:t>
            </a:r>
            <a:br>
              <a:rPr lang="en-US" sz="3200" dirty="0" smtClean="0">
                <a:effectLst>
                  <a:outerShdw blurRad="38100" dist="38100" dir="2700000" algn="tl">
                    <a:srgbClr val="000000"/>
                  </a:outerShdw>
                </a:effectLst>
              </a:rPr>
            </a:br>
            <a:r>
              <a:rPr lang="en-US" sz="3200" dirty="0" smtClean="0">
                <a:effectLst>
                  <a:outerShdw blurRad="38100" dist="38100" dir="2700000" algn="tl">
                    <a:srgbClr val="000000"/>
                  </a:outerShdw>
                </a:effectLst>
              </a:rPr>
              <a:t>&amp; Decision Making</a:t>
            </a:r>
            <a:r>
              <a:rPr lang="en-US" sz="3200" dirty="0" smtClean="0"/>
              <a:t> </a:t>
            </a:r>
          </a:p>
        </p:txBody>
      </p:sp>
    </p:spTree>
    <p:extLst>
      <p:ext uri="{BB962C8B-B14F-4D97-AF65-F5344CB8AC3E}">
        <p14:creationId xmlns:p14="http://schemas.microsoft.com/office/powerpoint/2010/main" val="1808444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smtClean="0">
                <a:solidFill>
                  <a:srgbClr val="FFFF00"/>
                </a:solidFill>
              </a:rPr>
              <a:t>Ingredients for Climate-Informed </a:t>
            </a:r>
            <a:br>
              <a:rPr lang="en-US" sz="3200" b="1" smtClean="0">
                <a:solidFill>
                  <a:srgbClr val="FFFF00"/>
                </a:solidFill>
              </a:rPr>
            </a:br>
            <a:r>
              <a:rPr lang="en-US" sz="3200" b="1" smtClean="0">
                <a:solidFill>
                  <a:srgbClr val="FFFF00"/>
                </a:solidFill>
              </a:rPr>
              <a:t>Policy/Decisions/Action</a:t>
            </a:r>
            <a:endParaRPr lang="en-US" sz="3200" b="1" dirty="0">
              <a:solidFill>
                <a:srgbClr val="FFFF00"/>
              </a:solidFill>
            </a:endParaRPr>
          </a:p>
        </p:txBody>
      </p:sp>
      <p:sp>
        <p:nvSpPr>
          <p:cNvPr id="3" name="Content Placeholder 2"/>
          <p:cNvSpPr txBox="1">
            <a:spLocks/>
          </p:cNvSpPr>
          <p:nvPr/>
        </p:nvSpPr>
        <p:spPr>
          <a:xfrm>
            <a:off x="406762" y="1826141"/>
            <a:ext cx="2363231" cy="261471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mtClean="0">
                <a:solidFill>
                  <a:schemeClr val="bg1"/>
                </a:solidFill>
              </a:rPr>
              <a:t>Relevance </a:t>
            </a:r>
          </a:p>
          <a:p>
            <a:r>
              <a:rPr lang="en-US" smtClean="0">
                <a:solidFill>
                  <a:srgbClr val="7F7F7F"/>
                </a:solidFill>
              </a:rPr>
              <a:t> Access</a:t>
            </a:r>
          </a:p>
          <a:p>
            <a:r>
              <a:rPr lang="en-US" smtClean="0">
                <a:solidFill>
                  <a:schemeClr val="bg1">
                    <a:lumMod val="50000"/>
                  </a:schemeClr>
                </a:solidFill>
              </a:rPr>
              <a:t>Capacity</a:t>
            </a:r>
            <a:endParaRPr lang="en-US" dirty="0">
              <a:solidFill>
                <a:schemeClr val="bg1">
                  <a:lumMod val="50000"/>
                </a:schemeClr>
              </a:solidFill>
            </a:endParaRPr>
          </a:p>
        </p:txBody>
      </p:sp>
      <p:sp>
        <p:nvSpPr>
          <p:cNvPr id="4" name="TextBox 3"/>
          <p:cNvSpPr txBox="1"/>
          <p:nvPr/>
        </p:nvSpPr>
        <p:spPr>
          <a:xfrm>
            <a:off x="2662473" y="1621613"/>
            <a:ext cx="2054982" cy="707886"/>
          </a:xfrm>
          <a:prstGeom prst="rect">
            <a:avLst/>
          </a:prstGeom>
          <a:solidFill>
            <a:schemeClr val="bg1">
              <a:alpha val="29000"/>
            </a:schemeClr>
          </a:solidFill>
        </p:spPr>
        <p:txBody>
          <a:bodyPr wrap="none" rtlCol="0">
            <a:spAutoFit/>
          </a:bodyPr>
          <a:lstStyle/>
          <a:p>
            <a:r>
              <a:rPr lang="en-US" sz="4000" b="1" i="1" dirty="0" smtClean="0">
                <a:solidFill>
                  <a:srgbClr val="FF6600"/>
                </a:solidFill>
              </a:rPr>
              <a:t>SCIENCE</a:t>
            </a:r>
            <a:endParaRPr lang="en-US" sz="4000" b="1" i="1" dirty="0">
              <a:solidFill>
                <a:srgbClr val="FF6600"/>
              </a:solidFill>
            </a:endParaRPr>
          </a:p>
        </p:txBody>
      </p:sp>
      <p:grpSp>
        <p:nvGrpSpPr>
          <p:cNvPr id="5" name="Group 4"/>
          <p:cNvGrpSpPr/>
          <p:nvPr/>
        </p:nvGrpSpPr>
        <p:grpSpPr>
          <a:xfrm>
            <a:off x="2590800" y="2350027"/>
            <a:ext cx="4114800" cy="2706688"/>
            <a:chOff x="4648200" y="1417637"/>
            <a:chExt cx="4114800" cy="2706688"/>
          </a:xfrm>
        </p:grpSpPr>
        <p:sp>
          <p:nvSpPr>
            <p:cNvPr id="6" name="Rectangle 25"/>
            <p:cNvSpPr>
              <a:spLocks noChangeArrowheads="1"/>
            </p:cNvSpPr>
            <p:nvPr/>
          </p:nvSpPr>
          <p:spPr bwMode="auto">
            <a:xfrm>
              <a:off x="4648200" y="1417637"/>
              <a:ext cx="4114800" cy="2706687"/>
            </a:xfrm>
            <a:prstGeom prst="rect">
              <a:avLst/>
            </a:prstGeom>
            <a:solidFill>
              <a:srgbClr val="FFFFFF"/>
            </a:solidFill>
            <a:ln w="9525">
              <a:solidFill>
                <a:schemeClr val="tx1"/>
              </a:solidFill>
              <a:miter lim="800000"/>
              <a:headEnd/>
              <a:tailEnd/>
            </a:ln>
          </p:spPr>
          <p:txBody>
            <a:bodyPr wrap="none" anchor="ctr"/>
            <a:lstStyle/>
            <a:p>
              <a:pPr defTabSz="914400" eaLnBrk="0" hangingPunct="0"/>
              <a:endParaRPr lang="en-US" sz="1600"/>
            </a:p>
          </p:txBody>
        </p:sp>
        <p:pic>
          <p:nvPicPr>
            <p:cNvPr id="7" name="Picture 19"/>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0600" y="1804988"/>
              <a:ext cx="3886200" cy="2319337"/>
            </a:xfrm>
            <a:prstGeom prst="rect">
              <a:avLst/>
            </a:prstGeom>
            <a:solidFill>
              <a:srgbClr val="FFFFFF"/>
            </a:solidFill>
            <a:ln>
              <a:noFill/>
            </a:ln>
          </p:spPr>
        </p:pic>
        <p:sp>
          <p:nvSpPr>
            <p:cNvPr id="8" name="Text Box 22"/>
            <p:cNvSpPr txBox="1">
              <a:spLocks noChangeArrowheads="1"/>
            </p:cNvSpPr>
            <p:nvPr/>
          </p:nvSpPr>
          <p:spPr bwMode="auto">
            <a:xfrm>
              <a:off x="4783830" y="1468627"/>
              <a:ext cx="3902970" cy="338554"/>
            </a:xfrm>
            <a:prstGeom prst="rect">
              <a:avLst/>
            </a:prstGeom>
            <a:solidFill>
              <a:srgbClr val="FFFFFF"/>
            </a:solid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en-US" sz="1600" dirty="0" smtClean="0"/>
                <a:t>Observations</a:t>
              </a:r>
              <a:endParaRPr lang="en-US" sz="1600" dirty="0"/>
            </a:p>
          </p:txBody>
        </p:sp>
        <p:sp>
          <p:nvSpPr>
            <p:cNvPr id="9" name="Text Box 20"/>
            <p:cNvSpPr txBox="1">
              <a:spLocks noChangeArrowheads="1"/>
            </p:cNvSpPr>
            <p:nvPr/>
          </p:nvSpPr>
          <p:spPr bwMode="auto">
            <a:xfrm>
              <a:off x="7239000" y="3910013"/>
              <a:ext cx="150495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00"/>
                <a:t>graph courtesy of U. Redding</a:t>
              </a:r>
            </a:p>
          </p:txBody>
        </p:sp>
      </p:grpSp>
      <p:sp>
        <p:nvSpPr>
          <p:cNvPr id="10" name="Text Box 21"/>
          <p:cNvSpPr txBox="1">
            <a:spLocks noChangeArrowheads="1"/>
          </p:cNvSpPr>
          <p:nvPr/>
        </p:nvSpPr>
        <p:spPr bwMode="auto">
          <a:xfrm>
            <a:off x="342900" y="5794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endParaRPr lang="en-US" sz="1800"/>
          </a:p>
        </p:txBody>
      </p:sp>
      <p:grpSp>
        <p:nvGrpSpPr>
          <p:cNvPr id="11" name="Group 10"/>
          <p:cNvGrpSpPr/>
          <p:nvPr/>
        </p:nvGrpSpPr>
        <p:grpSpPr>
          <a:xfrm>
            <a:off x="4574220" y="4299156"/>
            <a:ext cx="4312080" cy="2558843"/>
            <a:chOff x="4450920" y="4200524"/>
            <a:chExt cx="4312080" cy="2558843"/>
          </a:xfrm>
        </p:grpSpPr>
        <p:sp>
          <p:nvSpPr>
            <p:cNvPr id="12" name="Rectangle 25"/>
            <p:cNvSpPr>
              <a:spLocks noChangeArrowheads="1"/>
            </p:cNvSpPr>
            <p:nvPr/>
          </p:nvSpPr>
          <p:spPr bwMode="auto">
            <a:xfrm>
              <a:off x="4450920" y="4200524"/>
              <a:ext cx="4312080" cy="2558843"/>
            </a:xfrm>
            <a:prstGeom prst="rect">
              <a:avLst/>
            </a:prstGeom>
            <a:solidFill>
              <a:srgbClr val="FFFFFF"/>
            </a:solidFill>
            <a:ln w="9525">
              <a:solidFill>
                <a:schemeClr val="tx1"/>
              </a:solidFill>
              <a:miter lim="800000"/>
              <a:headEnd/>
              <a:tailEnd/>
            </a:ln>
          </p:spPr>
          <p:txBody>
            <a:bodyPr wrap="none" anchor="ctr"/>
            <a:lstStyle/>
            <a:p>
              <a:pPr defTabSz="914400" eaLnBrk="0" hangingPunct="0"/>
              <a:endParaRPr lang="en-US" sz="1600"/>
            </a:p>
          </p:txBody>
        </p:sp>
        <p:pic>
          <p:nvPicPr>
            <p:cNvPr id="13" name="Picture 3" descr="tseries_JASsahel1930-2000_std"/>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23646" y="4267199"/>
              <a:ext cx="3429829" cy="2008255"/>
            </a:xfrm>
            <a:prstGeom prst="rect">
              <a:avLst/>
            </a:prstGeom>
            <a:solidFill>
              <a:srgbClr val="FFFFFF"/>
            </a:solidFill>
            <a:ln>
              <a:noFill/>
            </a:ln>
          </p:spPr>
        </p:pic>
        <p:sp>
          <p:nvSpPr>
            <p:cNvPr id="14" name="Rectangle 12"/>
            <p:cNvSpPr>
              <a:spLocks noChangeArrowheads="1"/>
            </p:cNvSpPr>
            <p:nvPr/>
          </p:nvSpPr>
          <p:spPr bwMode="auto">
            <a:xfrm>
              <a:off x="4450920" y="5853146"/>
              <a:ext cx="1528970" cy="830997"/>
            </a:xfrm>
            <a:prstGeom prst="rect">
              <a:avLst/>
            </a:prstGeom>
            <a:noFill/>
            <a:ln>
              <a:noFill/>
            </a:ln>
          </p:spPr>
          <p:txBody>
            <a:bodyPr wrap="square">
              <a:spAutoFit/>
            </a:bodyPr>
            <a:lstStyle/>
            <a:p>
              <a:pPr defTabSz="914400"/>
              <a:r>
                <a:rPr lang="en-US" sz="1600" dirty="0" smtClean="0"/>
                <a:t>Physical </a:t>
              </a:r>
              <a:br>
                <a:rPr lang="en-US" sz="1600" dirty="0" smtClean="0"/>
              </a:br>
              <a:r>
                <a:rPr lang="en-US" sz="1600" dirty="0" smtClean="0"/>
                <a:t>Understanding and Modeling</a:t>
              </a:r>
              <a:endParaRPr lang="en-US" sz="1600" dirty="0"/>
            </a:p>
          </p:txBody>
        </p:sp>
      </p:grpSp>
    </p:spTree>
    <p:extLst>
      <p:ext uri="{BB962C8B-B14F-4D97-AF65-F5344CB8AC3E}">
        <p14:creationId xmlns:p14="http://schemas.microsoft.com/office/powerpoint/2010/main" val="1808444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06762" y="1826141"/>
            <a:ext cx="2363231" cy="261471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mtClean="0">
                <a:solidFill>
                  <a:schemeClr val="bg1"/>
                </a:solidFill>
              </a:rPr>
              <a:t>Relevance </a:t>
            </a:r>
          </a:p>
          <a:p>
            <a:r>
              <a:rPr lang="en-US" smtClean="0">
                <a:solidFill>
                  <a:srgbClr val="7F7F7F"/>
                </a:solidFill>
              </a:rPr>
              <a:t> Access</a:t>
            </a:r>
          </a:p>
          <a:p>
            <a:r>
              <a:rPr lang="en-US" smtClean="0">
                <a:solidFill>
                  <a:schemeClr val="bg1">
                    <a:lumMod val="50000"/>
                  </a:schemeClr>
                </a:solidFill>
              </a:rPr>
              <a:t>Capacity</a:t>
            </a:r>
            <a:endParaRPr lang="en-US" dirty="0">
              <a:solidFill>
                <a:schemeClr val="bg1">
                  <a:lumMod val="50000"/>
                </a:schemeClr>
              </a:solidFill>
            </a:endParaRPr>
          </a:p>
        </p:txBody>
      </p:sp>
      <p:grpSp>
        <p:nvGrpSpPr>
          <p:cNvPr id="3" name="Group 2"/>
          <p:cNvGrpSpPr/>
          <p:nvPr/>
        </p:nvGrpSpPr>
        <p:grpSpPr>
          <a:xfrm>
            <a:off x="3809873" y="1977220"/>
            <a:ext cx="5334127" cy="4003246"/>
            <a:chOff x="3809873" y="1977220"/>
            <a:chExt cx="5334127" cy="4003246"/>
          </a:xfrm>
        </p:grpSpPr>
        <p:sp>
          <p:nvSpPr>
            <p:cNvPr id="4" name="TextBox 3"/>
            <p:cNvSpPr txBox="1"/>
            <p:nvPr/>
          </p:nvSpPr>
          <p:spPr>
            <a:xfrm>
              <a:off x="4549613" y="1977220"/>
              <a:ext cx="4585022" cy="369332"/>
            </a:xfrm>
            <a:prstGeom prst="rect">
              <a:avLst/>
            </a:prstGeom>
            <a:solidFill>
              <a:srgbClr val="FFFFFF"/>
            </a:solidFill>
          </p:spPr>
          <p:txBody>
            <a:bodyPr wrap="none" rtlCol="0">
              <a:spAutoFit/>
            </a:bodyPr>
            <a:lstStyle/>
            <a:p>
              <a:r>
                <a:rPr lang="en-US" dirty="0" err="1" smtClean="0"/>
                <a:t>Fcst</a:t>
              </a:r>
              <a:r>
                <a:rPr lang="en-US" dirty="0" smtClean="0"/>
                <a:t> Likelihood of Above-Average Temperature</a:t>
              </a:r>
              <a:endParaRPr lang="en-US" dirty="0"/>
            </a:p>
          </p:txBody>
        </p:sp>
        <p:pic>
          <p:nvPicPr>
            <p:cNvPr id="5" name="Picture 3"/>
            <p:cNvPicPr>
              <a:picLocks noChangeAspect="1"/>
            </p:cNvPicPr>
            <p:nvPr/>
          </p:nvPicPr>
          <p:blipFill rotWithShape="1">
            <a:blip r:embed="rId2">
              <a:extLst>
                <a:ext uri="{28A0092B-C50C-407E-A947-70E740481C1C}">
                  <a14:useLocalDpi xmlns:a14="http://schemas.microsoft.com/office/drawing/2010/main" val="0"/>
                </a:ext>
              </a:extLst>
            </a:blip>
            <a:srcRect l="22099" t="14211"/>
            <a:stretch/>
          </p:blipFill>
          <p:spPr bwMode="auto">
            <a:xfrm>
              <a:off x="3809873" y="2329499"/>
              <a:ext cx="5334127" cy="3650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p:cNvSpPr txBox="1"/>
          <p:nvPr/>
        </p:nvSpPr>
        <p:spPr>
          <a:xfrm>
            <a:off x="2662473" y="1621613"/>
            <a:ext cx="2054982" cy="707886"/>
          </a:xfrm>
          <a:prstGeom prst="rect">
            <a:avLst/>
          </a:prstGeom>
          <a:solidFill>
            <a:schemeClr val="bg1">
              <a:alpha val="29000"/>
            </a:schemeClr>
          </a:solidFill>
        </p:spPr>
        <p:txBody>
          <a:bodyPr wrap="none" rtlCol="0">
            <a:spAutoFit/>
          </a:bodyPr>
          <a:lstStyle/>
          <a:p>
            <a:r>
              <a:rPr lang="en-US" sz="4000" b="1" i="1" dirty="0" smtClean="0">
                <a:solidFill>
                  <a:srgbClr val="FF6600"/>
                </a:solidFill>
              </a:rPr>
              <a:t>SCIENCE</a:t>
            </a:r>
            <a:endParaRPr lang="en-US" sz="4000" b="1" i="1" dirty="0">
              <a:solidFill>
                <a:srgbClr val="FF6600"/>
              </a:solidFill>
            </a:endParaRPr>
          </a:p>
        </p:txBody>
      </p:sp>
      <p:grpSp>
        <p:nvGrpSpPr>
          <p:cNvPr id="7" name="Group 6"/>
          <p:cNvGrpSpPr/>
          <p:nvPr/>
        </p:nvGrpSpPr>
        <p:grpSpPr>
          <a:xfrm>
            <a:off x="147956" y="3904628"/>
            <a:ext cx="4473776" cy="2679051"/>
            <a:chOff x="147956" y="3904628"/>
            <a:chExt cx="4473776" cy="2679051"/>
          </a:xfrm>
        </p:grpSpPr>
        <p:sp>
          <p:nvSpPr>
            <p:cNvPr id="8" name="Rectangle 27"/>
            <p:cNvSpPr>
              <a:spLocks noChangeArrowheads="1"/>
            </p:cNvSpPr>
            <p:nvPr/>
          </p:nvSpPr>
          <p:spPr bwMode="auto">
            <a:xfrm>
              <a:off x="304800" y="4200524"/>
              <a:ext cx="4267200" cy="2383155"/>
            </a:xfrm>
            <a:prstGeom prst="rect">
              <a:avLst/>
            </a:prstGeom>
            <a:solidFill>
              <a:srgbClr val="FFFFFF"/>
            </a:solidFill>
            <a:ln w="9525">
              <a:solidFill>
                <a:schemeClr val="tx1"/>
              </a:solidFill>
              <a:miter lim="800000"/>
              <a:headEnd/>
              <a:tailEnd/>
            </a:ln>
          </p:spPr>
          <p:txBody>
            <a:bodyPr wrap="none" anchor="ctr"/>
            <a:lstStyle/>
            <a:p>
              <a:pPr defTabSz="914400" eaLnBrk="0" hangingPunct="0"/>
              <a:endParaRPr lang="en-US" sz="1600"/>
            </a:p>
          </p:txBody>
        </p:sp>
        <p:pic>
          <p:nvPicPr>
            <p:cNvPr id="9" name="Picture 2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986" y="4268312"/>
              <a:ext cx="2924674" cy="2315367"/>
            </a:xfrm>
            <a:prstGeom prst="rect">
              <a:avLst/>
            </a:prstGeom>
            <a:solidFill>
              <a:srgbClr val="FFFFFF"/>
            </a:solidFill>
            <a:ln>
              <a:noFill/>
            </a:ln>
          </p:spPr>
        </p:pic>
        <p:sp>
          <p:nvSpPr>
            <p:cNvPr id="10" name="Rectangle 12"/>
            <p:cNvSpPr>
              <a:spLocks noChangeArrowheads="1"/>
            </p:cNvSpPr>
            <p:nvPr/>
          </p:nvSpPr>
          <p:spPr bwMode="auto">
            <a:xfrm>
              <a:off x="3070440" y="4343400"/>
              <a:ext cx="1447800" cy="1077218"/>
            </a:xfrm>
            <a:prstGeom prst="rect">
              <a:avLst/>
            </a:prstGeom>
            <a:solidFill>
              <a:srgbClr val="FFFFFF"/>
            </a:solidFill>
            <a:ln>
              <a:noFill/>
            </a:ln>
          </p:spPr>
          <p:txBody>
            <a:bodyPr>
              <a:spAutoFit/>
            </a:bodyPr>
            <a:lstStyle/>
            <a:p>
              <a:pPr defTabSz="914400"/>
              <a:r>
                <a:rPr lang="en-US" sz="1600" dirty="0" smtClean="0"/>
                <a:t>Early Warning</a:t>
              </a:r>
              <a:br>
                <a:rPr lang="en-US" sz="1600" dirty="0" smtClean="0"/>
              </a:br>
              <a:r>
                <a:rPr lang="en-US" sz="1600" dirty="0" smtClean="0"/>
                <a:t>Systems for </a:t>
              </a:r>
              <a:br>
                <a:rPr lang="en-US" sz="1600" dirty="0" smtClean="0"/>
              </a:br>
              <a:r>
                <a:rPr lang="en-US" sz="1600" dirty="0" smtClean="0"/>
                <a:t>Early Action</a:t>
              </a:r>
              <a:br>
                <a:rPr lang="en-US" sz="1600" dirty="0" smtClean="0"/>
              </a:br>
              <a:endParaRPr lang="en-US" sz="1600" dirty="0"/>
            </a:p>
          </p:txBody>
        </p:sp>
        <p:sp>
          <p:nvSpPr>
            <p:cNvPr id="11" name="TextBox 10"/>
            <p:cNvSpPr txBox="1"/>
            <p:nvPr/>
          </p:nvSpPr>
          <p:spPr>
            <a:xfrm>
              <a:off x="147956" y="3904628"/>
              <a:ext cx="4473776" cy="369332"/>
            </a:xfrm>
            <a:prstGeom prst="rect">
              <a:avLst/>
            </a:prstGeom>
            <a:solidFill>
              <a:srgbClr val="FFFFFF"/>
            </a:solidFill>
          </p:spPr>
          <p:txBody>
            <a:bodyPr wrap="none" rtlCol="0">
              <a:spAutoFit/>
            </a:bodyPr>
            <a:lstStyle/>
            <a:p>
              <a:r>
                <a:rPr lang="en-US" dirty="0" smtClean="0"/>
                <a:t>Risk of Malaria due to Climate &amp; Environment</a:t>
              </a:r>
              <a:endParaRPr lang="en-US" dirty="0"/>
            </a:p>
          </p:txBody>
        </p:sp>
      </p:grpSp>
      <p:sp>
        <p:nvSpPr>
          <p:cNvPr id="12" name="Title 1"/>
          <p:cNvSpPr txBox="1">
            <a:spLocks/>
          </p:cNvSpPr>
          <p:nvPr/>
        </p:nvSpPr>
        <p:spPr>
          <a:xfrm>
            <a:off x="457200" y="274638"/>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smtClean="0">
                <a:solidFill>
                  <a:srgbClr val="FFFF00"/>
                </a:solidFill>
              </a:rPr>
              <a:t>Ingredients for Climate-Informed </a:t>
            </a:r>
            <a:br>
              <a:rPr lang="en-US" sz="3200" b="1" smtClean="0">
                <a:solidFill>
                  <a:srgbClr val="FFFF00"/>
                </a:solidFill>
              </a:rPr>
            </a:br>
            <a:r>
              <a:rPr lang="en-US" sz="3200" b="1" smtClean="0">
                <a:solidFill>
                  <a:srgbClr val="FFFF00"/>
                </a:solidFill>
              </a:rPr>
              <a:t>Policy/Decisions/Action</a:t>
            </a:r>
            <a:endParaRPr lang="en-US" sz="3200" b="1" dirty="0">
              <a:solidFill>
                <a:srgbClr val="FFFF00"/>
              </a:solidFill>
            </a:endParaRPr>
          </a:p>
        </p:txBody>
      </p:sp>
    </p:spTree>
    <p:extLst>
      <p:ext uri="{BB962C8B-B14F-4D97-AF65-F5344CB8AC3E}">
        <p14:creationId xmlns:p14="http://schemas.microsoft.com/office/powerpoint/2010/main" val="1808444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06762" y="1826141"/>
            <a:ext cx="2363231" cy="261471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mtClean="0">
                <a:solidFill>
                  <a:srgbClr val="7F7F7F"/>
                </a:solidFill>
              </a:rPr>
              <a:t>Relevance </a:t>
            </a:r>
          </a:p>
          <a:p>
            <a:r>
              <a:rPr lang="en-US" smtClean="0">
                <a:solidFill>
                  <a:schemeClr val="bg1"/>
                </a:solidFill>
              </a:rPr>
              <a:t> Access</a:t>
            </a:r>
          </a:p>
          <a:p>
            <a:r>
              <a:rPr lang="en-US" smtClean="0">
                <a:solidFill>
                  <a:srgbClr val="7F7F7F"/>
                </a:solidFill>
              </a:rPr>
              <a:t>Capacity</a:t>
            </a:r>
            <a:endParaRPr lang="en-US" dirty="0">
              <a:solidFill>
                <a:srgbClr val="7F7F7F"/>
              </a:solidFill>
            </a:endParaRPr>
          </a:p>
        </p:txBody>
      </p:sp>
      <p:sp>
        <p:nvSpPr>
          <p:cNvPr id="3" name="Rectangle 2"/>
          <p:cNvSpPr/>
          <p:nvPr/>
        </p:nvSpPr>
        <p:spPr>
          <a:xfrm>
            <a:off x="2929493" y="1417638"/>
            <a:ext cx="6705339" cy="740966"/>
          </a:xfrm>
          <a:prstGeom prst="rect">
            <a:avLst/>
          </a:prstGeom>
        </p:spPr>
        <p:txBody>
          <a:bodyPr>
            <a:spAutoFit/>
          </a:bodyPr>
          <a:lstStyle/>
          <a:p>
            <a:pPr>
              <a:defRPr/>
            </a:pPr>
            <a:r>
              <a:rPr lang="en-US" b="1">
                <a:solidFill>
                  <a:schemeClr val="bg1"/>
                </a:solidFill>
                <a:effectLst>
                  <a:outerShdw blurRad="38100" dist="38100" dir="2700000" algn="tl">
                    <a:srgbClr val="000000"/>
                  </a:outerShdw>
                </a:effectLst>
              </a:rPr>
              <a:t>The online digital climate map-room of Ethiopia: </a:t>
            </a:r>
            <a:r>
              <a:rPr lang="en-US" b="1">
                <a:solidFill>
                  <a:srgbClr val="85FFE0"/>
                </a:solidFill>
                <a:effectLst>
                  <a:outerShdw blurRad="38100" dist="38100" dir="2700000" algn="tl">
                    <a:srgbClr val="000000"/>
                  </a:outerShdw>
                </a:effectLst>
              </a:rPr>
              <a:t>www.ethiomet.gov.et</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b="10822"/>
          <a:stretch>
            <a:fillRect/>
          </a:stretch>
        </p:blipFill>
        <p:spPr bwMode="auto">
          <a:xfrm>
            <a:off x="2929493" y="1485643"/>
            <a:ext cx="5960301" cy="496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20"/>
          <p:cNvGrpSpPr>
            <a:grpSpLocks/>
          </p:cNvGrpSpPr>
          <p:nvPr/>
        </p:nvGrpSpPr>
        <p:grpSpPr bwMode="auto">
          <a:xfrm>
            <a:off x="4270561" y="1485643"/>
            <a:ext cx="4691409" cy="4896325"/>
            <a:chOff x="1828800" y="838200"/>
            <a:chExt cx="6397625" cy="5486401"/>
          </a:xfrm>
        </p:grpSpPr>
        <p:grpSp>
          <p:nvGrpSpPr>
            <p:cNvPr id="6" name="Group 15"/>
            <p:cNvGrpSpPr>
              <a:grpSpLocks/>
            </p:cNvGrpSpPr>
            <p:nvPr/>
          </p:nvGrpSpPr>
          <p:grpSpPr bwMode="auto">
            <a:xfrm>
              <a:off x="5105400" y="838200"/>
              <a:ext cx="3121025" cy="5486401"/>
              <a:chOff x="5105400" y="838200"/>
              <a:chExt cx="3121025" cy="5486401"/>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838200"/>
                <a:ext cx="2998788" cy="238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276601"/>
                <a:ext cx="31210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7" name="Straight Arrow Connector 6"/>
            <p:cNvCxnSpPr/>
            <p:nvPr/>
          </p:nvCxnSpPr>
          <p:spPr>
            <a:xfrm flipV="1">
              <a:off x="1828800" y="3733800"/>
              <a:ext cx="3276600" cy="685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6200000" flipH="1">
              <a:off x="3924300" y="2247900"/>
              <a:ext cx="1219200" cy="1143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1" name="TextBox 10"/>
          <p:cNvSpPr txBox="1"/>
          <p:nvPr/>
        </p:nvSpPr>
        <p:spPr>
          <a:xfrm>
            <a:off x="784783" y="3802923"/>
            <a:ext cx="3236946" cy="707886"/>
          </a:xfrm>
          <a:prstGeom prst="rect">
            <a:avLst/>
          </a:prstGeom>
          <a:solidFill>
            <a:schemeClr val="bg1">
              <a:alpha val="29000"/>
            </a:schemeClr>
          </a:solidFill>
        </p:spPr>
        <p:txBody>
          <a:bodyPr wrap="none" rtlCol="0">
            <a:spAutoFit/>
          </a:bodyPr>
          <a:lstStyle/>
          <a:p>
            <a:r>
              <a:rPr lang="en-US" sz="4000" b="1" i="1" dirty="0" smtClean="0">
                <a:solidFill>
                  <a:srgbClr val="FF6600"/>
                </a:solidFill>
              </a:rPr>
              <a:t>TECHNOLOGY</a:t>
            </a:r>
            <a:endParaRPr lang="en-US" sz="4000" b="1" i="1" dirty="0">
              <a:solidFill>
                <a:srgbClr val="FF6600"/>
              </a:solidFill>
            </a:endParaRPr>
          </a:p>
        </p:txBody>
      </p:sp>
      <p:sp>
        <p:nvSpPr>
          <p:cNvPr id="12" name="Title 1"/>
          <p:cNvSpPr txBox="1">
            <a:spLocks/>
          </p:cNvSpPr>
          <p:nvPr/>
        </p:nvSpPr>
        <p:spPr>
          <a:xfrm>
            <a:off x="457200" y="274638"/>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smtClean="0">
                <a:solidFill>
                  <a:srgbClr val="FFFF00"/>
                </a:solidFill>
              </a:rPr>
              <a:t>Ingredients for Climate-Informed </a:t>
            </a:r>
            <a:br>
              <a:rPr lang="en-US" sz="3200" b="1" smtClean="0">
                <a:solidFill>
                  <a:srgbClr val="FFFF00"/>
                </a:solidFill>
              </a:rPr>
            </a:br>
            <a:r>
              <a:rPr lang="en-US" sz="3200" b="1" smtClean="0">
                <a:solidFill>
                  <a:srgbClr val="FFFF00"/>
                </a:solidFill>
              </a:rPr>
              <a:t>Policy/Decisions/Action</a:t>
            </a:r>
            <a:endParaRPr lang="en-US" sz="3200" b="1" dirty="0">
              <a:solidFill>
                <a:srgbClr val="FFFF00"/>
              </a:solidFill>
            </a:endParaRPr>
          </a:p>
        </p:txBody>
      </p:sp>
    </p:spTree>
    <p:extLst>
      <p:ext uri="{BB962C8B-B14F-4D97-AF65-F5344CB8AC3E}">
        <p14:creationId xmlns:p14="http://schemas.microsoft.com/office/powerpoint/2010/main" val="1808444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STA_ndj9798"/>
          <p:cNvPicPr>
            <a:picLocks noChangeAspect="1" noChangeArrowheads="1"/>
          </p:cNvPicPr>
          <p:nvPr/>
        </p:nvPicPr>
        <p:blipFill rotWithShape="1">
          <a:blip r:embed="rId2">
            <a:extLst>
              <a:ext uri="{28A0092B-C50C-407E-A947-70E740481C1C}">
                <a14:useLocalDpi xmlns:a14="http://schemas.microsoft.com/office/drawing/2010/main" val="0"/>
              </a:ext>
            </a:extLst>
          </a:blip>
          <a:srcRect l="3444" b="5675"/>
          <a:stretch/>
        </p:blipFill>
        <p:spPr bwMode="auto">
          <a:xfrm>
            <a:off x="979906" y="1692050"/>
            <a:ext cx="7281756" cy="40652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41878" y="810598"/>
            <a:ext cx="3589444" cy="800219"/>
          </a:xfrm>
          <a:prstGeom prst="rect">
            <a:avLst/>
          </a:prstGeom>
          <a:noFill/>
        </p:spPr>
        <p:txBody>
          <a:bodyPr wrap="none" rtlCol="0">
            <a:spAutoFit/>
          </a:bodyPr>
          <a:lstStyle/>
          <a:p>
            <a:pPr algn="ctr"/>
            <a:r>
              <a:rPr lang="en-US" sz="2800" b="1" dirty="0" smtClean="0">
                <a:solidFill>
                  <a:srgbClr val="FFFF00"/>
                </a:solidFill>
              </a:rPr>
              <a:t>Large El Nino event</a:t>
            </a:r>
          </a:p>
          <a:p>
            <a:pPr algn="ctr"/>
            <a:r>
              <a:rPr lang="en-US" dirty="0" smtClean="0">
                <a:solidFill>
                  <a:srgbClr val="FFFF00"/>
                </a:solidFill>
              </a:rPr>
              <a:t>Sea Surface Temperature Anomalies</a:t>
            </a:r>
            <a:endParaRPr lang="en-US" dirty="0">
              <a:solidFill>
                <a:srgbClr val="FFFF00"/>
              </a:solidFill>
            </a:endParaRPr>
          </a:p>
        </p:txBody>
      </p:sp>
      <p:grpSp>
        <p:nvGrpSpPr>
          <p:cNvPr id="4" name="Group 3"/>
          <p:cNvGrpSpPr/>
          <p:nvPr/>
        </p:nvGrpSpPr>
        <p:grpSpPr>
          <a:xfrm>
            <a:off x="443873" y="-67406"/>
            <a:ext cx="8643106" cy="429399"/>
            <a:chOff x="554843" y="-67406"/>
            <a:chExt cx="8643106" cy="429399"/>
          </a:xfrm>
        </p:grpSpPr>
        <p:cxnSp>
          <p:nvCxnSpPr>
            <p:cNvPr id="5" name="Straight Arrow Connector 4"/>
            <p:cNvCxnSpPr/>
            <p:nvPr/>
          </p:nvCxnSpPr>
          <p:spPr>
            <a:xfrm>
              <a:off x="554843" y="271238"/>
              <a:ext cx="8643106" cy="0"/>
            </a:xfrm>
            <a:prstGeom prst="straightConnector1">
              <a:avLst/>
            </a:prstGeom>
            <a:ln w="38100">
              <a:tailEnd type="triangle" w="lg" len="lg"/>
            </a:ln>
          </p:spPr>
          <p:style>
            <a:lnRef idx="2">
              <a:schemeClr val="accent1"/>
            </a:lnRef>
            <a:fillRef idx="0">
              <a:schemeClr val="accent1"/>
            </a:fillRef>
            <a:effectRef idx="1">
              <a:schemeClr val="accent1"/>
            </a:effectRef>
            <a:fontRef idx="minor">
              <a:schemeClr val="tx1"/>
            </a:fontRef>
          </p:style>
        </p:cxnSp>
        <p:sp>
          <p:nvSpPr>
            <p:cNvPr id="6" name="Oval 5"/>
            <p:cNvSpPr/>
            <p:nvPr/>
          </p:nvSpPr>
          <p:spPr>
            <a:xfrm>
              <a:off x="666810" y="209593"/>
              <a:ext cx="109965" cy="147948"/>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8149922" y="201716"/>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979471" y="181510"/>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848724" y="197264"/>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602855" y="-40412"/>
              <a:ext cx="496650" cy="276999"/>
            </a:xfrm>
            <a:prstGeom prst="rect">
              <a:avLst/>
            </a:prstGeom>
            <a:noFill/>
          </p:spPr>
          <p:txBody>
            <a:bodyPr wrap="none" rtlCol="0">
              <a:spAutoFit/>
            </a:bodyPr>
            <a:lstStyle/>
            <a:p>
              <a:r>
                <a:rPr lang="en-US" sz="1200" dirty="0" smtClean="0">
                  <a:solidFill>
                    <a:schemeClr val="tx2">
                      <a:lumMod val="40000"/>
                      <a:lumOff val="60000"/>
                    </a:schemeClr>
                  </a:solidFill>
                </a:rPr>
                <a:t>1990</a:t>
              </a:r>
              <a:endParaRPr lang="en-US" sz="1200" dirty="0">
                <a:solidFill>
                  <a:schemeClr val="tx2">
                    <a:lumMod val="40000"/>
                    <a:lumOff val="60000"/>
                  </a:schemeClr>
                </a:solidFill>
              </a:endParaRPr>
            </a:p>
          </p:txBody>
        </p:sp>
        <p:sp>
          <p:nvSpPr>
            <p:cNvPr id="11" name="TextBox 10"/>
            <p:cNvSpPr txBox="1"/>
            <p:nvPr/>
          </p:nvSpPr>
          <p:spPr>
            <a:xfrm>
              <a:off x="4731146" y="-40412"/>
              <a:ext cx="496650" cy="276999"/>
            </a:xfrm>
            <a:prstGeom prst="rect">
              <a:avLst/>
            </a:prstGeom>
            <a:noFill/>
          </p:spPr>
          <p:txBody>
            <a:bodyPr wrap="none" rtlCol="0">
              <a:spAutoFit/>
            </a:bodyPr>
            <a:lstStyle/>
            <a:p>
              <a:r>
                <a:rPr lang="en-US" sz="1200" dirty="0" smtClean="0">
                  <a:solidFill>
                    <a:schemeClr val="tx2">
                      <a:lumMod val="40000"/>
                      <a:lumOff val="60000"/>
                    </a:schemeClr>
                  </a:solidFill>
                </a:rPr>
                <a:t>2000</a:t>
              </a:r>
              <a:endParaRPr lang="en-US" sz="1200" dirty="0">
                <a:solidFill>
                  <a:schemeClr val="tx2">
                    <a:lumMod val="40000"/>
                    <a:lumOff val="60000"/>
                  </a:schemeClr>
                </a:solidFill>
              </a:endParaRPr>
            </a:p>
          </p:txBody>
        </p:sp>
        <p:sp>
          <p:nvSpPr>
            <p:cNvPr id="12" name="TextBox 11"/>
            <p:cNvSpPr txBox="1"/>
            <p:nvPr/>
          </p:nvSpPr>
          <p:spPr>
            <a:xfrm>
              <a:off x="7901597" y="-67406"/>
              <a:ext cx="496650" cy="276999"/>
            </a:xfrm>
            <a:prstGeom prst="rect">
              <a:avLst/>
            </a:prstGeom>
            <a:noFill/>
          </p:spPr>
          <p:txBody>
            <a:bodyPr wrap="none" rtlCol="0">
              <a:spAutoFit/>
            </a:bodyPr>
            <a:lstStyle/>
            <a:p>
              <a:r>
                <a:rPr lang="en-US" sz="1200" dirty="0" smtClean="0">
                  <a:solidFill>
                    <a:schemeClr val="tx2">
                      <a:lumMod val="40000"/>
                      <a:lumOff val="60000"/>
                    </a:schemeClr>
                  </a:solidFill>
                </a:rPr>
                <a:t>2010</a:t>
              </a:r>
              <a:endParaRPr lang="en-US" sz="1200" dirty="0">
                <a:solidFill>
                  <a:schemeClr val="tx2">
                    <a:lumMod val="40000"/>
                    <a:lumOff val="60000"/>
                  </a:schemeClr>
                </a:solidFill>
              </a:endParaRPr>
            </a:p>
          </p:txBody>
        </p:sp>
        <p:cxnSp>
          <p:nvCxnSpPr>
            <p:cNvPr id="13" name="Straight Connector 12"/>
            <p:cNvCxnSpPr/>
            <p:nvPr/>
          </p:nvCxnSpPr>
          <p:spPr>
            <a:xfrm>
              <a:off x="6613155" y="193839"/>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411885" y="197264"/>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rot="19992636">
            <a:off x="383220" y="234251"/>
            <a:ext cx="918707" cy="523220"/>
          </a:xfrm>
          <a:prstGeom prst="rect">
            <a:avLst/>
          </a:prstGeom>
          <a:noFill/>
        </p:spPr>
        <p:txBody>
          <a:bodyPr wrap="none" rtlCol="0">
            <a:spAutoFit/>
          </a:bodyPr>
          <a:lstStyle/>
          <a:p>
            <a:r>
              <a:rPr lang="en-US" sz="1400" dirty="0" smtClean="0">
                <a:solidFill>
                  <a:srgbClr val="FFFF00"/>
                </a:solidFill>
              </a:rPr>
              <a:t>1</a:t>
            </a:r>
            <a:r>
              <a:rPr lang="en-US" sz="1400" baseline="30000" dirty="0" smtClean="0">
                <a:solidFill>
                  <a:srgbClr val="FFFF00"/>
                </a:solidFill>
              </a:rPr>
              <a:t>st</a:t>
            </a:r>
            <a:r>
              <a:rPr lang="en-US" sz="1400" dirty="0" smtClean="0">
                <a:solidFill>
                  <a:srgbClr val="FFFF00"/>
                </a:solidFill>
              </a:rPr>
              <a:t> El Niño </a:t>
            </a:r>
            <a:br>
              <a:rPr lang="en-US" sz="1400" dirty="0" smtClean="0">
                <a:solidFill>
                  <a:srgbClr val="FFFF00"/>
                </a:solidFill>
              </a:rPr>
            </a:br>
            <a:r>
              <a:rPr lang="en-US" sz="1400" dirty="0" smtClean="0">
                <a:solidFill>
                  <a:srgbClr val="FFFF00"/>
                </a:solidFill>
              </a:rPr>
              <a:t>Forecast</a:t>
            </a:r>
            <a:endParaRPr lang="en-US" sz="1400" dirty="0">
              <a:solidFill>
                <a:srgbClr val="FFFF00"/>
              </a:solidFill>
            </a:endParaRPr>
          </a:p>
        </p:txBody>
      </p:sp>
      <p:sp>
        <p:nvSpPr>
          <p:cNvPr id="16" name="TextBox 15"/>
          <p:cNvSpPr txBox="1"/>
          <p:nvPr/>
        </p:nvSpPr>
        <p:spPr>
          <a:xfrm>
            <a:off x="406828" y="-55770"/>
            <a:ext cx="415498" cy="307777"/>
          </a:xfrm>
          <a:prstGeom prst="rect">
            <a:avLst/>
          </a:prstGeom>
          <a:noFill/>
        </p:spPr>
        <p:txBody>
          <a:bodyPr wrap="none" rtlCol="0">
            <a:spAutoFit/>
          </a:bodyPr>
          <a:lstStyle/>
          <a:p>
            <a:r>
              <a:rPr lang="en-US" sz="1400" dirty="0" smtClean="0">
                <a:solidFill>
                  <a:srgbClr val="FFFF00"/>
                </a:solidFill>
              </a:rPr>
              <a:t>‘86</a:t>
            </a:r>
            <a:endParaRPr lang="en-US" sz="1400" dirty="0">
              <a:solidFill>
                <a:srgbClr val="FFFF00"/>
              </a:solidFill>
            </a:endParaRPr>
          </a:p>
        </p:txBody>
      </p:sp>
      <p:pic>
        <p:nvPicPr>
          <p:cNvPr id="17" name="Picture 16"/>
          <p:cNvPicPr>
            <a:picLocks noChangeAspect="1"/>
          </p:cNvPicPr>
          <p:nvPr/>
        </p:nvPicPr>
        <p:blipFill>
          <a:blip r:embed="rId3"/>
          <a:stretch>
            <a:fillRect/>
          </a:stretch>
        </p:blipFill>
        <p:spPr>
          <a:xfrm>
            <a:off x="-333" y="810598"/>
            <a:ext cx="9144000" cy="2591857"/>
          </a:xfrm>
          <a:prstGeom prst="rect">
            <a:avLst/>
          </a:prstGeom>
        </p:spPr>
      </p:pic>
    </p:spTree>
    <p:extLst>
      <p:ext uri="{BB962C8B-B14F-4D97-AF65-F5344CB8AC3E}">
        <p14:creationId xmlns:p14="http://schemas.microsoft.com/office/powerpoint/2010/main" val="42183073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06762" y="1826141"/>
            <a:ext cx="2363231" cy="261471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mtClean="0">
                <a:solidFill>
                  <a:srgbClr val="7F7F7F"/>
                </a:solidFill>
              </a:rPr>
              <a:t>Relevance </a:t>
            </a:r>
          </a:p>
          <a:p>
            <a:r>
              <a:rPr lang="en-US" smtClean="0">
                <a:solidFill>
                  <a:schemeClr val="bg1"/>
                </a:solidFill>
              </a:rPr>
              <a:t> Access</a:t>
            </a:r>
          </a:p>
          <a:p>
            <a:r>
              <a:rPr lang="en-US" smtClean="0">
                <a:solidFill>
                  <a:srgbClr val="7F7F7F"/>
                </a:solidFill>
              </a:rPr>
              <a:t>Capacity</a:t>
            </a:r>
            <a:endParaRPr lang="en-US" dirty="0">
              <a:solidFill>
                <a:srgbClr val="7F7F7F"/>
              </a:solidFill>
            </a:endParaRPr>
          </a:p>
        </p:txBody>
      </p:sp>
      <p:pic>
        <p:nvPicPr>
          <p:cNvPr id="3" name="Picture 2" descr="Screen Shot 2013-06-23 at 12.37.08 PM.png"/>
          <p:cNvPicPr>
            <a:picLocks noChangeAspect="1"/>
          </p:cNvPicPr>
          <p:nvPr/>
        </p:nvPicPr>
        <p:blipFill rotWithShape="1">
          <a:blip r:embed="rId2">
            <a:extLst>
              <a:ext uri="{28A0092B-C50C-407E-A947-70E740481C1C}">
                <a14:useLocalDpi xmlns:a14="http://schemas.microsoft.com/office/drawing/2010/main" val="0"/>
              </a:ext>
            </a:extLst>
          </a:blip>
          <a:srcRect l="20766" t="4885" r="35142" b="3645"/>
          <a:stretch/>
        </p:blipFill>
        <p:spPr>
          <a:xfrm>
            <a:off x="2843973" y="1337125"/>
            <a:ext cx="4258084" cy="5520875"/>
          </a:xfrm>
          <a:prstGeom prst="rect">
            <a:avLst/>
          </a:prstGeom>
        </p:spPr>
      </p:pic>
      <p:sp>
        <p:nvSpPr>
          <p:cNvPr id="4" name="TextBox 3"/>
          <p:cNvSpPr txBox="1"/>
          <p:nvPr/>
        </p:nvSpPr>
        <p:spPr>
          <a:xfrm>
            <a:off x="784783" y="3802923"/>
            <a:ext cx="3236946" cy="707886"/>
          </a:xfrm>
          <a:prstGeom prst="rect">
            <a:avLst/>
          </a:prstGeom>
          <a:solidFill>
            <a:schemeClr val="bg1">
              <a:alpha val="29000"/>
            </a:schemeClr>
          </a:solidFill>
        </p:spPr>
        <p:txBody>
          <a:bodyPr wrap="none" rtlCol="0">
            <a:spAutoFit/>
          </a:bodyPr>
          <a:lstStyle/>
          <a:p>
            <a:r>
              <a:rPr lang="en-US" sz="4000" b="1" i="1" dirty="0" smtClean="0">
                <a:solidFill>
                  <a:srgbClr val="FF6600"/>
                </a:solidFill>
              </a:rPr>
              <a:t>TECHNOLOGY</a:t>
            </a:r>
            <a:endParaRPr lang="en-US" sz="4000" b="1" i="1" dirty="0">
              <a:solidFill>
                <a:srgbClr val="FF6600"/>
              </a:solidFill>
            </a:endParaRPr>
          </a:p>
        </p:txBody>
      </p:sp>
      <p:pic>
        <p:nvPicPr>
          <p:cNvPr id="5" name="Picture 4" descr="Screen Shot 2013-06-23 at 12.37.15 PM.png"/>
          <p:cNvPicPr>
            <a:picLocks noChangeAspect="1"/>
          </p:cNvPicPr>
          <p:nvPr/>
        </p:nvPicPr>
        <p:blipFill rotWithShape="1">
          <a:blip r:embed="rId3">
            <a:extLst>
              <a:ext uri="{28A0092B-C50C-407E-A947-70E740481C1C}">
                <a14:useLocalDpi xmlns:a14="http://schemas.microsoft.com/office/drawing/2010/main" val="0"/>
              </a:ext>
            </a:extLst>
          </a:blip>
          <a:srcRect l="21993" t="4885" r="33022" b="3214"/>
          <a:stretch/>
        </p:blipFill>
        <p:spPr>
          <a:xfrm>
            <a:off x="4890107" y="1577162"/>
            <a:ext cx="4253893" cy="5431489"/>
          </a:xfrm>
          <a:prstGeom prst="rect">
            <a:avLst/>
          </a:prstGeom>
        </p:spPr>
      </p:pic>
      <p:sp>
        <p:nvSpPr>
          <p:cNvPr id="6" name="Title 1"/>
          <p:cNvSpPr txBox="1">
            <a:spLocks/>
          </p:cNvSpPr>
          <p:nvPr/>
        </p:nvSpPr>
        <p:spPr>
          <a:xfrm>
            <a:off x="457200" y="274638"/>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smtClean="0">
                <a:solidFill>
                  <a:srgbClr val="FFFF00"/>
                </a:solidFill>
              </a:rPr>
              <a:t>Ingredients for Climate-Informed </a:t>
            </a:r>
            <a:br>
              <a:rPr lang="en-US" sz="3200" b="1" smtClean="0">
                <a:solidFill>
                  <a:srgbClr val="FFFF00"/>
                </a:solidFill>
              </a:rPr>
            </a:br>
            <a:r>
              <a:rPr lang="en-US" sz="3200" b="1" smtClean="0">
                <a:solidFill>
                  <a:srgbClr val="FFFF00"/>
                </a:solidFill>
              </a:rPr>
              <a:t>Policy/Decisions/Action</a:t>
            </a:r>
            <a:endParaRPr lang="en-US" sz="3200" b="1" dirty="0">
              <a:solidFill>
                <a:srgbClr val="FFFF00"/>
              </a:solidFill>
            </a:endParaRPr>
          </a:p>
        </p:txBody>
      </p:sp>
    </p:spTree>
    <p:extLst>
      <p:ext uri="{BB962C8B-B14F-4D97-AF65-F5344CB8AC3E}">
        <p14:creationId xmlns:p14="http://schemas.microsoft.com/office/powerpoint/2010/main" val="1808444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06762" y="1826141"/>
            <a:ext cx="2363231" cy="261471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mtClean="0">
                <a:solidFill>
                  <a:srgbClr val="7F7F7F"/>
                </a:solidFill>
              </a:rPr>
              <a:t>Relevance </a:t>
            </a:r>
          </a:p>
          <a:p>
            <a:r>
              <a:rPr lang="en-US" smtClean="0">
                <a:solidFill>
                  <a:srgbClr val="7F7F7F"/>
                </a:solidFill>
              </a:rPr>
              <a:t> Access</a:t>
            </a:r>
          </a:p>
          <a:p>
            <a:r>
              <a:rPr lang="en-US" smtClean="0">
                <a:solidFill>
                  <a:schemeClr val="bg1"/>
                </a:solidFill>
              </a:rPr>
              <a:t>Capacity</a:t>
            </a:r>
            <a:endParaRPr lang="en-US" dirty="0">
              <a:solidFill>
                <a:schemeClr val="bg1"/>
              </a:solidFill>
            </a:endParaRPr>
          </a:p>
        </p:txBody>
      </p:sp>
      <p:pic>
        <p:nvPicPr>
          <p:cNvPr id="3" name="Content Placeholder 6" descr="IRI_training.png"/>
          <p:cNvPicPr>
            <a:picLocks noChangeAspect="1"/>
          </p:cNvPicPr>
          <p:nvPr/>
        </p:nvPicPr>
        <p:blipFill>
          <a:blip r:embed="rId2">
            <a:extLst>
              <a:ext uri="{28A0092B-C50C-407E-A947-70E740481C1C}">
                <a14:useLocalDpi xmlns:a14="http://schemas.microsoft.com/office/drawing/2010/main" val="0"/>
              </a:ext>
            </a:extLst>
          </a:blip>
          <a:srcRect l="6281" r="6281"/>
          <a:stretch>
            <a:fillRect/>
          </a:stretch>
        </p:blipFill>
        <p:spPr>
          <a:xfrm>
            <a:off x="2439846" y="2359981"/>
            <a:ext cx="6641826" cy="3652748"/>
          </a:xfrm>
          <a:prstGeom prst="rect">
            <a:avLst/>
          </a:prstGeom>
        </p:spPr>
      </p:pic>
      <p:grpSp>
        <p:nvGrpSpPr>
          <p:cNvPr id="4" name="Group 3"/>
          <p:cNvGrpSpPr/>
          <p:nvPr/>
        </p:nvGrpSpPr>
        <p:grpSpPr>
          <a:xfrm>
            <a:off x="4975511" y="4405379"/>
            <a:ext cx="2673567" cy="1614675"/>
            <a:chOff x="3908144" y="4405379"/>
            <a:chExt cx="2673567" cy="1614675"/>
          </a:xfrm>
        </p:grpSpPr>
        <p:sp>
          <p:nvSpPr>
            <p:cNvPr id="5" name="Isosceles Triangle 4"/>
            <p:cNvSpPr/>
            <p:nvPr/>
          </p:nvSpPr>
          <p:spPr>
            <a:xfrm>
              <a:off x="3908144" y="4510809"/>
              <a:ext cx="168306" cy="168295"/>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gular Pentagon 5"/>
            <p:cNvSpPr/>
            <p:nvPr/>
          </p:nvSpPr>
          <p:spPr>
            <a:xfrm>
              <a:off x="3908145" y="4772846"/>
              <a:ext cx="168305" cy="173736"/>
            </a:xfrm>
            <a:prstGeom prst="pentagon">
              <a:avLst/>
            </a:prstGeom>
            <a:solidFill>
              <a:schemeClr val="accent6"/>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5-Point Star 6"/>
            <p:cNvSpPr/>
            <p:nvPr/>
          </p:nvSpPr>
          <p:spPr>
            <a:xfrm>
              <a:off x="3908144" y="5038503"/>
              <a:ext cx="168306" cy="164230"/>
            </a:xfrm>
            <a:prstGeom prst="star5">
              <a:avLst/>
            </a:prstGeom>
            <a:solidFill>
              <a:srgbClr val="8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908145" y="5290309"/>
              <a:ext cx="168305" cy="164231"/>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ecision 8"/>
            <p:cNvSpPr/>
            <p:nvPr/>
          </p:nvSpPr>
          <p:spPr>
            <a:xfrm>
              <a:off x="3932862" y="5542143"/>
              <a:ext cx="118871" cy="173736"/>
            </a:xfrm>
            <a:prstGeom prst="flowChartDecision">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075058" y="4405379"/>
              <a:ext cx="935209" cy="369332"/>
            </a:xfrm>
            <a:prstGeom prst="rect">
              <a:avLst/>
            </a:prstGeom>
            <a:noFill/>
          </p:spPr>
          <p:txBody>
            <a:bodyPr wrap="none" rtlCol="0">
              <a:spAutoFit/>
            </a:bodyPr>
            <a:lstStyle/>
            <a:p>
              <a:r>
                <a:rPr lang="en-US" dirty="0" smtClean="0"/>
                <a:t>: </a:t>
              </a:r>
              <a:r>
                <a:rPr lang="en-US" sz="1600" dirty="0" smtClean="0"/>
                <a:t>Climate</a:t>
              </a:r>
              <a:endParaRPr lang="en-US" sz="1600" dirty="0"/>
            </a:p>
          </p:txBody>
        </p:sp>
        <p:sp>
          <p:nvSpPr>
            <p:cNvPr id="11" name="TextBox 10"/>
            <p:cNvSpPr txBox="1"/>
            <p:nvPr/>
          </p:nvSpPr>
          <p:spPr>
            <a:xfrm>
              <a:off x="4075058" y="4678214"/>
              <a:ext cx="850451" cy="369332"/>
            </a:xfrm>
            <a:prstGeom prst="rect">
              <a:avLst/>
            </a:prstGeom>
            <a:noFill/>
          </p:spPr>
          <p:txBody>
            <a:bodyPr wrap="none" rtlCol="0">
              <a:spAutoFit/>
            </a:bodyPr>
            <a:lstStyle/>
            <a:p>
              <a:r>
                <a:rPr lang="en-US" dirty="0" smtClean="0"/>
                <a:t>: </a:t>
              </a:r>
              <a:r>
                <a:rPr lang="en-US" sz="1600" dirty="0" smtClean="0"/>
                <a:t>Health</a:t>
              </a:r>
              <a:endParaRPr lang="en-US" sz="1600" dirty="0"/>
            </a:p>
          </p:txBody>
        </p:sp>
        <p:sp>
          <p:nvSpPr>
            <p:cNvPr id="12" name="TextBox 11"/>
            <p:cNvSpPr txBox="1"/>
            <p:nvPr/>
          </p:nvSpPr>
          <p:spPr>
            <a:xfrm>
              <a:off x="4075058" y="4935633"/>
              <a:ext cx="2506653" cy="369332"/>
            </a:xfrm>
            <a:prstGeom prst="rect">
              <a:avLst/>
            </a:prstGeom>
            <a:noFill/>
          </p:spPr>
          <p:txBody>
            <a:bodyPr wrap="none" rtlCol="0">
              <a:spAutoFit/>
            </a:bodyPr>
            <a:lstStyle/>
            <a:p>
              <a:r>
                <a:rPr lang="en-US" dirty="0" smtClean="0"/>
                <a:t>: </a:t>
              </a:r>
              <a:r>
                <a:rPr lang="en-US" sz="1600" dirty="0" smtClean="0"/>
                <a:t>Environmental Monitoring</a:t>
              </a:r>
              <a:endParaRPr lang="en-US" sz="1600" dirty="0"/>
            </a:p>
          </p:txBody>
        </p:sp>
        <p:sp>
          <p:nvSpPr>
            <p:cNvPr id="13" name="TextBox 12"/>
            <p:cNvSpPr txBox="1"/>
            <p:nvPr/>
          </p:nvSpPr>
          <p:spPr>
            <a:xfrm>
              <a:off x="4075058" y="5161862"/>
              <a:ext cx="1224351" cy="369332"/>
            </a:xfrm>
            <a:prstGeom prst="rect">
              <a:avLst/>
            </a:prstGeom>
            <a:noFill/>
          </p:spPr>
          <p:txBody>
            <a:bodyPr wrap="none" rtlCol="0">
              <a:spAutoFit/>
            </a:bodyPr>
            <a:lstStyle/>
            <a:p>
              <a:r>
                <a:rPr lang="en-US" dirty="0" smtClean="0"/>
                <a:t>: </a:t>
              </a:r>
              <a:r>
                <a:rPr lang="en-US" sz="1600" dirty="0" smtClean="0"/>
                <a:t>Agriculture</a:t>
              </a:r>
              <a:endParaRPr lang="en-US" sz="1600" dirty="0"/>
            </a:p>
          </p:txBody>
        </p:sp>
        <p:sp>
          <p:nvSpPr>
            <p:cNvPr id="14" name="TextBox 13"/>
            <p:cNvSpPr txBox="1"/>
            <p:nvPr/>
          </p:nvSpPr>
          <p:spPr>
            <a:xfrm>
              <a:off x="4075058" y="5399781"/>
              <a:ext cx="821797" cy="369332"/>
            </a:xfrm>
            <a:prstGeom prst="rect">
              <a:avLst/>
            </a:prstGeom>
            <a:noFill/>
          </p:spPr>
          <p:txBody>
            <a:bodyPr wrap="none" rtlCol="0">
              <a:spAutoFit/>
            </a:bodyPr>
            <a:lstStyle/>
            <a:p>
              <a:r>
                <a:rPr lang="en-US" dirty="0" smtClean="0"/>
                <a:t>: </a:t>
              </a:r>
              <a:r>
                <a:rPr lang="en-US" sz="1600" dirty="0" smtClean="0"/>
                <a:t>Water</a:t>
              </a:r>
              <a:endParaRPr lang="en-US" sz="1600" dirty="0"/>
            </a:p>
          </p:txBody>
        </p:sp>
        <p:sp>
          <p:nvSpPr>
            <p:cNvPr id="15" name="Plus 14"/>
            <p:cNvSpPr/>
            <p:nvPr/>
          </p:nvSpPr>
          <p:spPr>
            <a:xfrm>
              <a:off x="3919092" y="5783013"/>
              <a:ext cx="168306" cy="175179"/>
            </a:xfrm>
            <a:prstGeom prst="mathPlus">
              <a:avLst/>
            </a:prstGeom>
            <a:solidFill>
              <a:schemeClr val="accent5">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4085134" y="5650722"/>
              <a:ext cx="1187783" cy="369332"/>
            </a:xfrm>
            <a:prstGeom prst="rect">
              <a:avLst/>
            </a:prstGeom>
            <a:noFill/>
          </p:spPr>
          <p:txBody>
            <a:bodyPr wrap="none" rtlCol="0">
              <a:spAutoFit/>
            </a:bodyPr>
            <a:lstStyle/>
            <a:p>
              <a:r>
                <a:rPr lang="en-US" dirty="0" smtClean="0"/>
                <a:t>: </a:t>
              </a:r>
              <a:r>
                <a:rPr lang="en-US" sz="1600" dirty="0" smtClean="0"/>
                <a:t>Economics</a:t>
              </a:r>
              <a:endParaRPr lang="en-US" sz="1600" dirty="0"/>
            </a:p>
          </p:txBody>
        </p:sp>
      </p:grpSp>
      <p:sp>
        <p:nvSpPr>
          <p:cNvPr id="17" name="Rectangle 16"/>
          <p:cNvSpPr/>
          <p:nvPr/>
        </p:nvSpPr>
        <p:spPr>
          <a:xfrm>
            <a:off x="4350941" y="1966610"/>
            <a:ext cx="2763835" cy="369332"/>
          </a:xfrm>
          <a:prstGeom prst="rect">
            <a:avLst/>
          </a:prstGeom>
        </p:spPr>
        <p:txBody>
          <a:bodyPr wrap="none">
            <a:spAutoFit/>
          </a:bodyPr>
          <a:lstStyle/>
          <a:p>
            <a:r>
              <a:rPr lang="en-US" b="1" dirty="0">
                <a:solidFill>
                  <a:srgbClr val="FFFFFF"/>
                </a:solidFill>
              </a:rPr>
              <a:t>IRI Trainings (04/04-12/09)</a:t>
            </a:r>
            <a:endParaRPr lang="en-US" dirty="0"/>
          </a:p>
        </p:txBody>
      </p:sp>
      <p:sp>
        <p:nvSpPr>
          <p:cNvPr id="18" name="TextBox 17"/>
          <p:cNvSpPr txBox="1"/>
          <p:nvPr/>
        </p:nvSpPr>
        <p:spPr>
          <a:xfrm>
            <a:off x="784783" y="3802923"/>
            <a:ext cx="2437699" cy="707886"/>
          </a:xfrm>
          <a:prstGeom prst="rect">
            <a:avLst/>
          </a:prstGeom>
          <a:solidFill>
            <a:schemeClr val="bg1">
              <a:alpha val="29000"/>
            </a:schemeClr>
          </a:solidFill>
        </p:spPr>
        <p:txBody>
          <a:bodyPr wrap="none" rtlCol="0">
            <a:spAutoFit/>
          </a:bodyPr>
          <a:lstStyle/>
          <a:p>
            <a:r>
              <a:rPr lang="en-US" sz="4000" b="1" i="1" dirty="0" smtClean="0">
                <a:solidFill>
                  <a:srgbClr val="FF6600"/>
                </a:solidFill>
              </a:rPr>
              <a:t>TRAINING</a:t>
            </a:r>
            <a:endParaRPr lang="en-US" sz="4000" b="1" i="1" dirty="0">
              <a:solidFill>
                <a:srgbClr val="FF6600"/>
              </a:solidFill>
            </a:endParaRPr>
          </a:p>
        </p:txBody>
      </p:sp>
      <p:sp>
        <p:nvSpPr>
          <p:cNvPr id="19" name="Title 1"/>
          <p:cNvSpPr txBox="1">
            <a:spLocks/>
          </p:cNvSpPr>
          <p:nvPr/>
        </p:nvSpPr>
        <p:spPr>
          <a:xfrm>
            <a:off x="457200" y="274638"/>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smtClean="0">
                <a:solidFill>
                  <a:srgbClr val="FFFF00"/>
                </a:solidFill>
              </a:rPr>
              <a:t>Ingredients for Climate-Informed </a:t>
            </a:r>
            <a:br>
              <a:rPr lang="en-US" sz="3200" b="1" smtClean="0">
                <a:solidFill>
                  <a:srgbClr val="FFFF00"/>
                </a:solidFill>
              </a:rPr>
            </a:br>
            <a:r>
              <a:rPr lang="en-US" sz="3200" b="1" smtClean="0">
                <a:solidFill>
                  <a:srgbClr val="FFFF00"/>
                </a:solidFill>
              </a:rPr>
              <a:t>Policy/Decisions/Action</a:t>
            </a:r>
            <a:endParaRPr lang="en-US" sz="3200" b="1" dirty="0">
              <a:solidFill>
                <a:srgbClr val="FFFF00"/>
              </a:solidFill>
            </a:endParaRPr>
          </a:p>
        </p:txBody>
      </p:sp>
    </p:spTree>
    <p:extLst>
      <p:ext uri="{BB962C8B-B14F-4D97-AF65-F5344CB8AC3E}">
        <p14:creationId xmlns:p14="http://schemas.microsoft.com/office/powerpoint/2010/main" val="1808444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06762" y="1826141"/>
            <a:ext cx="2363231" cy="261471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mtClean="0">
                <a:solidFill>
                  <a:srgbClr val="7F7F7F"/>
                </a:solidFill>
              </a:rPr>
              <a:t>Relevance </a:t>
            </a:r>
          </a:p>
          <a:p>
            <a:r>
              <a:rPr lang="en-US" smtClean="0">
                <a:solidFill>
                  <a:srgbClr val="7F7F7F"/>
                </a:solidFill>
              </a:rPr>
              <a:t> Access</a:t>
            </a:r>
          </a:p>
          <a:p>
            <a:r>
              <a:rPr lang="en-US" smtClean="0">
                <a:solidFill>
                  <a:schemeClr val="bg1"/>
                </a:solidFill>
              </a:rPr>
              <a:t>Capacity</a:t>
            </a:r>
            <a:endParaRPr lang="en-US" dirty="0">
              <a:solidFill>
                <a:schemeClr val="bg1"/>
              </a:solidFill>
            </a:endParaRPr>
          </a:p>
        </p:txBody>
      </p:sp>
      <p:pic>
        <p:nvPicPr>
          <p:cNvPr id="3" name="Picture 2" descr="ciph_overview_introduction_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2989" y="1778000"/>
            <a:ext cx="5368881" cy="3988312"/>
          </a:xfrm>
          <a:prstGeom prst="rect">
            <a:avLst/>
          </a:prstGeom>
        </p:spPr>
      </p:pic>
      <p:sp>
        <p:nvSpPr>
          <p:cNvPr id="4" name="TextBox 3"/>
          <p:cNvSpPr txBox="1"/>
          <p:nvPr/>
        </p:nvSpPr>
        <p:spPr>
          <a:xfrm>
            <a:off x="784783" y="3802923"/>
            <a:ext cx="2437699" cy="707886"/>
          </a:xfrm>
          <a:prstGeom prst="rect">
            <a:avLst/>
          </a:prstGeom>
          <a:solidFill>
            <a:schemeClr val="bg1">
              <a:alpha val="29000"/>
            </a:schemeClr>
          </a:solidFill>
        </p:spPr>
        <p:txBody>
          <a:bodyPr wrap="none" rtlCol="0">
            <a:spAutoFit/>
          </a:bodyPr>
          <a:lstStyle/>
          <a:p>
            <a:r>
              <a:rPr lang="en-US" sz="4000" b="1" i="1" dirty="0" smtClean="0">
                <a:solidFill>
                  <a:srgbClr val="FF6600"/>
                </a:solidFill>
              </a:rPr>
              <a:t>TRAINING</a:t>
            </a:r>
            <a:endParaRPr lang="en-US" sz="4000" b="1" i="1" dirty="0">
              <a:solidFill>
                <a:srgbClr val="FF6600"/>
              </a:solidFill>
            </a:endParaRPr>
          </a:p>
        </p:txBody>
      </p:sp>
      <p:sp>
        <p:nvSpPr>
          <p:cNvPr id="5" name="TextBox 4"/>
          <p:cNvSpPr txBox="1"/>
          <p:nvPr/>
        </p:nvSpPr>
        <p:spPr>
          <a:xfrm>
            <a:off x="3222482" y="5091872"/>
            <a:ext cx="2632752" cy="646331"/>
          </a:xfrm>
          <a:prstGeom prst="rect">
            <a:avLst/>
          </a:prstGeom>
          <a:noFill/>
        </p:spPr>
        <p:txBody>
          <a:bodyPr wrap="none" rtlCol="0">
            <a:spAutoFit/>
          </a:bodyPr>
          <a:lstStyle/>
          <a:p>
            <a:r>
              <a:rPr lang="en-US" dirty="0" smtClean="0">
                <a:solidFill>
                  <a:schemeClr val="bg1"/>
                </a:solidFill>
              </a:rPr>
              <a:t>2010 Summer Institute on</a:t>
            </a:r>
          </a:p>
          <a:p>
            <a:r>
              <a:rPr lang="en-US" dirty="0" smtClean="0">
                <a:solidFill>
                  <a:schemeClr val="bg1"/>
                </a:solidFill>
              </a:rPr>
              <a:t>Climate &amp; Public Health</a:t>
            </a:r>
            <a:endParaRPr lang="en-US" dirty="0">
              <a:solidFill>
                <a:schemeClr val="bg1"/>
              </a:solidFill>
            </a:endParaRPr>
          </a:p>
        </p:txBody>
      </p:sp>
      <p:pic>
        <p:nvPicPr>
          <p:cNvPr id="6" name="Picture 5" descr="SICurriculum_cov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2799" y="1380651"/>
            <a:ext cx="4198350" cy="5440362"/>
          </a:xfrm>
          <a:prstGeom prst="rect">
            <a:avLst/>
          </a:prstGeom>
        </p:spPr>
      </p:pic>
      <p:sp>
        <p:nvSpPr>
          <p:cNvPr id="7" name="Title 1"/>
          <p:cNvSpPr txBox="1">
            <a:spLocks/>
          </p:cNvSpPr>
          <p:nvPr/>
        </p:nvSpPr>
        <p:spPr>
          <a:xfrm>
            <a:off x="457200" y="274638"/>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smtClean="0">
                <a:solidFill>
                  <a:srgbClr val="FFFF00"/>
                </a:solidFill>
              </a:rPr>
              <a:t>Ingredients for Climate-Informed </a:t>
            </a:r>
            <a:br>
              <a:rPr lang="en-US" sz="3200" b="1" smtClean="0">
                <a:solidFill>
                  <a:srgbClr val="FFFF00"/>
                </a:solidFill>
              </a:rPr>
            </a:br>
            <a:r>
              <a:rPr lang="en-US" sz="3200" b="1" smtClean="0">
                <a:solidFill>
                  <a:srgbClr val="FFFF00"/>
                </a:solidFill>
              </a:rPr>
              <a:t>Policy/Decisions/Action</a:t>
            </a:r>
            <a:endParaRPr lang="en-US" sz="3200" b="1" dirty="0">
              <a:solidFill>
                <a:srgbClr val="FFFF00"/>
              </a:solidFill>
            </a:endParaRPr>
          </a:p>
        </p:txBody>
      </p:sp>
    </p:spTree>
    <p:extLst>
      <p:ext uri="{BB962C8B-B14F-4D97-AF65-F5344CB8AC3E}">
        <p14:creationId xmlns:p14="http://schemas.microsoft.com/office/powerpoint/2010/main" val="1808444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54835"/>
            <a:ext cx="9144000" cy="5914486"/>
          </a:xfrm>
          <a:prstGeom prst="rect">
            <a:avLst/>
          </a:prstGeom>
        </p:spPr>
      </p:pic>
      <p:sp>
        <p:nvSpPr>
          <p:cNvPr id="3" name="TextBox 2"/>
          <p:cNvSpPr txBox="1"/>
          <p:nvPr/>
        </p:nvSpPr>
        <p:spPr>
          <a:xfrm>
            <a:off x="2626200" y="1072622"/>
            <a:ext cx="3728079" cy="369332"/>
          </a:xfrm>
          <a:prstGeom prst="rect">
            <a:avLst/>
          </a:prstGeom>
          <a:solidFill>
            <a:schemeClr val="bg1"/>
          </a:solidFill>
        </p:spPr>
        <p:txBody>
          <a:bodyPr wrap="none" rtlCol="0">
            <a:spAutoFit/>
          </a:bodyPr>
          <a:lstStyle/>
          <a:p>
            <a:r>
              <a:rPr lang="en-US" b="1" dirty="0" smtClean="0">
                <a:solidFill>
                  <a:srgbClr val="0000FF"/>
                </a:solidFill>
              </a:rPr>
              <a:t>Management &amp; Institutional Support</a:t>
            </a:r>
            <a:endParaRPr lang="en-US" b="1" dirty="0">
              <a:solidFill>
                <a:srgbClr val="0000FF"/>
              </a:solidFill>
            </a:endParaRPr>
          </a:p>
        </p:txBody>
      </p:sp>
      <p:sp>
        <p:nvSpPr>
          <p:cNvPr id="4" name="TextBox 3"/>
          <p:cNvSpPr txBox="1"/>
          <p:nvPr/>
        </p:nvSpPr>
        <p:spPr>
          <a:xfrm>
            <a:off x="36027" y="1035635"/>
            <a:ext cx="2226316" cy="646331"/>
          </a:xfrm>
          <a:prstGeom prst="rect">
            <a:avLst/>
          </a:prstGeom>
          <a:solidFill>
            <a:srgbClr val="FFFFFF"/>
          </a:solidFill>
        </p:spPr>
        <p:txBody>
          <a:bodyPr wrap="none" rtlCol="0">
            <a:spAutoFit/>
          </a:bodyPr>
          <a:lstStyle/>
          <a:p>
            <a:pPr algn="ctr"/>
            <a:r>
              <a:rPr lang="en-US" b="1" dirty="0" err="1" smtClean="0">
                <a:solidFill>
                  <a:srgbClr val="FFFFFF"/>
                </a:solidFill>
              </a:rPr>
              <a:t>Fppdff</a:t>
            </a:r>
            <a:r>
              <a:rPr lang="en-US" b="1" dirty="0" smtClean="0">
                <a:solidFill>
                  <a:srgbClr val="FFFFFF"/>
                </a:solidFill>
              </a:rPr>
              <a:t> </a:t>
            </a:r>
            <a:r>
              <a:rPr lang="en-US" b="1" dirty="0" smtClean="0">
                <a:solidFill>
                  <a:srgbClr val="FF0000"/>
                </a:solidFill>
              </a:rPr>
              <a:t>Climate </a:t>
            </a:r>
            <a:r>
              <a:rPr lang="en-US" b="1" dirty="0" err="1" smtClean="0">
                <a:solidFill>
                  <a:schemeClr val="bg1"/>
                </a:solidFill>
              </a:rPr>
              <a:t>sdppd</a:t>
            </a:r>
            <a:r>
              <a:rPr lang="en-US" b="1" dirty="0" smtClean="0">
                <a:solidFill>
                  <a:srgbClr val="FF0000"/>
                </a:solidFill>
              </a:rPr>
              <a:t>              </a:t>
            </a:r>
            <a:br>
              <a:rPr lang="en-US" b="1" dirty="0" smtClean="0">
                <a:solidFill>
                  <a:srgbClr val="FF0000"/>
                </a:solidFill>
              </a:rPr>
            </a:br>
            <a:r>
              <a:rPr lang="en-US" b="1" dirty="0" smtClean="0">
                <a:solidFill>
                  <a:srgbClr val="FF0000"/>
                </a:solidFill>
              </a:rPr>
              <a:t> Science</a:t>
            </a:r>
            <a:endParaRPr lang="en-US" b="1" dirty="0">
              <a:solidFill>
                <a:srgbClr val="FF0000"/>
              </a:solidFill>
            </a:endParaRPr>
          </a:p>
        </p:txBody>
      </p:sp>
      <p:sp>
        <p:nvSpPr>
          <p:cNvPr id="5" name="TextBox 4"/>
          <p:cNvSpPr txBox="1"/>
          <p:nvPr/>
        </p:nvSpPr>
        <p:spPr>
          <a:xfrm>
            <a:off x="6625853" y="1084951"/>
            <a:ext cx="2118000" cy="646331"/>
          </a:xfrm>
          <a:prstGeom prst="rect">
            <a:avLst/>
          </a:prstGeom>
          <a:solidFill>
            <a:srgbClr val="FFFFFF"/>
          </a:solidFill>
        </p:spPr>
        <p:txBody>
          <a:bodyPr wrap="none" rtlCol="0">
            <a:spAutoFit/>
          </a:bodyPr>
          <a:lstStyle/>
          <a:p>
            <a:pPr algn="ctr"/>
            <a:r>
              <a:rPr lang="en-US" b="1" dirty="0" smtClean="0">
                <a:solidFill>
                  <a:srgbClr val="FF0000"/>
                </a:solidFill>
              </a:rPr>
              <a:t>Regional &amp; Sectorial </a:t>
            </a:r>
            <a:br>
              <a:rPr lang="en-US" b="1" dirty="0" smtClean="0">
                <a:solidFill>
                  <a:srgbClr val="FF0000"/>
                </a:solidFill>
              </a:rPr>
            </a:br>
            <a:r>
              <a:rPr lang="en-US" b="1" dirty="0" smtClean="0">
                <a:solidFill>
                  <a:srgbClr val="FF0000"/>
                </a:solidFill>
              </a:rPr>
              <a:t>Science</a:t>
            </a:r>
            <a:endParaRPr lang="en-US" b="1" dirty="0">
              <a:solidFill>
                <a:srgbClr val="FF0000"/>
              </a:solidFill>
            </a:endParaRPr>
          </a:p>
        </p:txBody>
      </p:sp>
      <p:pic>
        <p:nvPicPr>
          <p:cNvPr id="6" name="Picture 5" descr="Lis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0505" y="1441954"/>
            <a:ext cx="1269829" cy="952372"/>
          </a:xfrm>
          <a:prstGeom prst="rect">
            <a:avLst/>
          </a:prstGeom>
        </p:spPr>
      </p:pic>
      <p:pic>
        <p:nvPicPr>
          <p:cNvPr id="7" name="Picture 6" descr="Hares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9401" y="1441954"/>
            <a:ext cx="1269829" cy="952372"/>
          </a:xfrm>
          <a:prstGeom prst="rect">
            <a:avLst/>
          </a:prstGeom>
        </p:spPr>
      </p:pic>
      <p:pic>
        <p:nvPicPr>
          <p:cNvPr id="8" name="Picture 7" descr="aw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131" y="1670768"/>
            <a:ext cx="802640" cy="914400"/>
          </a:xfrm>
          <a:prstGeom prst="rect">
            <a:avLst/>
          </a:prstGeom>
        </p:spPr>
      </p:pic>
      <p:pic>
        <p:nvPicPr>
          <p:cNvPr id="9" name="Picture 8" descr="baethge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7330" y="1670768"/>
            <a:ext cx="751841" cy="914400"/>
          </a:xfrm>
          <a:prstGeom prst="rect">
            <a:avLst/>
          </a:prstGeom>
        </p:spPr>
      </p:pic>
      <p:sp>
        <p:nvSpPr>
          <p:cNvPr id="10" name="TextBox 9"/>
          <p:cNvSpPr txBox="1"/>
          <p:nvPr/>
        </p:nvSpPr>
        <p:spPr>
          <a:xfrm>
            <a:off x="3638759" y="3082247"/>
            <a:ext cx="1624664" cy="646331"/>
          </a:xfrm>
          <a:prstGeom prst="rect">
            <a:avLst/>
          </a:prstGeom>
          <a:solidFill>
            <a:srgbClr val="FFFFFF">
              <a:alpha val="60000"/>
            </a:srgbClr>
          </a:solidFill>
        </p:spPr>
        <p:txBody>
          <a:bodyPr wrap="none" rtlCol="0">
            <a:spAutoFit/>
          </a:bodyPr>
          <a:lstStyle/>
          <a:p>
            <a:pPr algn="ctr"/>
            <a:r>
              <a:rPr lang="en-US" b="1" dirty="0" smtClean="0">
                <a:solidFill>
                  <a:srgbClr val="3366FF"/>
                </a:solidFill>
              </a:rPr>
              <a:t>Finance &amp;</a:t>
            </a:r>
            <a:br>
              <a:rPr lang="en-US" b="1" dirty="0" smtClean="0">
                <a:solidFill>
                  <a:srgbClr val="3366FF"/>
                </a:solidFill>
              </a:rPr>
            </a:br>
            <a:r>
              <a:rPr lang="en-US" b="1" dirty="0" smtClean="0">
                <a:solidFill>
                  <a:srgbClr val="3366FF"/>
                </a:solidFill>
              </a:rPr>
              <a:t>Administration</a:t>
            </a:r>
            <a:endParaRPr lang="en-US" b="1" dirty="0">
              <a:solidFill>
                <a:srgbClr val="3366FF"/>
              </a:solidFill>
            </a:endParaRPr>
          </a:p>
        </p:txBody>
      </p:sp>
      <p:sp>
        <p:nvSpPr>
          <p:cNvPr id="11" name="TextBox 10"/>
          <p:cNvSpPr txBox="1"/>
          <p:nvPr/>
        </p:nvSpPr>
        <p:spPr>
          <a:xfrm>
            <a:off x="2909805" y="4648029"/>
            <a:ext cx="364202" cy="369332"/>
          </a:xfrm>
          <a:prstGeom prst="rect">
            <a:avLst/>
          </a:prstGeom>
          <a:solidFill>
            <a:srgbClr val="FFFFFF">
              <a:alpha val="60000"/>
            </a:srgbClr>
          </a:solidFill>
        </p:spPr>
        <p:txBody>
          <a:bodyPr wrap="none" rtlCol="0">
            <a:spAutoFit/>
          </a:bodyPr>
          <a:lstStyle/>
          <a:p>
            <a:r>
              <a:rPr lang="en-US" b="1" dirty="0" smtClean="0">
                <a:solidFill>
                  <a:srgbClr val="3366FF"/>
                </a:solidFill>
              </a:rPr>
              <a:t>IT</a:t>
            </a:r>
            <a:endParaRPr lang="en-US" b="1" dirty="0">
              <a:solidFill>
                <a:srgbClr val="3366FF"/>
              </a:solidFill>
            </a:endParaRPr>
          </a:p>
        </p:txBody>
      </p:sp>
      <p:sp>
        <p:nvSpPr>
          <p:cNvPr id="12" name="TextBox 11"/>
          <p:cNvSpPr txBox="1"/>
          <p:nvPr/>
        </p:nvSpPr>
        <p:spPr>
          <a:xfrm rot="19703057">
            <a:off x="3386174" y="4611042"/>
            <a:ext cx="1800493" cy="369332"/>
          </a:xfrm>
          <a:prstGeom prst="rect">
            <a:avLst/>
          </a:prstGeom>
          <a:solidFill>
            <a:srgbClr val="FFFFFF">
              <a:alpha val="60000"/>
            </a:srgbClr>
          </a:solidFill>
        </p:spPr>
        <p:txBody>
          <a:bodyPr wrap="none" rtlCol="0">
            <a:spAutoFit/>
          </a:bodyPr>
          <a:lstStyle/>
          <a:p>
            <a:r>
              <a:rPr lang="en-US" b="1" dirty="0" smtClean="0">
                <a:solidFill>
                  <a:srgbClr val="3366FF"/>
                </a:solidFill>
              </a:rPr>
              <a:t>Communications</a:t>
            </a:r>
            <a:endParaRPr lang="en-US" b="1" dirty="0">
              <a:solidFill>
                <a:srgbClr val="3366FF"/>
              </a:solidFill>
            </a:endParaRPr>
          </a:p>
        </p:txBody>
      </p:sp>
      <p:sp>
        <p:nvSpPr>
          <p:cNvPr id="13" name="TextBox 12"/>
          <p:cNvSpPr txBox="1"/>
          <p:nvPr/>
        </p:nvSpPr>
        <p:spPr>
          <a:xfrm rot="19094922">
            <a:off x="722757" y="2766471"/>
            <a:ext cx="1792603" cy="646331"/>
          </a:xfrm>
          <a:prstGeom prst="rect">
            <a:avLst/>
          </a:prstGeom>
          <a:solidFill>
            <a:srgbClr val="FFFFFF">
              <a:alpha val="60000"/>
            </a:srgbClr>
          </a:solidFill>
        </p:spPr>
        <p:txBody>
          <a:bodyPr wrap="none" rtlCol="0">
            <a:spAutoFit/>
          </a:bodyPr>
          <a:lstStyle/>
          <a:p>
            <a:pPr algn="ctr"/>
            <a:r>
              <a:rPr lang="en-US" b="1" dirty="0" smtClean="0">
                <a:solidFill>
                  <a:srgbClr val="FF0000"/>
                </a:solidFill>
              </a:rPr>
              <a:t>Climate Program </a:t>
            </a:r>
            <a:br>
              <a:rPr lang="en-US" b="1" dirty="0" smtClean="0">
                <a:solidFill>
                  <a:srgbClr val="FF0000"/>
                </a:solidFill>
              </a:rPr>
            </a:br>
            <a:r>
              <a:rPr lang="en-US" b="1" dirty="0" smtClean="0">
                <a:solidFill>
                  <a:srgbClr val="FF0000"/>
                </a:solidFill>
              </a:rPr>
              <a:t>Support</a:t>
            </a:r>
            <a:endParaRPr lang="en-US" b="1" dirty="0">
              <a:solidFill>
                <a:srgbClr val="FF0000"/>
              </a:solidFill>
            </a:endParaRPr>
          </a:p>
        </p:txBody>
      </p:sp>
      <p:sp>
        <p:nvSpPr>
          <p:cNvPr id="14" name="TextBox 13"/>
          <p:cNvSpPr txBox="1"/>
          <p:nvPr/>
        </p:nvSpPr>
        <p:spPr>
          <a:xfrm>
            <a:off x="6016886" y="4142540"/>
            <a:ext cx="821033" cy="369332"/>
          </a:xfrm>
          <a:prstGeom prst="rect">
            <a:avLst/>
          </a:prstGeom>
          <a:solidFill>
            <a:srgbClr val="FFFFFF">
              <a:alpha val="60000"/>
            </a:srgbClr>
          </a:solidFill>
        </p:spPr>
        <p:txBody>
          <a:bodyPr wrap="none" rtlCol="0">
            <a:spAutoFit/>
          </a:bodyPr>
          <a:lstStyle/>
          <a:p>
            <a:r>
              <a:rPr lang="en-US" b="1" dirty="0" smtClean="0">
                <a:solidFill>
                  <a:srgbClr val="FF0000"/>
                </a:solidFill>
              </a:rPr>
              <a:t>Health</a:t>
            </a:r>
            <a:endParaRPr lang="en-US" b="1" dirty="0">
              <a:solidFill>
                <a:srgbClr val="FF0000"/>
              </a:solidFill>
            </a:endParaRPr>
          </a:p>
        </p:txBody>
      </p:sp>
      <p:sp>
        <p:nvSpPr>
          <p:cNvPr id="15" name="TextBox 14"/>
          <p:cNvSpPr txBox="1"/>
          <p:nvPr/>
        </p:nvSpPr>
        <p:spPr>
          <a:xfrm>
            <a:off x="7593883" y="4129804"/>
            <a:ext cx="1252040" cy="369332"/>
          </a:xfrm>
          <a:prstGeom prst="rect">
            <a:avLst/>
          </a:prstGeom>
          <a:solidFill>
            <a:srgbClr val="FFFFFF">
              <a:alpha val="60000"/>
            </a:srgbClr>
          </a:solidFill>
        </p:spPr>
        <p:txBody>
          <a:bodyPr wrap="none" rtlCol="0">
            <a:spAutoFit/>
          </a:bodyPr>
          <a:lstStyle/>
          <a:p>
            <a:r>
              <a:rPr lang="en-US" b="1" dirty="0" smtClean="0">
                <a:solidFill>
                  <a:srgbClr val="FF0000"/>
                </a:solidFill>
              </a:rPr>
              <a:t>Agriculture</a:t>
            </a:r>
            <a:endParaRPr lang="en-US" b="1" dirty="0">
              <a:solidFill>
                <a:srgbClr val="FF0000"/>
              </a:solidFill>
            </a:endParaRPr>
          </a:p>
        </p:txBody>
      </p:sp>
      <p:sp>
        <p:nvSpPr>
          <p:cNvPr id="16" name="TextBox 15"/>
          <p:cNvSpPr txBox="1"/>
          <p:nvPr/>
        </p:nvSpPr>
        <p:spPr>
          <a:xfrm>
            <a:off x="6592954" y="2734177"/>
            <a:ext cx="2104813" cy="646331"/>
          </a:xfrm>
          <a:prstGeom prst="rect">
            <a:avLst/>
          </a:prstGeom>
          <a:solidFill>
            <a:srgbClr val="FFFFFF">
              <a:alpha val="60000"/>
            </a:srgbClr>
          </a:solidFill>
        </p:spPr>
        <p:txBody>
          <a:bodyPr wrap="none" rtlCol="0">
            <a:spAutoFit/>
          </a:bodyPr>
          <a:lstStyle/>
          <a:p>
            <a:pPr algn="ctr"/>
            <a:r>
              <a:rPr lang="en-US" b="1" dirty="0" smtClean="0">
                <a:solidFill>
                  <a:srgbClr val="FF0000"/>
                </a:solidFill>
              </a:rPr>
              <a:t>Regional &amp; Program </a:t>
            </a:r>
            <a:br>
              <a:rPr lang="en-US" b="1" dirty="0" smtClean="0">
                <a:solidFill>
                  <a:srgbClr val="FF0000"/>
                </a:solidFill>
              </a:rPr>
            </a:br>
            <a:r>
              <a:rPr lang="en-US" b="1" dirty="0" smtClean="0">
                <a:solidFill>
                  <a:srgbClr val="FF0000"/>
                </a:solidFill>
              </a:rPr>
              <a:t>Support</a:t>
            </a:r>
            <a:endParaRPr lang="en-US" b="1" dirty="0">
              <a:solidFill>
                <a:srgbClr val="FF0000"/>
              </a:solidFill>
            </a:endParaRPr>
          </a:p>
        </p:txBody>
      </p:sp>
      <p:sp>
        <p:nvSpPr>
          <p:cNvPr id="17" name="TextBox 16"/>
          <p:cNvSpPr txBox="1"/>
          <p:nvPr/>
        </p:nvSpPr>
        <p:spPr>
          <a:xfrm>
            <a:off x="118684" y="3772671"/>
            <a:ext cx="2059841" cy="369332"/>
          </a:xfrm>
          <a:prstGeom prst="rect">
            <a:avLst/>
          </a:prstGeom>
          <a:solidFill>
            <a:srgbClr val="FFFFFF">
              <a:alpha val="60000"/>
            </a:srgbClr>
          </a:solidFill>
        </p:spPr>
        <p:txBody>
          <a:bodyPr wrap="none" rtlCol="0">
            <a:spAutoFit/>
          </a:bodyPr>
          <a:lstStyle/>
          <a:p>
            <a:r>
              <a:rPr lang="en-US" b="1" dirty="0" smtClean="0">
                <a:solidFill>
                  <a:srgbClr val="FF0000"/>
                </a:solidFill>
              </a:rPr>
              <a:t>Climate Diagnostics</a:t>
            </a:r>
            <a:endParaRPr lang="en-US" b="1" dirty="0">
              <a:solidFill>
                <a:srgbClr val="FF0000"/>
              </a:solidFill>
            </a:endParaRPr>
          </a:p>
        </p:txBody>
      </p:sp>
      <p:sp>
        <p:nvSpPr>
          <p:cNvPr id="18" name="TextBox 17"/>
          <p:cNvSpPr txBox="1"/>
          <p:nvPr/>
        </p:nvSpPr>
        <p:spPr>
          <a:xfrm>
            <a:off x="123124" y="4430560"/>
            <a:ext cx="1877437" cy="369332"/>
          </a:xfrm>
          <a:prstGeom prst="rect">
            <a:avLst/>
          </a:prstGeom>
          <a:solidFill>
            <a:srgbClr val="FFFFFF">
              <a:alpha val="60000"/>
            </a:srgbClr>
          </a:solidFill>
        </p:spPr>
        <p:txBody>
          <a:bodyPr wrap="none" rtlCol="0">
            <a:spAutoFit/>
          </a:bodyPr>
          <a:lstStyle/>
          <a:p>
            <a:r>
              <a:rPr lang="en-US" b="1" dirty="0" smtClean="0">
                <a:solidFill>
                  <a:srgbClr val="FF0000"/>
                </a:solidFill>
              </a:rPr>
              <a:t>Climate Forecasts</a:t>
            </a:r>
            <a:endParaRPr lang="en-US" b="1" dirty="0">
              <a:solidFill>
                <a:srgbClr val="FF0000"/>
              </a:solidFill>
            </a:endParaRPr>
          </a:p>
        </p:txBody>
      </p:sp>
      <p:sp>
        <p:nvSpPr>
          <p:cNvPr id="19" name="TextBox 18"/>
          <p:cNvSpPr txBox="1"/>
          <p:nvPr/>
        </p:nvSpPr>
        <p:spPr>
          <a:xfrm>
            <a:off x="149168" y="5182628"/>
            <a:ext cx="1685077" cy="646331"/>
          </a:xfrm>
          <a:prstGeom prst="rect">
            <a:avLst/>
          </a:prstGeom>
          <a:solidFill>
            <a:srgbClr val="FFFFFF">
              <a:alpha val="60000"/>
            </a:srgbClr>
          </a:solidFill>
        </p:spPr>
        <p:txBody>
          <a:bodyPr wrap="none" rtlCol="0">
            <a:spAutoFit/>
          </a:bodyPr>
          <a:lstStyle/>
          <a:p>
            <a:pPr algn="ctr"/>
            <a:r>
              <a:rPr lang="en-US" b="1" dirty="0" smtClean="0">
                <a:solidFill>
                  <a:srgbClr val="FF0000"/>
                </a:solidFill>
              </a:rPr>
              <a:t>Near-Term </a:t>
            </a:r>
            <a:br>
              <a:rPr lang="en-US" b="1" dirty="0" smtClean="0">
                <a:solidFill>
                  <a:srgbClr val="FF0000"/>
                </a:solidFill>
              </a:rPr>
            </a:br>
            <a:r>
              <a:rPr lang="en-US" b="1" dirty="0" smtClean="0">
                <a:solidFill>
                  <a:srgbClr val="FF0000"/>
                </a:solidFill>
              </a:rPr>
              <a:t>Climate Change</a:t>
            </a:r>
            <a:endParaRPr lang="en-US" b="1" dirty="0">
              <a:solidFill>
                <a:srgbClr val="FF0000"/>
              </a:solidFill>
            </a:endParaRPr>
          </a:p>
        </p:txBody>
      </p:sp>
      <p:sp>
        <p:nvSpPr>
          <p:cNvPr id="20" name="TextBox 19"/>
          <p:cNvSpPr txBox="1"/>
          <p:nvPr/>
        </p:nvSpPr>
        <p:spPr>
          <a:xfrm>
            <a:off x="6063261" y="5240228"/>
            <a:ext cx="1274708" cy="646331"/>
          </a:xfrm>
          <a:prstGeom prst="rect">
            <a:avLst/>
          </a:prstGeom>
          <a:solidFill>
            <a:srgbClr val="FFFFFF">
              <a:alpha val="60000"/>
            </a:srgbClr>
          </a:solidFill>
        </p:spPr>
        <p:txBody>
          <a:bodyPr wrap="none" rtlCol="0">
            <a:spAutoFit/>
          </a:bodyPr>
          <a:lstStyle/>
          <a:p>
            <a:pPr algn="ctr"/>
            <a:r>
              <a:rPr lang="en-US" b="1" dirty="0" smtClean="0">
                <a:solidFill>
                  <a:srgbClr val="FF0000"/>
                </a:solidFill>
              </a:rPr>
              <a:t>Environ.</a:t>
            </a:r>
            <a:br>
              <a:rPr lang="en-US" b="1" dirty="0" smtClean="0">
                <a:solidFill>
                  <a:srgbClr val="FF0000"/>
                </a:solidFill>
              </a:rPr>
            </a:br>
            <a:r>
              <a:rPr lang="en-US" b="1" dirty="0" smtClean="0">
                <a:solidFill>
                  <a:srgbClr val="FF0000"/>
                </a:solidFill>
              </a:rPr>
              <a:t>Monitoring</a:t>
            </a:r>
            <a:endParaRPr lang="en-US" b="1" dirty="0">
              <a:solidFill>
                <a:srgbClr val="FF0000"/>
              </a:solidFill>
            </a:endParaRPr>
          </a:p>
        </p:txBody>
      </p:sp>
      <p:sp>
        <p:nvSpPr>
          <p:cNvPr id="21" name="TextBox 20"/>
          <p:cNvSpPr txBox="1"/>
          <p:nvPr/>
        </p:nvSpPr>
        <p:spPr>
          <a:xfrm>
            <a:off x="7411044" y="5368741"/>
            <a:ext cx="1364476" cy="369332"/>
          </a:xfrm>
          <a:prstGeom prst="rect">
            <a:avLst/>
          </a:prstGeom>
          <a:solidFill>
            <a:srgbClr val="FFFFFF">
              <a:alpha val="60000"/>
            </a:srgbClr>
          </a:solidFill>
        </p:spPr>
        <p:txBody>
          <a:bodyPr wrap="none" rtlCol="0">
            <a:spAutoFit/>
          </a:bodyPr>
          <a:lstStyle/>
          <a:p>
            <a:r>
              <a:rPr lang="en-US" b="1" dirty="0" smtClean="0">
                <a:solidFill>
                  <a:srgbClr val="FF0000"/>
                </a:solidFill>
              </a:rPr>
              <a:t>Data Library</a:t>
            </a:r>
            <a:endParaRPr lang="en-US" b="1" dirty="0">
              <a:solidFill>
                <a:srgbClr val="FF0000"/>
              </a:solidFill>
            </a:endParaRPr>
          </a:p>
        </p:txBody>
      </p:sp>
      <p:sp>
        <p:nvSpPr>
          <p:cNvPr id="22" name="TextBox 21"/>
          <p:cNvSpPr txBox="1"/>
          <p:nvPr/>
        </p:nvSpPr>
        <p:spPr>
          <a:xfrm>
            <a:off x="4897546" y="5018306"/>
            <a:ext cx="1351652" cy="646331"/>
          </a:xfrm>
          <a:prstGeom prst="rect">
            <a:avLst/>
          </a:prstGeom>
          <a:solidFill>
            <a:srgbClr val="FFFFFF">
              <a:alpha val="60000"/>
            </a:srgbClr>
          </a:solidFill>
        </p:spPr>
        <p:txBody>
          <a:bodyPr wrap="none" rtlCol="0">
            <a:spAutoFit/>
          </a:bodyPr>
          <a:lstStyle/>
          <a:p>
            <a:pPr algn="ctr"/>
            <a:r>
              <a:rPr lang="en-US" b="1" dirty="0" smtClean="0">
                <a:solidFill>
                  <a:srgbClr val="FF0000"/>
                </a:solidFill>
              </a:rPr>
              <a:t>Financial</a:t>
            </a:r>
            <a:br>
              <a:rPr lang="en-US" b="1" dirty="0" smtClean="0">
                <a:solidFill>
                  <a:srgbClr val="FF0000"/>
                </a:solidFill>
              </a:rPr>
            </a:br>
            <a:r>
              <a:rPr lang="en-US" b="1" dirty="0" smtClean="0">
                <a:solidFill>
                  <a:srgbClr val="FF0000"/>
                </a:solidFill>
              </a:rPr>
              <a:t>Instruments</a:t>
            </a:r>
            <a:endParaRPr lang="en-US" b="1" dirty="0">
              <a:solidFill>
                <a:srgbClr val="FF0000"/>
              </a:solidFill>
            </a:endParaRPr>
          </a:p>
        </p:txBody>
      </p:sp>
      <p:sp>
        <p:nvSpPr>
          <p:cNvPr id="23" name="TextBox 22"/>
          <p:cNvSpPr txBox="1"/>
          <p:nvPr/>
        </p:nvSpPr>
        <p:spPr>
          <a:xfrm>
            <a:off x="2171251" y="5905585"/>
            <a:ext cx="2656309" cy="646331"/>
          </a:xfrm>
          <a:prstGeom prst="rect">
            <a:avLst/>
          </a:prstGeom>
          <a:noFill/>
        </p:spPr>
        <p:txBody>
          <a:bodyPr wrap="none" rtlCol="0">
            <a:spAutoFit/>
          </a:bodyPr>
          <a:lstStyle/>
          <a:p>
            <a:r>
              <a:rPr lang="en-US" dirty="0" smtClean="0">
                <a:solidFill>
                  <a:srgbClr val="008000"/>
                </a:solidFill>
              </a:rPr>
              <a:t>Shared appointments:</a:t>
            </a:r>
          </a:p>
          <a:p>
            <a:r>
              <a:rPr lang="en-US" b="1" dirty="0" smtClean="0">
                <a:solidFill>
                  <a:srgbClr val="008000"/>
                </a:solidFill>
              </a:rPr>
              <a:t>CWC, CRED, Mailman SPH</a:t>
            </a:r>
            <a:endParaRPr lang="en-US" b="1" dirty="0">
              <a:solidFill>
                <a:srgbClr val="008000"/>
              </a:solidFill>
            </a:endParaRPr>
          </a:p>
        </p:txBody>
      </p:sp>
      <p:pic>
        <p:nvPicPr>
          <p:cNvPr id="24" name="Picture 23" descr="szebiak.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72840" y="1797835"/>
            <a:ext cx="640935" cy="914400"/>
          </a:xfrm>
          <a:prstGeom prst="rect">
            <a:avLst/>
          </a:prstGeom>
        </p:spPr>
      </p:pic>
      <p:sp>
        <p:nvSpPr>
          <p:cNvPr id="25" name="TextBox 24"/>
          <p:cNvSpPr txBox="1"/>
          <p:nvPr/>
        </p:nvSpPr>
        <p:spPr>
          <a:xfrm rot="19850752">
            <a:off x="2120697" y="2609826"/>
            <a:ext cx="1749197" cy="923330"/>
          </a:xfrm>
          <a:prstGeom prst="rect">
            <a:avLst/>
          </a:prstGeom>
          <a:solidFill>
            <a:srgbClr val="FFFFFF">
              <a:alpha val="60000"/>
            </a:srgbClr>
          </a:solidFill>
        </p:spPr>
        <p:txBody>
          <a:bodyPr wrap="none" rtlCol="0">
            <a:spAutoFit/>
          </a:bodyPr>
          <a:lstStyle/>
          <a:p>
            <a:r>
              <a:rPr lang="en-US" b="1" dirty="0" smtClean="0">
                <a:solidFill>
                  <a:srgbClr val="008000"/>
                </a:solidFill>
              </a:rPr>
              <a:t>Climate Services</a:t>
            </a:r>
            <a:br>
              <a:rPr lang="en-US" b="1" dirty="0" smtClean="0">
                <a:solidFill>
                  <a:srgbClr val="008000"/>
                </a:solidFill>
              </a:rPr>
            </a:br>
            <a:r>
              <a:rPr lang="en-US" b="1" dirty="0" smtClean="0">
                <a:solidFill>
                  <a:srgbClr val="008000"/>
                </a:solidFill>
              </a:rPr>
              <a:t>Partnership,</a:t>
            </a:r>
            <a:br>
              <a:rPr lang="en-US" b="1" dirty="0" smtClean="0">
                <a:solidFill>
                  <a:srgbClr val="008000"/>
                </a:solidFill>
              </a:rPr>
            </a:br>
            <a:r>
              <a:rPr lang="en-US" b="1" dirty="0" smtClean="0">
                <a:solidFill>
                  <a:srgbClr val="008000"/>
                </a:solidFill>
              </a:rPr>
              <a:t>Secretariat</a:t>
            </a:r>
            <a:endParaRPr lang="en-US" b="1" dirty="0">
              <a:solidFill>
                <a:srgbClr val="008000"/>
              </a:solidFill>
            </a:endParaRPr>
          </a:p>
        </p:txBody>
      </p:sp>
      <p:pic>
        <p:nvPicPr>
          <p:cNvPr id="26" name="Picture 25" descr="simon-mason.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027" y="2521735"/>
            <a:ext cx="914400" cy="914400"/>
          </a:xfrm>
          <a:prstGeom prst="rect">
            <a:avLst/>
          </a:prstGeom>
        </p:spPr>
      </p:pic>
      <p:grpSp>
        <p:nvGrpSpPr>
          <p:cNvPr id="27" name="Group 26"/>
          <p:cNvGrpSpPr/>
          <p:nvPr/>
        </p:nvGrpSpPr>
        <p:grpSpPr>
          <a:xfrm>
            <a:off x="443873" y="-68099"/>
            <a:ext cx="8643106" cy="430092"/>
            <a:chOff x="443873" y="-68099"/>
            <a:chExt cx="8643106" cy="430092"/>
          </a:xfrm>
        </p:grpSpPr>
        <p:grpSp>
          <p:nvGrpSpPr>
            <p:cNvPr id="28" name="Group 27"/>
            <p:cNvGrpSpPr/>
            <p:nvPr/>
          </p:nvGrpSpPr>
          <p:grpSpPr>
            <a:xfrm>
              <a:off x="443873" y="-67406"/>
              <a:ext cx="8643106" cy="429399"/>
              <a:chOff x="554843" y="-67406"/>
              <a:chExt cx="8643106" cy="429399"/>
            </a:xfrm>
          </p:grpSpPr>
          <p:cxnSp>
            <p:nvCxnSpPr>
              <p:cNvPr id="31" name="Straight Arrow Connector 30"/>
              <p:cNvCxnSpPr/>
              <p:nvPr/>
            </p:nvCxnSpPr>
            <p:spPr>
              <a:xfrm>
                <a:off x="554843" y="271238"/>
                <a:ext cx="8643106" cy="0"/>
              </a:xfrm>
              <a:prstGeom prst="straightConnector1">
                <a:avLst/>
              </a:prstGeom>
              <a:ln w="38100">
                <a:tailEnd type="triangle" w="lg" len="lg"/>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8149922" y="201716"/>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979471" y="181510"/>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848724" y="197264"/>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sp>
            <p:nvSpPr>
              <p:cNvPr id="35" name="Oval 34"/>
              <p:cNvSpPr/>
              <p:nvPr/>
            </p:nvSpPr>
            <p:spPr>
              <a:xfrm>
                <a:off x="8608252" y="185962"/>
                <a:ext cx="109965" cy="147948"/>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1602855" y="-40412"/>
                <a:ext cx="496650" cy="276999"/>
              </a:xfrm>
              <a:prstGeom prst="rect">
                <a:avLst/>
              </a:prstGeom>
              <a:noFill/>
            </p:spPr>
            <p:txBody>
              <a:bodyPr wrap="none" rtlCol="0">
                <a:spAutoFit/>
              </a:bodyPr>
              <a:lstStyle/>
              <a:p>
                <a:r>
                  <a:rPr lang="en-US" sz="1200" dirty="0" smtClean="0">
                    <a:solidFill>
                      <a:schemeClr val="tx2">
                        <a:lumMod val="40000"/>
                        <a:lumOff val="60000"/>
                      </a:schemeClr>
                    </a:solidFill>
                  </a:rPr>
                  <a:t>1990</a:t>
                </a:r>
                <a:endParaRPr lang="en-US" sz="1200" dirty="0">
                  <a:solidFill>
                    <a:schemeClr val="tx2">
                      <a:lumMod val="40000"/>
                      <a:lumOff val="60000"/>
                    </a:schemeClr>
                  </a:solidFill>
                </a:endParaRPr>
              </a:p>
            </p:txBody>
          </p:sp>
          <p:sp>
            <p:nvSpPr>
              <p:cNvPr id="37" name="TextBox 36"/>
              <p:cNvSpPr txBox="1"/>
              <p:nvPr/>
            </p:nvSpPr>
            <p:spPr>
              <a:xfrm>
                <a:off x="4731146" y="-40412"/>
                <a:ext cx="496650" cy="276999"/>
              </a:xfrm>
              <a:prstGeom prst="rect">
                <a:avLst/>
              </a:prstGeom>
              <a:noFill/>
            </p:spPr>
            <p:txBody>
              <a:bodyPr wrap="none" rtlCol="0">
                <a:spAutoFit/>
              </a:bodyPr>
              <a:lstStyle/>
              <a:p>
                <a:r>
                  <a:rPr lang="en-US" sz="1200" dirty="0" smtClean="0">
                    <a:solidFill>
                      <a:schemeClr val="tx2">
                        <a:lumMod val="40000"/>
                        <a:lumOff val="60000"/>
                      </a:schemeClr>
                    </a:solidFill>
                  </a:rPr>
                  <a:t>2000</a:t>
                </a:r>
                <a:endParaRPr lang="en-US" sz="1200" dirty="0">
                  <a:solidFill>
                    <a:schemeClr val="tx2">
                      <a:lumMod val="40000"/>
                      <a:lumOff val="60000"/>
                    </a:schemeClr>
                  </a:solidFill>
                </a:endParaRPr>
              </a:p>
            </p:txBody>
          </p:sp>
          <p:sp>
            <p:nvSpPr>
              <p:cNvPr id="38" name="TextBox 37"/>
              <p:cNvSpPr txBox="1"/>
              <p:nvPr/>
            </p:nvSpPr>
            <p:spPr>
              <a:xfrm>
                <a:off x="7901597" y="-67406"/>
                <a:ext cx="496650" cy="276999"/>
              </a:xfrm>
              <a:prstGeom prst="rect">
                <a:avLst/>
              </a:prstGeom>
              <a:noFill/>
            </p:spPr>
            <p:txBody>
              <a:bodyPr wrap="none" rtlCol="0">
                <a:spAutoFit/>
              </a:bodyPr>
              <a:lstStyle/>
              <a:p>
                <a:r>
                  <a:rPr lang="en-US" sz="1200" dirty="0" smtClean="0">
                    <a:solidFill>
                      <a:schemeClr val="tx2">
                        <a:lumMod val="40000"/>
                        <a:lumOff val="60000"/>
                      </a:schemeClr>
                    </a:solidFill>
                  </a:rPr>
                  <a:t>2010</a:t>
                </a:r>
                <a:endParaRPr lang="en-US" sz="1200" dirty="0">
                  <a:solidFill>
                    <a:schemeClr val="tx2">
                      <a:lumMod val="40000"/>
                      <a:lumOff val="60000"/>
                    </a:schemeClr>
                  </a:solidFill>
                </a:endParaRPr>
              </a:p>
            </p:txBody>
          </p:sp>
          <p:cxnSp>
            <p:nvCxnSpPr>
              <p:cNvPr id="39" name="Straight Connector 38"/>
              <p:cNvCxnSpPr/>
              <p:nvPr/>
            </p:nvCxnSpPr>
            <p:spPr>
              <a:xfrm>
                <a:off x="6613155" y="193839"/>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3411885" y="197264"/>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grpSp>
        <p:sp>
          <p:nvSpPr>
            <p:cNvPr id="29" name="TextBox 28"/>
            <p:cNvSpPr txBox="1"/>
            <p:nvPr/>
          </p:nvSpPr>
          <p:spPr>
            <a:xfrm>
              <a:off x="8322688" y="-68099"/>
              <a:ext cx="415498" cy="307777"/>
            </a:xfrm>
            <a:prstGeom prst="rect">
              <a:avLst/>
            </a:prstGeom>
            <a:noFill/>
          </p:spPr>
          <p:txBody>
            <a:bodyPr wrap="none" rtlCol="0">
              <a:spAutoFit/>
            </a:bodyPr>
            <a:lstStyle/>
            <a:p>
              <a:r>
                <a:rPr lang="en-US" sz="1400" dirty="0" smtClean="0">
                  <a:solidFill>
                    <a:srgbClr val="FFFF00"/>
                  </a:solidFill>
                </a:rPr>
                <a:t>‘12</a:t>
              </a:r>
              <a:endParaRPr lang="en-US" sz="1400" dirty="0">
                <a:solidFill>
                  <a:srgbClr val="FFFF00"/>
                </a:solidFill>
              </a:endParaRPr>
            </a:p>
          </p:txBody>
        </p:sp>
        <p:cxnSp>
          <p:nvCxnSpPr>
            <p:cNvPr id="30" name="Straight Arrow Connector 29"/>
            <p:cNvCxnSpPr/>
            <p:nvPr/>
          </p:nvCxnSpPr>
          <p:spPr>
            <a:xfrm>
              <a:off x="8571262" y="259936"/>
              <a:ext cx="478726" cy="11302"/>
            </a:xfrm>
            <a:prstGeom prst="straightConnector1">
              <a:avLst/>
            </a:prstGeom>
            <a:ln w="31750">
              <a:solidFill>
                <a:srgbClr val="FFFF00"/>
              </a:solidFill>
              <a:tailEnd type="triangle" w="lg" len="lg"/>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08444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52716"/>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smtClean="0">
                <a:solidFill>
                  <a:srgbClr val="FFFF00"/>
                </a:solidFill>
              </a:rPr>
              <a:t>Opportunities</a:t>
            </a:r>
            <a:endParaRPr lang="en-US" sz="3600" b="1" dirty="0">
              <a:solidFill>
                <a:srgbClr val="FFFF00"/>
              </a:solidFill>
            </a:endParaRPr>
          </a:p>
        </p:txBody>
      </p:sp>
      <p:grpSp>
        <p:nvGrpSpPr>
          <p:cNvPr id="19" name="Group 18"/>
          <p:cNvGrpSpPr/>
          <p:nvPr/>
        </p:nvGrpSpPr>
        <p:grpSpPr>
          <a:xfrm>
            <a:off x="457199" y="986123"/>
            <a:ext cx="7974265" cy="5243561"/>
            <a:chOff x="457199" y="986123"/>
            <a:chExt cx="8580463" cy="5642173"/>
          </a:xfrm>
        </p:grpSpPr>
        <p:pic>
          <p:nvPicPr>
            <p:cNvPr id="2" name="Picture 1" descr="Screen Shot 2013-06-23 at 3.37.48 PM.png"/>
            <p:cNvPicPr>
              <a:picLocks noChangeAspect="1"/>
            </p:cNvPicPr>
            <p:nvPr/>
          </p:nvPicPr>
          <p:blipFill rotWithShape="1">
            <a:blip r:embed="rId2">
              <a:extLst>
                <a:ext uri="{28A0092B-C50C-407E-A947-70E740481C1C}">
                  <a14:useLocalDpi xmlns:a14="http://schemas.microsoft.com/office/drawing/2010/main" val="0"/>
                </a:ext>
              </a:extLst>
            </a:blip>
            <a:srcRect l="22248" t="14805" r="28805" b="12490"/>
            <a:stretch/>
          </p:blipFill>
          <p:spPr>
            <a:xfrm>
              <a:off x="457199" y="986123"/>
              <a:ext cx="6077531" cy="5642173"/>
            </a:xfrm>
            <a:prstGeom prst="rect">
              <a:avLst/>
            </a:prstGeom>
          </p:spPr>
        </p:pic>
        <p:pic>
          <p:nvPicPr>
            <p:cNvPr id="4" name="Picture 3" descr="Screen Shot 2013-06-23 at 3.40.51 PM.png"/>
            <p:cNvPicPr>
              <a:picLocks noChangeAspect="1"/>
            </p:cNvPicPr>
            <p:nvPr/>
          </p:nvPicPr>
          <p:blipFill rotWithShape="1">
            <a:blip r:embed="rId3">
              <a:extLst>
                <a:ext uri="{28A0092B-C50C-407E-A947-70E740481C1C}">
                  <a14:useLocalDpi xmlns:a14="http://schemas.microsoft.com/office/drawing/2010/main" val="0"/>
                </a:ext>
              </a:extLst>
            </a:blip>
            <a:srcRect l="7955" t="26891" r="13029" b="21118"/>
            <a:stretch/>
          </p:blipFill>
          <p:spPr>
            <a:xfrm>
              <a:off x="1812469" y="3427459"/>
              <a:ext cx="7225193" cy="2971286"/>
            </a:xfrm>
            <a:prstGeom prst="rect">
              <a:avLst/>
            </a:prstGeom>
          </p:spPr>
        </p:pic>
      </p:grpSp>
      <p:grpSp>
        <p:nvGrpSpPr>
          <p:cNvPr id="5" name="Group 4"/>
          <p:cNvGrpSpPr/>
          <p:nvPr/>
        </p:nvGrpSpPr>
        <p:grpSpPr>
          <a:xfrm>
            <a:off x="443873" y="-68099"/>
            <a:ext cx="8643106" cy="430092"/>
            <a:chOff x="443873" y="-68099"/>
            <a:chExt cx="8643106" cy="430092"/>
          </a:xfrm>
        </p:grpSpPr>
        <p:grpSp>
          <p:nvGrpSpPr>
            <p:cNvPr id="6" name="Group 5"/>
            <p:cNvGrpSpPr/>
            <p:nvPr/>
          </p:nvGrpSpPr>
          <p:grpSpPr>
            <a:xfrm>
              <a:off x="443873" y="-67406"/>
              <a:ext cx="8643106" cy="429399"/>
              <a:chOff x="554843" y="-67406"/>
              <a:chExt cx="8643106" cy="429399"/>
            </a:xfrm>
          </p:grpSpPr>
          <p:cxnSp>
            <p:nvCxnSpPr>
              <p:cNvPr id="9" name="Straight Arrow Connector 8"/>
              <p:cNvCxnSpPr/>
              <p:nvPr/>
            </p:nvCxnSpPr>
            <p:spPr>
              <a:xfrm>
                <a:off x="554843" y="271238"/>
                <a:ext cx="8643106" cy="0"/>
              </a:xfrm>
              <a:prstGeom prst="straightConnector1">
                <a:avLst/>
              </a:prstGeom>
              <a:ln w="38100">
                <a:tailEnd type="triangle" w="lg" len="lg"/>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8149922" y="201716"/>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4979471" y="181510"/>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848724" y="197264"/>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8608252" y="185962"/>
                <a:ext cx="109965" cy="147948"/>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602855" y="-40412"/>
                <a:ext cx="496650" cy="276999"/>
              </a:xfrm>
              <a:prstGeom prst="rect">
                <a:avLst/>
              </a:prstGeom>
              <a:noFill/>
            </p:spPr>
            <p:txBody>
              <a:bodyPr wrap="none" rtlCol="0">
                <a:spAutoFit/>
              </a:bodyPr>
              <a:lstStyle/>
              <a:p>
                <a:r>
                  <a:rPr lang="en-US" sz="1200" dirty="0" smtClean="0">
                    <a:solidFill>
                      <a:schemeClr val="tx2">
                        <a:lumMod val="40000"/>
                        <a:lumOff val="60000"/>
                      </a:schemeClr>
                    </a:solidFill>
                  </a:rPr>
                  <a:t>1990</a:t>
                </a:r>
                <a:endParaRPr lang="en-US" sz="1200" dirty="0">
                  <a:solidFill>
                    <a:schemeClr val="tx2">
                      <a:lumMod val="40000"/>
                      <a:lumOff val="60000"/>
                    </a:schemeClr>
                  </a:solidFill>
                </a:endParaRPr>
              </a:p>
            </p:txBody>
          </p:sp>
          <p:sp>
            <p:nvSpPr>
              <p:cNvPr id="15" name="TextBox 14"/>
              <p:cNvSpPr txBox="1"/>
              <p:nvPr/>
            </p:nvSpPr>
            <p:spPr>
              <a:xfrm>
                <a:off x="4731146" y="-40412"/>
                <a:ext cx="496650" cy="276999"/>
              </a:xfrm>
              <a:prstGeom prst="rect">
                <a:avLst/>
              </a:prstGeom>
              <a:noFill/>
            </p:spPr>
            <p:txBody>
              <a:bodyPr wrap="none" rtlCol="0">
                <a:spAutoFit/>
              </a:bodyPr>
              <a:lstStyle/>
              <a:p>
                <a:r>
                  <a:rPr lang="en-US" sz="1200" dirty="0" smtClean="0">
                    <a:solidFill>
                      <a:schemeClr val="tx2">
                        <a:lumMod val="40000"/>
                        <a:lumOff val="60000"/>
                      </a:schemeClr>
                    </a:solidFill>
                  </a:rPr>
                  <a:t>2000</a:t>
                </a:r>
                <a:endParaRPr lang="en-US" sz="1200" dirty="0">
                  <a:solidFill>
                    <a:schemeClr val="tx2">
                      <a:lumMod val="40000"/>
                      <a:lumOff val="60000"/>
                    </a:schemeClr>
                  </a:solidFill>
                </a:endParaRPr>
              </a:p>
            </p:txBody>
          </p:sp>
          <p:sp>
            <p:nvSpPr>
              <p:cNvPr id="16" name="TextBox 15"/>
              <p:cNvSpPr txBox="1"/>
              <p:nvPr/>
            </p:nvSpPr>
            <p:spPr>
              <a:xfrm>
                <a:off x="7901597" y="-67406"/>
                <a:ext cx="496650" cy="276999"/>
              </a:xfrm>
              <a:prstGeom prst="rect">
                <a:avLst/>
              </a:prstGeom>
              <a:noFill/>
            </p:spPr>
            <p:txBody>
              <a:bodyPr wrap="none" rtlCol="0">
                <a:spAutoFit/>
              </a:bodyPr>
              <a:lstStyle/>
              <a:p>
                <a:r>
                  <a:rPr lang="en-US" sz="1200" dirty="0" smtClean="0">
                    <a:solidFill>
                      <a:schemeClr val="tx2">
                        <a:lumMod val="40000"/>
                        <a:lumOff val="60000"/>
                      </a:schemeClr>
                    </a:solidFill>
                  </a:rPr>
                  <a:t>2010</a:t>
                </a:r>
                <a:endParaRPr lang="en-US" sz="1200" dirty="0">
                  <a:solidFill>
                    <a:schemeClr val="tx2">
                      <a:lumMod val="40000"/>
                      <a:lumOff val="60000"/>
                    </a:schemeClr>
                  </a:solidFill>
                </a:endParaRPr>
              </a:p>
            </p:txBody>
          </p:sp>
          <p:cxnSp>
            <p:nvCxnSpPr>
              <p:cNvPr id="17" name="Straight Connector 16"/>
              <p:cNvCxnSpPr/>
              <p:nvPr/>
            </p:nvCxnSpPr>
            <p:spPr>
              <a:xfrm>
                <a:off x="6613155" y="193839"/>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411885" y="197264"/>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grpSp>
        <p:sp>
          <p:nvSpPr>
            <p:cNvPr id="7" name="TextBox 6"/>
            <p:cNvSpPr txBox="1"/>
            <p:nvPr/>
          </p:nvSpPr>
          <p:spPr>
            <a:xfrm>
              <a:off x="8322688" y="-68099"/>
              <a:ext cx="415498" cy="307777"/>
            </a:xfrm>
            <a:prstGeom prst="rect">
              <a:avLst/>
            </a:prstGeom>
            <a:noFill/>
          </p:spPr>
          <p:txBody>
            <a:bodyPr wrap="none" rtlCol="0">
              <a:spAutoFit/>
            </a:bodyPr>
            <a:lstStyle/>
            <a:p>
              <a:r>
                <a:rPr lang="en-US" sz="1400" dirty="0" smtClean="0">
                  <a:solidFill>
                    <a:srgbClr val="FFFF00"/>
                  </a:solidFill>
                </a:rPr>
                <a:t>‘12</a:t>
              </a:r>
              <a:endParaRPr lang="en-US" sz="1400" dirty="0">
                <a:solidFill>
                  <a:srgbClr val="FFFF00"/>
                </a:solidFill>
              </a:endParaRPr>
            </a:p>
          </p:txBody>
        </p:sp>
        <p:cxnSp>
          <p:nvCxnSpPr>
            <p:cNvPr id="8" name="Straight Arrow Connector 7"/>
            <p:cNvCxnSpPr/>
            <p:nvPr/>
          </p:nvCxnSpPr>
          <p:spPr>
            <a:xfrm>
              <a:off x="8571262" y="259936"/>
              <a:ext cx="478726" cy="11302"/>
            </a:xfrm>
            <a:prstGeom prst="straightConnector1">
              <a:avLst/>
            </a:prstGeom>
            <a:ln w="31750">
              <a:solidFill>
                <a:srgbClr val="FFFF00"/>
              </a:solidFill>
              <a:tailEnd type="triangle" w="lg" len="lg"/>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084447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52716"/>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smtClean="0">
                <a:solidFill>
                  <a:srgbClr val="FFFF00"/>
                </a:solidFill>
              </a:rPr>
              <a:t>Opportunities</a:t>
            </a:r>
            <a:endParaRPr lang="en-US" sz="3600" b="1" dirty="0">
              <a:solidFill>
                <a:srgbClr val="FFFF00"/>
              </a:solidFill>
            </a:endParaRPr>
          </a:p>
        </p:txBody>
      </p:sp>
      <p:pic>
        <p:nvPicPr>
          <p:cNvPr id="3" name="Picture 2" descr="Screen Shot 2013-06-23 at 1.48.40 PM.png"/>
          <p:cNvPicPr>
            <a:picLocks noChangeAspect="1"/>
          </p:cNvPicPr>
          <p:nvPr/>
        </p:nvPicPr>
        <p:blipFill rotWithShape="1">
          <a:blip r:embed="rId2">
            <a:extLst>
              <a:ext uri="{28A0092B-C50C-407E-A947-70E740481C1C}">
                <a14:useLocalDpi xmlns:a14="http://schemas.microsoft.com/office/drawing/2010/main" val="0"/>
              </a:ext>
            </a:extLst>
          </a:blip>
          <a:srcRect l="13080" t="12652" r="20175" b="20688"/>
          <a:stretch/>
        </p:blipFill>
        <p:spPr>
          <a:xfrm>
            <a:off x="2934463" y="1158926"/>
            <a:ext cx="6103193" cy="3809657"/>
          </a:xfrm>
          <a:prstGeom prst="rect">
            <a:avLst/>
          </a:prstGeom>
        </p:spPr>
      </p:pic>
      <p:pic>
        <p:nvPicPr>
          <p:cNvPr id="4" name="Picture 3" descr="Screen Shot 2013-06-23 at 1.44.30 PM.png"/>
          <p:cNvPicPr>
            <a:picLocks noChangeAspect="1"/>
          </p:cNvPicPr>
          <p:nvPr/>
        </p:nvPicPr>
        <p:blipFill rotWithShape="1">
          <a:blip r:embed="rId3">
            <a:extLst>
              <a:ext uri="{28A0092B-C50C-407E-A947-70E740481C1C}">
                <a14:useLocalDpi xmlns:a14="http://schemas.microsoft.com/office/drawing/2010/main" val="0"/>
              </a:ext>
            </a:extLst>
          </a:blip>
          <a:srcRect l="11867" t="24732" r="20175" b="14863"/>
          <a:stretch/>
        </p:blipFill>
        <p:spPr>
          <a:xfrm>
            <a:off x="160286" y="2686264"/>
            <a:ext cx="6214159" cy="3452116"/>
          </a:xfrm>
          <a:prstGeom prst="rect">
            <a:avLst/>
          </a:prstGeom>
        </p:spPr>
      </p:pic>
      <p:grpSp>
        <p:nvGrpSpPr>
          <p:cNvPr id="5" name="Group 4"/>
          <p:cNvGrpSpPr/>
          <p:nvPr/>
        </p:nvGrpSpPr>
        <p:grpSpPr>
          <a:xfrm>
            <a:off x="443873" y="-68099"/>
            <a:ext cx="8643106" cy="430092"/>
            <a:chOff x="443873" y="-68099"/>
            <a:chExt cx="8643106" cy="430092"/>
          </a:xfrm>
        </p:grpSpPr>
        <p:grpSp>
          <p:nvGrpSpPr>
            <p:cNvPr id="6" name="Group 5"/>
            <p:cNvGrpSpPr/>
            <p:nvPr/>
          </p:nvGrpSpPr>
          <p:grpSpPr>
            <a:xfrm>
              <a:off x="443873" y="-67406"/>
              <a:ext cx="8643106" cy="429399"/>
              <a:chOff x="554843" y="-67406"/>
              <a:chExt cx="8643106" cy="429399"/>
            </a:xfrm>
          </p:grpSpPr>
          <p:cxnSp>
            <p:nvCxnSpPr>
              <p:cNvPr id="9" name="Straight Arrow Connector 8"/>
              <p:cNvCxnSpPr/>
              <p:nvPr/>
            </p:nvCxnSpPr>
            <p:spPr>
              <a:xfrm>
                <a:off x="554843" y="271238"/>
                <a:ext cx="8643106" cy="0"/>
              </a:xfrm>
              <a:prstGeom prst="straightConnector1">
                <a:avLst/>
              </a:prstGeom>
              <a:ln w="38100">
                <a:tailEnd type="triangle" w="lg" len="lg"/>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8149922" y="201716"/>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4979471" y="181510"/>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848724" y="197264"/>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8608252" y="185962"/>
                <a:ext cx="109965" cy="147948"/>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602855" y="-40412"/>
                <a:ext cx="496650" cy="276999"/>
              </a:xfrm>
              <a:prstGeom prst="rect">
                <a:avLst/>
              </a:prstGeom>
              <a:noFill/>
            </p:spPr>
            <p:txBody>
              <a:bodyPr wrap="none" rtlCol="0">
                <a:spAutoFit/>
              </a:bodyPr>
              <a:lstStyle/>
              <a:p>
                <a:r>
                  <a:rPr lang="en-US" sz="1200" dirty="0" smtClean="0">
                    <a:solidFill>
                      <a:schemeClr val="tx2">
                        <a:lumMod val="40000"/>
                        <a:lumOff val="60000"/>
                      </a:schemeClr>
                    </a:solidFill>
                  </a:rPr>
                  <a:t>1990</a:t>
                </a:r>
                <a:endParaRPr lang="en-US" sz="1200" dirty="0">
                  <a:solidFill>
                    <a:schemeClr val="tx2">
                      <a:lumMod val="40000"/>
                      <a:lumOff val="60000"/>
                    </a:schemeClr>
                  </a:solidFill>
                </a:endParaRPr>
              </a:p>
            </p:txBody>
          </p:sp>
          <p:sp>
            <p:nvSpPr>
              <p:cNvPr id="15" name="TextBox 14"/>
              <p:cNvSpPr txBox="1"/>
              <p:nvPr/>
            </p:nvSpPr>
            <p:spPr>
              <a:xfrm>
                <a:off x="4731146" y="-40412"/>
                <a:ext cx="496650" cy="276999"/>
              </a:xfrm>
              <a:prstGeom prst="rect">
                <a:avLst/>
              </a:prstGeom>
              <a:noFill/>
            </p:spPr>
            <p:txBody>
              <a:bodyPr wrap="none" rtlCol="0">
                <a:spAutoFit/>
              </a:bodyPr>
              <a:lstStyle/>
              <a:p>
                <a:r>
                  <a:rPr lang="en-US" sz="1200" dirty="0" smtClean="0">
                    <a:solidFill>
                      <a:schemeClr val="tx2">
                        <a:lumMod val="40000"/>
                        <a:lumOff val="60000"/>
                      </a:schemeClr>
                    </a:solidFill>
                  </a:rPr>
                  <a:t>2000</a:t>
                </a:r>
                <a:endParaRPr lang="en-US" sz="1200" dirty="0">
                  <a:solidFill>
                    <a:schemeClr val="tx2">
                      <a:lumMod val="40000"/>
                      <a:lumOff val="60000"/>
                    </a:schemeClr>
                  </a:solidFill>
                </a:endParaRPr>
              </a:p>
            </p:txBody>
          </p:sp>
          <p:sp>
            <p:nvSpPr>
              <p:cNvPr id="16" name="TextBox 15"/>
              <p:cNvSpPr txBox="1"/>
              <p:nvPr/>
            </p:nvSpPr>
            <p:spPr>
              <a:xfrm>
                <a:off x="7901597" y="-67406"/>
                <a:ext cx="496650" cy="276999"/>
              </a:xfrm>
              <a:prstGeom prst="rect">
                <a:avLst/>
              </a:prstGeom>
              <a:noFill/>
            </p:spPr>
            <p:txBody>
              <a:bodyPr wrap="none" rtlCol="0">
                <a:spAutoFit/>
              </a:bodyPr>
              <a:lstStyle/>
              <a:p>
                <a:r>
                  <a:rPr lang="en-US" sz="1200" dirty="0" smtClean="0">
                    <a:solidFill>
                      <a:schemeClr val="tx2">
                        <a:lumMod val="40000"/>
                        <a:lumOff val="60000"/>
                      </a:schemeClr>
                    </a:solidFill>
                  </a:rPr>
                  <a:t>2010</a:t>
                </a:r>
                <a:endParaRPr lang="en-US" sz="1200" dirty="0">
                  <a:solidFill>
                    <a:schemeClr val="tx2">
                      <a:lumMod val="40000"/>
                      <a:lumOff val="60000"/>
                    </a:schemeClr>
                  </a:solidFill>
                </a:endParaRPr>
              </a:p>
            </p:txBody>
          </p:sp>
          <p:cxnSp>
            <p:nvCxnSpPr>
              <p:cNvPr id="17" name="Straight Connector 16"/>
              <p:cNvCxnSpPr/>
              <p:nvPr/>
            </p:nvCxnSpPr>
            <p:spPr>
              <a:xfrm>
                <a:off x="6613155" y="193839"/>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411885" y="197264"/>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grpSp>
        <p:sp>
          <p:nvSpPr>
            <p:cNvPr id="7" name="TextBox 6"/>
            <p:cNvSpPr txBox="1"/>
            <p:nvPr/>
          </p:nvSpPr>
          <p:spPr>
            <a:xfrm>
              <a:off x="8322688" y="-68099"/>
              <a:ext cx="415498" cy="307777"/>
            </a:xfrm>
            <a:prstGeom prst="rect">
              <a:avLst/>
            </a:prstGeom>
            <a:noFill/>
          </p:spPr>
          <p:txBody>
            <a:bodyPr wrap="none" rtlCol="0">
              <a:spAutoFit/>
            </a:bodyPr>
            <a:lstStyle/>
            <a:p>
              <a:r>
                <a:rPr lang="en-US" sz="1400" dirty="0" smtClean="0">
                  <a:solidFill>
                    <a:srgbClr val="FFFF00"/>
                  </a:solidFill>
                </a:rPr>
                <a:t>‘12</a:t>
              </a:r>
              <a:endParaRPr lang="en-US" sz="1400" dirty="0">
                <a:solidFill>
                  <a:srgbClr val="FFFF00"/>
                </a:solidFill>
              </a:endParaRPr>
            </a:p>
          </p:txBody>
        </p:sp>
        <p:cxnSp>
          <p:nvCxnSpPr>
            <p:cNvPr id="8" name="Straight Arrow Connector 7"/>
            <p:cNvCxnSpPr/>
            <p:nvPr/>
          </p:nvCxnSpPr>
          <p:spPr>
            <a:xfrm>
              <a:off x="8571262" y="259936"/>
              <a:ext cx="478726" cy="11302"/>
            </a:xfrm>
            <a:prstGeom prst="straightConnector1">
              <a:avLst/>
            </a:prstGeom>
            <a:ln w="31750">
              <a:solidFill>
                <a:srgbClr val="FFFF00"/>
              </a:solidFill>
              <a:tailEnd type="triangle" w="lg" len="lg"/>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08444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274637"/>
            <a:ext cx="3593143" cy="2967755"/>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rgbClr val="FFFF00"/>
                </a:solidFill>
                <a:latin typeface="Helvetica Neue Light"/>
                <a:cs typeface="Helvetica Neue Light"/>
              </a:rPr>
              <a:t>El Niño Events Affect Climate Worldwide</a:t>
            </a:r>
            <a:br>
              <a:rPr lang="en-US" sz="2800" dirty="0" smtClean="0">
                <a:solidFill>
                  <a:srgbClr val="FFFF00"/>
                </a:solidFill>
                <a:latin typeface="Helvetica Neue Light"/>
                <a:cs typeface="Helvetica Neue Light"/>
              </a:rPr>
            </a:br>
            <a:r>
              <a:rPr lang="en-US" sz="2400" dirty="0" smtClean="0">
                <a:solidFill>
                  <a:srgbClr val="FFFF00"/>
                </a:solidFill>
                <a:latin typeface="Helvetica Neue Light"/>
                <a:cs typeface="Helvetica Neue Light"/>
              </a:rPr>
              <a:t>-- especially in the tropics</a:t>
            </a:r>
            <a:endParaRPr lang="en-US" sz="2400" dirty="0">
              <a:solidFill>
                <a:srgbClr val="FFFF00"/>
              </a:solidFill>
              <a:latin typeface="Helvetica Neue Light"/>
              <a:cs typeface="Helvetica Neue Light"/>
            </a:endParaRPr>
          </a:p>
        </p:txBody>
      </p:sp>
      <p:grpSp>
        <p:nvGrpSpPr>
          <p:cNvPr id="3" name="Group 2"/>
          <p:cNvGrpSpPr/>
          <p:nvPr/>
        </p:nvGrpSpPr>
        <p:grpSpPr>
          <a:xfrm>
            <a:off x="443873" y="-67406"/>
            <a:ext cx="8643106" cy="429399"/>
            <a:chOff x="554843" y="-67406"/>
            <a:chExt cx="8643106" cy="429399"/>
          </a:xfrm>
        </p:grpSpPr>
        <p:cxnSp>
          <p:nvCxnSpPr>
            <p:cNvPr id="4" name="Straight Arrow Connector 3"/>
            <p:cNvCxnSpPr/>
            <p:nvPr/>
          </p:nvCxnSpPr>
          <p:spPr>
            <a:xfrm>
              <a:off x="554843" y="271238"/>
              <a:ext cx="8643106" cy="0"/>
            </a:xfrm>
            <a:prstGeom prst="straightConnector1">
              <a:avLst/>
            </a:prstGeom>
            <a:ln w="38100">
              <a:tailEnd type="triangle" w="lg" len="lg"/>
            </a:ln>
          </p:spPr>
          <p:style>
            <a:lnRef idx="2">
              <a:schemeClr val="accent1"/>
            </a:lnRef>
            <a:fillRef idx="0">
              <a:schemeClr val="accent1"/>
            </a:fillRef>
            <a:effectRef idx="1">
              <a:schemeClr val="accent1"/>
            </a:effectRef>
            <a:fontRef idx="minor">
              <a:schemeClr val="tx1"/>
            </a:fontRef>
          </p:style>
        </p:cxnSp>
        <p:sp>
          <p:nvSpPr>
            <p:cNvPr id="5" name="Oval 4"/>
            <p:cNvSpPr/>
            <p:nvPr/>
          </p:nvSpPr>
          <p:spPr>
            <a:xfrm>
              <a:off x="839430" y="209593"/>
              <a:ext cx="109965" cy="147948"/>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8149922" y="201716"/>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979471" y="181510"/>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848724" y="197264"/>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602855" y="-40412"/>
              <a:ext cx="496650" cy="276999"/>
            </a:xfrm>
            <a:prstGeom prst="rect">
              <a:avLst/>
            </a:prstGeom>
            <a:noFill/>
          </p:spPr>
          <p:txBody>
            <a:bodyPr wrap="none" rtlCol="0">
              <a:spAutoFit/>
            </a:bodyPr>
            <a:lstStyle/>
            <a:p>
              <a:r>
                <a:rPr lang="en-US" sz="1200" dirty="0" smtClean="0">
                  <a:solidFill>
                    <a:schemeClr val="tx2">
                      <a:lumMod val="40000"/>
                      <a:lumOff val="60000"/>
                    </a:schemeClr>
                  </a:solidFill>
                </a:rPr>
                <a:t>1990</a:t>
              </a:r>
              <a:endParaRPr lang="en-US" sz="1200" dirty="0">
                <a:solidFill>
                  <a:schemeClr val="tx2">
                    <a:lumMod val="40000"/>
                    <a:lumOff val="60000"/>
                  </a:schemeClr>
                </a:solidFill>
              </a:endParaRPr>
            </a:p>
          </p:txBody>
        </p:sp>
        <p:sp>
          <p:nvSpPr>
            <p:cNvPr id="10" name="TextBox 9"/>
            <p:cNvSpPr txBox="1"/>
            <p:nvPr/>
          </p:nvSpPr>
          <p:spPr>
            <a:xfrm>
              <a:off x="4731146" y="-40412"/>
              <a:ext cx="496650" cy="276999"/>
            </a:xfrm>
            <a:prstGeom prst="rect">
              <a:avLst/>
            </a:prstGeom>
            <a:noFill/>
          </p:spPr>
          <p:txBody>
            <a:bodyPr wrap="none" rtlCol="0">
              <a:spAutoFit/>
            </a:bodyPr>
            <a:lstStyle/>
            <a:p>
              <a:r>
                <a:rPr lang="en-US" sz="1200" dirty="0" smtClean="0">
                  <a:solidFill>
                    <a:schemeClr val="tx2">
                      <a:lumMod val="40000"/>
                      <a:lumOff val="60000"/>
                    </a:schemeClr>
                  </a:solidFill>
                </a:rPr>
                <a:t>2000</a:t>
              </a:r>
              <a:endParaRPr lang="en-US" sz="1200" dirty="0">
                <a:solidFill>
                  <a:schemeClr val="tx2">
                    <a:lumMod val="40000"/>
                    <a:lumOff val="60000"/>
                  </a:schemeClr>
                </a:solidFill>
              </a:endParaRPr>
            </a:p>
          </p:txBody>
        </p:sp>
        <p:sp>
          <p:nvSpPr>
            <p:cNvPr id="11" name="TextBox 10"/>
            <p:cNvSpPr txBox="1"/>
            <p:nvPr/>
          </p:nvSpPr>
          <p:spPr>
            <a:xfrm>
              <a:off x="7901597" y="-67406"/>
              <a:ext cx="496650" cy="276999"/>
            </a:xfrm>
            <a:prstGeom prst="rect">
              <a:avLst/>
            </a:prstGeom>
            <a:noFill/>
          </p:spPr>
          <p:txBody>
            <a:bodyPr wrap="none" rtlCol="0">
              <a:spAutoFit/>
            </a:bodyPr>
            <a:lstStyle/>
            <a:p>
              <a:r>
                <a:rPr lang="en-US" sz="1200" dirty="0" smtClean="0">
                  <a:solidFill>
                    <a:schemeClr val="tx2">
                      <a:lumMod val="40000"/>
                      <a:lumOff val="60000"/>
                    </a:schemeClr>
                  </a:solidFill>
                </a:rPr>
                <a:t>2010</a:t>
              </a:r>
              <a:endParaRPr lang="en-US" sz="1200" dirty="0">
                <a:solidFill>
                  <a:schemeClr val="tx2">
                    <a:lumMod val="40000"/>
                    <a:lumOff val="60000"/>
                  </a:schemeClr>
                </a:solidFill>
              </a:endParaRPr>
            </a:p>
          </p:txBody>
        </p:sp>
        <p:cxnSp>
          <p:nvCxnSpPr>
            <p:cNvPr id="12" name="Straight Connector 11"/>
            <p:cNvCxnSpPr/>
            <p:nvPr/>
          </p:nvCxnSpPr>
          <p:spPr>
            <a:xfrm>
              <a:off x="6613155" y="193839"/>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411885" y="197264"/>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grpSp>
      <p:pic>
        <p:nvPicPr>
          <p:cNvPr id="14" name="Picture 13" descr="warm.gi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3143" y="0"/>
            <a:ext cx="5305778" cy="6858000"/>
          </a:xfrm>
          <a:prstGeom prst="rect">
            <a:avLst/>
          </a:prstGeom>
        </p:spPr>
      </p:pic>
      <p:sp>
        <p:nvSpPr>
          <p:cNvPr id="15" name="TextBox 14"/>
          <p:cNvSpPr txBox="1"/>
          <p:nvPr/>
        </p:nvSpPr>
        <p:spPr>
          <a:xfrm>
            <a:off x="579448" y="-55770"/>
            <a:ext cx="415498" cy="307777"/>
          </a:xfrm>
          <a:prstGeom prst="rect">
            <a:avLst/>
          </a:prstGeom>
          <a:noFill/>
        </p:spPr>
        <p:txBody>
          <a:bodyPr wrap="none" rtlCol="0">
            <a:spAutoFit/>
          </a:bodyPr>
          <a:lstStyle/>
          <a:p>
            <a:r>
              <a:rPr lang="en-US" sz="1400" dirty="0" smtClean="0">
                <a:solidFill>
                  <a:srgbClr val="FFFF00"/>
                </a:solidFill>
              </a:rPr>
              <a:t>‘87</a:t>
            </a:r>
            <a:endParaRPr lang="en-US" sz="1400" dirty="0">
              <a:solidFill>
                <a:srgbClr val="FFFF00"/>
              </a:solidFill>
            </a:endParaRPr>
          </a:p>
        </p:txBody>
      </p:sp>
    </p:spTree>
    <p:extLst>
      <p:ext uri="{BB962C8B-B14F-4D97-AF65-F5344CB8AC3E}">
        <p14:creationId xmlns:p14="http://schemas.microsoft.com/office/powerpoint/2010/main" val="18084447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027213" y="115888"/>
            <a:ext cx="1490591" cy="369332"/>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i="1" dirty="0">
                <a:solidFill>
                  <a:srgbClr val="FF6600"/>
                </a:solidFill>
                <a:latin typeface="Helvetica Neue Light"/>
                <a:cs typeface="Helvetica Neue Light"/>
              </a:rPr>
              <a:t>DROUGHTS</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990600" y="685800"/>
            <a:ext cx="3532188" cy="5486400"/>
          </a:xfrm>
          <a:prstGeom prst="rect">
            <a:avLst/>
          </a:prstGeom>
        </p:spPr>
      </p:pic>
      <p:sp>
        <p:nvSpPr>
          <p:cNvPr id="4" name="Text Box 5"/>
          <p:cNvSpPr txBox="1">
            <a:spLocks noChangeArrowheads="1"/>
          </p:cNvSpPr>
          <p:nvPr/>
        </p:nvSpPr>
        <p:spPr bwMode="auto">
          <a:xfrm>
            <a:off x="1066800" y="700088"/>
            <a:ext cx="177703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i="1">
                <a:solidFill>
                  <a:srgbClr val="F8F8F8"/>
                </a:solidFill>
                <a:latin typeface="Helvetica Neue Light"/>
                <a:cs typeface="Helvetica Neue Light"/>
              </a:rPr>
              <a:t>Southern Africa</a:t>
            </a:r>
          </a:p>
        </p:txBody>
      </p:sp>
      <p:sp>
        <p:nvSpPr>
          <p:cNvPr id="6" name="TextBox 5"/>
          <p:cNvSpPr txBox="1"/>
          <p:nvPr/>
        </p:nvSpPr>
        <p:spPr>
          <a:xfrm>
            <a:off x="2848129" y="4660358"/>
            <a:ext cx="1681498" cy="461665"/>
          </a:xfrm>
          <a:prstGeom prst="rect">
            <a:avLst/>
          </a:prstGeom>
          <a:noFill/>
          <a:ln>
            <a:solidFill>
              <a:srgbClr val="FFFF00"/>
            </a:solidFill>
          </a:ln>
        </p:spPr>
        <p:txBody>
          <a:bodyPr wrap="none" rtlCol="0">
            <a:spAutoFit/>
          </a:bodyPr>
          <a:lstStyle/>
          <a:p>
            <a:r>
              <a:rPr lang="en-US" sz="2400" i="1" dirty="0" smtClean="0">
                <a:solidFill>
                  <a:srgbClr val="FFFF00"/>
                </a:solidFill>
                <a:latin typeface="Helvetica Neue Light"/>
                <a:cs typeface="Helvetica Neue Light"/>
              </a:rPr>
              <a:t>Agriculture</a:t>
            </a:r>
            <a:endParaRPr lang="en-US" sz="2400" i="1" dirty="0">
              <a:solidFill>
                <a:srgbClr val="FFFF00"/>
              </a:solidFill>
              <a:latin typeface="Helvetica Neue Light"/>
              <a:cs typeface="Helvetica Neue Light"/>
            </a:endParaRPr>
          </a:p>
        </p:txBody>
      </p:sp>
      <p:grpSp>
        <p:nvGrpSpPr>
          <p:cNvPr id="7" name="Group 6"/>
          <p:cNvGrpSpPr/>
          <p:nvPr/>
        </p:nvGrpSpPr>
        <p:grpSpPr>
          <a:xfrm>
            <a:off x="4495800" y="685800"/>
            <a:ext cx="4249212" cy="5486400"/>
            <a:chOff x="4495800" y="685800"/>
            <a:chExt cx="4249212" cy="5486400"/>
          </a:xfrm>
        </p:grpSpPr>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685800"/>
              <a:ext cx="4148138"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 name="TextBox 8"/>
            <p:cNvSpPr txBox="1"/>
            <p:nvPr/>
          </p:nvSpPr>
          <p:spPr>
            <a:xfrm>
              <a:off x="6095256" y="3900413"/>
              <a:ext cx="2649756" cy="461665"/>
            </a:xfrm>
            <a:prstGeom prst="rect">
              <a:avLst/>
            </a:prstGeom>
            <a:noFill/>
            <a:ln>
              <a:solidFill>
                <a:srgbClr val="FFFF00"/>
              </a:solidFill>
            </a:ln>
          </p:spPr>
          <p:txBody>
            <a:bodyPr wrap="none" rtlCol="0">
              <a:spAutoFit/>
            </a:bodyPr>
            <a:lstStyle/>
            <a:p>
              <a:r>
                <a:rPr lang="en-US" sz="2400" i="1" dirty="0" smtClean="0">
                  <a:solidFill>
                    <a:srgbClr val="FFFF00"/>
                  </a:solidFill>
                  <a:latin typeface="Helvetica Neue Light"/>
                  <a:cs typeface="Helvetica Neue Light"/>
                </a:rPr>
                <a:t>Animals/Livestock</a:t>
              </a:r>
              <a:endParaRPr lang="en-US" sz="2400" i="1" dirty="0">
                <a:solidFill>
                  <a:srgbClr val="FFFF00"/>
                </a:solidFill>
                <a:latin typeface="Helvetica Neue Light"/>
                <a:cs typeface="Helvetica Neue Light"/>
              </a:endParaRPr>
            </a:p>
          </p:txBody>
        </p:sp>
      </p:grpSp>
      <p:grpSp>
        <p:nvGrpSpPr>
          <p:cNvPr id="10" name="Group 9"/>
          <p:cNvGrpSpPr/>
          <p:nvPr/>
        </p:nvGrpSpPr>
        <p:grpSpPr>
          <a:xfrm>
            <a:off x="3124200" y="1828800"/>
            <a:ext cx="2895600" cy="1981200"/>
            <a:chOff x="3124200" y="1828800"/>
            <a:chExt cx="2895600" cy="1981200"/>
          </a:xfrm>
        </p:grpSpPr>
        <p:grpSp>
          <p:nvGrpSpPr>
            <p:cNvPr id="11" name="Group 9"/>
            <p:cNvGrpSpPr>
              <a:grpSpLocks/>
            </p:cNvGrpSpPr>
            <p:nvPr/>
          </p:nvGrpSpPr>
          <p:grpSpPr bwMode="auto">
            <a:xfrm>
              <a:off x="3124200" y="1828800"/>
              <a:ext cx="2895600" cy="1981200"/>
              <a:chOff x="1728" y="1584"/>
              <a:chExt cx="1824" cy="1248"/>
            </a:xfrm>
          </p:grpSpPr>
          <p:pic>
            <p:nvPicPr>
              <p:cNvPr id="13" name="Picture 8"/>
              <p:cNvPicPr>
                <a:picLocks noChangeAspect="1" noChangeArrowheads="1"/>
              </p:cNvPicPr>
              <p:nvPr/>
            </p:nvPicPr>
            <p:blipFill>
              <a:blip r:embed="rId4">
                <a:extLst>
                  <a:ext uri="{28A0092B-C50C-407E-A947-70E740481C1C}">
                    <a14:useLocalDpi xmlns:a14="http://schemas.microsoft.com/office/drawing/2010/main" val="0"/>
                  </a:ext>
                </a:extLst>
              </a:blip>
              <a:srcRect t="59720" r="47008" b="4170"/>
              <a:stretch>
                <a:fillRect/>
              </a:stretch>
            </p:blipFill>
            <p:spPr bwMode="auto">
              <a:xfrm>
                <a:off x="1728" y="1584"/>
                <a:ext cx="1824" cy="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 name="Picture 7"/>
              <p:cNvPicPr>
                <a:picLocks noChangeAspect="1" noChangeArrowheads="1"/>
              </p:cNvPicPr>
              <p:nvPr/>
            </p:nvPicPr>
            <p:blipFill>
              <a:blip r:embed="rId4">
                <a:extLst>
                  <a:ext uri="{28A0092B-C50C-407E-A947-70E740481C1C}">
                    <a14:useLocalDpi xmlns:a14="http://schemas.microsoft.com/office/drawing/2010/main" val="0"/>
                  </a:ext>
                </a:extLst>
              </a:blip>
              <a:srcRect l="33469" t="95830" r="30273" b="3"/>
              <a:stretch>
                <a:fillRect/>
              </a:stretch>
            </p:blipFill>
            <p:spPr bwMode="auto">
              <a:xfrm>
                <a:off x="1920" y="2688"/>
                <a:ext cx="1248"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12" name="TextBox 11"/>
            <p:cNvSpPr txBox="1"/>
            <p:nvPr/>
          </p:nvSpPr>
          <p:spPr>
            <a:xfrm>
              <a:off x="3184535" y="3120268"/>
              <a:ext cx="2002464" cy="461665"/>
            </a:xfrm>
            <a:prstGeom prst="rect">
              <a:avLst/>
            </a:prstGeom>
            <a:noFill/>
            <a:ln>
              <a:solidFill>
                <a:srgbClr val="FFFF00"/>
              </a:solidFill>
            </a:ln>
          </p:spPr>
          <p:txBody>
            <a:bodyPr wrap="none" rtlCol="0">
              <a:spAutoFit/>
            </a:bodyPr>
            <a:lstStyle/>
            <a:p>
              <a:r>
                <a:rPr lang="en-US" sz="2400" i="1" dirty="0" smtClean="0">
                  <a:solidFill>
                    <a:srgbClr val="FFFF00"/>
                  </a:solidFill>
                  <a:latin typeface="Helvetica Neue Light"/>
                  <a:cs typeface="Helvetica Neue Light"/>
                </a:rPr>
                <a:t>Infrastructure</a:t>
              </a:r>
              <a:endParaRPr lang="en-US" sz="2400" i="1" dirty="0">
                <a:solidFill>
                  <a:srgbClr val="FFFF00"/>
                </a:solidFill>
                <a:latin typeface="Helvetica Neue Light"/>
                <a:cs typeface="Helvetica Neue Light"/>
              </a:endParaRPr>
            </a:p>
          </p:txBody>
        </p:sp>
      </p:grpSp>
      <p:grpSp>
        <p:nvGrpSpPr>
          <p:cNvPr id="15" name="Group 14"/>
          <p:cNvGrpSpPr/>
          <p:nvPr/>
        </p:nvGrpSpPr>
        <p:grpSpPr>
          <a:xfrm>
            <a:off x="76200" y="0"/>
            <a:ext cx="8816975" cy="6858000"/>
            <a:chOff x="76200" y="0"/>
            <a:chExt cx="8816975" cy="6858000"/>
          </a:xfrm>
        </p:grpSpPr>
        <p:grpSp>
          <p:nvGrpSpPr>
            <p:cNvPr id="16" name="Group 12"/>
            <p:cNvGrpSpPr>
              <a:grpSpLocks/>
            </p:cNvGrpSpPr>
            <p:nvPr/>
          </p:nvGrpSpPr>
          <p:grpSpPr bwMode="auto">
            <a:xfrm>
              <a:off x="76200" y="0"/>
              <a:ext cx="8816975" cy="6858000"/>
              <a:chOff x="144" y="0"/>
              <a:chExt cx="5554" cy="4320"/>
            </a:xfrm>
          </p:grpSpPr>
          <p:pic>
            <p:nvPicPr>
              <p:cNvPr id="18" name="Picture 10"/>
              <p:cNvPicPr>
                <a:picLocks noChangeAspect="1" noChangeArrowheads="1"/>
              </p:cNvPicPr>
              <p:nvPr/>
            </p:nvPicPr>
            <p:blipFill>
              <a:blip r:embed="rId5">
                <a:extLst>
                  <a:ext uri="{28A0092B-C50C-407E-A947-70E740481C1C}">
                    <a14:useLocalDpi xmlns:a14="http://schemas.microsoft.com/office/drawing/2010/main" val="0"/>
                  </a:ext>
                </a:extLst>
              </a:blip>
              <a:srcRect l="5952" t="14246" r="4762" b="13364"/>
              <a:stretch>
                <a:fillRect/>
              </a:stretch>
            </p:blipFill>
            <p:spPr bwMode="auto">
              <a:xfrm>
                <a:off x="144" y="1200"/>
                <a:ext cx="3600" cy="31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p:cNvPicPr>
                <a:picLocks noChangeAspect="1" noChangeArrowheads="1"/>
              </p:cNvPicPr>
              <p:nvPr/>
            </p:nvPicPr>
            <p:blipFill>
              <a:blip r:embed="rId4">
                <a:extLst>
                  <a:ext uri="{28A0092B-C50C-407E-A947-70E740481C1C}">
                    <a14:useLocalDpi xmlns:a14="http://schemas.microsoft.com/office/drawing/2010/main" val="0"/>
                  </a:ext>
                </a:extLst>
              </a:blip>
              <a:srcRect b="59723"/>
              <a:stretch>
                <a:fillRect/>
              </a:stretch>
            </p:blipFill>
            <p:spPr bwMode="auto">
              <a:xfrm>
                <a:off x="2256" y="0"/>
                <a:ext cx="3442" cy="1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17" name="TextBox 16"/>
            <p:cNvSpPr txBox="1"/>
            <p:nvPr/>
          </p:nvSpPr>
          <p:spPr>
            <a:xfrm>
              <a:off x="3538618" y="1643865"/>
              <a:ext cx="2538375" cy="461665"/>
            </a:xfrm>
            <a:prstGeom prst="rect">
              <a:avLst/>
            </a:prstGeom>
            <a:noFill/>
            <a:ln>
              <a:solidFill>
                <a:srgbClr val="FFFF00"/>
              </a:solidFill>
            </a:ln>
          </p:spPr>
          <p:txBody>
            <a:bodyPr wrap="none" rtlCol="0">
              <a:spAutoFit/>
            </a:bodyPr>
            <a:lstStyle/>
            <a:p>
              <a:r>
                <a:rPr lang="en-US" sz="2400" i="1" dirty="0" smtClean="0">
                  <a:solidFill>
                    <a:srgbClr val="FFFF00"/>
                  </a:solidFill>
                  <a:latin typeface="Helvetica Neue Light"/>
                  <a:cs typeface="Helvetica Neue Light"/>
                </a:rPr>
                <a:t>Air Quality/Health</a:t>
              </a:r>
              <a:endParaRPr lang="en-US" sz="2400" i="1" dirty="0">
                <a:solidFill>
                  <a:srgbClr val="FFFF00"/>
                </a:solidFill>
                <a:latin typeface="Helvetica Neue Light"/>
                <a:cs typeface="Helvetica Neue Light"/>
              </a:endParaRPr>
            </a:p>
          </p:txBody>
        </p:sp>
      </p:grpSp>
    </p:spTree>
    <p:extLst>
      <p:ext uri="{BB962C8B-B14F-4D97-AF65-F5344CB8AC3E}">
        <p14:creationId xmlns:p14="http://schemas.microsoft.com/office/powerpoint/2010/main" val="1808444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080168" y="731256"/>
            <a:ext cx="3516313" cy="5486400"/>
          </a:xfrm>
          <a:prstGeom prst="rect">
            <a:avLst/>
          </a:prstGeom>
        </p:spPr>
      </p:pic>
      <p:sp>
        <p:nvSpPr>
          <p:cNvPr id="3" name="Text Box 3"/>
          <p:cNvSpPr txBox="1">
            <a:spLocks noChangeArrowheads="1"/>
          </p:cNvSpPr>
          <p:nvPr/>
        </p:nvSpPr>
        <p:spPr bwMode="auto">
          <a:xfrm>
            <a:off x="756829" y="255524"/>
            <a:ext cx="1078207" cy="369332"/>
          </a:xfrm>
          <a:prstGeom prst="rect">
            <a:avLst/>
          </a:prstGeom>
          <a:noFill/>
          <a:ln w="9525">
            <a:solidFill>
              <a:srgbClr val="00DA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solidFill>
                  <a:srgbClr val="00DA00"/>
                </a:solidFill>
                <a:latin typeface="Helvetica Neue Light"/>
                <a:cs typeface="Helvetica Neue Light"/>
              </a:rPr>
              <a:t>FLOODS</a:t>
            </a:r>
          </a:p>
        </p:txBody>
      </p:sp>
      <p:sp>
        <p:nvSpPr>
          <p:cNvPr id="4" name="Text Box 4"/>
          <p:cNvSpPr txBox="1">
            <a:spLocks noChangeArrowheads="1"/>
          </p:cNvSpPr>
          <p:nvPr/>
        </p:nvSpPr>
        <p:spPr bwMode="auto">
          <a:xfrm>
            <a:off x="1150018" y="745544"/>
            <a:ext cx="64655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solidFill>
                  <a:srgbClr val="F8F8F8"/>
                </a:solidFill>
                <a:latin typeface="Helvetica Neue Light"/>
                <a:cs typeface="Helvetica Neue Light"/>
              </a:rPr>
              <a:t>Peru</a:t>
            </a:r>
          </a:p>
        </p:txBody>
      </p:sp>
      <p:grpSp>
        <p:nvGrpSpPr>
          <p:cNvPr id="9" name="Group 8"/>
          <p:cNvGrpSpPr>
            <a:grpSpLocks/>
          </p:cNvGrpSpPr>
          <p:nvPr/>
        </p:nvGrpSpPr>
        <p:grpSpPr bwMode="auto">
          <a:xfrm>
            <a:off x="2756568" y="731256"/>
            <a:ext cx="3636963" cy="5486400"/>
            <a:chOff x="1728" y="528"/>
            <a:chExt cx="2291" cy="3456"/>
          </a:xfrm>
        </p:grpSpPr>
        <p:pic>
          <p:nvPicPr>
            <p:cNvPr id="1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 y="528"/>
              <a:ext cx="2291" cy="3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 name="Text Box 7"/>
            <p:cNvSpPr txBox="1">
              <a:spLocks noChangeArrowheads="1"/>
            </p:cNvSpPr>
            <p:nvPr/>
          </p:nvSpPr>
          <p:spPr bwMode="auto">
            <a:xfrm>
              <a:off x="1776" y="576"/>
              <a:ext cx="13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solidFill>
                    <a:srgbClr val="F8F8F8"/>
                  </a:solidFill>
                  <a:latin typeface="Helvetica Neue Light"/>
                  <a:cs typeface="Helvetica Neue Light"/>
                </a:rPr>
                <a:t>Southern California</a:t>
              </a:r>
            </a:p>
          </p:txBody>
        </p:sp>
      </p:grpSp>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7768" y="731256"/>
            <a:ext cx="366395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 name="Text Box 3"/>
          <p:cNvSpPr txBox="1">
            <a:spLocks noChangeArrowheads="1"/>
          </p:cNvSpPr>
          <p:nvPr/>
        </p:nvSpPr>
        <p:spPr bwMode="auto">
          <a:xfrm>
            <a:off x="5058282" y="4686082"/>
            <a:ext cx="2196000" cy="369332"/>
          </a:xfrm>
          <a:prstGeom prst="rect">
            <a:avLst/>
          </a:prstGeom>
          <a:noFill/>
          <a:ln w="9525">
            <a:solidFill>
              <a:srgbClr val="00DA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00DA00"/>
                </a:solidFill>
                <a:latin typeface="Helvetica Neue Light"/>
                <a:cs typeface="Helvetica Neue Light"/>
              </a:rPr>
              <a:t>INFRASTRUCTURE</a:t>
            </a:r>
            <a:endParaRPr lang="en-US" dirty="0">
              <a:solidFill>
                <a:srgbClr val="00DA00"/>
              </a:solidFill>
              <a:latin typeface="Helvetica Neue Light"/>
              <a:cs typeface="Helvetica Neue Light"/>
            </a:endParaRPr>
          </a:p>
        </p:txBody>
      </p:sp>
      <p:sp>
        <p:nvSpPr>
          <p:cNvPr id="14" name="Text Box 3"/>
          <p:cNvSpPr txBox="1">
            <a:spLocks noChangeArrowheads="1"/>
          </p:cNvSpPr>
          <p:nvPr/>
        </p:nvSpPr>
        <p:spPr bwMode="auto">
          <a:xfrm>
            <a:off x="2931291" y="3203862"/>
            <a:ext cx="1582484" cy="710964"/>
          </a:xfrm>
          <a:prstGeom prst="rect">
            <a:avLst/>
          </a:prstGeom>
          <a:noFill/>
          <a:ln w="9525">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008000"/>
                </a:solidFill>
                <a:latin typeface="Helvetica Neue Light"/>
                <a:cs typeface="Helvetica Neue Light"/>
              </a:rPr>
              <a:t>PROPERTY &amp; </a:t>
            </a:r>
            <a:endParaRPr lang="en-US" dirty="0" smtClean="0">
              <a:solidFill>
                <a:srgbClr val="008000"/>
              </a:solidFill>
              <a:latin typeface="Helvetica Neue Light"/>
              <a:cs typeface="Helvetica Neue Light"/>
            </a:endParaRPr>
          </a:p>
          <a:p>
            <a:r>
              <a:rPr lang="en-US" dirty="0" smtClean="0">
                <a:solidFill>
                  <a:srgbClr val="008000"/>
                </a:solidFill>
                <a:latin typeface="Helvetica Neue Light"/>
                <a:cs typeface="Helvetica Neue Light"/>
              </a:rPr>
              <a:t>LIVES</a:t>
            </a:r>
            <a:endParaRPr lang="en-US" dirty="0">
              <a:solidFill>
                <a:srgbClr val="008000"/>
              </a:solidFill>
              <a:latin typeface="Helvetica Neue Light"/>
              <a:cs typeface="Helvetica Neue Light"/>
            </a:endParaRPr>
          </a:p>
        </p:txBody>
      </p:sp>
    </p:spTree>
    <p:extLst>
      <p:ext uri="{BB962C8B-B14F-4D97-AF65-F5344CB8AC3E}">
        <p14:creationId xmlns:p14="http://schemas.microsoft.com/office/powerpoint/2010/main" val="18084447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43873" y="-67406"/>
            <a:ext cx="8643106" cy="948167"/>
            <a:chOff x="443873" y="-67406"/>
            <a:chExt cx="8643106" cy="948167"/>
          </a:xfrm>
        </p:grpSpPr>
        <p:grpSp>
          <p:nvGrpSpPr>
            <p:cNvPr id="3" name="Group 2"/>
            <p:cNvGrpSpPr/>
            <p:nvPr/>
          </p:nvGrpSpPr>
          <p:grpSpPr>
            <a:xfrm>
              <a:off x="443873" y="-67406"/>
              <a:ext cx="8643106" cy="948167"/>
              <a:chOff x="443873" y="-67406"/>
              <a:chExt cx="8643106" cy="948167"/>
            </a:xfrm>
          </p:grpSpPr>
          <p:grpSp>
            <p:nvGrpSpPr>
              <p:cNvPr id="5" name="Group 4"/>
              <p:cNvGrpSpPr/>
              <p:nvPr/>
            </p:nvGrpSpPr>
            <p:grpSpPr>
              <a:xfrm>
                <a:off x="443873" y="-67406"/>
                <a:ext cx="8643106" cy="429399"/>
                <a:chOff x="554843" y="-67406"/>
                <a:chExt cx="8643106" cy="429399"/>
              </a:xfrm>
            </p:grpSpPr>
            <p:cxnSp>
              <p:nvCxnSpPr>
                <p:cNvPr id="7" name="Straight Arrow Connector 6"/>
                <p:cNvCxnSpPr/>
                <p:nvPr/>
              </p:nvCxnSpPr>
              <p:spPr>
                <a:xfrm>
                  <a:off x="554843" y="271238"/>
                  <a:ext cx="8643106" cy="0"/>
                </a:xfrm>
                <a:prstGeom prst="straightConnector1">
                  <a:avLst/>
                </a:prstGeom>
                <a:ln w="38100">
                  <a:tailEnd type="triangle" w="lg" len="lg"/>
                </a:ln>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2594730" y="201716"/>
                  <a:ext cx="109965" cy="147948"/>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8149922" y="201716"/>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979471" y="181510"/>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848724" y="197264"/>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602855" y="-40412"/>
                  <a:ext cx="496650" cy="276999"/>
                </a:xfrm>
                <a:prstGeom prst="rect">
                  <a:avLst/>
                </a:prstGeom>
                <a:noFill/>
              </p:spPr>
              <p:txBody>
                <a:bodyPr wrap="none" rtlCol="0">
                  <a:spAutoFit/>
                </a:bodyPr>
                <a:lstStyle/>
                <a:p>
                  <a:r>
                    <a:rPr lang="en-US" sz="1200" dirty="0" smtClean="0">
                      <a:solidFill>
                        <a:schemeClr val="tx2">
                          <a:lumMod val="40000"/>
                          <a:lumOff val="60000"/>
                        </a:schemeClr>
                      </a:solidFill>
                    </a:rPr>
                    <a:t>1990</a:t>
                  </a:r>
                  <a:endParaRPr lang="en-US" sz="1200" dirty="0">
                    <a:solidFill>
                      <a:schemeClr val="tx2">
                        <a:lumMod val="40000"/>
                        <a:lumOff val="60000"/>
                      </a:schemeClr>
                    </a:solidFill>
                  </a:endParaRPr>
                </a:p>
              </p:txBody>
            </p:sp>
            <p:sp>
              <p:nvSpPr>
                <p:cNvPr id="13" name="TextBox 12"/>
                <p:cNvSpPr txBox="1"/>
                <p:nvPr/>
              </p:nvSpPr>
              <p:spPr>
                <a:xfrm>
                  <a:off x="4731146" y="-40412"/>
                  <a:ext cx="496650" cy="276999"/>
                </a:xfrm>
                <a:prstGeom prst="rect">
                  <a:avLst/>
                </a:prstGeom>
                <a:noFill/>
              </p:spPr>
              <p:txBody>
                <a:bodyPr wrap="none" rtlCol="0">
                  <a:spAutoFit/>
                </a:bodyPr>
                <a:lstStyle/>
                <a:p>
                  <a:r>
                    <a:rPr lang="en-US" sz="1200" dirty="0" smtClean="0">
                      <a:solidFill>
                        <a:schemeClr val="tx2">
                          <a:lumMod val="40000"/>
                          <a:lumOff val="60000"/>
                        </a:schemeClr>
                      </a:solidFill>
                    </a:rPr>
                    <a:t>2000</a:t>
                  </a:r>
                  <a:endParaRPr lang="en-US" sz="1200" dirty="0">
                    <a:solidFill>
                      <a:schemeClr val="tx2">
                        <a:lumMod val="40000"/>
                        <a:lumOff val="60000"/>
                      </a:schemeClr>
                    </a:solidFill>
                  </a:endParaRPr>
                </a:p>
              </p:txBody>
            </p:sp>
            <p:sp>
              <p:nvSpPr>
                <p:cNvPr id="14" name="TextBox 13"/>
                <p:cNvSpPr txBox="1"/>
                <p:nvPr/>
              </p:nvSpPr>
              <p:spPr>
                <a:xfrm>
                  <a:off x="7901597" y="-67406"/>
                  <a:ext cx="496650" cy="276999"/>
                </a:xfrm>
                <a:prstGeom prst="rect">
                  <a:avLst/>
                </a:prstGeom>
                <a:noFill/>
              </p:spPr>
              <p:txBody>
                <a:bodyPr wrap="none" rtlCol="0">
                  <a:spAutoFit/>
                </a:bodyPr>
                <a:lstStyle/>
                <a:p>
                  <a:r>
                    <a:rPr lang="en-US" sz="1200" dirty="0" smtClean="0">
                      <a:solidFill>
                        <a:schemeClr val="tx2">
                          <a:lumMod val="40000"/>
                          <a:lumOff val="60000"/>
                        </a:schemeClr>
                      </a:solidFill>
                    </a:rPr>
                    <a:t>2010</a:t>
                  </a:r>
                  <a:endParaRPr lang="en-US" sz="1200" dirty="0">
                    <a:solidFill>
                      <a:schemeClr val="tx2">
                        <a:lumMod val="40000"/>
                        <a:lumOff val="60000"/>
                      </a:schemeClr>
                    </a:solidFill>
                  </a:endParaRPr>
                </a:p>
              </p:txBody>
            </p:sp>
            <p:cxnSp>
              <p:nvCxnSpPr>
                <p:cNvPr id="15" name="Straight Connector 14"/>
                <p:cNvCxnSpPr/>
                <p:nvPr/>
              </p:nvCxnSpPr>
              <p:spPr>
                <a:xfrm>
                  <a:off x="6613155" y="193839"/>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411885" y="197264"/>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grpSp>
          <p:sp>
            <p:nvSpPr>
              <p:cNvPr id="6" name="TextBox 5"/>
              <p:cNvSpPr txBox="1"/>
              <p:nvPr/>
            </p:nvSpPr>
            <p:spPr>
              <a:xfrm rot="19992636">
                <a:off x="1868396" y="357541"/>
                <a:ext cx="1302122" cy="523220"/>
              </a:xfrm>
              <a:prstGeom prst="rect">
                <a:avLst/>
              </a:prstGeom>
              <a:noFill/>
            </p:spPr>
            <p:txBody>
              <a:bodyPr wrap="none" rtlCol="0">
                <a:spAutoFit/>
              </a:bodyPr>
              <a:lstStyle/>
              <a:p>
                <a:r>
                  <a:rPr lang="en-US" sz="1400" dirty="0" smtClean="0">
                    <a:solidFill>
                      <a:srgbClr val="FFFF00"/>
                    </a:solidFill>
                  </a:rPr>
                  <a:t>IRI Pilot Project</a:t>
                </a:r>
                <a:br>
                  <a:rPr lang="en-US" sz="1400" dirty="0" smtClean="0">
                    <a:solidFill>
                      <a:srgbClr val="FFFF00"/>
                    </a:solidFill>
                  </a:rPr>
                </a:br>
                <a:r>
                  <a:rPr lang="en-US" sz="1400" b="1" dirty="0" smtClean="0">
                    <a:solidFill>
                      <a:srgbClr val="FFFF00"/>
                    </a:solidFill>
                  </a:rPr>
                  <a:t>Training</a:t>
                </a:r>
                <a:r>
                  <a:rPr lang="en-US" sz="1400" dirty="0" smtClean="0">
                    <a:solidFill>
                      <a:srgbClr val="FFFF00"/>
                    </a:solidFill>
                  </a:rPr>
                  <a:t> (CU)</a:t>
                </a:r>
                <a:endParaRPr lang="en-US" sz="1400" dirty="0">
                  <a:solidFill>
                    <a:srgbClr val="FFFF00"/>
                  </a:solidFill>
                </a:endParaRPr>
              </a:p>
            </p:txBody>
          </p:sp>
        </p:grpSp>
        <p:sp>
          <p:nvSpPr>
            <p:cNvPr id="4" name="TextBox 3"/>
            <p:cNvSpPr txBox="1"/>
            <p:nvPr/>
          </p:nvSpPr>
          <p:spPr>
            <a:xfrm>
              <a:off x="2330308" y="-55770"/>
              <a:ext cx="415498" cy="307777"/>
            </a:xfrm>
            <a:prstGeom prst="rect">
              <a:avLst/>
            </a:prstGeom>
            <a:noFill/>
          </p:spPr>
          <p:txBody>
            <a:bodyPr wrap="none" rtlCol="0">
              <a:spAutoFit/>
            </a:bodyPr>
            <a:lstStyle/>
            <a:p>
              <a:r>
                <a:rPr lang="en-US" sz="1400" dirty="0" smtClean="0">
                  <a:solidFill>
                    <a:srgbClr val="FFFF00"/>
                  </a:solidFill>
                </a:rPr>
                <a:t>‘93</a:t>
              </a:r>
              <a:endParaRPr lang="en-US" sz="1400" dirty="0">
                <a:solidFill>
                  <a:srgbClr val="FFFF00"/>
                </a:solidFill>
              </a:endParaRPr>
            </a:p>
          </p:txBody>
        </p:sp>
      </p:grpSp>
      <p:sp>
        <p:nvSpPr>
          <p:cNvPr id="19" name="Title 1"/>
          <p:cNvSpPr txBox="1">
            <a:spLocks/>
          </p:cNvSpPr>
          <p:nvPr/>
        </p:nvSpPr>
        <p:spPr>
          <a:xfrm>
            <a:off x="457200" y="888401"/>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FFF00"/>
                </a:solidFill>
              </a:rPr>
              <a:t>IRI’s Mission</a:t>
            </a:r>
            <a:endParaRPr lang="en-US" b="1" dirty="0">
              <a:solidFill>
                <a:srgbClr val="FFFF00"/>
              </a:solidFill>
            </a:endParaRPr>
          </a:p>
        </p:txBody>
      </p:sp>
      <p:sp>
        <p:nvSpPr>
          <p:cNvPr id="20" name="Content Placeholder 2"/>
          <p:cNvSpPr txBox="1">
            <a:spLocks/>
          </p:cNvSpPr>
          <p:nvPr/>
        </p:nvSpPr>
        <p:spPr>
          <a:xfrm>
            <a:off x="740780" y="2151267"/>
            <a:ext cx="7844328" cy="424737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solidFill>
                  <a:schemeClr val="bg1"/>
                </a:solidFill>
              </a:rPr>
              <a:t>The mission of the IRI is to enhance society's capability to understand, anticipate and manage the impacts of climate in order to improve human welfare and the environment, especially in developing countries.</a:t>
            </a:r>
            <a:endParaRPr lang="en-US" dirty="0">
              <a:solidFill>
                <a:schemeClr val="bg1"/>
              </a:solidFill>
            </a:endParaRPr>
          </a:p>
        </p:txBody>
      </p:sp>
    </p:spTree>
    <p:extLst>
      <p:ext uri="{BB962C8B-B14F-4D97-AF65-F5344CB8AC3E}">
        <p14:creationId xmlns:p14="http://schemas.microsoft.com/office/powerpoint/2010/main" val="1808444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888401"/>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FFF00"/>
                </a:solidFill>
              </a:rPr>
              <a:t>IRI’s Mission</a:t>
            </a:r>
            <a:endParaRPr lang="en-US" b="1" dirty="0">
              <a:solidFill>
                <a:srgbClr val="FFFF00"/>
              </a:solidFill>
            </a:endParaRPr>
          </a:p>
        </p:txBody>
      </p:sp>
      <p:sp>
        <p:nvSpPr>
          <p:cNvPr id="3" name="Content Placeholder 2"/>
          <p:cNvSpPr txBox="1">
            <a:spLocks/>
          </p:cNvSpPr>
          <p:nvPr/>
        </p:nvSpPr>
        <p:spPr>
          <a:xfrm>
            <a:off x="740780" y="2151267"/>
            <a:ext cx="7844328" cy="424737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solidFill>
                  <a:schemeClr val="bg1"/>
                </a:solidFill>
              </a:rPr>
              <a:t>The mission of the IRI is to enhance society's capability to understand, anticipate and manage the impacts of climate in order to improve human welfare and the environment, especially in developing countries.</a:t>
            </a:r>
            <a:endParaRPr lang="en-US" dirty="0">
              <a:solidFill>
                <a:schemeClr val="bg1"/>
              </a:solidFill>
            </a:endParaRPr>
          </a:p>
        </p:txBody>
      </p:sp>
      <p:grpSp>
        <p:nvGrpSpPr>
          <p:cNvPr id="4" name="Group 3"/>
          <p:cNvGrpSpPr/>
          <p:nvPr/>
        </p:nvGrpSpPr>
        <p:grpSpPr>
          <a:xfrm>
            <a:off x="443873" y="-67406"/>
            <a:ext cx="8643106" cy="429399"/>
            <a:chOff x="554843" y="-67406"/>
            <a:chExt cx="8643106" cy="429399"/>
          </a:xfrm>
        </p:grpSpPr>
        <p:cxnSp>
          <p:nvCxnSpPr>
            <p:cNvPr id="5" name="Straight Arrow Connector 4"/>
            <p:cNvCxnSpPr/>
            <p:nvPr/>
          </p:nvCxnSpPr>
          <p:spPr>
            <a:xfrm>
              <a:off x="554843" y="271238"/>
              <a:ext cx="8643106" cy="0"/>
            </a:xfrm>
            <a:prstGeom prst="straightConnector1">
              <a:avLst/>
            </a:prstGeom>
            <a:ln w="38100">
              <a:tailEnd type="triangle" w="lg" len="lg"/>
            </a:ln>
          </p:spPr>
          <p:style>
            <a:lnRef idx="2">
              <a:schemeClr val="accent1"/>
            </a:lnRef>
            <a:fillRef idx="0">
              <a:schemeClr val="accent1"/>
            </a:fillRef>
            <a:effectRef idx="1">
              <a:schemeClr val="accent1"/>
            </a:effectRef>
            <a:fontRef idx="minor">
              <a:schemeClr val="tx1"/>
            </a:fontRef>
          </p:style>
        </p:cxnSp>
        <p:sp>
          <p:nvSpPr>
            <p:cNvPr id="6" name="Oval 5"/>
            <p:cNvSpPr/>
            <p:nvPr/>
          </p:nvSpPr>
          <p:spPr>
            <a:xfrm>
              <a:off x="2976960" y="201716"/>
              <a:ext cx="109965" cy="147948"/>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8149922" y="201716"/>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979471" y="181510"/>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848724" y="197264"/>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602855" y="-40412"/>
              <a:ext cx="496650" cy="276999"/>
            </a:xfrm>
            <a:prstGeom prst="rect">
              <a:avLst/>
            </a:prstGeom>
            <a:noFill/>
          </p:spPr>
          <p:txBody>
            <a:bodyPr wrap="none" rtlCol="0">
              <a:spAutoFit/>
            </a:bodyPr>
            <a:lstStyle/>
            <a:p>
              <a:r>
                <a:rPr lang="en-US" sz="1200" dirty="0" smtClean="0">
                  <a:solidFill>
                    <a:schemeClr val="tx2">
                      <a:lumMod val="40000"/>
                      <a:lumOff val="60000"/>
                    </a:schemeClr>
                  </a:solidFill>
                </a:rPr>
                <a:t>1990</a:t>
              </a:r>
              <a:endParaRPr lang="en-US" sz="1200" dirty="0">
                <a:solidFill>
                  <a:schemeClr val="tx2">
                    <a:lumMod val="40000"/>
                    <a:lumOff val="60000"/>
                  </a:schemeClr>
                </a:solidFill>
              </a:endParaRPr>
            </a:p>
          </p:txBody>
        </p:sp>
        <p:sp>
          <p:nvSpPr>
            <p:cNvPr id="11" name="TextBox 10"/>
            <p:cNvSpPr txBox="1"/>
            <p:nvPr/>
          </p:nvSpPr>
          <p:spPr>
            <a:xfrm>
              <a:off x="4731146" y="-40412"/>
              <a:ext cx="496650" cy="276999"/>
            </a:xfrm>
            <a:prstGeom prst="rect">
              <a:avLst/>
            </a:prstGeom>
            <a:noFill/>
          </p:spPr>
          <p:txBody>
            <a:bodyPr wrap="none" rtlCol="0">
              <a:spAutoFit/>
            </a:bodyPr>
            <a:lstStyle/>
            <a:p>
              <a:r>
                <a:rPr lang="en-US" sz="1200" dirty="0" smtClean="0">
                  <a:solidFill>
                    <a:schemeClr val="tx2">
                      <a:lumMod val="40000"/>
                      <a:lumOff val="60000"/>
                    </a:schemeClr>
                  </a:solidFill>
                </a:rPr>
                <a:t>2000</a:t>
              </a:r>
              <a:endParaRPr lang="en-US" sz="1200" dirty="0">
                <a:solidFill>
                  <a:schemeClr val="tx2">
                    <a:lumMod val="40000"/>
                    <a:lumOff val="60000"/>
                  </a:schemeClr>
                </a:solidFill>
              </a:endParaRPr>
            </a:p>
          </p:txBody>
        </p:sp>
        <p:sp>
          <p:nvSpPr>
            <p:cNvPr id="12" name="TextBox 11"/>
            <p:cNvSpPr txBox="1"/>
            <p:nvPr/>
          </p:nvSpPr>
          <p:spPr>
            <a:xfrm>
              <a:off x="7901597" y="-67406"/>
              <a:ext cx="496650" cy="276999"/>
            </a:xfrm>
            <a:prstGeom prst="rect">
              <a:avLst/>
            </a:prstGeom>
            <a:noFill/>
          </p:spPr>
          <p:txBody>
            <a:bodyPr wrap="none" rtlCol="0">
              <a:spAutoFit/>
            </a:bodyPr>
            <a:lstStyle/>
            <a:p>
              <a:r>
                <a:rPr lang="en-US" sz="1200" dirty="0" smtClean="0">
                  <a:solidFill>
                    <a:schemeClr val="tx2">
                      <a:lumMod val="40000"/>
                      <a:lumOff val="60000"/>
                    </a:schemeClr>
                  </a:solidFill>
                </a:rPr>
                <a:t>2010</a:t>
              </a:r>
              <a:endParaRPr lang="en-US" sz="1200" dirty="0">
                <a:solidFill>
                  <a:schemeClr val="tx2">
                    <a:lumMod val="40000"/>
                    <a:lumOff val="60000"/>
                  </a:schemeClr>
                </a:solidFill>
              </a:endParaRPr>
            </a:p>
          </p:txBody>
        </p:sp>
        <p:cxnSp>
          <p:nvCxnSpPr>
            <p:cNvPr id="13" name="Straight Connector 12"/>
            <p:cNvCxnSpPr/>
            <p:nvPr/>
          </p:nvCxnSpPr>
          <p:spPr>
            <a:xfrm>
              <a:off x="6613155" y="193839"/>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411885" y="197264"/>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grpSp>
      <p:sp>
        <p:nvSpPr>
          <p:cNvPr id="16" name="TextBox 15"/>
          <p:cNvSpPr txBox="1"/>
          <p:nvPr/>
        </p:nvSpPr>
        <p:spPr>
          <a:xfrm rot="19992636">
            <a:off x="1697878" y="332883"/>
            <a:ext cx="1618502" cy="523220"/>
          </a:xfrm>
          <a:prstGeom prst="rect">
            <a:avLst/>
          </a:prstGeom>
          <a:noFill/>
        </p:spPr>
        <p:txBody>
          <a:bodyPr wrap="none" rtlCol="0">
            <a:spAutoFit/>
          </a:bodyPr>
          <a:lstStyle/>
          <a:p>
            <a:r>
              <a:rPr lang="en-US" sz="1400" dirty="0" smtClean="0">
                <a:solidFill>
                  <a:srgbClr val="FFFF00"/>
                </a:solidFill>
              </a:rPr>
              <a:t>IRI Pilot Project</a:t>
            </a:r>
            <a:br>
              <a:rPr lang="en-US" sz="1400" dirty="0" smtClean="0">
                <a:solidFill>
                  <a:srgbClr val="FFFF00"/>
                </a:solidFill>
              </a:rPr>
            </a:br>
            <a:r>
              <a:rPr lang="en-US" sz="1400" b="1" dirty="0" smtClean="0">
                <a:solidFill>
                  <a:srgbClr val="FFFF00"/>
                </a:solidFill>
              </a:rPr>
              <a:t>Prediction</a:t>
            </a:r>
            <a:r>
              <a:rPr lang="en-US" sz="1400" dirty="0" smtClean="0">
                <a:solidFill>
                  <a:srgbClr val="FFFF00"/>
                </a:solidFill>
              </a:rPr>
              <a:t> (Scripps)</a:t>
            </a:r>
            <a:endParaRPr lang="en-US" sz="1400" dirty="0">
              <a:solidFill>
                <a:srgbClr val="FFFF00"/>
              </a:solidFill>
            </a:endParaRPr>
          </a:p>
        </p:txBody>
      </p:sp>
      <p:sp>
        <p:nvSpPr>
          <p:cNvPr id="17" name="Oval 16"/>
          <p:cNvSpPr/>
          <p:nvPr/>
        </p:nvSpPr>
        <p:spPr>
          <a:xfrm>
            <a:off x="2483760" y="201716"/>
            <a:ext cx="109965" cy="147948"/>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2712538" y="-55770"/>
            <a:ext cx="415498" cy="307777"/>
          </a:xfrm>
          <a:prstGeom prst="rect">
            <a:avLst/>
          </a:prstGeom>
          <a:noFill/>
        </p:spPr>
        <p:txBody>
          <a:bodyPr wrap="none" rtlCol="0">
            <a:spAutoFit/>
          </a:bodyPr>
          <a:lstStyle/>
          <a:p>
            <a:r>
              <a:rPr lang="en-US" sz="1400" dirty="0" smtClean="0">
                <a:solidFill>
                  <a:srgbClr val="FFFF00"/>
                </a:solidFill>
              </a:rPr>
              <a:t>‘94</a:t>
            </a:r>
            <a:endParaRPr lang="en-US" sz="1400" dirty="0">
              <a:solidFill>
                <a:srgbClr val="FFFF00"/>
              </a:solidFill>
            </a:endParaRPr>
          </a:p>
        </p:txBody>
      </p:sp>
    </p:spTree>
    <p:extLst>
      <p:ext uri="{BB962C8B-B14F-4D97-AF65-F5344CB8AC3E}">
        <p14:creationId xmlns:p14="http://schemas.microsoft.com/office/powerpoint/2010/main" val="18084447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3873" y="-67406"/>
            <a:ext cx="8643106" cy="429399"/>
            <a:chOff x="554843" y="-67406"/>
            <a:chExt cx="8643106" cy="429399"/>
          </a:xfrm>
        </p:grpSpPr>
        <p:cxnSp>
          <p:nvCxnSpPr>
            <p:cNvPr id="4" name="Straight Arrow Connector 3"/>
            <p:cNvCxnSpPr/>
            <p:nvPr/>
          </p:nvCxnSpPr>
          <p:spPr>
            <a:xfrm>
              <a:off x="554843" y="271238"/>
              <a:ext cx="8643106" cy="0"/>
            </a:xfrm>
            <a:prstGeom prst="straightConnector1">
              <a:avLst/>
            </a:prstGeom>
            <a:ln w="38100">
              <a:tailEnd type="triangle" w="lg" len="lg"/>
            </a:ln>
          </p:spPr>
          <p:style>
            <a:lnRef idx="2">
              <a:schemeClr val="accent1"/>
            </a:lnRef>
            <a:fillRef idx="0">
              <a:schemeClr val="accent1"/>
            </a:fillRef>
            <a:effectRef idx="1">
              <a:schemeClr val="accent1"/>
            </a:effectRef>
            <a:fontRef idx="minor">
              <a:schemeClr val="tx1"/>
            </a:fontRef>
          </p:style>
        </p:cxnSp>
        <p:sp>
          <p:nvSpPr>
            <p:cNvPr id="5" name="Oval 4"/>
            <p:cNvSpPr/>
            <p:nvPr/>
          </p:nvSpPr>
          <p:spPr>
            <a:xfrm>
              <a:off x="2976960" y="201716"/>
              <a:ext cx="109965" cy="147948"/>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3790672" y="189387"/>
              <a:ext cx="109965" cy="147948"/>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8149922" y="201716"/>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979471" y="181510"/>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848724" y="197264"/>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602855" y="-40412"/>
              <a:ext cx="496650" cy="276999"/>
            </a:xfrm>
            <a:prstGeom prst="rect">
              <a:avLst/>
            </a:prstGeom>
            <a:noFill/>
          </p:spPr>
          <p:txBody>
            <a:bodyPr wrap="none" rtlCol="0">
              <a:spAutoFit/>
            </a:bodyPr>
            <a:lstStyle/>
            <a:p>
              <a:r>
                <a:rPr lang="en-US" sz="1200" dirty="0" smtClean="0">
                  <a:solidFill>
                    <a:schemeClr val="tx2">
                      <a:lumMod val="40000"/>
                      <a:lumOff val="60000"/>
                    </a:schemeClr>
                  </a:solidFill>
                </a:rPr>
                <a:t>1990</a:t>
              </a:r>
              <a:endParaRPr lang="en-US" sz="1200" dirty="0">
                <a:solidFill>
                  <a:schemeClr val="tx2">
                    <a:lumMod val="40000"/>
                    <a:lumOff val="60000"/>
                  </a:schemeClr>
                </a:solidFill>
              </a:endParaRPr>
            </a:p>
          </p:txBody>
        </p:sp>
        <p:sp>
          <p:nvSpPr>
            <p:cNvPr id="11" name="TextBox 10"/>
            <p:cNvSpPr txBox="1"/>
            <p:nvPr/>
          </p:nvSpPr>
          <p:spPr>
            <a:xfrm>
              <a:off x="4731146" y="-40412"/>
              <a:ext cx="496650" cy="276999"/>
            </a:xfrm>
            <a:prstGeom prst="rect">
              <a:avLst/>
            </a:prstGeom>
            <a:noFill/>
          </p:spPr>
          <p:txBody>
            <a:bodyPr wrap="none" rtlCol="0">
              <a:spAutoFit/>
            </a:bodyPr>
            <a:lstStyle/>
            <a:p>
              <a:r>
                <a:rPr lang="en-US" sz="1200" dirty="0" smtClean="0">
                  <a:solidFill>
                    <a:schemeClr val="tx2">
                      <a:lumMod val="40000"/>
                      <a:lumOff val="60000"/>
                    </a:schemeClr>
                  </a:solidFill>
                </a:rPr>
                <a:t>2000</a:t>
              </a:r>
              <a:endParaRPr lang="en-US" sz="1200" dirty="0">
                <a:solidFill>
                  <a:schemeClr val="tx2">
                    <a:lumMod val="40000"/>
                    <a:lumOff val="60000"/>
                  </a:schemeClr>
                </a:solidFill>
              </a:endParaRPr>
            </a:p>
          </p:txBody>
        </p:sp>
        <p:sp>
          <p:nvSpPr>
            <p:cNvPr id="12" name="TextBox 11"/>
            <p:cNvSpPr txBox="1"/>
            <p:nvPr/>
          </p:nvSpPr>
          <p:spPr>
            <a:xfrm>
              <a:off x="7901597" y="-67406"/>
              <a:ext cx="496650" cy="276999"/>
            </a:xfrm>
            <a:prstGeom prst="rect">
              <a:avLst/>
            </a:prstGeom>
            <a:noFill/>
          </p:spPr>
          <p:txBody>
            <a:bodyPr wrap="none" rtlCol="0">
              <a:spAutoFit/>
            </a:bodyPr>
            <a:lstStyle/>
            <a:p>
              <a:r>
                <a:rPr lang="en-US" sz="1200" dirty="0" smtClean="0">
                  <a:solidFill>
                    <a:schemeClr val="tx2">
                      <a:lumMod val="40000"/>
                      <a:lumOff val="60000"/>
                    </a:schemeClr>
                  </a:solidFill>
                </a:rPr>
                <a:t>2010</a:t>
              </a:r>
              <a:endParaRPr lang="en-US" sz="1200" dirty="0">
                <a:solidFill>
                  <a:schemeClr val="tx2">
                    <a:lumMod val="40000"/>
                    <a:lumOff val="60000"/>
                  </a:schemeClr>
                </a:solidFill>
              </a:endParaRPr>
            </a:p>
          </p:txBody>
        </p:sp>
        <p:cxnSp>
          <p:nvCxnSpPr>
            <p:cNvPr id="13" name="Straight Connector 12"/>
            <p:cNvCxnSpPr/>
            <p:nvPr/>
          </p:nvCxnSpPr>
          <p:spPr>
            <a:xfrm>
              <a:off x="6613155" y="193839"/>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411885" y="197264"/>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grpSp>
      <p:sp>
        <p:nvSpPr>
          <p:cNvPr id="15" name="Oval 14"/>
          <p:cNvSpPr/>
          <p:nvPr/>
        </p:nvSpPr>
        <p:spPr>
          <a:xfrm>
            <a:off x="2483760" y="201716"/>
            <a:ext cx="109965" cy="147948"/>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501658" y="-55770"/>
            <a:ext cx="415498" cy="307777"/>
          </a:xfrm>
          <a:prstGeom prst="rect">
            <a:avLst/>
          </a:prstGeom>
          <a:noFill/>
        </p:spPr>
        <p:txBody>
          <a:bodyPr wrap="none" rtlCol="0">
            <a:spAutoFit/>
          </a:bodyPr>
          <a:lstStyle/>
          <a:p>
            <a:r>
              <a:rPr lang="en-US" sz="1400" dirty="0" smtClean="0">
                <a:solidFill>
                  <a:srgbClr val="FFFF00"/>
                </a:solidFill>
              </a:rPr>
              <a:t>‘96</a:t>
            </a:r>
            <a:endParaRPr lang="en-US" sz="1400" dirty="0">
              <a:solidFill>
                <a:srgbClr val="FFFF00"/>
              </a:solidFill>
            </a:endParaRPr>
          </a:p>
        </p:txBody>
      </p:sp>
      <p:sp>
        <p:nvSpPr>
          <p:cNvPr id="17" name="TextBox 16"/>
          <p:cNvSpPr txBox="1"/>
          <p:nvPr/>
        </p:nvSpPr>
        <p:spPr>
          <a:xfrm>
            <a:off x="2807715" y="294283"/>
            <a:ext cx="2413003" cy="307777"/>
          </a:xfrm>
          <a:prstGeom prst="rect">
            <a:avLst/>
          </a:prstGeom>
          <a:noFill/>
        </p:spPr>
        <p:txBody>
          <a:bodyPr wrap="none" rtlCol="0">
            <a:spAutoFit/>
          </a:bodyPr>
          <a:lstStyle/>
          <a:p>
            <a:r>
              <a:rPr lang="en-US" sz="1400" dirty="0" smtClean="0">
                <a:solidFill>
                  <a:srgbClr val="FFFF00"/>
                </a:solidFill>
              </a:rPr>
              <a:t>NOAA Cooperative Agreement</a:t>
            </a:r>
            <a:endParaRPr lang="en-US" sz="1400" dirty="0">
              <a:solidFill>
                <a:srgbClr val="FFFF00"/>
              </a:solidFill>
            </a:endParaRPr>
          </a:p>
        </p:txBody>
      </p:sp>
      <p:sp>
        <p:nvSpPr>
          <p:cNvPr id="18" name="Title 1"/>
          <p:cNvSpPr txBox="1">
            <a:spLocks/>
          </p:cNvSpPr>
          <p:nvPr/>
        </p:nvSpPr>
        <p:spPr>
          <a:xfrm>
            <a:off x="457200" y="888401"/>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FFF00"/>
                </a:solidFill>
              </a:rPr>
              <a:t>IRI’s Mission</a:t>
            </a:r>
            <a:endParaRPr lang="en-US" b="1" dirty="0">
              <a:solidFill>
                <a:srgbClr val="FFFF00"/>
              </a:solidFill>
            </a:endParaRPr>
          </a:p>
        </p:txBody>
      </p:sp>
      <p:sp>
        <p:nvSpPr>
          <p:cNvPr id="19" name="Content Placeholder 2"/>
          <p:cNvSpPr txBox="1">
            <a:spLocks/>
          </p:cNvSpPr>
          <p:nvPr/>
        </p:nvSpPr>
        <p:spPr>
          <a:xfrm>
            <a:off x="740780" y="2151267"/>
            <a:ext cx="7844328" cy="424737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mtClean="0">
                <a:solidFill>
                  <a:schemeClr val="bg1"/>
                </a:solidFill>
              </a:rPr>
              <a:t>The mission of the IRI is to enhance society's capability to </a:t>
            </a:r>
            <a:r>
              <a:rPr lang="en-US" b="1" smtClean="0">
                <a:solidFill>
                  <a:schemeClr val="accent6">
                    <a:lumMod val="40000"/>
                    <a:lumOff val="60000"/>
                  </a:schemeClr>
                </a:solidFill>
              </a:rPr>
              <a:t>understand, anticipate and manage</a:t>
            </a:r>
            <a:r>
              <a:rPr lang="en-US" smtClean="0">
                <a:solidFill>
                  <a:schemeClr val="bg1"/>
                </a:solidFill>
              </a:rPr>
              <a:t> the impacts of climate in order to improve human welfare and the environment, </a:t>
            </a:r>
            <a:r>
              <a:rPr lang="en-US" b="1" smtClean="0">
                <a:solidFill>
                  <a:srgbClr val="FCD5B5"/>
                </a:solidFill>
              </a:rPr>
              <a:t>especially in developing countries</a:t>
            </a:r>
            <a:r>
              <a:rPr lang="en-US"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18084447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527" y="804267"/>
            <a:ext cx="9144000" cy="5806848"/>
            <a:chOff x="8527" y="804267"/>
            <a:chExt cx="9144000" cy="5806848"/>
          </a:xfrm>
        </p:grpSpPr>
        <p:pic>
          <p:nvPicPr>
            <p:cNvPr id="3" name="Picture 2"/>
            <p:cNvPicPr>
              <a:picLocks noChangeAspect="1"/>
            </p:cNvPicPr>
            <p:nvPr/>
          </p:nvPicPr>
          <p:blipFill>
            <a:blip r:embed="rId2"/>
            <a:stretch>
              <a:fillRect/>
            </a:stretch>
          </p:blipFill>
          <p:spPr>
            <a:xfrm>
              <a:off x="8527" y="804267"/>
              <a:ext cx="9144000" cy="5806848"/>
            </a:xfrm>
            <a:prstGeom prst="rect">
              <a:avLst/>
            </a:prstGeom>
          </p:spPr>
        </p:pic>
        <p:sp>
          <p:nvSpPr>
            <p:cNvPr id="4" name="TextBox 3"/>
            <p:cNvSpPr txBox="1"/>
            <p:nvPr/>
          </p:nvSpPr>
          <p:spPr>
            <a:xfrm>
              <a:off x="4304077" y="1652084"/>
              <a:ext cx="1910082" cy="369332"/>
            </a:xfrm>
            <a:prstGeom prst="rect">
              <a:avLst/>
            </a:prstGeom>
            <a:noFill/>
          </p:spPr>
          <p:txBody>
            <a:bodyPr wrap="square" rtlCol="0">
              <a:spAutoFit/>
            </a:bodyPr>
            <a:lstStyle/>
            <a:p>
              <a:r>
                <a:rPr lang="en-US" dirty="0" smtClean="0"/>
                <a:t>1997 - Present</a:t>
              </a:r>
              <a:endParaRPr lang="en-US" dirty="0"/>
            </a:p>
          </p:txBody>
        </p:sp>
      </p:grpSp>
      <p:sp>
        <p:nvSpPr>
          <p:cNvPr id="5" name="5-Point Star 4"/>
          <p:cNvSpPr/>
          <p:nvPr/>
        </p:nvSpPr>
        <p:spPr>
          <a:xfrm>
            <a:off x="4931876" y="5172011"/>
            <a:ext cx="234264" cy="234251"/>
          </a:xfrm>
          <a:prstGeom prst="star5">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5-Point Star 5"/>
          <p:cNvSpPr/>
          <p:nvPr/>
        </p:nvSpPr>
        <p:spPr>
          <a:xfrm>
            <a:off x="7020035" y="4399737"/>
            <a:ext cx="234264" cy="234251"/>
          </a:xfrm>
          <a:prstGeom prst="star5">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5-Point Star 6"/>
          <p:cNvSpPr/>
          <p:nvPr/>
        </p:nvSpPr>
        <p:spPr>
          <a:xfrm>
            <a:off x="5028791" y="5245985"/>
            <a:ext cx="234264" cy="234251"/>
          </a:xfrm>
          <a:prstGeom prst="star5">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5-Point Star 7"/>
          <p:cNvSpPr/>
          <p:nvPr/>
        </p:nvSpPr>
        <p:spPr>
          <a:xfrm>
            <a:off x="2766297" y="5805242"/>
            <a:ext cx="234264" cy="234251"/>
          </a:xfrm>
          <a:prstGeom prst="star5">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5-Point Star 8"/>
          <p:cNvSpPr/>
          <p:nvPr/>
        </p:nvSpPr>
        <p:spPr>
          <a:xfrm>
            <a:off x="2178916" y="4931595"/>
            <a:ext cx="234264" cy="234251"/>
          </a:xfrm>
          <a:prstGeom prst="star5">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5-Point Star 9"/>
          <p:cNvSpPr/>
          <p:nvPr/>
        </p:nvSpPr>
        <p:spPr>
          <a:xfrm>
            <a:off x="3091311" y="4925431"/>
            <a:ext cx="234264" cy="234251"/>
          </a:xfrm>
          <a:prstGeom prst="star5">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p:cNvGrpSpPr/>
          <p:nvPr/>
        </p:nvGrpSpPr>
        <p:grpSpPr>
          <a:xfrm>
            <a:off x="443873" y="-67406"/>
            <a:ext cx="8643106" cy="429399"/>
            <a:chOff x="554843" y="-67406"/>
            <a:chExt cx="8643106" cy="429399"/>
          </a:xfrm>
        </p:grpSpPr>
        <p:cxnSp>
          <p:nvCxnSpPr>
            <p:cNvPr id="12" name="Straight Arrow Connector 11"/>
            <p:cNvCxnSpPr/>
            <p:nvPr/>
          </p:nvCxnSpPr>
          <p:spPr>
            <a:xfrm>
              <a:off x="554843" y="271238"/>
              <a:ext cx="8643106" cy="0"/>
            </a:xfrm>
            <a:prstGeom prst="straightConnector1">
              <a:avLst/>
            </a:prstGeom>
            <a:ln w="38100">
              <a:tailEnd type="triangle" w="lg" len="lg"/>
            </a:ln>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666810" y="209593"/>
              <a:ext cx="109965" cy="1479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8149922" y="201716"/>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979471" y="181510"/>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848724" y="197264"/>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4305082" y="185962"/>
              <a:ext cx="109965" cy="147948"/>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1602855" y="-40412"/>
              <a:ext cx="496650" cy="276999"/>
            </a:xfrm>
            <a:prstGeom prst="rect">
              <a:avLst/>
            </a:prstGeom>
            <a:noFill/>
          </p:spPr>
          <p:txBody>
            <a:bodyPr wrap="none" rtlCol="0">
              <a:spAutoFit/>
            </a:bodyPr>
            <a:lstStyle/>
            <a:p>
              <a:r>
                <a:rPr lang="en-US" sz="1200" dirty="0" smtClean="0">
                  <a:solidFill>
                    <a:schemeClr val="tx2">
                      <a:lumMod val="40000"/>
                      <a:lumOff val="60000"/>
                    </a:schemeClr>
                  </a:solidFill>
                </a:rPr>
                <a:t>1990</a:t>
              </a:r>
              <a:endParaRPr lang="en-US" sz="1200" dirty="0">
                <a:solidFill>
                  <a:schemeClr val="tx2">
                    <a:lumMod val="40000"/>
                    <a:lumOff val="60000"/>
                  </a:schemeClr>
                </a:solidFill>
              </a:endParaRPr>
            </a:p>
          </p:txBody>
        </p:sp>
        <p:sp>
          <p:nvSpPr>
            <p:cNvPr id="19" name="TextBox 18"/>
            <p:cNvSpPr txBox="1"/>
            <p:nvPr/>
          </p:nvSpPr>
          <p:spPr>
            <a:xfrm>
              <a:off x="4731146" y="-40412"/>
              <a:ext cx="496650" cy="276999"/>
            </a:xfrm>
            <a:prstGeom prst="rect">
              <a:avLst/>
            </a:prstGeom>
            <a:noFill/>
          </p:spPr>
          <p:txBody>
            <a:bodyPr wrap="none" rtlCol="0">
              <a:spAutoFit/>
            </a:bodyPr>
            <a:lstStyle/>
            <a:p>
              <a:r>
                <a:rPr lang="en-US" sz="1200" dirty="0" smtClean="0">
                  <a:solidFill>
                    <a:schemeClr val="tx2">
                      <a:lumMod val="40000"/>
                      <a:lumOff val="60000"/>
                    </a:schemeClr>
                  </a:solidFill>
                </a:rPr>
                <a:t>2000</a:t>
              </a:r>
              <a:endParaRPr lang="en-US" sz="1200" dirty="0">
                <a:solidFill>
                  <a:schemeClr val="tx2">
                    <a:lumMod val="40000"/>
                    <a:lumOff val="60000"/>
                  </a:schemeClr>
                </a:solidFill>
              </a:endParaRPr>
            </a:p>
          </p:txBody>
        </p:sp>
        <p:sp>
          <p:nvSpPr>
            <p:cNvPr id="20" name="TextBox 19"/>
            <p:cNvSpPr txBox="1"/>
            <p:nvPr/>
          </p:nvSpPr>
          <p:spPr>
            <a:xfrm>
              <a:off x="7901597" y="-67406"/>
              <a:ext cx="496650" cy="276999"/>
            </a:xfrm>
            <a:prstGeom prst="rect">
              <a:avLst/>
            </a:prstGeom>
            <a:noFill/>
          </p:spPr>
          <p:txBody>
            <a:bodyPr wrap="none" rtlCol="0">
              <a:spAutoFit/>
            </a:bodyPr>
            <a:lstStyle/>
            <a:p>
              <a:r>
                <a:rPr lang="en-US" sz="1200" dirty="0" smtClean="0">
                  <a:solidFill>
                    <a:schemeClr val="tx2">
                      <a:lumMod val="40000"/>
                      <a:lumOff val="60000"/>
                    </a:schemeClr>
                  </a:solidFill>
                </a:rPr>
                <a:t>2010</a:t>
              </a:r>
              <a:endParaRPr lang="en-US" sz="1200" dirty="0">
                <a:solidFill>
                  <a:schemeClr val="tx2">
                    <a:lumMod val="40000"/>
                    <a:lumOff val="60000"/>
                  </a:schemeClr>
                </a:solidFill>
              </a:endParaRPr>
            </a:p>
          </p:txBody>
        </p:sp>
        <p:cxnSp>
          <p:nvCxnSpPr>
            <p:cNvPr id="21" name="Straight Connector 20"/>
            <p:cNvCxnSpPr/>
            <p:nvPr/>
          </p:nvCxnSpPr>
          <p:spPr>
            <a:xfrm>
              <a:off x="6613155" y="193839"/>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411885" y="197264"/>
              <a:ext cx="0" cy="160277"/>
            </a:xfrm>
            <a:prstGeom prst="line">
              <a:avLst/>
            </a:prstGeom>
            <a:ln w="28575" cmpd="sng"/>
          </p:spPr>
          <p:style>
            <a:lnRef idx="2">
              <a:schemeClr val="accent1"/>
            </a:lnRef>
            <a:fillRef idx="0">
              <a:schemeClr val="accent1"/>
            </a:fillRef>
            <a:effectRef idx="1">
              <a:schemeClr val="accent1"/>
            </a:effectRef>
            <a:fontRef idx="minor">
              <a:schemeClr val="tx1"/>
            </a:fontRef>
          </p:style>
        </p:cxnSp>
      </p:grpSp>
      <p:sp>
        <p:nvSpPr>
          <p:cNvPr id="24" name="TextBox 23"/>
          <p:cNvSpPr txBox="1"/>
          <p:nvPr/>
        </p:nvSpPr>
        <p:spPr>
          <a:xfrm>
            <a:off x="3908548" y="-55770"/>
            <a:ext cx="671979" cy="307777"/>
          </a:xfrm>
          <a:prstGeom prst="rect">
            <a:avLst/>
          </a:prstGeom>
          <a:noFill/>
        </p:spPr>
        <p:txBody>
          <a:bodyPr wrap="none" rtlCol="0">
            <a:spAutoFit/>
          </a:bodyPr>
          <a:lstStyle/>
          <a:p>
            <a:r>
              <a:rPr lang="fr-FR" sz="1400" dirty="0" smtClean="0">
                <a:solidFill>
                  <a:srgbClr val="FFFF00"/>
                </a:solidFill>
              </a:rPr>
              <a:t>`</a:t>
            </a:r>
            <a:r>
              <a:rPr lang="en-US" sz="1400" dirty="0" smtClean="0">
                <a:solidFill>
                  <a:srgbClr val="FFFF00"/>
                </a:solidFill>
              </a:rPr>
              <a:t>97/98</a:t>
            </a:r>
            <a:endParaRPr lang="en-US" sz="1400" dirty="0">
              <a:solidFill>
                <a:srgbClr val="FFFF00"/>
              </a:solidFill>
            </a:endParaRPr>
          </a:p>
        </p:txBody>
      </p:sp>
      <p:sp>
        <p:nvSpPr>
          <p:cNvPr id="25" name="TextBox 24"/>
          <p:cNvSpPr txBox="1"/>
          <p:nvPr/>
        </p:nvSpPr>
        <p:spPr>
          <a:xfrm>
            <a:off x="3424215" y="294283"/>
            <a:ext cx="1633668" cy="307777"/>
          </a:xfrm>
          <a:prstGeom prst="rect">
            <a:avLst/>
          </a:prstGeom>
          <a:noFill/>
        </p:spPr>
        <p:txBody>
          <a:bodyPr wrap="none" rtlCol="0">
            <a:spAutoFit/>
          </a:bodyPr>
          <a:lstStyle/>
          <a:p>
            <a:r>
              <a:rPr lang="en-US" sz="1400" dirty="0" smtClean="0">
                <a:solidFill>
                  <a:srgbClr val="FFFF00"/>
                </a:solidFill>
              </a:rPr>
              <a:t>Major El Niño Event</a:t>
            </a:r>
            <a:endParaRPr lang="en-US" sz="1400" dirty="0">
              <a:solidFill>
                <a:srgbClr val="FFFF00"/>
              </a:solidFill>
            </a:endParaRPr>
          </a:p>
        </p:txBody>
      </p:sp>
    </p:spTree>
    <p:extLst>
      <p:ext uri="{BB962C8B-B14F-4D97-AF65-F5344CB8AC3E}">
        <p14:creationId xmlns:p14="http://schemas.microsoft.com/office/powerpoint/2010/main" val="1808444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200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300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400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218</TotalTime>
  <Words>541</Words>
  <Application>Microsoft Macintosh PowerPoint</Application>
  <PresentationFormat>On-screen Show (4:3)</PresentationFormat>
  <Paragraphs>182</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International Research Institute for Climate &amp; Society (IRI)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IRI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Francesco Fiondella</dc:creator>
  <cp:lastModifiedBy>francesco</cp:lastModifiedBy>
  <cp:revision>20</cp:revision>
  <cp:lastPrinted>2013-06-28T17:52:38Z</cp:lastPrinted>
  <dcterms:created xsi:type="dcterms:W3CDTF">2013-06-27T20:08:24Z</dcterms:created>
  <dcterms:modified xsi:type="dcterms:W3CDTF">2013-07-01T15:54:25Z</dcterms:modified>
</cp:coreProperties>
</file>