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4" r:id="rId2"/>
  </p:sldMasterIdLst>
  <p:notesMasterIdLst>
    <p:notesMasterId r:id="rId26"/>
  </p:notesMasterIdLst>
  <p:sldIdLst>
    <p:sldId id="258" r:id="rId3"/>
    <p:sldId id="260" r:id="rId4"/>
    <p:sldId id="282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E1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0" autoAdjust="0"/>
    <p:restoredTop sz="92490" autoAdjust="0"/>
  </p:normalViewPr>
  <p:slideViewPr>
    <p:cSldViewPr snapToGrid="0" snapToObjects="1" showGuides="1">
      <p:cViewPr>
        <p:scale>
          <a:sx n="95" d="100"/>
          <a:sy n="95" d="100"/>
        </p:scale>
        <p:origin x="-1304" y="-128"/>
      </p:cViewPr>
      <p:guideLst>
        <p:guide orient="horz" pos="2136"/>
        <p:guide pos="5405"/>
      </p:guideLst>
    </p:cSldViewPr>
  </p:slideViewPr>
  <p:outlineViewPr>
    <p:cViewPr>
      <p:scale>
        <a:sx n="33" d="100"/>
        <a:sy n="33" d="100"/>
      </p:scale>
      <p:origin x="0" y="21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:Users:haresh:Library:Mail%20Downloads:IRI%20Financial%20Information%20presenta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:Users:haresh:Library:Mail%20Downloads:IRI%20Financial%20Information%20presentat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:Users:haresh:Library:Mail%20Downloads:IRI%20Financial%20Information%20presentatio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:Users:haresh:Library:Mail%20Downloads:IRI%20Financial%20Information%20presentatio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:Users:haresh:Library:Mail%20Downloads:IRI%20Financial%20Information%20presentatio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:Users:haresh:Library:Mail%20Downloads:IRI%20Financial%20Information%20presentation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:Users:haresh:Library:Mail%20Downloads:IRI%20Financial%20Information%20present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2836942257218"/>
          <c:y val="0.0795846389263103"/>
          <c:w val="0.289818685988225"/>
          <c:h val="0.88745868664023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Sheet2!$D$8</c:f>
              <c:strCache>
                <c:ptCount val="1"/>
                <c:pt idx="0">
                  <c:v>NOAA CORE</c:v>
                </c:pt>
              </c:strCache>
            </c:strRef>
          </c:tx>
          <c:invertIfNegative val="0"/>
          <c:val>
            <c:numRef>
              <c:f>Sheet2!$E$8</c:f>
              <c:numCache>
                <c:formatCode>"$"#,##0</c:formatCode>
                <c:ptCount val="1"/>
                <c:pt idx="0">
                  <c:v>9.0E6</c:v>
                </c:pt>
              </c:numCache>
            </c:numRef>
          </c:val>
        </c:ser>
        <c:ser>
          <c:idx val="1"/>
          <c:order val="1"/>
          <c:tx>
            <c:strRef>
              <c:f>Sheet2!$D$9</c:f>
              <c:strCache>
                <c:ptCount val="1"/>
                <c:pt idx="0">
                  <c:v>Bahi</c:v>
                </c:pt>
              </c:strCache>
            </c:strRef>
          </c:tx>
          <c:invertIfNegative val="0"/>
          <c:val>
            <c:numRef>
              <c:f>Sheet2!$E$9</c:f>
              <c:numCache>
                <c:formatCode>"$"#,##0</c:formatCode>
                <c:ptCount val="1"/>
                <c:pt idx="0">
                  <c:v>30000.0</c:v>
                </c:pt>
              </c:numCache>
            </c:numRef>
          </c:val>
        </c:ser>
        <c:ser>
          <c:idx val="2"/>
          <c:order val="2"/>
          <c:tx>
            <c:strRef>
              <c:f>Sheet2!$D$10</c:f>
              <c:strCache>
                <c:ptCount val="1"/>
                <c:pt idx="0">
                  <c:v>INAP</c:v>
                </c:pt>
              </c:strCache>
            </c:strRef>
          </c:tx>
          <c:invertIfNegative val="0"/>
          <c:val>
            <c:numRef>
              <c:f>Sheet2!$E$10</c:f>
              <c:numCache>
                <c:formatCode>"$"#,##0</c:formatCode>
                <c:ptCount val="1"/>
                <c:pt idx="0">
                  <c:v>41000.0</c:v>
                </c:pt>
              </c:numCache>
            </c:numRef>
          </c:val>
        </c:ser>
        <c:ser>
          <c:idx val="3"/>
          <c:order val="3"/>
          <c:tx>
            <c:strRef>
              <c:f>Sheet2!$D$11</c:f>
              <c:strCache>
                <c:ptCount val="1"/>
                <c:pt idx="0">
                  <c:v>Oxfam</c:v>
                </c:pt>
              </c:strCache>
            </c:strRef>
          </c:tx>
          <c:invertIfNegative val="0"/>
          <c:val>
            <c:numRef>
              <c:f>Sheet2!$E$11</c:f>
              <c:numCache>
                <c:formatCode>"$"#,##0</c:formatCode>
                <c:ptCount val="1"/>
                <c:pt idx="0">
                  <c:v>200000.0</c:v>
                </c:pt>
              </c:numCache>
            </c:numRef>
          </c:val>
        </c:ser>
        <c:ser>
          <c:idx val="4"/>
          <c:order val="4"/>
          <c:tx>
            <c:strRef>
              <c:f>Sheet2!$D$12</c:f>
              <c:strCache>
                <c:ptCount val="1"/>
                <c:pt idx="0">
                  <c:v>WFP</c:v>
                </c:pt>
              </c:strCache>
            </c:strRef>
          </c:tx>
          <c:invertIfNegative val="0"/>
          <c:val>
            <c:numRef>
              <c:f>Sheet2!$E$12</c:f>
              <c:numCache>
                <c:formatCode>"$"#,##0</c:formatCode>
                <c:ptCount val="1"/>
                <c:pt idx="0">
                  <c:v>27000.0</c:v>
                </c:pt>
              </c:numCache>
            </c:numRef>
          </c:val>
        </c:ser>
        <c:ser>
          <c:idx val="5"/>
          <c:order val="5"/>
          <c:tx>
            <c:strRef>
              <c:f>Sheet2!$D$13</c:f>
              <c:strCache>
                <c:ptCount val="1"/>
                <c:pt idx="0">
                  <c:v>FOEN</c:v>
                </c:pt>
              </c:strCache>
            </c:strRef>
          </c:tx>
          <c:invertIfNegative val="0"/>
          <c:val>
            <c:numRef>
              <c:f>Sheet2!$E$13</c:f>
              <c:numCache>
                <c:formatCode>"$"#,##0</c:formatCode>
                <c:ptCount val="1"/>
                <c:pt idx="0">
                  <c:v>42000.0</c:v>
                </c:pt>
              </c:numCache>
            </c:numRef>
          </c:val>
        </c:ser>
        <c:ser>
          <c:idx val="6"/>
          <c:order val="6"/>
          <c:tx>
            <c:strRef>
              <c:f>Sheet2!$D$14</c:f>
              <c:strCache>
                <c:ptCount val="1"/>
                <c:pt idx="0">
                  <c:v>NTCC</c:v>
                </c:pt>
              </c:strCache>
            </c:strRef>
          </c:tx>
          <c:invertIfNegative val="0"/>
          <c:val>
            <c:numRef>
              <c:f>Sheet2!$E$14</c:f>
              <c:numCache>
                <c:formatCode>"$"#,##0</c:formatCode>
                <c:ptCount val="1"/>
                <c:pt idx="0">
                  <c:v>36361.0</c:v>
                </c:pt>
              </c:numCache>
            </c:numRef>
          </c:val>
        </c:ser>
        <c:ser>
          <c:idx val="7"/>
          <c:order val="7"/>
          <c:tx>
            <c:strRef>
              <c:f>Sheet2!$D$15</c:f>
              <c:strCache>
                <c:ptCount val="1"/>
                <c:pt idx="0">
                  <c:v>Atmospheric Aerosols</c:v>
                </c:pt>
              </c:strCache>
            </c:strRef>
          </c:tx>
          <c:invertIfNegative val="0"/>
          <c:val>
            <c:numRef>
              <c:f>Sheet2!$E$15</c:f>
              <c:numCache>
                <c:formatCode>"$"#,##0</c:formatCode>
                <c:ptCount val="1"/>
                <c:pt idx="0">
                  <c:v>35000.0</c:v>
                </c:pt>
              </c:numCache>
            </c:numRef>
          </c:val>
        </c:ser>
        <c:ser>
          <c:idx val="8"/>
          <c:order val="8"/>
          <c:tx>
            <c:strRef>
              <c:f>Sheet2!$D$16</c:f>
              <c:strCache>
                <c:ptCount val="1"/>
                <c:pt idx="0">
                  <c:v>McKnight</c:v>
                </c:pt>
              </c:strCache>
            </c:strRef>
          </c:tx>
          <c:invertIfNegative val="0"/>
          <c:val>
            <c:numRef>
              <c:f>Sheet2!$E$16</c:f>
              <c:numCache>
                <c:formatCode>"$"#,##0</c:formatCode>
                <c:ptCount val="1"/>
                <c:pt idx="0">
                  <c:v>100000.0</c:v>
                </c:pt>
              </c:numCache>
            </c:numRef>
          </c:val>
        </c:ser>
        <c:ser>
          <c:idx val="9"/>
          <c:order val="9"/>
          <c:tx>
            <c:strRef>
              <c:f>Sheet2!$D$17</c:f>
              <c:strCache>
                <c:ptCount val="1"/>
                <c:pt idx="0">
                  <c:v>NASA</c:v>
                </c:pt>
              </c:strCache>
            </c:strRef>
          </c:tx>
          <c:invertIfNegative val="0"/>
          <c:val>
            <c:numRef>
              <c:f>Sheet2!$E$17</c:f>
              <c:numCache>
                <c:formatCode>"$"#,##0</c:formatCode>
                <c:ptCount val="1"/>
                <c:pt idx="0">
                  <c:v>12000.0</c:v>
                </c:pt>
              </c:numCache>
            </c:numRef>
          </c:val>
        </c:ser>
        <c:ser>
          <c:idx val="10"/>
          <c:order val="10"/>
          <c:tx>
            <c:strRef>
              <c:f>Sheet2!$D$18</c:f>
              <c:strCache>
                <c:ptCount val="1"/>
                <c:pt idx="0">
                  <c:v>NSF 1</c:v>
                </c:pt>
              </c:strCache>
            </c:strRef>
          </c:tx>
          <c:invertIfNegative val="0"/>
          <c:val>
            <c:numRef>
              <c:f>Sheet2!$E$18</c:f>
              <c:numCache>
                <c:formatCode>"$"#,##0</c:formatCode>
                <c:ptCount val="1"/>
                <c:pt idx="0">
                  <c:v>15000.0</c:v>
                </c:pt>
              </c:numCache>
            </c:numRef>
          </c:val>
        </c:ser>
        <c:ser>
          <c:idx val="11"/>
          <c:order val="11"/>
          <c:tx>
            <c:strRef>
              <c:f>Sheet2!$D$19</c:f>
              <c:strCache>
                <c:ptCount val="1"/>
                <c:pt idx="0">
                  <c:v>NSF 2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val>
            <c:numRef>
              <c:f>Sheet2!$E$19</c:f>
              <c:numCache>
                <c:formatCode>"$"#,##0</c:formatCode>
                <c:ptCount val="1"/>
                <c:pt idx="0">
                  <c:v>130000.0</c:v>
                </c:pt>
              </c:numCache>
            </c:numRef>
          </c:val>
        </c:ser>
        <c:ser>
          <c:idx val="12"/>
          <c:order val="12"/>
          <c:tx>
            <c:strRef>
              <c:f>Sheet2!$D$20</c:f>
              <c:strCache>
                <c:ptCount val="1"/>
                <c:pt idx="0">
                  <c:v>NSF 3</c:v>
                </c:pt>
              </c:strCache>
            </c:strRef>
          </c:tx>
          <c:invertIfNegative val="0"/>
          <c:val>
            <c:numRef>
              <c:f>Sheet2!$E$20</c:f>
              <c:numCache>
                <c:formatCode>"$"#,##0</c:formatCode>
                <c:ptCount val="1"/>
                <c:pt idx="0">
                  <c:v>61000.0</c:v>
                </c:pt>
              </c:numCache>
            </c:numRef>
          </c:val>
        </c:ser>
        <c:ser>
          <c:idx val="13"/>
          <c:order val="13"/>
          <c:tx>
            <c:strRef>
              <c:f>Sheet2!$D$21</c:f>
              <c:strCache>
                <c:ptCount val="1"/>
                <c:pt idx="0">
                  <c:v>Uruguay INIA</c:v>
                </c:pt>
              </c:strCache>
            </c:strRef>
          </c:tx>
          <c:invertIfNegative val="0"/>
          <c:val>
            <c:numRef>
              <c:f>Sheet2!$E$21</c:f>
              <c:numCache>
                <c:formatCode>"$"#,##0</c:formatCode>
                <c:ptCount val="1"/>
                <c:pt idx="0">
                  <c:v>37000.0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8634056"/>
        <c:axId val="-2127486584"/>
      </c:barChart>
      <c:catAx>
        <c:axId val="2108634056"/>
        <c:scaling>
          <c:orientation val="minMax"/>
        </c:scaling>
        <c:delete val="1"/>
        <c:axPos val="b"/>
        <c:majorTickMark val="out"/>
        <c:minorTickMark val="none"/>
        <c:tickLblPos val="nextTo"/>
        <c:crossAx val="-2127486584"/>
        <c:crosses val="autoZero"/>
        <c:auto val="1"/>
        <c:lblAlgn val="ctr"/>
        <c:lblOffset val="100"/>
        <c:noMultiLvlLbl val="0"/>
      </c:catAx>
      <c:valAx>
        <c:axId val="-2127486584"/>
        <c:scaling>
          <c:orientation val="minMax"/>
          <c:max val="1.0E7"/>
          <c:min val="0.0"/>
        </c:scaling>
        <c:delete val="0"/>
        <c:axPos val="l"/>
        <c:majorGridlines/>
        <c:numFmt formatCode="&quot;$&quot;#,##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7F7F7F"/>
                </a:solidFill>
              </a:defRPr>
            </a:pPr>
            <a:endParaRPr lang="en-US"/>
          </a:p>
        </c:txPr>
        <c:crossAx val="2108634056"/>
        <c:crosses val="autoZero"/>
        <c:crossBetween val="between"/>
        <c:dispUnits>
          <c:builtInUnit val="millions"/>
          <c:dispUnitsLbl>
            <c:layout/>
            <c:txPr>
              <a:bodyPr/>
              <a:lstStyle/>
              <a:p>
                <a:pPr>
                  <a:defRPr sz="1400">
                    <a:solidFill>
                      <a:srgbClr val="000000"/>
                    </a:solidFill>
                  </a:defRPr>
                </a:pPr>
                <a:endParaRPr lang="en-US"/>
              </a:p>
            </c:txPr>
          </c:dispUnitsLbl>
        </c:dispUnits>
      </c:valAx>
    </c:plotArea>
    <c:legend>
      <c:legendPos val="r"/>
      <c:layout>
        <c:manualLayout>
          <c:xMode val="edge"/>
          <c:yMode val="edge"/>
          <c:x val="0.496842819961525"/>
          <c:y val="0.0768203251224756"/>
          <c:w val="0.206317976700281"/>
          <c:h val="0.827367223019318"/>
        </c:manualLayout>
      </c:layout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2836942257218"/>
          <c:y val="0.0795846389263103"/>
          <c:w val="0.289818685988225"/>
          <c:h val="0.88745868664023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Sheet2!$D$8</c:f>
              <c:strCache>
                <c:ptCount val="1"/>
                <c:pt idx="0">
                  <c:v>NOAA CORE</c:v>
                </c:pt>
              </c:strCache>
            </c:strRef>
          </c:tx>
          <c:invertIfNegative val="0"/>
          <c:val>
            <c:numRef>
              <c:f>Sheet2!$E$8</c:f>
              <c:numCache>
                <c:formatCode>"$"#,##0</c:formatCode>
                <c:ptCount val="1"/>
                <c:pt idx="0">
                  <c:v>9.0E6</c:v>
                </c:pt>
              </c:numCache>
            </c:numRef>
          </c:val>
        </c:ser>
        <c:ser>
          <c:idx val="1"/>
          <c:order val="1"/>
          <c:tx>
            <c:strRef>
              <c:f>Sheet2!$D$9</c:f>
              <c:strCache>
                <c:ptCount val="1"/>
                <c:pt idx="0">
                  <c:v>Bahi</c:v>
                </c:pt>
              </c:strCache>
            </c:strRef>
          </c:tx>
          <c:invertIfNegative val="0"/>
          <c:val>
            <c:numRef>
              <c:f>Sheet2!$E$9</c:f>
              <c:numCache>
                <c:formatCode>"$"#,##0</c:formatCode>
                <c:ptCount val="1"/>
                <c:pt idx="0">
                  <c:v>30000.0</c:v>
                </c:pt>
              </c:numCache>
            </c:numRef>
          </c:val>
        </c:ser>
        <c:ser>
          <c:idx val="2"/>
          <c:order val="2"/>
          <c:tx>
            <c:strRef>
              <c:f>Sheet2!$D$10</c:f>
              <c:strCache>
                <c:ptCount val="1"/>
                <c:pt idx="0">
                  <c:v>INAP</c:v>
                </c:pt>
              </c:strCache>
            </c:strRef>
          </c:tx>
          <c:invertIfNegative val="0"/>
          <c:val>
            <c:numRef>
              <c:f>Sheet2!$E$10</c:f>
              <c:numCache>
                <c:formatCode>"$"#,##0</c:formatCode>
                <c:ptCount val="1"/>
                <c:pt idx="0">
                  <c:v>41000.0</c:v>
                </c:pt>
              </c:numCache>
            </c:numRef>
          </c:val>
        </c:ser>
        <c:ser>
          <c:idx val="3"/>
          <c:order val="3"/>
          <c:tx>
            <c:strRef>
              <c:f>Sheet2!$D$11</c:f>
              <c:strCache>
                <c:ptCount val="1"/>
                <c:pt idx="0">
                  <c:v>Oxfam</c:v>
                </c:pt>
              </c:strCache>
            </c:strRef>
          </c:tx>
          <c:invertIfNegative val="0"/>
          <c:val>
            <c:numRef>
              <c:f>Sheet2!$E$11</c:f>
              <c:numCache>
                <c:formatCode>"$"#,##0</c:formatCode>
                <c:ptCount val="1"/>
                <c:pt idx="0">
                  <c:v>200000.0</c:v>
                </c:pt>
              </c:numCache>
            </c:numRef>
          </c:val>
        </c:ser>
        <c:ser>
          <c:idx val="4"/>
          <c:order val="4"/>
          <c:tx>
            <c:strRef>
              <c:f>Sheet2!$D$12</c:f>
              <c:strCache>
                <c:ptCount val="1"/>
                <c:pt idx="0">
                  <c:v>WFP</c:v>
                </c:pt>
              </c:strCache>
            </c:strRef>
          </c:tx>
          <c:invertIfNegative val="0"/>
          <c:val>
            <c:numRef>
              <c:f>Sheet2!$E$12</c:f>
              <c:numCache>
                <c:formatCode>"$"#,##0</c:formatCode>
                <c:ptCount val="1"/>
                <c:pt idx="0">
                  <c:v>27000.0</c:v>
                </c:pt>
              </c:numCache>
            </c:numRef>
          </c:val>
        </c:ser>
        <c:ser>
          <c:idx val="5"/>
          <c:order val="5"/>
          <c:tx>
            <c:strRef>
              <c:f>Sheet2!$D$13</c:f>
              <c:strCache>
                <c:ptCount val="1"/>
                <c:pt idx="0">
                  <c:v>FOEN</c:v>
                </c:pt>
              </c:strCache>
            </c:strRef>
          </c:tx>
          <c:invertIfNegative val="0"/>
          <c:val>
            <c:numRef>
              <c:f>Sheet2!$E$13</c:f>
              <c:numCache>
                <c:formatCode>"$"#,##0</c:formatCode>
                <c:ptCount val="1"/>
                <c:pt idx="0">
                  <c:v>42000.0</c:v>
                </c:pt>
              </c:numCache>
            </c:numRef>
          </c:val>
        </c:ser>
        <c:ser>
          <c:idx val="6"/>
          <c:order val="6"/>
          <c:tx>
            <c:strRef>
              <c:f>Sheet2!$D$14</c:f>
              <c:strCache>
                <c:ptCount val="1"/>
                <c:pt idx="0">
                  <c:v>NTCC</c:v>
                </c:pt>
              </c:strCache>
            </c:strRef>
          </c:tx>
          <c:invertIfNegative val="0"/>
          <c:val>
            <c:numRef>
              <c:f>Sheet2!$E$14</c:f>
              <c:numCache>
                <c:formatCode>"$"#,##0</c:formatCode>
                <c:ptCount val="1"/>
                <c:pt idx="0">
                  <c:v>36361.0</c:v>
                </c:pt>
              </c:numCache>
            </c:numRef>
          </c:val>
        </c:ser>
        <c:ser>
          <c:idx val="7"/>
          <c:order val="7"/>
          <c:tx>
            <c:strRef>
              <c:f>Sheet2!$D$15</c:f>
              <c:strCache>
                <c:ptCount val="1"/>
                <c:pt idx="0">
                  <c:v>Atmospheric Aerosols</c:v>
                </c:pt>
              </c:strCache>
            </c:strRef>
          </c:tx>
          <c:invertIfNegative val="0"/>
          <c:val>
            <c:numRef>
              <c:f>Sheet2!$E$15</c:f>
              <c:numCache>
                <c:formatCode>"$"#,##0</c:formatCode>
                <c:ptCount val="1"/>
                <c:pt idx="0">
                  <c:v>35000.0</c:v>
                </c:pt>
              </c:numCache>
            </c:numRef>
          </c:val>
        </c:ser>
        <c:ser>
          <c:idx val="8"/>
          <c:order val="8"/>
          <c:tx>
            <c:strRef>
              <c:f>Sheet2!$D$16</c:f>
              <c:strCache>
                <c:ptCount val="1"/>
                <c:pt idx="0">
                  <c:v>McKnight</c:v>
                </c:pt>
              </c:strCache>
            </c:strRef>
          </c:tx>
          <c:invertIfNegative val="0"/>
          <c:val>
            <c:numRef>
              <c:f>Sheet2!$E$16</c:f>
              <c:numCache>
                <c:formatCode>"$"#,##0</c:formatCode>
                <c:ptCount val="1"/>
                <c:pt idx="0">
                  <c:v>100000.0</c:v>
                </c:pt>
              </c:numCache>
            </c:numRef>
          </c:val>
        </c:ser>
        <c:ser>
          <c:idx val="9"/>
          <c:order val="9"/>
          <c:tx>
            <c:strRef>
              <c:f>Sheet2!$D$17</c:f>
              <c:strCache>
                <c:ptCount val="1"/>
                <c:pt idx="0">
                  <c:v>NASA</c:v>
                </c:pt>
              </c:strCache>
            </c:strRef>
          </c:tx>
          <c:invertIfNegative val="0"/>
          <c:val>
            <c:numRef>
              <c:f>Sheet2!$E$17</c:f>
              <c:numCache>
                <c:formatCode>"$"#,##0</c:formatCode>
                <c:ptCount val="1"/>
                <c:pt idx="0">
                  <c:v>12000.0</c:v>
                </c:pt>
              </c:numCache>
            </c:numRef>
          </c:val>
        </c:ser>
        <c:ser>
          <c:idx val="10"/>
          <c:order val="10"/>
          <c:tx>
            <c:strRef>
              <c:f>Sheet2!$D$18</c:f>
              <c:strCache>
                <c:ptCount val="1"/>
                <c:pt idx="0">
                  <c:v>NSF 1</c:v>
                </c:pt>
              </c:strCache>
            </c:strRef>
          </c:tx>
          <c:invertIfNegative val="0"/>
          <c:val>
            <c:numRef>
              <c:f>Sheet2!$E$18</c:f>
              <c:numCache>
                <c:formatCode>"$"#,##0</c:formatCode>
                <c:ptCount val="1"/>
                <c:pt idx="0">
                  <c:v>15000.0</c:v>
                </c:pt>
              </c:numCache>
            </c:numRef>
          </c:val>
        </c:ser>
        <c:ser>
          <c:idx val="11"/>
          <c:order val="11"/>
          <c:tx>
            <c:strRef>
              <c:f>Sheet2!$D$19</c:f>
              <c:strCache>
                <c:ptCount val="1"/>
                <c:pt idx="0">
                  <c:v>NSF 2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val>
            <c:numRef>
              <c:f>Sheet2!$E$19</c:f>
              <c:numCache>
                <c:formatCode>"$"#,##0</c:formatCode>
                <c:ptCount val="1"/>
                <c:pt idx="0">
                  <c:v>130000.0</c:v>
                </c:pt>
              </c:numCache>
            </c:numRef>
          </c:val>
        </c:ser>
        <c:ser>
          <c:idx val="12"/>
          <c:order val="12"/>
          <c:tx>
            <c:strRef>
              <c:f>Sheet2!$D$20</c:f>
              <c:strCache>
                <c:ptCount val="1"/>
                <c:pt idx="0">
                  <c:v>NSF 3</c:v>
                </c:pt>
              </c:strCache>
            </c:strRef>
          </c:tx>
          <c:invertIfNegative val="0"/>
          <c:val>
            <c:numRef>
              <c:f>Sheet2!$E$20</c:f>
              <c:numCache>
                <c:formatCode>"$"#,##0</c:formatCode>
                <c:ptCount val="1"/>
                <c:pt idx="0">
                  <c:v>61000.0</c:v>
                </c:pt>
              </c:numCache>
            </c:numRef>
          </c:val>
        </c:ser>
        <c:ser>
          <c:idx val="13"/>
          <c:order val="13"/>
          <c:tx>
            <c:strRef>
              <c:f>Sheet2!$D$21</c:f>
              <c:strCache>
                <c:ptCount val="1"/>
                <c:pt idx="0">
                  <c:v>Uruguay INIA</c:v>
                </c:pt>
              </c:strCache>
            </c:strRef>
          </c:tx>
          <c:invertIfNegative val="0"/>
          <c:val>
            <c:numRef>
              <c:f>Sheet2!$E$21</c:f>
              <c:numCache>
                <c:formatCode>"$"#,##0</c:formatCode>
                <c:ptCount val="1"/>
                <c:pt idx="0">
                  <c:v>37000.0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7013112"/>
        <c:axId val="-2124434872"/>
      </c:barChart>
      <c:catAx>
        <c:axId val="-2127013112"/>
        <c:scaling>
          <c:orientation val="minMax"/>
        </c:scaling>
        <c:delete val="1"/>
        <c:axPos val="b"/>
        <c:majorTickMark val="out"/>
        <c:minorTickMark val="none"/>
        <c:tickLblPos val="nextTo"/>
        <c:crossAx val="-2124434872"/>
        <c:crosses val="autoZero"/>
        <c:auto val="1"/>
        <c:lblAlgn val="ctr"/>
        <c:lblOffset val="100"/>
        <c:noMultiLvlLbl val="0"/>
      </c:catAx>
      <c:valAx>
        <c:axId val="-2124434872"/>
        <c:scaling>
          <c:orientation val="minMax"/>
          <c:max val="1.0E7"/>
          <c:min val="0.0"/>
        </c:scaling>
        <c:delete val="0"/>
        <c:axPos val="l"/>
        <c:majorGridlines/>
        <c:numFmt formatCode="&quot;$&quot;#,##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7F7F7F"/>
                </a:solidFill>
              </a:defRPr>
            </a:pPr>
            <a:endParaRPr lang="en-US"/>
          </a:p>
        </c:txPr>
        <c:crossAx val="-2127013112"/>
        <c:crosses val="autoZero"/>
        <c:crossBetween val="between"/>
        <c:dispUnits>
          <c:builtInUnit val="millions"/>
          <c:dispUnitsLbl>
            <c:layout/>
            <c:txPr>
              <a:bodyPr/>
              <a:lstStyle/>
              <a:p>
                <a:pPr>
                  <a:defRPr sz="1400">
                    <a:solidFill>
                      <a:srgbClr val="000000"/>
                    </a:solidFill>
                  </a:defRPr>
                </a:pPr>
                <a:endParaRPr lang="en-US"/>
              </a:p>
            </c:txPr>
          </c:dispUnitsLbl>
        </c:dispUnits>
      </c:valAx>
    </c:plotArea>
    <c:legend>
      <c:legendPos val="r"/>
      <c:layout>
        <c:manualLayout>
          <c:xMode val="edge"/>
          <c:yMode val="edge"/>
          <c:x val="0.496842819961525"/>
          <c:y val="0.0768203251224756"/>
          <c:w val="0.206317976700281"/>
          <c:h val="0.827367223019318"/>
        </c:manualLayout>
      </c:layout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4162147021656"/>
          <c:y val="0.198456708266468"/>
          <c:w val="0.282762611635309"/>
          <c:h val="0.72137812528440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Sheet4!$M$2</c:f>
              <c:strCache>
                <c:ptCount val="1"/>
                <c:pt idx="0">
                  <c:v>USAID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Sheet4!$N$1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Sheet4!$N$2</c:f>
              <c:numCache>
                <c:formatCode>_("$"* #,##0_);_("$"* \(#,##0\);_("$"* "-"_);_(@_)</c:formatCode>
                <c:ptCount val="1"/>
                <c:pt idx="0">
                  <c:v>3.7335930502653E6</c:v>
                </c:pt>
              </c:numCache>
            </c:numRef>
          </c:val>
        </c:ser>
        <c:ser>
          <c:idx val="1"/>
          <c:order val="1"/>
          <c:tx>
            <c:strRef>
              <c:f>Sheet4!$M$3</c:f>
              <c:strCache>
                <c:ptCount val="1"/>
                <c:pt idx="0">
                  <c:v>NOAA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Sheet4!$N$1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Sheet4!$N$3</c:f>
              <c:numCache>
                <c:formatCode>_("$"* #,##0_);_("$"* \(#,##0\);_("$"* "-"_);_(@_)</c:formatCode>
                <c:ptCount val="1"/>
                <c:pt idx="0">
                  <c:v>748321.1126079998</c:v>
                </c:pt>
              </c:numCache>
            </c:numRef>
          </c:val>
        </c:ser>
        <c:ser>
          <c:idx val="2"/>
          <c:order val="2"/>
          <c:tx>
            <c:strRef>
              <c:f>Sheet4!$M$4</c:f>
              <c:strCache>
                <c:ptCount val="1"/>
                <c:pt idx="0">
                  <c:v>CCAFS</c:v>
                </c:pt>
              </c:strCache>
            </c:strRef>
          </c:tx>
          <c:invertIfNegative val="0"/>
          <c:cat>
            <c:strRef>
              <c:f>Sheet4!$N$1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Sheet4!$N$4</c:f>
              <c:numCache>
                <c:formatCode>_("$"* #,##0_);_("$"* \(#,##0\);_("$"* "-"_);_(@_)</c:formatCode>
                <c:ptCount val="1"/>
                <c:pt idx="0">
                  <c:v>685543.7839999992</c:v>
                </c:pt>
              </c:numCache>
            </c:numRef>
          </c:val>
        </c:ser>
        <c:ser>
          <c:idx val="3"/>
          <c:order val="3"/>
          <c:tx>
            <c:strRef>
              <c:f>Sheet4!$M$5</c:f>
              <c:strCache>
                <c:ptCount val="1"/>
                <c:pt idx="0">
                  <c:v>NASA</c:v>
                </c:pt>
              </c:strCache>
            </c:strRef>
          </c:tx>
          <c:invertIfNegative val="0"/>
          <c:cat>
            <c:strRef>
              <c:f>Sheet4!$N$1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Sheet4!$N$5</c:f>
              <c:numCache>
                <c:formatCode>_("$"* #,##0_);_("$"* \(#,##0\);_("$"* "-"_);_(@_)</c:formatCode>
                <c:ptCount val="1"/>
                <c:pt idx="0">
                  <c:v>609607.2595609992</c:v>
                </c:pt>
              </c:numCache>
            </c:numRef>
          </c:val>
        </c:ser>
        <c:ser>
          <c:idx val="4"/>
          <c:order val="4"/>
          <c:tx>
            <c:strRef>
              <c:f>Sheet4!$M$6</c:f>
              <c:strCache>
                <c:ptCount val="1"/>
                <c:pt idx="0">
                  <c:v>UN</c:v>
                </c:pt>
              </c:strCache>
            </c:strRef>
          </c:tx>
          <c:invertIfNegative val="0"/>
          <c:cat>
            <c:strRef>
              <c:f>Sheet4!$N$1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Sheet4!$N$6</c:f>
              <c:numCache>
                <c:formatCode>_("$"* #,##0_);_("$"* \(#,##0\);_("$"* "-"_);_(@_)</c:formatCode>
                <c:ptCount val="1"/>
                <c:pt idx="0">
                  <c:v>507843.550835925</c:v>
                </c:pt>
              </c:numCache>
            </c:numRef>
          </c:val>
        </c:ser>
        <c:ser>
          <c:idx val="5"/>
          <c:order val="5"/>
          <c:tx>
            <c:strRef>
              <c:f>Sheet4!$M$7</c:f>
              <c:strCache>
                <c:ptCount val="1"/>
                <c:pt idx="0">
                  <c:v>ONR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Sheet4!$N$1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Sheet4!$N$7</c:f>
              <c:numCache>
                <c:formatCode>_("$"* #,##0_);_("$"* \(#,##0\);_("$"* "-"_);_(@_)</c:formatCode>
                <c:ptCount val="1"/>
                <c:pt idx="0">
                  <c:v>451190.0</c:v>
                </c:pt>
              </c:numCache>
            </c:numRef>
          </c:val>
        </c:ser>
        <c:ser>
          <c:idx val="6"/>
          <c:order val="6"/>
          <c:tx>
            <c:strRef>
              <c:f>Sheet4!$M$8</c:f>
              <c:strCache>
                <c:ptCount val="1"/>
                <c:pt idx="0">
                  <c:v>NSF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Sheet4!$N$1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Sheet4!$N$8</c:f>
              <c:numCache>
                <c:formatCode>_("$"* #,##0_);_("$"* \(#,##0\);_("$"* "-"_);_(@_)</c:formatCode>
                <c:ptCount val="1"/>
                <c:pt idx="0">
                  <c:v>396316.074775</c:v>
                </c:pt>
              </c:numCache>
            </c:numRef>
          </c:val>
        </c:ser>
        <c:ser>
          <c:idx val="7"/>
          <c:order val="7"/>
          <c:tx>
            <c:strRef>
              <c:f>Sheet4!$M$9</c:f>
              <c:strCache>
                <c:ptCount val="1"/>
                <c:pt idx="0">
                  <c:v>Brazil INMET</c:v>
                </c:pt>
              </c:strCache>
            </c:strRef>
          </c:tx>
          <c:invertIfNegative val="0"/>
          <c:cat>
            <c:strRef>
              <c:f>Sheet4!$N$1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Sheet4!$N$9</c:f>
              <c:numCache>
                <c:formatCode>_("$"* #,##0_);_("$"* \(#,##0\);_("$"* "-"_);_(@_)</c:formatCode>
                <c:ptCount val="1"/>
                <c:pt idx="0">
                  <c:v>374179.7862</c:v>
                </c:pt>
              </c:numCache>
            </c:numRef>
          </c:val>
        </c:ser>
        <c:ser>
          <c:idx val="8"/>
          <c:order val="8"/>
          <c:tx>
            <c:strRef>
              <c:f>Sheet4!$M$10</c:f>
              <c:strCache>
                <c:ptCount val="1"/>
                <c:pt idx="0">
                  <c:v>NIH</c:v>
                </c:pt>
              </c:strCache>
            </c:strRef>
          </c:tx>
          <c:invertIfNegative val="0"/>
          <c:cat>
            <c:strRef>
              <c:f>Sheet4!$N$1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Sheet4!$N$10</c:f>
              <c:numCache>
                <c:formatCode>_("$"* #,##0_);_("$"* \(#,##0\);_("$"* "-"_);_(@_)</c:formatCode>
                <c:ptCount val="1"/>
                <c:pt idx="0">
                  <c:v>232731.0</c:v>
                </c:pt>
              </c:numCache>
            </c:numRef>
          </c:val>
        </c:ser>
        <c:ser>
          <c:idx val="9"/>
          <c:order val="9"/>
          <c:tx>
            <c:strRef>
              <c:f>Sheet4!$M$11</c:f>
              <c:strCache>
                <c:ptCount val="1"/>
                <c:pt idx="0">
                  <c:v>Uruguay</c:v>
                </c:pt>
              </c:strCache>
            </c:strRef>
          </c:tx>
          <c:invertIfNegative val="0"/>
          <c:cat>
            <c:strRef>
              <c:f>Sheet4!$N$1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Sheet4!$N$11</c:f>
              <c:numCache>
                <c:formatCode>_("$"* #,##0_);_("$"* \(#,##0\);_("$"* "-"_);_(@_)</c:formatCode>
                <c:ptCount val="1"/>
                <c:pt idx="0">
                  <c:v>214537.4</c:v>
                </c:pt>
              </c:numCache>
            </c:numRef>
          </c:val>
        </c:ser>
        <c:ser>
          <c:idx val="10"/>
          <c:order val="10"/>
          <c:tx>
            <c:strRef>
              <c:f>Sheet4!$M$12</c:f>
              <c:strCache>
                <c:ptCount val="1"/>
                <c:pt idx="0">
                  <c:v>WELCOME TRUST</c:v>
                </c:pt>
              </c:strCache>
            </c:strRef>
          </c:tx>
          <c:invertIfNegative val="0"/>
          <c:cat>
            <c:strRef>
              <c:f>Sheet4!$N$1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Sheet4!$N$12</c:f>
              <c:numCache>
                <c:formatCode>_("$"* #,##0_);_("$"* \(#,##0\);_("$"* "-"_);_(@_)</c:formatCode>
                <c:ptCount val="1"/>
                <c:pt idx="0">
                  <c:v>68736.507</c:v>
                </c:pt>
              </c:numCache>
            </c:numRef>
          </c:val>
        </c:ser>
        <c:ser>
          <c:idx val="11"/>
          <c:order val="11"/>
          <c:tx>
            <c:strRef>
              <c:f>Sheet4!$M$13</c:f>
              <c:strCache>
                <c:ptCount val="1"/>
                <c:pt idx="0">
                  <c:v>CSIRO</c:v>
                </c:pt>
              </c:strCache>
            </c:strRef>
          </c:tx>
          <c:invertIfNegative val="0"/>
          <c:cat>
            <c:strRef>
              <c:f>Sheet4!$N$1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Sheet4!$N$13</c:f>
              <c:numCache>
                <c:formatCode>_("$"* #,##0_);_("$"* \(#,##0\);_("$"* "-"_);_(@_)</c:formatCode>
                <c:ptCount val="1"/>
                <c:pt idx="0">
                  <c:v>46499.308128</c:v>
                </c:pt>
              </c:numCache>
            </c:numRef>
          </c:val>
        </c:ser>
        <c:ser>
          <c:idx val="12"/>
          <c:order val="12"/>
          <c:tx>
            <c:strRef>
              <c:f>Sheet4!$M$14</c:f>
              <c:strCache>
                <c:ptCount val="1"/>
                <c:pt idx="0">
                  <c:v>CIT</c:v>
                </c:pt>
              </c:strCache>
            </c:strRef>
          </c:tx>
          <c:invertIfNegative val="0"/>
          <c:cat>
            <c:strRef>
              <c:f>Sheet4!$N$1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Sheet4!$N$14</c:f>
              <c:numCache>
                <c:formatCode>_("$"* #,##0_);_("$"* \(#,##0\);_("$"* "-"_);_(@_)</c:formatCode>
                <c:ptCount val="1"/>
                <c:pt idx="0">
                  <c:v>39999.9834</c:v>
                </c:pt>
              </c:numCache>
            </c:numRef>
          </c:val>
        </c:ser>
        <c:ser>
          <c:idx val="13"/>
          <c:order val="13"/>
          <c:tx>
            <c:strRef>
              <c:f>Sheet4!$M$15</c:f>
              <c:strCache>
                <c:ptCount val="1"/>
                <c:pt idx="0">
                  <c:v>DOE</c:v>
                </c:pt>
              </c:strCache>
            </c:strRef>
          </c:tx>
          <c:invertIfNegative val="0"/>
          <c:cat>
            <c:strRef>
              <c:f>Sheet4!$N$1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Sheet4!$N$15</c:f>
              <c:numCache>
                <c:formatCode>_("$"* #,##0_);_("$"* \(#,##0\);_("$"* "-"_);_(@_)</c:formatCode>
                <c:ptCount val="1"/>
                <c:pt idx="0">
                  <c:v>35556.0</c:v>
                </c:pt>
              </c:numCache>
            </c:numRef>
          </c:val>
        </c:ser>
        <c:ser>
          <c:idx val="14"/>
          <c:order val="14"/>
          <c:tx>
            <c:strRef>
              <c:f>Sheet4!$M$16</c:f>
              <c:strCache>
                <c:ptCount val="1"/>
                <c:pt idx="0">
                  <c:v>Syngenta</c:v>
                </c:pt>
              </c:strCache>
            </c:strRef>
          </c:tx>
          <c:invertIfNegative val="0"/>
          <c:cat>
            <c:strRef>
              <c:f>Sheet4!$N$1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Sheet4!$N$16</c:f>
              <c:numCache>
                <c:formatCode>_("$"* #,##0_);_("$"* \(#,##0\);_("$"* "-"_);_(@_)</c:formatCode>
                <c:ptCount val="1"/>
                <c:pt idx="0">
                  <c:v>33893.66677225</c:v>
                </c:pt>
              </c:numCache>
            </c:numRef>
          </c:val>
        </c:ser>
        <c:ser>
          <c:idx val="15"/>
          <c:order val="15"/>
          <c:tx>
            <c:strRef>
              <c:f>Sheet4!$M$17</c:f>
              <c:strCache>
                <c:ptCount val="1"/>
                <c:pt idx="0">
                  <c:v>CPGU</c:v>
                </c:pt>
              </c:strCache>
            </c:strRef>
          </c:tx>
          <c:invertIfNegative val="0"/>
          <c:cat>
            <c:strRef>
              <c:f>Sheet4!$N$1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Sheet4!$N$17</c:f>
              <c:numCache>
                <c:formatCode>_("$"* #,##0_);_("$"* \(#,##0\);_("$"* "-"_);_(@_)</c:formatCode>
                <c:ptCount val="1"/>
                <c:pt idx="0">
                  <c:v>21957.357675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41147496"/>
        <c:axId val="2108447944"/>
      </c:barChart>
      <c:catAx>
        <c:axId val="-2141147496"/>
        <c:scaling>
          <c:orientation val="minMax"/>
        </c:scaling>
        <c:delete val="1"/>
        <c:axPos val="b"/>
        <c:majorTickMark val="out"/>
        <c:minorTickMark val="none"/>
        <c:tickLblPos val="nextTo"/>
        <c:crossAx val="2108447944"/>
        <c:crossesAt val="0.0"/>
        <c:auto val="1"/>
        <c:lblAlgn val="ctr"/>
        <c:lblOffset val="100"/>
        <c:noMultiLvlLbl val="0"/>
      </c:catAx>
      <c:valAx>
        <c:axId val="2108447944"/>
        <c:scaling>
          <c:orientation val="minMax"/>
          <c:max val="1.0E7"/>
          <c:min val="0.0"/>
        </c:scaling>
        <c:delete val="0"/>
        <c:axPos val="l"/>
        <c:majorGridlines/>
        <c:numFmt formatCode="_(&quot;$&quot;* #,##0_);_(&quot;$&quot;* \(#,##0\);_(&quot;$&quot;* &quot;-&quot;_);_(@_)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en-US"/>
          </a:p>
        </c:txPr>
        <c:crossAx val="-2141147496"/>
        <c:crosses val="autoZero"/>
        <c:crossBetween val="between"/>
        <c:dispUnits>
          <c:builtInUnit val="millions"/>
          <c:dispUnitsLbl>
            <c:layout/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</c:dispUnitsLbl>
        </c:dispUnits>
      </c:valAx>
    </c:plotArea>
    <c:legend>
      <c:legendPos val="r"/>
      <c:layout>
        <c:manualLayout>
          <c:xMode val="edge"/>
          <c:yMode val="edge"/>
          <c:x val="0.629108516776842"/>
          <c:y val="0.18559377347142"/>
          <c:w val="0.252734689413823"/>
          <c:h val="0.70782762394103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8884545103871"/>
          <c:y val="0.0502771463268074"/>
          <c:w val="0.362466573857574"/>
          <c:h val="0.81860773272181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Sheet4!$A$2</c:f>
              <c:strCache>
                <c:ptCount val="1"/>
                <c:pt idx="0">
                  <c:v>WMO</c:v>
                </c:pt>
              </c:strCache>
            </c:strRef>
          </c:tx>
          <c:invertIfNegative val="0"/>
          <c:cat>
            <c:strRef>
              <c:f>Sheet4!$B$1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Sheet4!$B$2</c:f>
              <c:numCache>
                <c:formatCode>_("$"* #,##0_);_("$"* \(#,##0\);_("$"* "-"_);_(@_)</c:formatCode>
                <c:ptCount val="1"/>
                <c:pt idx="0">
                  <c:v>54635.16800000001</c:v>
                </c:pt>
              </c:numCache>
            </c:numRef>
          </c:val>
        </c:ser>
        <c:ser>
          <c:idx val="1"/>
          <c:order val="1"/>
          <c:tx>
            <c:strRef>
              <c:f>Sheet4!$A$3</c:f>
              <c:strCache>
                <c:ptCount val="1"/>
                <c:pt idx="0">
                  <c:v>WHO - TDR</c:v>
                </c:pt>
              </c:strCache>
            </c:strRef>
          </c:tx>
          <c:invertIfNegative val="0"/>
          <c:cat>
            <c:strRef>
              <c:f>Sheet4!$B$1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Sheet4!$B$3</c:f>
              <c:numCache>
                <c:formatCode>_("$"* #,##0_);_("$"* \(#,##0\);_("$"* "-"_);_(@_)</c:formatCode>
                <c:ptCount val="1"/>
                <c:pt idx="0">
                  <c:v>83089.1776</c:v>
                </c:pt>
              </c:numCache>
            </c:numRef>
          </c:val>
        </c:ser>
        <c:ser>
          <c:idx val="2"/>
          <c:order val="2"/>
          <c:tx>
            <c:strRef>
              <c:f>Sheet4!$A$4</c:f>
              <c:strCache>
                <c:ptCount val="1"/>
                <c:pt idx="0">
                  <c:v>WELCOME TRUST</c:v>
                </c:pt>
              </c:strCache>
            </c:strRef>
          </c:tx>
          <c:invertIfNegative val="0"/>
          <c:cat>
            <c:strRef>
              <c:f>Sheet4!$B$1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Sheet4!$B$4</c:f>
              <c:numCache>
                <c:formatCode>_("$"* #,##0_);_("$"* \(#,##0\);_("$"* "-"_);_(@_)</c:formatCode>
                <c:ptCount val="1"/>
                <c:pt idx="0">
                  <c:v>68736.507</c:v>
                </c:pt>
              </c:numCache>
            </c:numRef>
          </c:val>
        </c:ser>
        <c:ser>
          <c:idx val="3"/>
          <c:order val="3"/>
          <c:tx>
            <c:strRef>
              <c:f>Sheet4!$A$5</c:f>
              <c:strCache>
                <c:ptCount val="1"/>
                <c:pt idx="0">
                  <c:v>USAID IRG</c:v>
                </c:pt>
              </c:strCache>
            </c:strRef>
          </c:tx>
          <c:invertIfNegative val="0"/>
          <c:cat>
            <c:strRef>
              <c:f>Sheet4!$B$1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Sheet4!$B$5</c:f>
              <c:numCache>
                <c:formatCode>_("$"* #,##0_);_("$"* \(#,##0\);_("$"* "-"_);_(@_)</c:formatCode>
                <c:ptCount val="1"/>
                <c:pt idx="0">
                  <c:v>1.929283E6</c:v>
                </c:pt>
              </c:numCache>
            </c:numRef>
          </c:val>
        </c:ser>
        <c:ser>
          <c:idx val="4"/>
          <c:order val="4"/>
          <c:tx>
            <c:strRef>
              <c:f>Sheet4!$A$6</c:f>
              <c:strCache>
                <c:ptCount val="1"/>
                <c:pt idx="0">
                  <c:v>USAID HED</c:v>
                </c:pt>
              </c:strCache>
            </c:strRef>
          </c:tx>
          <c:invertIfNegative val="0"/>
          <c:cat>
            <c:strRef>
              <c:f>Sheet4!$B$1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Sheet4!$B$6</c:f>
              <c:numCache>
                <c:formatCode>_("$"* #,##0_);_("$"* \(#,##0\);_("$"* "-"_);_(@_)</c:formatCode>
                <c:ptCount val="1"/>
                <c:pt idx="0">
                  <c:v>452734.73</c:v>
                </c:pt>
              </c:numCache>
            </c:numRef>
          </c:val>
        </c:ser>
        <c:ser>
          <c:idx val="5"/>
          <c:order val="5"/>
          <c:tx>
            <c:strRef>
              <c:f>Sheet4!$A$7</c:f>
              <c:strCache>
                <c:ptCount val="1"/>
                <c:pt idx="0">
                  <c:v>USAID EGAT/E3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Sheet4!$B$1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Sheet4!$B$7</c:f>
              <c:numCache>
                <c:formatCode>_("$"* #,##0_);_("$"* \(#,##0\);_("$"* "-"_);_(@_)</c:formatCode>
                <c:ptCount val="1"/>
                <c:pt idx="0">
                  <c:v>953053.0649999992</c:v>
                </c:pt>
              </c:numCache>
            </c:numRef>
          </c:val>
        </c:ser>
        <c:ser>
          <c:idx val="6"/>
          <c:order val="6"/>
          <c:tx>
            <c:strRef>
              <c:f>Sheet4!$A$8</c:f>
              <c:strCache>
                <c:ptCount val="1"/>
                <c:pt idx="0">
                  <c:v>USAID Bogar</c:v>
                </c:pt>
              </c:strCache>
            </c:strRef>
          </c:tx>
          <c:invertIfNegative val="0"/>
          <c:cat>
            <c:strRef>
              <c:f>Sheet4!$B$1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Sheet4!$B$8</c:f>
              <c:numCache>
                <c:formatCode>_("$"* #,##0_);_("$"* \(#,##0\);_("$"* "-"_);_(@_)</c:formatCode>
                <c:ptCount val="1"/>
                <c:pt idx="0">
                  <c:v>78011.23761</c:v>
                </c:pt>
              </c:numCache>
            </c:numRef>
          </c:val>
        </c:ser>
        <c:ser>
          <c:idx val="7"/>
          <c:order val="7"/>
          <c:tx>
            <c:strRef>
              <c:f>Sheet4!$A$9</c:f>
              <c:strCache>
                <c:ptCount val="1"/>
                <c:pt idx="0">
                  <c:v>Uruguay</c:v>
                </c:pt>
              </c:strCache>
            </c:strRef>
          </c:tx>
          <c:invertIfNegative val="0"/>
          <c:cat>
            <c:strRef>
              <c:f>Sheet4!$B$1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Sheet4!$B$9</c:f>
              <c:numCache>
                <c:formatCode>_("$"* #,##0_);_("$"* \(#,##0\);_("$"* "-"_);_(@_)</c:formatCode>
                <c:ptCount val="1"/>
                <c:pt idx="0">
                  <c:v>214537.4</c:v>
                </c:pt>
              </c:numCache>
            </c:numRef>
          </c:val>
        </c:ser>
        <c:ser>
          <c:idx val="8"/>
          <c:order val="8"/>
          <c:tx>
            <c:strRef>
              <c:f>Sheet4!$A$10</c:f>
              <c:strCache>
                <c:ptCount val="1"/>
                <c:pt idx="0">
                  <c:v>UCLA  </c:v>
                </c:pt>
              </c:strCache>
            </c:strRef>
          </c:tx>
          <c:invertIfNegative val="0"/>
          <c:cat>
            <c:strRef>
              <c:f>Sheet4!$B$1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Sheet4!$B$10</c:f>
              <c:numCache>
                <c:formatCode>_("$"* #,##0_);_("$"* \(#,##0\);_("$"* "-"_);_(@_)</c:formatCode>
                <c:ptCount val="1"/>
                <c:pt idx="0">
                  <c:v>451189.87035</c:v>
                </c:pt>
              </c:numCache>
            </c:numRef>
          </c:val>
        </c:ser>
        <c:ser>
          <c:idx val="9"/>
          <c:order val="9"/>
          <c:tx>
            <c:strRef>
              <c:f>Sheet4!$A$11</c:f>
              <c:strCache>
                <c:ptCount val="1"/>
                <c:pt idx="0">
                  <c:v>UBLBFI-INES</c:v>
                </c:pt>
              </c:strCache>
            </c:strRef>
          </c:tx>
          <c:invertIfNegative val="0"/>
          <c:cat>
            <c:strRef>
              <c:f>Sheet4!$B$1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Sheet4!$B$11</c:f>
              <c:numCache>
                <c:formatCode>_("$"* #,##0_);_("$"* \(#,##0\);_("$"* "-"_);_(@_)</c:formatCode>
                <c:ptCount val="1"/>
                <c:pt idx="0">
                  <c:v>120510.6969324</c:v>
                </c:pt>
              </c:numCache>
            </c:numRef>
          </c:val>
        </c:ser>
        <c:ser>
          <c:idx val="10"/>
          <c:order val="10"/>
          <c:tx>
            <c:strRef>
              <c:f>Sheet4!$A$12</c:f>
              <c:strCache>
                <c:ptCount val="1"/>
                <c:pt idx="0">
                  <c:v>Syngenta</c:v>
                </c:pt>
              </c:strCache>
            </c:strRef>
          </c:tx>
          <c:invertIfNegative val="0"/>
          <c:cat>
            <c:strRef>
              <c:f>Sheet4!$B$1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Sheet4!$B$12</c:f>
              <c:numCache>
                <c:formatCode>_("$"* #,##0_);_("$"* \(#,##0\);_("$"* "-"_);_(@_)</c:formatCode>
                <c:ptCount val="1"/>
                <c:pt idx="0">
                  <c:v>33893.66677225</c:v>
                </c:pt>
              </c:numCache>
            </c:numRef>
          </c:val>
        </c:ser>
        <c:ser>
          <c:idx val="11"/>
          <c:order val="11"/>
          <c:tx>
            <c:strRef>
              <c:f>Sheet4!$A$13</c:f>
              <c:strCache>
                <c:ptCount val="1"/>
                <c:pt idx="0">
                  <c:v>NSF Goddard</c:v>
                </c:pt>
              </c:strCache>
            </c:strRef>
          </c:tx>
          <c:invertIfNegative val="0"/>
          <c:cat>
            <c:strRef>
              <c:f>Sheet4!$B$1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Sheet4!$B$13</c:f>
              <c:numCache>
                <c:formatCode>_("$"* #,##0_);_("$"* \(#,##0\);_("$"* "-"_);_(@_)</c:formatCode>
                <c:ptCount val="1"/>
                <c:pt idx="0">
                  <c:v>155815.593975</c:v>
                </c:pt>
              </c:numCache>
            </c:numRef>
          </c:val>
        </c:ser>
        <c:ser>
          <c:idx val="12"/>
          <c:order val="12"/>
          <c:tx>
            <c:strRef>
              <c:f>Sheet4!$A$14</c:f>
              <c:strCache>
                <c:ptCount val="1"/>
                <c:pt idx="0">
                  <c:v>NSF Careers</c:v>
                </c:pt>
              </c:strCache>
            </c:strRef>
          </c:tx>
          <c:invertIfNegative val="0"/>
          <c:cat>
            <c:strRef>
              <c:f>Sheet4!$B$1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Sheet4!$B$14</c:f>
              <c:numCache>
                <c:formatCode>_("$"* #,##0_);_("$"* \(#,##0\);_("$"* "-"_);_(@_)</c:formatCode>
                <c:ptCount val="1"/>
                <c:pt idx="0">
                  <c:v>84735.985</c:v>
                </c:pt>
              </c:numCache>
            </c:numRef>
          </c:val>
        </c:ser>
        <c:ser>
          <c:idx val="13"/>
          <c:order val="13"/>
          <c:tx>
            <c:strRef>
              <c:f>Sheet4!$A$15</c:f>
              <c:strCache>
                <c:ptCount val="1"/>
                <c:pt idx="0">
                  <c:v>NSF Argentine Pampas</c:v>
                </c:pt>
              </c:strCache>
            </c:strRef>
          </c:tx>
          <c:invertIfNegative val="0"/>
          <c:cat>
            <c:strRef>
              <c:f>Sheet4!$B$1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Sheet4!$B$15</c:f>
              <c:numCache>
                <c:formatCode>_("$"* #,##0_);_("$"* \(#,##0\);_("$"* "-"_);_(@_)</c:formatCode>
                <c:ptCount val="1"/>
                <c:pt idx="0">
                  <c:v>6799.626</c:v>
                </c:pt>
              </c:numCache>
            </c:numRef>
          </c:val>
        </c:ser>
        <c:ser>
          <c:idx val="14"/>
          <c:order val="14"/>
          <c:tx>
            <c:strRef>
              <c:f>Sheet4!$A$16</c:f>
              <c:strCache>
                <c:ptCount val="1"/>
                <c:pt idx="0">
                  <c:v>NSF</c:v>
                </c:pt>
              </c:strCache>
            </c:strRef>
          </c:tx>
          <c:invertIfNegative val="0"/>
          <c:cat>
            <c:strRef>
              <c:f>Sheet4!$B$1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Sheet4!$B$16</c:f>
              <c:numCache>
                <c:formatCode>_("$"* #,##0_);_("$"* \(#,##0\);_("$"* "-"_);_(@_)</c:formatCode>
                <c:ptCount val="1"/>
                <c:pt idx="0">
                  <c:v>148964.8698</c:v>
                </c:pt>
              </c:numCache>
            </c:numRef>
          </c:val>
        </c:ser>
        <c:ser>
          <c:idx val="15"/>
          <c:order val="15"/>
          <c:tx>
            <c:strRef>
              <c:f>Sheet4!$A$17</c:f>
              <c:strCache>
                <c:ptCount val="1"/>
                <c:pt idx="0">
                  <c:v>NOAA Scale &amp; Predict</c:v>
                </c:pt>
              </c:strCache>
            </c:strRef>
          </c:tx>
          <c:invertIfNegative val="0"/>
          <c:cat>
            <c:strRef>
              <c:f>Sheet4!$B$1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Sheet4!$B$17</c:f>
              <c:numCache>
                <c:formatCode>_("$"* #,##0_);_("$"* \(#,##0\);_("$"* "-"_);_(@_)</c:formatCode>
                <c:ptCount val="1"/>
                <c:pt idx="0">
                  <c:v>17723.7189</c:v>
                </c:pt>
              </c:numCache>
            </c:numRef>
          </c:val>
        </c:ser>
        <c:ser>
          <c:idx val="16"/>
          <c:order val="16"/>
          <c:tx>
            <c:strRef>
              <c:f>Sheet4!$A$18</c:f>
              <c:strCache>
                <c:ptCount val="1"/>
                <c:pt idx="0">
                  <c:v>NOAA MAPP</c:v>
                </c:pt>
              </c:strCache>
            </c:strRef>
          </c:tx>
          <c:invertIfNegative val="0"/>
          <c:cat>
            <c:strRef>
              <c:f>Sheet4!$B$1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Sheet4!$B$18</c:f>
              <c:numCache>
                <c:formatCode>_("$"* #,##0_);_("$"* \(#,##0\);_("$"* "-"_);_(@_)</c:formatCode>
                <c:ptCount val="1"/>
                <c:pt idx="0">
                  <c:v>69372.5868</c:v>
                </c:pt>
              </c:numCache>
            </c:numRef>
          </c:val>
        </c:ser>
        <c:ser>
          <c:idx val="17"/>
          <c:order val="17"/>
          <c:tx>
            <c:strRef>
              <c:f>Sheet4!$A$19</c:f>
              <c:strCache>
                <c:ptCount val="1"/>
                <c:pt idx="0">
                  <c:v>NOAA MAPP</c:v>
                </c:pt>
              </c:strCache>
            </c:strRef>
          </c:tx>
          <c:invertIfNegative val="0"/>
          <c:cat>
            <c:strRef>
              <c:f>Sheet4!$B$1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Sheet4!$B$19</c:f>
              <c:numCache>
                <c:formatCode>_("$"* #,##0_);_("$"* \(#,##0\);_("$"* "-"_);_(@_)</c:formatCode>
                <c:ptCount val="1"/>
                <c:pt idx="0">
                  <c:v>57718.0719</c:v>
                </c:pt>
              </c:numCache>
            </c:numRef>
          </c:val>
        </c:ser>
        <c:ser>
          <c:idx val="18"/>
          <c:order val="18"/>
          <c:tx>
            <c:strRef>
              <c:f>Sheet4!$A$20</c:f>
              <c:strCache>
                <c:ptCount val="1"/>
                <c:pt idx="0">
                  <c:v>NOAA ISI</c:v>
                </c:pt>
              </c:strCache>
            </c:strRef>
          </c:tx>
          <c:invertIfNegative val="0"/>
          <c:cat>
            <c:strRef>
              <c:f>Sheet4!$B$1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Sheet4!$B$20</c:f>
              <c:numCache>
                <c:formatCode>_("$"* #,##0_);_("$"* \(#,##0\);_("$"* "-"_);_(@_)</c:formatCode>
                <c:ptCount val="1"/>
                <c:pt idx="0">
                  <c:v>123585.781824</c:v>
                </c:pt>
              </c:numCache>
            </c:numRef>
          </c:val>
        </c:ser>
        <c:ser>
          <c:idx val="19"/>
          <c:order val="19"/>
          <c:tx>
            <c:strRef>
              <c:f>Sheet4!$A$21</c:f>
              <c:strCache>
                <c:ptCount val="1"/>
                <c:pt idx="0">
                  <c:v>NOAA IRAP</c:v>
                </c:pt>
              </c:strCache>
            </c:strRef>
          </c:tx>
          <c:invertIfNegative val="0"/>
          <c:cat>
            <c:strRef>
              <c:f>Sheet4!$B$1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Sheet4!$B$21</c:f>
              <c:numCache>
                <c:formatCode>_("$"* #,##0_);_("$"* \(#,##0\);_("$"* "-"_);_(@_)</c:formatCode>
                <c:ptCount val="1"/>
                <c:pt idx="0">
                  <c:v>450000.0</c:v>
                </c:pt>
              </c:numCache>
            </c:numRef>
          </c:val>
        </c:ser>
        <c:ser>
          <c:idx val="20"/>
          <c:order val="20"/>
          <c:tx>
            <c:strRef>
              <c:f>Sheet4!$A$22</c:f>
              <c:strCache>
                <c:ptCount val="1"/>
                <c:pt idx="0">
                  <c:v>NOAA ENSO</c:v>
                </c:pt>
              </c:strCache>
            </c:strRef>
          </c:tx>
          <c:invertIfNegative val="0"/>
          <c:cat>
            <c:strRef>
              <c:f>Sheet4!$B$1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Sheet4!$B$22</c:f>
              <c:numCache>
                <c:formatCode>_("$"* #,##0_);_("$"* \(#,##0\);_("$"* "-"_);_(@_)</c:formatCode>
                <c:ptCount val="1"/>
                <c:pt idx="0">
                  <c:v>119758.749984</c:v>
                </c:pt>
              </c:numCache>
            </c:numRef>
          </c:val>
        </c:ser>
        <c:ser>
          <c:idx val="21"/>
          <c:order val="21"/>
          <c:tx>
            <c:strRef>
              <c:f>Sheet4!$A$23</c:f>
              <c:strCache>
                <c:ptCount val="1"/>
                <c:pt idx="0">
                  <c:v>NOAA Best Practices</c:v>
                </c:pt>
              </c:strCache>
            </c:strRef>
          </c:tx>
          <c:invertIfNegative val="0"/>
          <c:cat>
            <c:strRef>
              <c:f>Sheet4!$B$1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Sheet4!$B$23</c:f>
              <c:numCache>
                <c:formatCode>_("$"* #,##0_);_("$"* \(#,##0\);_("$"* "-"_);_(@_)</c:formatCode>
                <c:ptCount val="1"/>
                <c:pt idx="0">
                  <c:v>110162.2032</c:v>
                </c:pt>
              </c:numCache>
            </c:numRef>
          </c:val>
        </c:ser>
        <c:ser>
          <c:idx val="22"/>
          <c:order val="22"/>
          <c:tx>
            <c:strRef>
              <c:f>Sheet4!$A$24</c:f>
              <c:strCache>
                <c:ptCount val="1"/>
                <c:pt idx="0">
                  <c:v>NIH</c:v>
                </c:pt>
              </c:strCache>
            </c:strRef>
          </c:tx>
          <c:invertIfNegative val="0"/>
          <c:cat>
            <c:strRef>
              <c:f>Sheet4!$B$1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Sheet4!$B$24</c:f>
              <c:numCache>
                <c:formatCode>_("$"* #,##0_);_("$"* \(#,##0\);_("$"* "-"_);_(@_)</c:formatCode>
                <c:ptCount val="1"/>
                <c:pt idx="0">
                  <c:v>232730.6562</c:v>
                </c:pt>
              </c:numCache>
            </c:numRef>
          </c:val>
        </c:ser>
        <c:ser>
          <c:idx val="23"/>
          <c:order val="23"/>
          <c:tx>
            <c:strRef>
              <c:f>Sheet4!$A$25</c:f>
              <c:strCache>
                <c:ptCount val="1"/>
                <c:pt idx="0">
                  <c:v>NASA Stakeholder</c:v>
                </c:pt>
              </c:strCache>
            </c:strRef>
          </c:tx>
          <c:spPr>
            <a:solidFill>
              <a:srgbClr val="FFC260"/>
            </a:solidFill>
          </c:spPr>
          <c:invertIfNegative val="0"/>
          <c:cat>
            <c:strRef>
              <c:f>Sheet4!$B$1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Sheet4!$B$25</c:f>
              <c:numCache>
                <c:formatCode>_("$"* #,##0_);_("$"* \(#,##0\);_("$"* "-"_);_(@_)</c:formatCode>
                <c:ptCount val="1"/>
                <c:pt idx="0">
                  <c:v>330046.71165</c:v>
                </c:pt>
              </c:numCache>
            </c:numRef>
          </c:val>
        </c:ser>
        <c:ser>
          <c:idx val="24"/>
          <c:order val="24"/>
          <c:tx>
            <c:strRef>
              <c:f>Sheet4!$A$26</c:f>
              <c:strCache>
                <c:ptCount val="1"/>
                <c:pt idx="0">
                  <c:v>NASA FLOOD RISK</c:v>
                </c:pt>
              </c:strCache>
            </c:strRef>
          </c:tx>
          <c:invertIfNegative val="0"/>
          <c:cat>
            <c:strRef>
              <c:f>Sheet4!$B$1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Sheet4!$B$26</c:f>
              <c:numCache>
                <c:formatCode>_("$"* #,##0_);_("$"* \(#,##0\);_("$"* "-"_);_(@_)</c:formatCode>
                <c:ptCount val="1"/>
                <c:pt idx="0">
                  <c:v>118721.061695</c:v>
                </c:pt>
              </c:numCache>
            </c:numRef>
          </c:val>
        </c:ser>
        <c:ser>
          <c:idx val="25"/>
          <c:order val="25"/>
          <c:tx>
            <c:strRef>
              <c:f>Sheet4!$A$27</c:f>
              <c:strCache>
                <c:ptCount val="1"/>
                <c:pt idx="0">
                  <c:v>JPL-INES</c:v>
                </c:pt>
              </c:strCache>
            </c:strRef>
          </c:tx>
          <c:invertIfNegative val="0"/>
          <c:cat>
            <c:strRef>
              <c:f>Sheet4!$B$1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Sheet4!$B$27</c:f>
              <c:numCache>
                <c:formatCode>_("$"* #,##0_);_("$"* \(#,##0\);_("$"* "-"_);_(@_)</c:formatCode>
                <c:ptCount val="1"/>
                <c:pt idx="0">
                  <c:v>107306.316216</c:v>
                </c:pt>
              </c:numCache>
            </c:numRef>
          </c:val>
        </c:ser>
        <c:ser>
          <c:idx val="26"/>
          <c:order val="26"/>
          <c:tx>
            <c:strRef>
              <c:f>Sheet4!$A$28</c:f>
              <c:strCache>
                <c:ptCount val="1"/>
                <c:pt idx="0">
                  <c:v>ILO</c:v>
                </c:pt>
              </c:strCache>
            </c:strRef>
          </c:tx>
          <c:invertIfNegative val="0"/>
          <c:cat>
            <c:strRef>
              <c:f>Sheet4!$B$1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Sheet4!$B$28</c:f>
              <c:numCache>
                <c:formatCode>_("$"* #,##0_);_("$"* \(#,##0\);_("$"* "-"_);_(@_)</c:formatCode>
                <c:ptCount val="1"/>
                <c:pt idx="0">
                  <c:v>37423.8306</c:v>
                </c:pt>
              </c:numCache>
            </c:numRef>
          </c:val>
        </c:ser>
        <c:ser>
          <c:idx val="27"/>
          <c:order val="27"/>
          <c:tx>
            <c:strRef>
              <c:f>Sheet4!$A$29</c:f>
              <c:strCache>
                <c:ptCount val="1"/>
                <c:pt idx="0">
                  <c:v>IICA INMET</c:v>
                </c:pt>
              </c:strCache>
            </c:strRef>
          </c:tx>
          <c:invertIfNegative val="0"/>
          <c:cat>
            <c:strRef>
              <c:f>Sheet4!$B$1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Sheet4!$B$29</c:f>
              <c:numCache>
                <c:formatCode>_("$"* #,##0_);_("$"* \(#,##0\);_("$"* "-"_);_(@_)</c:formatCode>
                <c:ptCount val="1"/>
                <c:pt idx="0">
                  <c:v>374179.7862</c:v>
                </c:pt>
              </c:numCache>
            </c:numRef>
          </c:val>
        </c:ser>
        <c:ser>
          <c:idx val="28"/>
          <c:order val="28"/>
          <c:tx>
            <c:strRef>
              <c:f>Sheet4!$A$30</c:f>
              <c:strCache>
                <c:ptCount val="1"/>
                <c:pt idx="0">
                  <c:v>IFAD</c:v>
                </c:pt>
              </c:strCache>
            </c:strRef>
          </c:tx>
          <c:invertIfNegative val="0"/>
          <c:cat>
            <c:strRef>
              <c:f>Sheet4!$B$1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Sheet4!$B$30</c:f>
              <c:numCache>
                <c:formatCode>_("$"* #,##0_);_("$"* \(#,##0\);_("$"* "-"_);_(@_)</c:formatCode>
                <c:ptCount val="1"/>
                <c:pt idx="0">
                  <c:v>332695.374635925</c:v>
                </c:pt>
              </c:numCache>
            </c:numRef>
          </c:val>
        </c:ser>
        <c:ser>
          <c:idx val="29"/>
          <c:order val="29"/>
          <c:tx>
            <c:strRef>
              <c:f>Sheet4!$A$31</c:f>
              <c:strCache>
                <c:ptCount val="1"/>
                <c:pt idx="0">
                  <c:v>DOE</c:v>
                </c:pt>
              </c:strCache>
            </c:strRef>
          </c:tx>
          <c:invertIfNegative val="0"/>
          <c:cat>
            <c:strRef>
              <c:f>Sheet4!$B$1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Sheet4!$B$31</c:f>
              <c:numCache>
                <c:formatCode>_("$"* #,##0_);_("$"* \(#,##0\);_("$"* "-"_);_(@_)</c:formatCode>
                <c:ptCount val="1"/>
                <c:pt idx="0">
                  <c:v>35556.36105000001</c:v>
                </c:pt>
              </c:numCache>
            </c:numRef>
          </c:val>
        </c:ser>
        <c:ser>
          <c:idx val="30"/>
          <c:order val="30"/>
          <c:tx>
            <c:strRef>
              <c:f>Sheet4!$A$32</c:f>
              <c:strCache>
                <c:ptCount val="1"/>
                <c:pt idx="0">
                  <c:v>CSIRO</c:v>
                </c:pt>
              </c:strCache>
            </c:strRef>
          </c:tx>
          <c:invertIfNegative val="0"/>
          <c:cat>
            <c:strRef>
              <c:f>Sheet4!$B$1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Sheet4!$B$32</c:f>
              <c:numCache>
                <c:formatCode>_("$"* #,##0_);_("$"* \(#,##0\);_("$"* "-"_);_(@_)</c:formatCode>
                <c:ptCount val="1"/>
                <c:pt idx="0">
                  <c:v>46499.308128</c:v>
                </c:pt>
              </c:numCache>
            </c:numRef>
          </c:val>
        </c:ser>
        <c:ser>
          <c:idx val="31"/>
          <c:order val="31"/>
          <c:tx>
            <c:strRef>
              <c:f>Sheet4!$A$33</c:f>
              <c:strCache>
                <c:ptCount val="1"/>
                <c:pt idx="0">
                  <c:v>CPGU</c:v>
                </c:pt>
              </c:strCache>
            </c:strRef>
          </c:tx>
          <c:invertIfNegative val="0"/>
          <c:cat>
            <c:strRef>
              <c:f>Sheet4!$B$1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Sheet4!$B$33</c:f>
              <c:numCache>
                <c:formatCode>_("$"* #,##0_);_("$"* \(#,##0\);_("$"* "-"_);_(@_)</c:formatCode>
                <c:ptCount val="1"/>
                <c:pt idx="0">
                  <c:v>21957.357675</c:v>
                </c:pt>
              </c:numCache>
            </c:numRef>
          </c:val>
        </c:ser>
        <c:ser>
          <c:idx val="32"/>
          <c:order val="32"/>
          <c:tx>
            <c:strRef>
              <c:f>Sheet4!$A$34</c:f>
              <c:strCache>
                <c:ptCount val="1"/>
                <c:pt idx="0">
                  <c:v>CMIP5/NASA/GMAO</c:v>
                </c:pt>
              </c:strCache>
            </c:strRef>
          </c:tx>
          <c:invertIfNegative val="0"/>
          <c:cat>
            <c:strRef>
              <c:f>Sheet4!$B$1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Sheet4!$B$34</c:f>
              <c:numCache>
                <c:formatCode>_("$"* #,##0_);_("$"* \(#,##0\);_("$"* "-"_);_(@_)</c:formatCode>
                <c:ptCount val="1"/>
                <c:pt idx="0">
                  <c:v>53533.17</c:v>
                </c:pt>
              </c:numCache>
            </c:numRef>
          </c:val>
        </c:ser>
        <c:ser>
          <c:idx val="33"/>
          <c:order val="33"/>
          <c:tx>
            <c:strRef>
              <c:f>Sheet4!$A$35</c:f>
              <c:strCache>
                <c:ptCount val="1"/>
                <c:pt idx="0">
                  <c:v>CIT</c:v>
                </c:pt>
              </c:strCache>
            </c:strRef>
          </c:tx>
          <c:invertIfNegative val="0"/>
          <c:cat>
            <c:strRef>
              <c:f>Sheet4!$B$1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Sheet4!$B$35</c:f>
              <c:numCache>
                <c:formatCode>_("$"* #,##0_);_("$"* \(#,##0\);_("$"* "-"_);_(@_)</c:formatCode>
                <c:ptCount val="1"/>
                <c:pt idx="0">
                  <c:v>39999.9834</c:v>
                </c:pt>
              </c:numCache>
            </c:numRef>
          </c:val>
        </c:ser>
        <c:ser>
          <c:idx val="34"/>
          <c:order val="34"/>
          <c:tx>
            <c:strRef>
              <c:f>Sheet4!$A$36</c:f>
              <c:strCache>
                <c:ptCount val="1"/>
                <c:pt idx="0">
                  <c:v>CCAFS</c:v>
                </c:pt>
              </c:strCache>
            </c:strRef>
          </c:tx>
          <c:invertIfNegative val="0"/>
          <c:cat>
            <c:strRef>
              <c:f>Sheet4!$B$1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Sheet4!$B$36</c:f>
              <c:numCache>
                <c:formatCode>_("$"* #,##0_);_("$"* \(#,##0\);_("$"* "-"_);_(@_)</c:formatCode>
                <c:ptCount val="1"/>
                <c:pt idx="0">
                  <c:v>685543.7839999992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40200488"/>
        <c:axId val="2108522200"/>
      </c:barChart>
      <c:catAx>
        <c:axId val="-2140200488"/>
        <c:scaling>
          <c:orientation val="minMax"/>
        </c:scaling>
        <c:delete val="1"/>
        <c:axPos val="b"/>
        <c:majorTickMark val="out"/>
        <c:minorTickMark val="none"/>
        <c:tickLblPos val="nextTo"/>
        <c:crossAx val="2108522200"/>
        <c:crosses val="autoZero"/>
        <c:auto val="1"/>
        <c:lblAlgn val="ctr"/>
        <c:lblOffset val="100"/>
        <c:noMultiLvlLbl val="0"/>
      </c:catAx>
      <c:valAx>
        <c:axId val="2108522200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_);_(@_)" sourceLinked="1"/>
        <c:majorTickMark val="out"/>
        <c:minorTickMark val="none"/>
        <c:tickLblPos val="nextTo"/>
        <c:crossAx val="-2140200488"/>
        <c:crosses val="autoZero"/>
        <c:crossBetween val="between"/>
        <c:dispUnits>
          <c:builtInUnit val="millions"/>
          <c:dispUnitsLbl>
            <c:layout/>
          </c:dispUnitsLbl>
        </c:dispUnits>
      </c:valAx>
    </c:plotArea>
    <c:legend>
      <c:legendPos val="r"/>
      <c:layout>
        <c:manualLayout>
          <c:xMode val="edge"/>
          <c:yMode val="edge"/>
          <c:x val="0.499344917866663"/>
          <c:y val="0.0"/>
          <c:w val="0.40060138471718"/>
          <c:h val="0.89419314472912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4162147021656"/>
          <c:y val="0.0845278572246069"/>
          <c:w val="0.339115266841645"/>
          <c:h val="0.85184503534847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Sheet4!$M$2</c:f>
              <c:strCache>
                <c:ptCount val="1"/>
                <c:pt idx="0">
                  <c:v>USAID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Sheet4!$N$1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Sheet4!$N$2</c:f>
              <c:numCache>
                <c:formatCode>_("$"* #,##0_);_("$"* \(#,##0\);_("$"* "-"_);_(@_)</c:formatCode>
                <c:ptCount val="1"/>
                <c:pt idx="0">
                  <c:v>3.7335930502653E6</c:v>
                </c:pt>
              </c:numCache>
            </c:numRef>
          </c:val>
        </c:ser>
        <c:ser>
          <c:idx val="1"/>
          <c:order val="1"/>
          <c:tx>
            <c:strRef>
              <c:f>Sheet4!$M$3</c:f>
              <c:strCache>
                <c:ptCount val="1"/>
                <c:pt idx="0">
                  <c:v>NOAA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Sheet4!$N$1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Sheet4!$N$3</c:f>
              <c:numCache>
                <c:formatCode>_("$"* #,##0_);_("$"* \(#,##0\);_("$"* "-"_);_(@_)</c:formatCode>
                <c:ptCount val="1"/>
                <c:pt idx="0">
                  <c:v>748321.1126079998</c:v>
                </c:pt>
              </c:numCache>
            </c:numRef>
          </c:val>
        </c:ser>
        <c:ser>
          <c:idx val="2"/>
          <c:order val="2"/>
          <c:tx>
            <c:strRef>
              <c:f>Sheet4!$M$4</c:f>
              <c:strCache>
                <c:ptCount val="1"/>
                <c:pt idx="0">
                  <c:v>CCAFS</c:v>
                </c:pt>
              </c:strCache>
            </c:strRef>
          </c:tx>
          <c:invertIfNegative val="0"/>
          <c:cat>
            <c:strRef>
              <c:f>Sheet4!$N$1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Sheet4!$N$4</c:f>
              <c:numCache>
                <c:formatCode>_("$"* #,##0_);_("$"* \(#,##0\);_("$"* "-"_);_(@_)</c:formatCode>
                <c:ptCount val="1"/>
                <c:pt idx="0">
                  <c:v>685543.7839999992</c:v>
                </c:pt>
              </c:numCache>
            </c:numRef>
          </c:val>
        </c:ser>
        <c:ser>
          <c:idx val="3"/>
          <c:order val="3"/>
          <c:tx>
            <c:strRef>
              <c:f>Sheet4!$M$5</c:f>
              <c:strCache>
                <c:ptCount val="1"/>
                <c:pt idx="0">
                  <c:v>NASA</c:v>
                </c:pt>
              </c:strCache>
            </c:strRef>
          </c:tx>
          <c:invertIfNegative val="0"/>
          <c:cat>
            <c:strRef>
              <c:f>Sheet4!$N$1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Sheet4!$N$5</c:f>
              <c:numCache>
                <c:formatCode>_("$"* #,##0_);_("$"* \(#,##0\);_("$"* "-"_);_(@_)</c:formatCode>
                <c:ptCount val="1"/>
                <c:pt idx="0">
                  <c:v>609607.2595609992</c:v>
                </c:pt>
              </c:numCache>
            </c:numRef>
          </c:val>
        </c:ser>
        <c:ser>
          <c:idx val="4"/>
          <c:order val="4"/>
          <c:tx>
            <c:strRef>
              <c:f>Sheet4!$M$6</c:f>
              <c:strCache>
                <c:ptCount val="1"/>
                <c:pt idx="0">
                  <c:v>UN</c:v>
                </c:pt>
              </c:strCache>
            </c:strRef>
          </c:tx>
          <c:invertIfNegative val="0"/>
          <c:cat>
            <c:strRef>
              <c:f>Sheet4!$N$1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Sheet4!$N$6</c:f>
              <c:numCache>
                <c:formatCode>_("$"* #,##0_);_("$"* \(#,##0\);_("$"* "-"_);_(@_)</c:formatCode>
                <c:ptCount val="1"/>
                <c:pt idx="0">
                  <c:v>507843.550835925</c:v>
                </c:pt>
              </c:numCache>
            </c:numRef>
          </c:val>
        </c:ser>
        <c:ser>
          <c:idx val="5"/>
          <c:order val="5"/>
          <c:tx>
            <c:strRef>
              <c:f>Sheet4!$M$7</c:f>
              <c:strCache>
                <c:ptCount val="1"/>
                <c:pt idx="0">
                  <c:v>ONR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Sheet4!$N$1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Sheet4!$N$7</c:f>
              <c:numCache>
                <c:formatCode>_("$"* #,##0_);_("$"* \(#,##0\);_("$"* "-"_);_(@_)</c:formatCode>
                <c:ptCount val="1"/>
                <c:pt idx="0">
                  <c:v>451190.0</c:v>
                </c:pt>
              </c:numCache>
            </c:numRef>
          </c:val>
        </c:ser>
        <c:ser>
          <c:idx val="6"/>
          <c:order val="6"/>
          <c:tx>
            <c:strRef>
              <c:f>Sheet4!$M$8</c:f>
              <c:strCache>
                <c:ptCount val="1"/>
                <c:pt idx="0">
                  <c:v>NSF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Sheet4!$N$1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Sheet4!$N$8</c:f>
              <c:numCache>
                <c:formatCode>_("$"* #,##0_);_("$"* \(#,##0\);_("$"* "-"_);_(@_)</c:formatCode>
                <c:ptCount val="1"/>
                <c:pt idx="0">
                  <c:v>396316.074775</c:v>
                </c:pt>
              </c:numCache>
            </c:numRef>
          </c:val>
        </c:ser>
        <c:ser>
          <c:idx val="7"/>
          <c:order val="7"/>
          <c:tx>
            <c:strRef>
              <c:f>Sheet4!$M$9</c:f>
              <c:strCache>
                <c:ptCount val="1"/>
                <c:pt idx="0">
                  <c:v>Brazil INMET</c:v>
                </c:pt>
              </c:strCache>
            </c:strRef>
          </c:tx>
          <c:invertIfNegative val="0"/>
          <c:cat>
            <c:strRef>
              <c:f>Sheet4!$N$1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Sheet4!$N$9</c:f>
              <c:numCache>
                <c:formatCode>_("$"* #,##0_);_("$"* \(#,##0\);_("$"* "-"_);_(@_)</c:formatCode>
                <c:ptCount val="1"/>
                <c:pt idx="0">
                  <c:v>374179.7862</c:v>
                </c:pt>
              </c:numCache>
            </c:numRef>
          </c:val>
        </c:ser>
        <c:ser>
          <c:idx val="8"/>
          <c:order val="8"/>
          <c:tx>
            <c:strRef>
              <c:f>Sheet4!$M$10</c:f>
              <c:strCache>
                <c:ptCount val="1"/>
                <c:pt idx="0">
                  <c:v>NIH</c:v>
                </c:pt>
              </c:strCache>
            </c:strRef>
          </c:tx>
          <c:invertIfNegative val="0"/>
          <c:cat>
            <c:strRef>
              <c:f>Sheet4!$N$1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Sheet4!$N$10</c:f>
              <c:numCache>
                <c:formatCode>_("$"* #,##0_);_("$"* \(#,##0\);_("$"* "-"_);_(@_)</c:formatCode>
                <c:ptCount val="1"/>
                <c:pt idx="0">
                  <c:v>232731.0</c:v>
                </c:pt>
              </c:numCache>
            </c:numRef>
          </c:val>
        </c:ser>
        <c:ser>
          <c:idx val="9"/>
          <c:order val="9"/>
          <c:tx>
            <c:strRef>
              <c:f>Sheet4!$M$11</c:f>
              <c:strCache>
                <c:ptCount val="1"/>
                <c:pt idx="0">
                  <c:v>Uruguay</c:v>
                </c:pt>
              </c:strCache>
            </c:strRef>
          </c:tx>
          <c:invertIfNegative val="0"/>
          <c:cat>
            <c:strRef>
              <c:f>Sheet4!$N$1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Sheet4!$N$11</c:f>
              <c:numCache>
                <c:formatCode>_("$"* #,##0_);_("$"* \(#,##0\);_("$"* "-"_);_(@_)</c:formatCode>
                <c:ptCount val="1"/>
                <c:pt idx="0">
                  <c:v>214537.4</c:v>
                </c:pt>
              </c:numCache>
            </c:numRef>
          </c:val>
        </c:ser>
        <c:ser>
          <c:idx val="10"/>
          <c:order val="10"/>
          <c:tx>
            <c:strRef>
              <c:f>Sheet4!$M$12</c:f>
              <c:strCache>
                <c:ptCount val="1"/>
                <c:pt idx="0">
                  <c:v>WELCOME TRUST</c:v>
                </c:pt>
              </c:strCache>
            </c:strRef>
          </c:tx>
          <c:invertIfNegative val="0"/>
          <c:cat>
            <c:strRef>
              <c:f>Sheet4!$N$1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Sheet4!$N$12</c:f>
              <c:numCache>
                <c:formatCode>_("$"* #,##0_);_("$"* \(#,##0\);_("$"* "-"_);_(@_)</c:formatCode>
                <c:ptCount val="1"/>
                <c:pt idx="0">
                  <c:v>68736.507</c:v>
                </c:pt>
              </c:numCache>
            </c:numRef>
          </c:val>
        </c:ser>
        <c:ser>
          <c:idx val="11"/>
          <c:order val="11"/>
          <c:tx>
            <c:strRef>
              <c:f>Sheet4!$M$13</c:f>
              <c:strCache>
                <c:ptCount val="1"/>
                <c:pt idx="0">
                  <c:v>CSIRO</c:v>
                </c:pt>
              </c:strCache>
            </c:strRef>
          </c:tx>
          <c:invertIfNegative val="0"/>
          <c:cat>
            <c:strRef>
              <c:f>Sheet4!$N$1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Sheet4!$N$13</c:f>
              <c:numCache>
                <c:formatCode>_("$"* #,##0_);_("$"* \(#,##0\);_("$"* "-"_);_(@_)</c:formatCode>
                <c:ptCount val="1"/>
                <c:pt idx="0">
                  <c:v>46499.308128</c:v>
                </c:pt>
              </c:numCache>
            </c:numRef>
          </c:val>
        </c:ser>
        <c:ser>
          <c:idx val="12"/>
          <c:order val="12"/>
          <c:tx>
            <c:strRef>
              <c:f>Sheet4!$M$14</c:f>
              <c:strCache>
                <c:ptCount val="1"/>
                <c:pt idx="0">
                  <c:v>CIT</c:v>
                </c:pt>
              </c:strCache>
            </c:strRef>
          </c:tx>
          <c:invertIfNegative val="0"/>
          <c:cat>
            <c:strRef>
              <c:f>Sheet4!$N$1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Sheet4!$N$14</c:f>
              <c:numCache>
                <c:formatCode>_("$"* #,##0_);_("$"* \(#,##0\);_("$"* "-"_);_(@_)</c:formatCode>
                <c:ptCount val="1"/>
                <c:pt idx="0">
                  <c:v>39999.9834</c:v>
                </c:pt>
              </c:numCache>
            </c:numRef>
          </c:val>
        </c:ser>
        <c:ser>
          <c:idx val="13"/>
          <c:order val="13"/>
          <c:tx>
            <c:strRef>
              <c:f>Sheet4!$M$15</c:f>
              <c:strCache>
                <c:ptCount val="1"/>
                <c:pt idx="0">
                  <c:v>DOE</c:v>
                </c:pt>
              </c:strCache>
            </c:strRef>
          </c:tx>
          <c:invertIfNegative val="0"/>
          <c:cat>
            <c:strRef>
              <c:f>Sheet4!$N$1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Sheet4!$N$15</c:f>
              <c:numCache>
                <c:formatCode>_("$"* #,##0_);_("$"* \(#,##0\);_("$"* "-"_);_(@_)</c:formatCode>
                <c:ptCount val="1"/>
                <c:pt idx="0">
                  <c:v>35556.0</c:v>
                </c:pt>
              </c:numCache>
            </c:numRef>
          </c:val>
        </c:ser>
        <c:ser>
          <c:idx val="14"/>
          <c:order val="14"/>
          <c:tx>
            <c:strRef>
              <c:f>Sheet4!$M$16</c:f>
              <c:strCache>
                <c:ptCount val="1"/>
                <c:pt idx="0">
                  <c:v>Syngenta</c:v>
                </c:pt>
              </c:strCache>
            </c:strRef>
          </c:tx>
          <c:invertIfNegative val="0"/>
          <c:cat>
            <c:strRef>
              <c:f>Sheet4!$N$1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Sheet4!$N$16</c:f>
              <c:numCache>
                <c:formatCode>_("$"* #,##0_);_("$"* \(#,##0\);_("$"* "-"_);_(@_)</c:formatCode>
                <c:ptCount val="1"/>
                <c:pt idx="0">
                  <c:v>33893.66677225</c:v>
                </c:pt>
              </c:numCache>
            </c:numRef>
          </c:val>
        </c:ser>
        <c:ser>
          <c:idx val="15"/>
          <c:order val="15"/>
          <c:tx>
            <c:strRef>
              <c:f>Sheet4!$M$17</c:f>
              <c:strCache>
                <c:ptCount val="1"/>
                <c:pt idx="0">
                  <c:v>CPGU</c:v>
                </c:pt>
              </c:strCache>
            </c:strRef>
          </c:tx>
          <c:invertIfNegative val="0"/>
          <c:cat>
            <c:strRef>
              <c:f>Sheet4!$N$1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Sheet4!$N$17</c:f>
              <c:numCache>
                <c:formatCode>_("$"* #,##0_);_("$"* \(#,##0\);_("$"* "-"_);_(@_)</c:formatCode>
                <c:ptCount val="1"/>
                <c:pt idx="0">
                  <c:v>21957.357675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09321000"/>
        <c:axId val="-2109457496"/>
      </c:barChart>
      <c:catAx>
        <c:axId val="-2109321000"/>
        <c:scaling>
          <c:orientation val="minMax"/>
        </c:scaling>
        <c:delete val="1"/>
        <c:axPos val="b"/>
        <c:majorTickMark val="out"/>
        <c:minorTickMark val="none"/>
        <c:tickLblPos val="nextTo"/>
        <c:crossAx val="-2109457496"/>
        <c:crosses val="autoZero"/>
        <c:auto val="1"/>
        <c:lblAlgn val="ctr"/>
        <c:lblOffset val="100"/>
        <c:noMultiLvlLbl val="0"/>
      </c:catAx>
      <c:valAx>
        <c:axId val="-2109457496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_);_(@_)" sourceLinked="1"/>
        <c:majorTickMark val="out"/>
        <c:minorTickMark val="none"/>
        <c:tickLblPos val="nextTo"/>
        <c:crossAx val="-2109321000"/>
        <c:crosses val="autoZero"/>
        <c:crossBetween val="between"/>
        <c:dispUnits>
          <c:builtInUnit val="millions"/>
          <c:dispUnitsLbl>
            <c:layout/>
          </c:dispUnitsLbl>
        </c:dispUnits>
      </c:valAx>
    </c:plotArea>
    <c:legend>
      <c:legendPos val="r"/>
      <c:layout>
        <c:manualLayout>
          <c:xMode val="edge"/>
          <c:yMode val="edge"/>
          <c:x val="0.617368378723912"/>
          <c:y val="0.202131832493625"/>
          <c:w val="0.252734689413823"/>
          <c:h val="0.53877190949181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022597862768"/>
          <c:y val="0.283154969884631"/>
          <c:w val="0.640520778652668"/>
          <c:h val="0.6016194485542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Sheet3!$G$35</c:f>
              <c:strCache>
                <c:ptCount val="1"/>
                <c:pt idx="0">
                  <c:v>Total Staff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numRef>
              <c:f>Sheet3!$H$34:$J$34</c:f>
              <c:numCache>
                <c:formatCode>General</c:formatCode>
                <c:ptCount val="3"/>
                <c:pt idx="0">
                  <c:v>2010.0</c:v>
                </c:pt>
                <c:pt idx="1">
                  <c:v>2011.0</c:v>
                </c:pt>
                <c:pt idx="2">
                  <c:v>2013.0</c:v>
                </c:pt>
              </c:numCache>
            </c:numRef>
          </c:cat>
          <c:val>
            <c:numRef>
              <c:f>Sheet3!$H$35:$J$35</c:f>
              <c:numCache>
                <c:formatCode>General</c:formatCode>
                <c:ptCount val="3"/>
                <c:pt idx="0">
                  <c:v>70.0</c:v>
                </c:pt>
                <c:pt idx="1">
                  <c:v>45.0</c:v>
                </c:pt>
                <c:pt idx="2">
                  <c:v>57.0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-2143287448"/>
        <c:axId val="-2143918312"/>
      </c:barChart>
      <c:catAx>
        <c:axId val="-2143287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2143918312"/>
        <c:crosses val="autoZero"/>
        <c:auto val="1"/>
        <c:lblAlgn val="ctr"/>
        <c:lblOffset val="100"/>
        <c:noMultiLvlLbl val="0"/>
      </c:catAx>
      <c:valAx>
        <c:axId val="-21439183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1432874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52329396325459"/>
          <c:y val="0.0364784245916283"/>
          <c:w val="0.843285700398561"/>
          <c:h val="0.8615132293392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Sheet3!$G$81</c:f>
              <c:strCache>
                <c:ptCount val="1"/>
                <c:pt idx="0">
                  <c:v>Research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Sheet3!$H$80:$J$80</c:f>
              <c:numCache>
                <c:formatCode>General</c:formatCode>
                <c:ptCount val="3"/>
                <c:pt idx="0">
                  <c:v>2013.0</c:v>
                </c:pt>
                <c:pt idx="1">
                  <c:v>2011.0</c:v>
                </c:pt>
                <c:pt idx="2">
                  <c:v>2010.0</c:v>
                </c:pt>
              </c:numCache>
            </c:numRef>
          </c:cat>
          <c:val>
            <c:numRef>
              <c:f>Sheet3!$H$81:$J$81</c:f>
              <c:numCache>
                <c:formatCode>General</c:formatCode>
                <c:ptCount val="3"/>
                <c:pt idx="0">
                  <c:v>48.0</c:v>
                </c:pt>
                <c:pt idx="1">
                  <c:v>35.0</c:v>
                </c:pt>
                <c:pt idx="2">
                  <c:v>52.0</c:v>
                </c:pt>
              </c:numCache>
            </c:numRef>
          </c:val>
        </c:ser>
        <c:ser>
          <c:idx val="1"/>
          <c:order val="1"/>
          <c:tx>
            <c:strRef>
              <c:f>Sheet3!$G$82</c:f>
              <c:strCache>
                <c:ptCount val="1"/>
                <c:pt idx="0">
                  <c:v>Administration, Mgt, IT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Sheet3!$H$80:$J$80</c:f>
              <c:numCache>
                <c:formatCode>General</c:formatCode>
                <c:ptCount val="3"/>
                <c:pt idx="0">
                  <c:v>2013.0</c:v>
                </c:pt>
                <c:pt idx="1">
                  <c:v>2011.0</c:v>
                </c:pt>
                <c:pt idx="2">
                  <c:v>2010.0</c:v>
                </c:pt>
              </c:numCache>
            </c:numRef>
          </c:cat>
          <c:val>
            <c:numRef>
              <c:f>Sheet3!$H$82:$J$82</c:f>
              <c:numCache>
                <c:formatCode>General</c:formatCode>
                <c:ptCount val="3"/>
                <c:pt idx="0">
                  <c:v>9.0</c:v>
                </c:pt>
                <c:pt idx="1">
                  <c:v>10.0</c:v>
                </c:pt>
                <c:pt idx="2">
                  <c:v>18.0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4826648"/>
        <c:axId val="-2130674104"/>
      </c:barChart>
      <c:catAx>
        <c:axId val="-2124826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130674104"/>
        <c:crosses val="autoZero"/>
        <c:auto val="1"/>
        <c:lblAlgn val="ctr"/>
        <c:lblOffset val="100"/>
        <c:noMultiLvlLbl val="0"/>
      </c:catAx>
      <c:valAx>
        <c:axId val="-2130674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124826648"/>
        <c:crosses val="autoZero"/>
        <c:crossBetween val="between"/>
        <c:majorUnit val="30.0"/>
      </c:valAx>
    </c:plotArea>
    <c:legend>
      <c:legendPos val="r"/>
      <c:layout>
        <c:manualLayout>
          <c:xMode val="edge"/>
          <c:yMode val="edge"/>
          <c:x val="0.718385583746476"/>
          <c:y val="0.390469829293788"/>
          <c:w val="0.267108243414018"/>
          <c:h val="0.275745957269204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FC760-D20E-EA40-AEE0-27507D618082}" type="datetimeFigureOut">
              <a:rPr lang="en-US" smtClean="0"/>
              <a:t>7/1/13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90A72-595D-B741-A05C-CDF944EBB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62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map</a:t>
            </a:r>
            <a:r>
              <a:rPr lang="en-US" baseline="0" dirty="0" smtClean="0"/>
              <a:t> shows where rain gauges are reporting to the global climate observing system</a:t>
            </a:r>
          </a:p>
          <a:p>
            <a:endParaRPr lang="en-US" baseline="0" dirty="0" smtClean="0"/>
          </a:p>
          <a:p>
            <a:r>
              <a:rPr lang="en-US" baseline="0" dirty="0" smtClean="0"/>
              <a:t>Typically used to show where more stations are needed –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its not simply that – it’s where there are significant gaps in the ability to collect, digitize, report data – where there are gaps in policies to make data available and to use it.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are basic gaps… and they also translate into the inability to produce basic information that societies need to manage their climate risk and something we feel a responsibility to work on – translated into products and training.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4D8F2-64EA-AF4C-99E6-7565EE02EE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94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</a:t>
            </a:r>
            <a:r>
              <a:rPr lang="en-US" baseline="0" dirty="0" smtClean="0"/>
              <a:t> of our work with USAID is at this level – it’s the level that USAID values most in some sense… where the lives of vulnerable people are impacted.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we’ve also worked with the Climate Change team in DC and to help them develop the tools and knowledge the agency needs to do adaptation – to conceptualize it  and prioritize it.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have successfully negotiated some of these spaces so far – and are trying to prove that we are useful 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4D8F2-64EA-AF4C-99E6-7565EE02EE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10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World</a:t>
            </a:r>
            <a:r>
              <a:rPr lang="en-US" baseline="0" dirty="0" smtClean="0"/>
              <a:t> Bank is the largest development organization in the world and the largest mobilizer of funding for adaptation.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PPCR is probably to date the biggest source of funding for the work that IRI can help on – it’s also a bold attempt to bring a rational approach to development and adaptation.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focus is on building resiliency and the money goes to a limited list of developing countries who will submit projects that are in line with their NAPAs (a device under the UNFCCC)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very significant funding that will require science inputs, research, guidance, to deliver – yet the fund is not really set up to fund research or to support organizations like the IRI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What’s our responsibility here?  How can we engage this process robustly? Will someone else support the science that’s needed for this programs?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4D8F2-64EA-AF4C-99E6-7565EE02EE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71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World</a:t>
            </a:r>
            <a:r>
              <a:rPr lang="en-US" baseline="0" dirty="0" smtClean="0"/>
              <a:t> Bank is the largest development organization in the world and the largest mobilizer of funding for adaptation.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PPCR is probably to date the biggest source of funding for the work that IRI can help on – it’s also a bold attempt to bring a rational approach to development and adaptation.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focus is on building resiliency and the money goes to a limited list of developing countries who will submit projects that are in line with their NAPAs (a device under the UNFCCC)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very significant funding that will require science inputs, research, guidance, to deliver – yet the fund is not really set up to fund research or to support organizations like the IRI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What’s our responsibility here?  How can we engage this process robustly? Will someone else support the science that’s needed for this programs?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4D8F2-64EA-AF4C-99E6-7565EE02EE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71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may remember CCAFS from the bar</a:t>
            </a:r>
            <a:r>
              <a:rPr lang="en-US" baseline="0" dirty="0" smtClean="0"/>
              <a:t> graph – you will be hearing more from them this afternoon.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Almost 700 K in funding to IRI -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67 M in 2012 – Theme</a:t>
            </a:r>
            <a:r>
              <a:rPr lang="en-US" baseline="0" dirty="0" smtClean="0"/>
              <a:t> 2 – of 4 themes – is perfectly aligned with IRI.  It’s because Jim Hansen established this theme and now leads it from IRI.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the single largest international research effort to engage the problem of climate and agriculture – and it provides a great example of how the IRI can find opportunities and also face the responsibility of participating and engaging the critical problems or rural development, nutrition, food security, and agriculture.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4D8F2-64EA-AF4C-99E6-7565EE02EE2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85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About $40M</a:t>
            </a:r>
          </a:p>
          <a:p>
            <a:endParaRPr lang="en-US" dirty="0" smtClean="0"/>
          </a:p>
          <a:p>
            <a:r>
              <a:rPr lang="en-US" dirty="0" smtClean="0"/>
              <a:t>IRI involved in the organizing committee – Simon Mason involved in the drafting of the implementation plan and leading the WMO expert</a:t>
            </a:r>
            <a:r>
              <a:rPr lang="en-US" baseline="0" dirty="0" smtClean="0"/>
              <a:t> team for Climate Services Information Systems</a:t>
            </a:r>
          </a:p>
          <a:p>
            <a:endParaRPr lang="en-US" baseline="0" dirty="0" smtClean="0"/>
          </a:p>
          <a:p>
            <a:r>
              <a:rPr lang="en-US" baseline="0" dirty="0" smtClean="0"/>
              <a:t>Issues with coordination – 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Negotiation for funding</a:t>
            </a:r>
          </a:p>
          <a:p>
            <a:endParaRPr lang="en-US" baseline="0" dirty="0" smtClean="0"/>
          </a:p>
          <a:p>
            <a:r>
              <a:rPr lang="en-US" baseline="0" smtClean="0"/>
              <a:t>Training component 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4D8F2-64EA-AF4C-99E6-7565EE02EE2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48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three of these organizations are members of the CSP – </a:t>
            </a:r>
          </a:p>
          <a:p>
            <a:endParaRPr lang="en-US" dirty="0" smtClean="0"/>
          </a:p>
          <a:p>
            <a:r>
              <a:rPr lang="en-US" dirty="0" smtClean="0"/>
              <a:t>Work</a:t>
            </a:r>
            <a:r>
              <a:rPr lang="en-US" baseline="0" dirty="0" smtClean="0"/>
              <a:t> with the GFCS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Case studies, evaluations, ethics, but also research</a:t>
            </a:r>
          </a:p>
          <a:p>
            <a:endParaRPr lang="en-US" baseline="0" dirty="0" smtClean="0"/>
          </a:p>
          <a:p>
            <a:r>
              <a:rPr lang="en-US" baseline="0" dirty="0" smtClean="0"/>
              <a:t>Early universe of climate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4D8F2-64EA-AF4C-99E6-7565EE02EE2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40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What NOAA support gave us was deep support for the global public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goods on which many of the advances in climate science for development and for adaptation are built:\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	- seasonal forecasts, COFs, CPT, IRI Data Library – 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It also gave us the ability to engage over long periods of time, through changing political climates, the partners that are critical to this effort – and both of these are questions that remain in the air as we look forward – 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This chicken pox map shows the institutions we have collaborated with over the years – IRI scientists have spent months in these places, they have sent us their staff for training and grad school, we have co-authored papers, we have collaborated to start to solve some of the most critical problems faced by their societies.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We have translated a lot of these relationships into the CSP – a network that has brought together practitioners, funders, scientists to collaborate on knowledge sharing and supporting each others efforts, creating a common understanding of what works and why.  Cathy will tell you more this afternoon.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Our history and network helps us achieve great efficiency, vitality and opportunities that we at IRI sort of take for granted – next month in we were planning with USAID funding to start working on understanding the Climate Information needs of Central American farmers.  We teamed up with </a:t>
            </a:r>
            <a:r>
              <a:rPr lang="en-US" baseline="0" dirty="0" err="1" smtClean="0">
                <a:latin typeface="Calibri" charset="0"/>
                <a:ea typeface="ＭＳ Ｐゴシック" charset="0"/>
                <a:cs typeface="ＭＳ Ｐゴシック" charset="0"/>
              </a:rPr>
              <a:t>Zamorano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University a leader in agriculture research and education in the region – an old partner of ours – IRI has sent staff there – and they have sent staff to us.  We worked with them in index insurance and other areas.  We decided to bring in CRRH – also an old partner, they are based in Costa Rica and host the regional COF.  We decided to time these events to go together – to bring Agriculture and Climate expertise together – but also to bring farmers and scientists together.  Now CCAFS – which just expanded its network to Latin America.  In addition to our in-house connection with CCAFS – the lead for Latin America is a Columbian economist who received a </a:t>
            </a:r>
            <a:r>
              <a:rPr lang="en-US" baseline="0" dirty="0" err="1" smtClean="0">
                <a:latin typeface="Calibri" charset="0"/>
                <a:ea typeface="ＭＳ Ｐゴシック" charset="0"/>
                <a:cs typeface="ＭＳ Ｐゴシック" charset="0"/>
              </a:rPr>
              <a:t>Fullbright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fellowship to work at IRI a couple of years ago.   This initial effort to understand and document farmer needs has already grown to include the most </a:t>
            </a:r>
            <a:r>
              <a:rPr lang="en-US" baseline="0" dirty="0" err="1" smtClean="0">
                <a:latin typeface="Calibri" charset="0"/>
                <a:ea typeface="ＭＳ Ｐゴシック" charset="0"/>
                <a:cs typeface="ＭＳ Ｐゴシック" charset="0"/>
              </a:rPr>
              <a:t>relevan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regional organizations 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last couple of years have felt like a bit of a</a:t>
            </a:r>
            <a:r>
              <a:rPr lang="en-US" baseline="0" dirty="0" smtClean="0"/>
              <a:t> behavioral </a:t>
            </a:r>
            <a:r>
              <a:rPr lang="en-US" dirty="0" smtClean="0"/>
              <a:t>experiment –</a:t>
            </a:r>
          </a:p>
          <a:p>
            <a:endParaRPr lang="en-US" dirty="0" smtClean="0"/>
          </a:p>
          <a:p>
            <a:r>
              <a:rPr lang="en-US" dirty="0" smtClean="0"/>
              <a:t>Going forward we have choices to make</a:t>
            </a:r>
            <a:r>
              <a:rPr lang="en-US" baseline="0" dirty="0" smtClean="0"/>
              <a:t> – these have to be based in understanding who we want to be as an institute – but also in understanding what IRI does the world need – and what IRI is it willing to support…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4D8F2-64EA-AF4C-99E6-7565EE02EE2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99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of the great changes in our environment</a:t>
            </a:r>
            <a:r>
              <a:rPr lang="en-US" baseline="0" dirty="0" smtClean="0"/>
              <a:t> has been in our funding and staffing environment.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our entire history we had the generous and visionary support of NOAA – it translated into 9M a year of core funding.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came to an end in 2010 when the ground shifted under us and very tough decisions were taken.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last two years – and the future of the IRI – were heavily shaped by this set of facts.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4D8F2-64EA-AF4C-99E6-7565EE02EE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02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transitioned through</a:t>
            </a:r>
            <a:r>
              <a:rPr lang="en-US" baseline="0" dirty="0" smtClean="0"/>
              <a:t> this period and worked to build a new financial model for the IRI 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New Donors – an expansion of our non-NOAA funding – and to understand how to work with, satisfy, manage new relationships – For FY  2014 we are fully covered – and expect to be going forward –</a:t>
            </a:r>
          </a:p>
          <a:p>
            <a:endParaRPr lang="en-US" baseline="0" dirty="0" smtClean="0"/>
          </a:p>
          <a:p>
            <a:r>
              <a:rPr lang="en-US" baseline="0" dirty="0" smtClean="0"/>
              <a:t>Point out USAID, NOAA, CCAFS, NASA, UN, Brazil, Uruguay, Foundations like Syngenta and Welcome Trust – others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4D8F2-64EA-AF4C-99E6-7565EE02EE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53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left are</a:t>
            </a:r>
            <a:r>
              <a:rPr lang="en-US" baseline="0" dirty="0" smtClean="0"/>
              <a:t> contracts and grants –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adapted to a completely new environment – PIs, administrators, communications, management – all took on this task – 35 grants and contracts negotiated for FY14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4D8F2-64EA-AF4C-99E6-7565EE02EE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4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I mentioned earlier we</a:t>
            </a:r>
            <a:r>
              <a:rPr lang="en-US" baseline="0" dirty="0" smtClean="0"/>
              <a:t> had a very significant drop in staff - </a:t>
            </a:r>
            <a:r>
              <a:rPr lang="en-US" dirty="0" smtClean="0"/>
              <a:t>Drops 35%- impacted our morale</a:t>
            </a:r>
            <a:r>
              <a:rPr lang="en-US" baseline="0" dirty="0" smtClean="0"/>
              <a:t> – but it also impacted our ability to deliver and to propose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But</a:t>
            </a:r>
            <a:r>
              <a:rPr lang="en-US" baseline="0" dirty="0" smtClean="0"/>
              <a:t> – we have turned the corner – compared to 2011 we have taken grown by </a:t>
            </a:r>
            <a:r>
              <a:rPr lang="en-US" dirty="0" smtClean="0"/>
              <a:t>27%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4D8F2-64EA-AF4C-99E6-7565EE02EE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28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Another sign of our academic and intellectual</a:t>
            </a:r>
            <a:r>
              <a:rPr lang="en-US" baseline="0" dirty="0" smtClean="0"/>
              <a:t> health are the promotions –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you know – our promotions process is a University based process – in most research positions, promotions have to pass a rigorous committee process.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also documents the commitment of our staff to the IRI and its mission.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4D8F2-64EA-AF4C-99E6-7565EE02EE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92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one area where</a:t>
            </a:r>
            <a:r>
              <a:rPr lang="en-US" baseline="0" dirty="0" smtClean="0"/>
              <a:t> we have not grown – and have instead sustained a continuous decline is in o</a:t>
            </a:r>
            <a:r>
              <a:rPr lang="en-US" dirty="0" smtClean="0"/>
              <a:t>utreach, communications, and management – </a:t>
            </a:r>
          </a:p>
          <a:p>
            <a:endParaRPr lang="en-US" dirty="0" smtClean="0"/>
          </a:p>
          <a:p>
            <a:r>
              <a:rPr lang="en-US" dirty="0" smtClean="0"/>
              <a:t>3 critical and separate functions – on which much of</a:t>
            </a:r>
            <a:r>
              <a:rPr lang="en-US" baseline="0" dirty="0" smtClean="0"/>
              <a:t> our success has been built –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Serious concerns about our sustainability – about not being able to capitalize on the opportunities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4D8F2-64EA-AF4C-99E6-7565EE02EE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45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Large extent</a:t>
            </a:r>
            <a:r>
              <a:rPr lang="en-US" baseline="0" dirty="0" smtClean="0"/>
              <a:t> the conversation revolves around cc adaptation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Dark green are countries that can</a:t>
            </a:r>
            <a:r>
              <a:rPr lang="en-US" baseline="0" dirty="0" smtClean="0"/>
              <a:t> receive adaptation funding –  where the most vulnerable are – further breaks down into small island developing states, LDCs and other classifications that imply different issues – different responsibilities and opportunities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yellowish ones are the ones that have agreed to provide funding and technical support for adaptation – each with its own preferences and approach</a:t>
            </a:r>
          </a:p>
          <a:p>
            <a:endParaRPr lang="en-US" baseline="0" dirty="0" smtClean="0"/>
          </a:p>
          <a:p>
            <a:r>
              <a:rPr lang="en-US" dirty="0" smtClean="0"/>
              <a:t>Big issues with big ethical</a:t>
            </a:r>
            <a:r>
              <a:rPr lang="en-US" baseline="0" dirty="0" smtClean="0"/>
              <a:t> and human dimensions – opportunities and responsibilities – where should we be focusing our efforts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4D8F2-64EA-AF4C-99E6-7565EE02EE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78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strong new partner</a:t>
            </a:r>
            <a:r>
              <a:rPr lang="en-US" baseline="0" dirty="0" smtClean="0"/>
              <a:t> – and one that we have learned to understand is USAID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brings its own management and communications demands – as well as a whole new environment we have had to learn to work in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map is from the USAID website – it doesn’t include everything they do – it’s self-reported information from different parts of the agency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selected for project topics relevant to our work – there 7465 project locations on this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4D8F2-64EA-AF4C-99E6-7565EE02EE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91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5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5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Relationship Id="rId3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7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Relationship Id="rId3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6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NSO.eps"/>
          <p:cNvPicPr>
            <a:picLocks noChangeAspect="1"/>
          </p:cNvPicPr>
          <p:nvPr userDrawn="1"/>
        </p:nvPicPr>
        <p:blipFill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217" y="-196905"/>
            <a:ext cx="7895806" cy="8166210"/>
          </a:xfrm>
          <a:prstGeom prst="rect">
            <a:avLst/>
          </a:prstGeom>
        </p:spPr>
      </p:pic>
      <p:pic>
        <p:nvPicPr>
          <p:cNvPr id="18" name="Picture 17" descr="IRIOLDplusnew-01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6" y="5465679"/>
            <a:ext cx="5562600" cy="1181100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1178560"/>
            <a:ext cx="4663440" cy="2773680"/>
          </a:xfrm>
        </p:spPr>
        <p:txBody>
          <a:bodyPr/>
          <a:lstStyle>
            <a:lvl1pPr algn="l"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85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1">
    <p:bg>
      <p:bgPr>
        <a:solidFill>
          <a:srgbClr val="1E1C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SO.eps"/>
          <p:cNvPicPr>
            <a:picLocks noChangeAspect="1"/>
          </p:cNvPicPr>
          <p:nvPr userDrawn="1"/>
        </p:nvPicPr>
        <p:blipFill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97" y="-196905"/>
            <a:ext cx="7895806" cy="8166210"/>
          </a:xfrm>
          <a:prstGeom prst="rect">
            <a:avLst/>
          </a:prstGeom>
        </p:spPr>
      </p:pic>
      <p:pic>
        <p:nvPicPr>
          <p:cNvPr id="5" name="Picture 4" descr="IRIOLDplusnewBLU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6" b="19266"/>
          <a:stretch/>
        </p:blipFill>
        <p:spPr>
          <a:xfrm>
            <a:off x="91440" y="6232104"/>
            <a:ext cx="2032000" cy="51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5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1">
    <p:bg>
      <p:bgPr>
        <a:solidFill>
          <a:srgbClr val="1E1C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SO.eps"/>
          <p:cNvPicPr>
            <a:picLocks noChangeAspect="1"/>
          </p:cNvPicPr>
          <p:nvPr userDrawn="1"/>
        </p:nvPicPr>
        <p:blipFill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97" y="-196905"/>
            <a:ext cx="7895806" cy="8166210"/>
          </a:xfrm>
          <a:prstGeom prst="rect">
            <a:avLst/>
          </a:prstGeom>
        </p:spPr>
      </p:pic>
      <p:pic>
        <p:nvPicPr>
          <p:cNvPr id="5" name="Picture 4" descr="IRIOLDplusnewBLU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6" b="19266"/>
          <a:stretch/>
        </p:blipFill>
        <p:spPr>
          <a:xfrm>
            <a:off x="6969760" y="6232104"/>
            <a:ext cx="2032000" cy="51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18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l Slide">
    <p:bg>
      <p:bgPr>
        <a:solidFill>
          <a:srgbClr val="1E1C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93762" y="1147763"/>
            <a:ext cx="5212398" cy="3394075"/>
          </a:xfrm>
        </p:spPr>
        <p:txBody>
          <a:bodyPr>
            <a:normAutofit/>
          </a:bodyPr>
          <a:lstStyle>
            <a:lvl1pPr marL="0" indent="0">
              <a:spcBef>
                <a:spcPts val="1776"/>
              </a:spcBef>
              <a:buNone/>
              <a:defRPr sz="2400" b="0" i="0" spc="10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  <a:lvl2pPr marL="457200" indent="0">
              <a:buNone/>
              <a:defRPr b="0" i="0">
                <a:latin typeface="Helvetica Neue Light"/>
                <a:cs typeface="Helvetica Neue Light"/>
              </a:defRPr>
            </a:lvl2pPr>
            <a:lvl3pPr marL="914400" indent="0">
              <a:buNone/>
              <a:defRPr b="0" i="0">
                <a:latin typeface="Helvetica Neue Light"/>
                <a:cs typeface="Helvetica Neue Light"/>
              </a:defRPr>
            </a:lvl3pPr>
            <a:lvl4pPr marL="1371600" indent="0">
              <a:buNone/>
              <a:defRPr b="0" i="0">
                <a:latin typeface="Helvetica Neue Light"/>
                <a:cs typeface="Helvetica Neue Light"/>
              </a:defRPr>
            </a:lvl4pPr>
            <a:lvl5pPr marL="1828800" indent="0">
              <a:buNone/>
              <a:defRPr b="0" i="0"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US" dirty="0" err="1" smtClean="0"/>
              <a:t>iri.columbia.edu</a:t>
            </a:r>
            <a:endParaRPr lang="en-US" dirty="0" smtClean="0"/>
          </a:p>
          <a:p>
            <a:pPr lvl="0"/>
            <a:r>
              <a:rPr lang="en-US" dirty="0" err="1" smtClean="0"/>
              <a:t>twitter.com</a:t>
            </a:r>
            <a:r>
              <a:rPr lang="en-US" dirty="0" smtClean="0"/>
              <a:t>/</a:t>
            </a:r>
            <a:r>
              <a:rPr lang="en-US" dirty="0" err="1" smtClean="0"/>
              <a:t>climatesociety</a:t>
            </a:r>
            <a:endParaRPr lang="en-US" dirty="0" smtClean="0"/>
          </a:p>
          <a:p>
            <a:pPr lvl="0"/>
            <a:r>
              <a:rPr lang="en-US" dirty="0" err="1" smtClean="0"/>
              <a:t>facebook.com</a:t>
            </a:r>
            <a:r>
              <a:rPr lang="en-US" dirty="0" smtClean="0"/>
              <a:t>/</a:t>
            </a:r>
            <a:r>
              <a:rPr lang="en-US" dirty="0" err="1" smtClean="0"/>
              <a:t>climatesociety</a:t>
            </a:r>
            <a:endParaRPr lang="en-US" dirty="0" smtClean="0"/>
          </a:p>
        </p:txBody>
      </p:sp>
      <p:pic>
        <p:nvPicPr>
          <p:cNvPr id="6" name="Picture 5" descr="IRIOLDplusnewBLU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608320"/>
            <a:ext cx="5461000" cy="1384300"/>
          </a:xfrm>
          <a:prstGeom prst="rect">
            <a:avLst/>
          </a:prstGeom>
        </p:spPr>
      </p:pic>
      <p:pic>
        <p:nvPicPr>
          <p:cNvPr id="7" name="Picture 6" descr="ENSO.eps"/>
          <p:cNvPicPr>
            <a:picLocks noChangeAspect="1"/>
          </p:cNvPicPr>
          <p:nvPr userDrawn="1"/>
        </p:nvPicPr>
        <p:blipFill>
          <a:blip r:embed="rId3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217" y="-196905"/>
            <a:ext cx="7895806" cy="816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9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RIOLDplusnew-01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9"/>
          <a:stretch/>
        </p:blipFill>
        <p:spPr>
          <a:xfrm>
            <a:off x="240631" y="5990711"/>
            <a:ext cx="2473159" cy="656068"/>
          </a:xfrm>
          <a:prstGeom prst="rect">
            <a:avLst/>
          </a:prstGeom>
        </p:spPr>
      </p:pic>
      <p:pic>
        <p:nvPicPr>
          <p:cNvPr id="4" name="Picture 3" descr="IRI icon_PMS2748_15%blu-01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48" b="23340"/>
          <a:stretch/>
        </p:blipFill>
        <p:spPr>
          <a:xfrm>
            <a:off x="4959687" y="3210928"/>
            <a:ext cx="4184313" cy="364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15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2">
    <p:bg>
      <p:bgPr>
        <a:solidFill>
          <a:srgbClr val="1E1C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RIOLDplusnewBLU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9"/>
          <a:stretch/>
        </p:blipFill>
        <p:spPr>
          <a:xfrm>
            <a:off x="136045" y="6045001"/>
            <a:ext cx="2720824" cy="851568"/>
          </a:xfrm>
          <a:prstGeom prst="rect">
            <a:avLst/>
          </a:prstGeom>
        </p:spPr>
      </p:pic>
      <p:pic>
        <p:nvPicPr>
          <p:cNvPr id="14" name="Picture 13" descr="IRI icon_PMS2748_white-0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94" b="20743"/>
          <a:stretch/>
        </p:blipFill>
        <p:spPr>
          <a:xfrm>
            <a:off x="5935571" y="3883118"/>
            <a:ext cx="3208429" cy="297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24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1B923-5561-C142-9A10-814B7A362F45}" type="datetimeFigureOut">
              <a:rPr lang="en-US" smtClean="0"/>
              <a:t>7/1/13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D1E3-205E-EF40-9434-BA55B8D5B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68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1B923-5561-C142-9A10-814B7A362F45}" type="datetimeFigureOut">
              <a:rPr lang="en-US" smtClean="0"/>
              <a:t>7/1/13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D1E3-205E-EF40-9434-BA55B8D5B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43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6698" y="1917779"/>
            <a:ext cx="7101382" cy="1671576"/>
          </a:xfrm>
        </p:spPr>
        <p:txBody>
          <a:bodyPr anchor="ctr">
            <a:noAutofit/>
          </a:bodyPr>
          <a:lstStyle>
            <a:lvl1pPr algn="ctr">
              <a:defRPr sz="3200" b="1">
                <a:ln w="3175">
                  <a:noFill/>
                </a:ln>
                <a:solidFill>
                  <a:srgbClr val="0000FF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036698" y="3886200"/>
            <a:ext cx="7101382" cy="17526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800" b="1" i="1">
                <a:solidFill>
                  <a:srgbClr val="0000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0F91E6-1A59-2E45-BB2D-C22351C8E6D8}" type="datetimeFigureOut">
              <a:rPr lang="da-DK" smtClean="0"/>
              <a:t>7/1/13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5EA6A-680D-CA42-9E66-068A9DADA61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8774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83838"/>
            <a:ext cx="6196590" cy="469359"/>
          </a:xfrm>
        </p:spPr>
        <p:txBody>
          <a:bodyPr>
            <a:spAutoFit/>
          </a:bodyPr>
          <a:lstStyle>
            <a:lvl1pPr>
              <a:lnSpc>
                <a:spcPct val="85000"/>
              </a:lnSpc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402620"/>
            <a:ext cx="8229600" cy="495373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2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0F91E6-1A59-2E45-BB2D-C22351C8E6D8}" type="datetimeFigureOut">
              <a:rPr lang="da-DK" smtClean="0"/>
              <a:t>7/1/13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5EA6A-680D-CA42-9E66-068A9DADA61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381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10670"/>
            <a:ext cx="6156994" cy="469359"/>
          </a:xfrm>
        </p:spPr>
        <p:txBody>
          <a:bodyPr>
            <a:spAutoFit/>
          </a:bodyPr>
          <a:lstStyle>
            <a:lvl1pPr>
              <a:lnSpc>
                <a:spcPct val="85000"/>
              </a:lnSpc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0F91E6-1A59-2E45-BB2D-C22351C8E6D8}" type="datetimeFigureOut">
              <a:rPr lang="da-DK" smtClean="0"/>
              <a:t>7/1/13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5EA6A-680D-CA42-9E66-068A9DADA61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518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SO.eps"/>
          <p:cNvPicPr>
            <a:picLocks noChangeAspect="1"/>
          </p:cNvPicPr>
          <p:nvPr userDrawn="1"/>
        </p:nvPicPr>
        <p:blipFill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97" y="-196905"/>
            <a:ext cx="7895806" cy="8166210"/>
          </a:xfrm>
          <a:prstGeom prst="rect">
            <a:avLst/>
          </a:prstGeom>
        </p:spPr>
      </p:pic>
      <p:pic>
        <p:nvPicPr>
          <p:cNvPr id="11" name="Picture 10" descr="IRI icon_PMS2748_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2" y="6075947"/>
            <a:ext cx="678447" cy="67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79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0F91E6-1A59-2E45-BB2D-C22351C8E6D8}" type="datetimeFigureOut">
              <a:rPr lang="da-DK" smtClean="0"/>
              <a:t>7/1/13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5EA6A-680D-CA42-9E66-068A9DADA61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0257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0F91E6-1A59-2E45-BB2D-C22351C8E6D8}" type="datetimeFigureOut">
              <a:rPr lang="da-DK" smtClean="0"/>
              <a:t>7/1/13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5EA6A-680D-CA42-9E66-068A9DADA61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1043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0F91E6-1A59-2E45-BB2D-C22351C8E6D8}" type="datetimeFigureOut">
              <a:rPr lang="da-DK" smtClean="0"/>
              <a:t>7/1/13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5EA6A-680D-CA42-9E66-068A9DADA61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08490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67783" y="2394856"/>
            <a:ext cx="7230735" cy="31767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0F91E6-1A59-2E45-BB2D-C22351C8E6D8}" type="datetimeFigureOut">
              <a:rPr lang="da-DK" smtClean="0"/>
              <a:t>7/1/13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5EA6A-680D-CA42-9E66-068A9DADA61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7823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0F91E6-1A59-2E45-BB2D-C22351C8E6D8}" type="datetimeFigureOut">
              <a:rPr lang="da-DK" smtClean="0"/>
              <a:t>7/1/13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5EA6A-680D-CA42-9E66-068A9DADA61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72450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A1925-37F0-1D4C-A567-B24D31BDF512}" type="datetimeFigureOut">
              <a:rPr lang="en-US"/>
              <a:pPr>
                <a:defRPr/>
              </a:pPr>
              <a:t>7/1/13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0D3FA-45C5-A74A-96CB-C66781146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884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74A9D-56ED-7A47-94AB-5F55A7446B01}" type="datetimeFigureOut">
              <a:rPr lang="en-US"/>
              <a:pPr>
                <a:defRPr/>
              </a:pPr>
              <a:t>7/1/13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AA722-E34D-7E41-9EDA-DA79154D0FF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56077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00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SO.eps"/>
          <p:cNvPicPr>
            <a:picLocks noChangeAspect="1"/>
          </p:cNvPicPr>
          <p:nvPr userDrawn="1"/>
        </p:nvPicPr>
        <p:blipFill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97" y="-196905"/>
            <a:ext cx="7895806" cy="8166210"/>
          </a:xfrm>
          <a:prstGeom prst="rect">
            <a:avLst/>
          </a:prstGeom>
        </p:spPr>
      </p:pic>
      <p:pic>
        <p:nvPicPr>
          <p:cNvPr id="11" name="Picture 10" descr="IRI icon_PMS2748_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133" y="6075947"/>
            <a:ext cx="678447" cy="67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25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SO.eps"/>
          <p:cNvPicPr>
            <a:picLocks noChangeAspect="1"/>
          </p:cNvPicPr>
          <p:nvPr userDrawn="1"/>
        </p:nvPicPr>
        <p:blipFill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97" y="-196905"/>
            <a:ext cx="7895806" cy="8166210"/>
          </a:xfrm>
          <a:prstGeom prst="rect">
            <a:avLst/>
          </a:prstGeom>
        </p:spPr>
      </p:pic>
      <p:pic>
        <p:nvPicPr>
          <p:cNvPr id="2" name="Picture 1" descr="IRI_newlogowhite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93" y="6146525"/>
            <a:ext cx="1952028" cy="54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2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SO.eps"/>
          <p:cNvPicPr>
            <a:picLocks noChangeAspect="1"/>
          </p:cNvPicPr>
          <p:nvPr userDrawn="1"/>
        </p:nvPicPr>
        <p:blipFill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97" y="-196905"/>
            <a:ext cx="7895806" cy="8166210"/>
          </a:xfrm>
          <a:prstGeom prst="rect">
            <a:avLst/>
          </a:prstGeom>
        </p:spPr>
      </p:pic>
      <p:pic>
        <p:nvPicPr>
          <p:cNvPr id="2" name="Picture 1" descr="IRI_newlogowhite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972" y="6146525"/>
            <a:ext cx="1952028" cy="54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58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SO.eps"/>
          <p:cNvPicPr>
            <a:picLocks noChangeAspect="1"/>
          </p:cNvPicPr>
          <p:nvPr userDrawn="1"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17" y="-692205"/>
            <a:ext cx="7895806" cy="8166210"/>
          </a:xfrm>
          <a:prstGeom prst="rect">
            <a:avLst/>
          </a:prstGeom>
        </p:spPr>
      </p:pic>
      <p:pic>
        <p:nvPicPr>
          <p:cNvPr id="4" name="Picture 3" descr="IRIOLDplusnew-01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6" y="5465679"/>
            <a:ext cx="5562600" cy="11811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93762" y="1147763"/>
            <a:ext cx="5212398" cy="3394075"/>
          </a:xfrm>
        </p:spPr>
        <p:txBody>
          <a:bodyPr>
            <a:normAutofit/>
          </a:bodyPr>
          <a:lstStyle>
            <a:lvl1pPr marL="0" indent="0">
              <a:spcBef>
                <a:spcPts val="1776"/>
              </a:spcBef>
              <a:buNone/>
              <a:defRPr sz="2400" b="0" i="0" spc="100">
                <a:latin typeface="Helvetica Neue Light"/>
                <a:cs typeface="Helvetica Neue Light"/>
              </a:defRPr>
            </a:lvl1pPr>
            <a:lvl2pPr marL="457200" indent="0">
              <a:buNone/>
              <a:defRPr b="0" i="0">
                <a:latin typeface="Helvetica Neue Light"/>
                <a:cs typeface="Helvetica Neue Light"/>
              </a:defRPr>
            </a:lvl2pPr>
            <a:lvl3pPr marL="914400" indent="0">
              <a:buNone/>
              <a:defRPr b="0" i="0">
                <a:latin typeface="Helvetica Neue Light"/>
                <a:cs typeface="Helvetica Neue Light"/>
              </a:defRPr>
            </a:lvl3pPr>
            <a:lvl4pPr marL="1371600" indent="0">
              <a:buNone/>
              <a:defRPr b="0" i="0">
                <a:latin typeface="Helvetica Neue Light"/>
                <a:cs typeface="Helvetica Neue Light"/>
              </a:defRPr>
            </a:lvl4pPr>
            <a:lvl5pPr marL="1828800" indent="0">
              <a:buNone/>
              <a:defRPr b="0" i="0"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US" dirty="0" err="1" smtClean="0"/>
              <a:t>iri.columbia.edu</a:t>
            </a:r>
            <a:endParaRPr lang="en-US" dirty="0" smtClean="0"/>
          </a:p>
          <a:p>
            <a:pPr lvl="0"/>
            <a:r>
              <a:rPr lang="en-US" dirty="0" err="1" smtClean="0"/>
              <a:t>twitter.com</a:t>
            </a:r>
            <a:r>
              <a:rPr lang="en-US" dirty="0" smtClean="0"/>
              <a:t>/</a:t>
            </a:r>
            <a:r>
              <a:rPr lang="en-US" dirty="0" err="1" smtClean="0"/>
              <a:t>climatesociety</a:t>
            </a:r>
            <a:endParaRPr lang="en-US" dirty="0" smtClean="0"/>
          </a:p>
          <a:p>
            <a:pPr lvl="0"/>
            <a:r>
              <a:rPr lang="en-US" dirty="0" err="1" smtClean="0"/>
              <a:t>facebook.com</a:t>
            </a:r>
            <a:r>
              <a:rPr lang="en-US" dirty="0" smtClean="0"/>
              <a:t>/</a:t>
            </a:r>
            <a:r>
              <a:rPr lang="en-US" dirty="0" err="1" smtClean="0"/>
              <a:t>climatesociety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2858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1E1C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NSO.eps"/>
          <p:cNvPicPr>
            <a:picLocks noChangeAspect="1"/>
          </p:cNvPicPr>
          <p:nvPr userDrawn="1"/>
        </p:nvPicPr>
        <p:blipFill>
          <a:blip r:embed="rId2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217" y="-196905"/>
            <a:ext cx="7895806" cy="8166210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1178560"/>
            <a:ext cx="4663440" cy="2773680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  <a:latin typeface="Helvetica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" name="Picture 1" descr="IRIOLDplusnewBLU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608320"/>
            <a:ext cx="54610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3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1">
    <p:bg>
      <p:bgPr>
        <a:solidFill>
          <a:srgbClr val="1E1C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SO.eps"/>
          <p:cNvPicPr>
            <a:picLocks noChangeAspect="1"/>
          </p:cNvPicPr>
          <p:nvPr userDrawn="1"/>
        </p:nvPicPr>
        <p:blipFill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97" y="-196905"/>
            <a:ext cx="7895806" cy="8166210"/>
          </a:xfrm>
          <a:prstGeom prst="rect">
            <a:avLst/>
          </a:prstGeom>
        </p:spPr>
      </p:pic>
      <p:pic>
        <p:nvPicPr>
          <p:cNvPr id="4" name="Picture 3" descr="IRI icon_wht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6088380"/>
            <a:ext cx="662940" cy="6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03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1">
    <p:bg>
      <p:bgPr>
        <a:solidFill>
          <a:srgbClr val="1E1C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SO.eps"/>
          <p:cNvPicPr>
            <a:picLocks noChangeAspect="1"/>
          </p:cNvPicPr>
          <p:nvPr userDrawn="1"/>
        </p:nvPicPr>
        <p:blipFill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97" y="-196905"/>
            <a:ext cx="7895806" cy="8166210"/>
          </a:xfrm>
          <a:prstGeom prst="rect">
            <a:avLst/>
          </a:prstGeom>
        </p:spPr>
      </p:pic>
      <p:pic>
        <p:nvPicPr>
          <p:cNvPr id="4" name="Picture 3" descr="IRI icon_wht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980" y="6088380"/>
            <a:ext cx="662940" cy="6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00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13" Type="http://schemas.openxmlformats.org/officeDocument/2006/relationships/image" Target="../media/image9.emf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93051-878F-0E4A-8593-018C362F6B60}" type="datetimeFigureOut">
              <a:rPr lang="en-US" smtClean="0"/>
              <a:t>7/1/13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76FAD-B9F6-3B41-9A75-AB4AC6582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7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67781" y="1393768"/>
            <a:ext cx="7232400" cy="7090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noProof="0" dirty="0" err="1" smtClean="0"/>
              <a:t>Klik</a:t>
            </a:r>
            <a:r>
              <a:rPr lang="en-GB" noProof="0" dirty="0" smtClean="0"/>
              <a:t> for at </a:t>
            </a:r>
            <a:r>
              <a:rPr lang="en-GB" noProof="0" dirty="0" err="1" smtClean="0"/>
              <a:t>redigere</a:t>
            </a:r>
            <a:r>
              <a:rPr lang="en-GB" noProof="0" dirty="0" smtClean="0"/>
              <a:t> </a:t>
            </a:r>
            <a:r>
              <a:rPr lang="en-GB" noProof="0" dirty="0" err="1" smtClean="0"/>
              <a:t>i</a:t>
            </a:r>
            <a:r>
              <a:rPr lang="en-GB" noProof="0" dirty="0" smtClean="0"/>
              <a:t> </a:t>
            </a:r>
            <a:r>
              <a:rPr lang="en-GB" noProof="0" dirty="0" err="1" smtClean="0"/>
              <a:t>masteren</a:t>
            </a:r>
            <a:endParaRPr lang="en-GB" noProof="0" dirty="0"/>
          </a:p>
        </p:txBody>
      </p:sp>
      <p:sp>
        <p:nvSpPr>
          <p:cNvPr id="11" name="Undertitel 2"/>
          <p:cNvSpPr txBox="1">
            <a:spLocks/>
          </p:cNvSpPr>
          <p:nvPr/>
        </p:nvSpPr>
        <p:spPr>
          <a:xfrm>
            <a:off x="667781" y="2394857"/>
            <a:ext cx="7560000" cy="3408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50000"/>
              </a:lnSpc>
              <a:buClr>
                <a:srgbClr val="577624"/>
              </a:buClr>
              <a:buFont typeface="Arial"/>
              <a:buChar char="•"/>
            </a:pPr>
            <a:endParaRPr lang="en-GB" sz="2600" baseline="30000" noProof="0" dirty="0">
              <a:solidFill>
                <a:srgbClr val="392200"/>
              </a:solidFill>
              <a:latin typeface="Arial"/>
              <a:cs typeface="Arial"/>
            </a:endParaRPr>
          </a:p>
        </p:txBody>
      </p:sp>
      <p:pic>
        <p:nvPicPr>
          <p:cNvPr id="5" name="Picture 4" descr="IRIOLDplusnew-01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" y="6250952"/>
            <a:ext cx="2540000" cy="53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1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50000"/>
        </a:lnSpc>
        <a:spcBef>
          <a:spcPct val="20000"/>
        </a:spcBef>
        <a:buClr>
          <a:srgbClr val="577624"/>
        </a:buClr>
        <a:buSzPct val="150000"/>
        <a:buFont typeface="Arial"/>
        <a:buChar char="•"/>
        <a:defRPr sz="1800" b="0" i="0" kern="1200">
          <a:solidFill>
            <a:srgbClr val="39220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50000"/>
        </a:lnSpc>
        <a:spcBef>
          <a:spcPct val="20000"/>
        </a:spcBef>
        <a:buClr>
          <a:srgbClr val="577624"/>
        </a:buClr>
        <a:buSzPct val="150000"/>
        <a:buFont typeface="Arial"/>
        <a:buChar char="•"/>
        <a:defRPr sz="1800" b="0" i="0" kern="1200">
          <a:solidFill>
            <a:srgbClr val="392200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50000"/>
        </a:lnSpc>
        <a:spcBef>
          <a:spcPct val="20000"/>
        </a:spcBef>
        <a:buClr>
          <a:srgbClr val="577624"/>
        </a:buClr>
        <a:buSzPct val="150000"/>
        <a:buFont typeface="Arial"/>
        <a:buChar char="•"/>
        <a:defRPr sz="1800" b="0" i="0" kern="1200">
          <a:solidFill>
            <a:srgbClr val="392200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50000"/>
        </a:lnSpc>
        <a:spcBef>
          <a:spcPct val="20000"/>
        </a:spcBef>
        <a:buClr>
          <a:srgbClr val="577624"/>
        </a:buClr>
        <a:buSzPct val="150000"/>
        <a:buFont typeface="Arial"/>
        <a:buChar char="•"/>
        <a:defRPr sz="1800" b="0" i="0" kern="1200">
          <a:solidFill>
            <a:srgbClr val="392200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50000"/>
        </a:lnSpc>
        <a:spcBef>
          <a:spcPct val="20000"/>
        </a:spcBef>
        <a:buClr>
          <a:srgbClr val="577624"/>
        </a:buClr>
        <a:buSzPct val="150000"/>
        <a:buFont typeface="Arial"/>
        <a:buChar char="•"/>
        <a:defRPr sz="1800" b="0" i="0" kern="1200">
          <a:solidFill>
            <a:srgbClr val="39220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6.png"/><Relationship Id="rId5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7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microsoft.com/office/2007/relationships/hdphoto" Target="../media/hdphoto1.wdp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microsoft.com/office/2007/relationships/hdphoto" Target="../media/hdphoto1.wdp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microsoft.com/office/2007/relationships/hdphoto" Target="../media/hdphoto2.wdp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45336" y="753486"/>
            <a:ext cx="82296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3600" smtClean="0"/>
          </a:p>
          <a:p>
            <a:pPr marL="0" indent="0">
              <a:buFont typeface="Arial"/>
              <a:buNone/>
            </a:pPr>
            <a:r>
              <a:rPr lang="en-US" sz="4000" b="1" smtClean="0">
                <a:solidFill>
                  <a:schemeClr val="tx2"/>
                </a:solidFill>
              </a:rPr>
              <a:t>      </a:t>
            </a:r>
            <a:r>
              <a:rPr lang="en-US" sz="6000" b="1" smtClean="0">
                <a:solidFill>
                  <a:schemeClr val="tx2"/>
                </a:solidFill>
              </a:rPr>
              <a:t>Adapting IRI –</a:t>
            </a:r>
          </a:p>
          <a:p>
            <a:pPr marL="0" indent="0">
              <a:buFont typeface="Arial"/>
              <a:buNone/>
            </a:pPr>
            <a:endParaRPr lang="en-US" sz="2600" smtClean="0">
              <a:solidFill>
                <a:srgbClr val="0000A5"/>
              </a:solidFill>
            </a:endParaRPr>
          </a:p>
          <a:p>
            <a:pPr marL="0" indent="0">
              <a:buFont typeface="Arial"/>
              <a:buNone/>
            </a:pPr>
            <a:r>
              <a:rPr lang="en-US" smtClean="0">
                <a:solidFill>
                  <a:srgbClr val="0000A5"/>
                </a:solidFill>
              </a:rPr>
              <a:t>			</a:t>
            </a:r>
            <a:r>
              <a:rPr lang="en-US" b="1" smtClean="0">
                <a:solidFill>
                  <a:schemeClr val="accent6"/>
                </a:solidFill>
              </a:rPr>
              <a:t>new environment </a:t>
            </a:r>
          </a:p>
          <a:p>
            <a:pPr marL="0" indent="0">
              <a:buFont typeface="Arial"/>
              <a:buNone/>
            </a:pPr>
            <a:endParaRPr lang="en-US" b="1" smtClean="0">
              <a:solidFill>
                <a:schemeClr val="accent6"/>
              </a:solidFill>
            </a:endParaRPr>
          </a:p>
          <a:p>
            <a:pPr marL="0" indent="0">
              <a:buFont typeface="Arial"/>
              <a:buNone/>
            </a:pPr>
            <a:r>
              <a:rPr lang="en-US" b="1" smtClean="0">
                <a:solidFill>
                  <a:schemeClr val="accent6"/>
                </a:solidFill>
              </a:rPr>
              <a:t>			growth and evolution</a:t>
            </a:r>
          </a:p>
          <a:p>
            <a:pPr marL="0" indent="0">
              <a:buFont typeface="Arial"/>
              <a:buNone/>
            </a:pPr>
            <a:endParaRPr lang="en-US" b="1" smtClean="0">
              <a:solidFill>
                <a:schemeClr val="accent6"/>
              </a:solidFill>
            </a:endParaRPr>
          </a:p>
          <a:p>
            <a:pPr marL="0" indent="0">
              <a:buFont typeface="Arial"/>
              <a:buNone/>
            </a:pPr>
            <a:r>
              <a:rPr lang="en-US" b="1" smtClean="0">
                <a:solidFill>
                  <a:schemeClr val="accent6"/>
                </a:solidFill>
              </a:rPr>
              <a:t>			challenges and responsibilities</a:t>
            </a:r>
            <a:endParaRPr lang="en-US" b="1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224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FCCmap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0"/>
            <a:ext cx="9144000" cy="46954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520" y="329278"/>
            <a:ext cx="871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Frameworks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003371" y="3433900"/>
            <a:ext cx="4080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870 M people do not have enough to eat.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68526" y="2367663"/>
            <a:ext cx="4822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$60-180 B a year in adaptation spending by 2030.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85060" y="4594213"/>
            <a:ext cx="4130149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Members of the UNFCCC</a:t>
            </a:r>
          </a:p>
          <a:p>
            <a:r>
              <a:rPr lang="en-US" dirty="0" smtClean="0"/>
              <a:t>  		Party</a:t>
            </a:r>
          </a:p>
          <a:p>
            <a:r>
              <a:rPr lang="en-US" dirty="0" smtClean="0"/>
              <a:t>  	 	Party (Annex I)</a:t>
            </a:r>
          </a:p>
          <a:p>
            <a:r>
              <a:rPr lang="en-US" dirty="0" smtClean="0"/>
              <a:t>	  	Party (Annex I and II)</a:t>
            </a:r>
          </a:p>
          <a:p>
            <a:r>
              <a:rPr lang="en-US" dirty="0" smtClean="0"/>
              <a:t>  	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74145" y="5754531"/>
            <a:ext cx="520238" cy="250878"/>
          </a:xfrm>
          <a:prstGeom prst="rect">
            <a:avLst/>
          </a:prstGeom>
          <a:solidFill>
            <a:srgbClr val="B6BC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FFCB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69765" y="5499251"/>
            <a:ext cx="520238" cy="250878"/>
          </a:xfrm>
          <a:prstGeom prst="rect">
            <a:avLst/>
          </a:prstGeom>
          <a:solidFill>
            <a:srgbClr val="79F5A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FFCB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65385" y="5243971"/>
            <a:ext cx="520238" cy="250878"/>
          </a:xfrm>
          <a:prstGeom prst="rect">
            <a:avLst/>
          </a:prstGeom>
          <a:solidFill>
            <a:srgbClr val="41805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80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AID project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0"/>
          <a:stretch/>
        </p:blipFill>
        <p:spPr>
          <a:xfrm>
            <a:off x="0" y="54478"/>
            <a:ext cx="9144000" cy="61308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21541" y="208966"/>
            <a:ext cx="1991064" cy="1317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SAID Logo HiRes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501" y="412805"/>
            <a:ext cx="3178757" cy="122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83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1f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07"/>
            <a:ext cx="9144000" cy="61661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46964" y="111270"/>
            <a:ext cx="1426668" cy="6899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SAID Logo HiRes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811" y="519862"/>
            <a:ext cx="2526506" cy="9753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376947" y="532064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457200" indent="-457200" algn="l">
              <a:lnSpc>
                <a:spcPct val="150000"/>
              </a:lnSpc>
              <a:buClr>
                <a:srgbClr val="577624"/>
              </a:buClr>
              <a:buFont typeface="Arial"/>
              <a:buChar char="•"/>
            </a:pPr>
            <a:endParaRPr lang="en-US" sz="2600" baseline="30000" dirty="0" err="1">
              <a:solidFill>
                <a:srgbClr val="3922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9193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768528"/>
              </p:ext>
            </p:extLst>
          </p:nvPr>
        </p:nvGraphicFramePr>
        <p:xfrm>
          <a:off x="86638" y="1069552"/>
          <a:ext cx="8943700" cy="4939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3" imgW="9626600" imgH="4584700" progId="Word.Document.12">
                  <p:embed/>
                </p:oleObj>
              </mc:Choice>
              <mc:Fallback>
                <p:oleObj name="Document" r:id="rId3" imgW="9626600" imgH="4584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638" y="1069552"/>
                        <a:ext cx="8943700" cy="4939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8975" y="113078"/>
            <a:ext cx="8403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USAID Climate Change and Development Strategy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Adaptation Results Framework – March 2013 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7" name="Picture 6" descr="USAID Logo HiRes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311" y="5821587"/>
            <a:ext cx="3178757" cy="122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78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6-22 at 3.47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87" y="0"/>
            <a:ext cx="6282532" cy="6858000"/>
          </a:xfrm>
          <a:prstGeom prst="rect">
            <a:avLst/>
          </a:prstGeom>
        </p:spPr>
      </p:pic>
      <p:pic>
        <p:nvPicPr>
          <p:cNvPr id="4" name="Picture 3" descr="USAID Logo HiRes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465" y="-137035"/>
            <a:ext cx="3178757" cy="122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32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finfographicPPCR.png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8025"/>
          <a:stretch/>
        </p:blipFill>
        <p:spPr>
          <a:xfrm>
            <a:off x="-360588" y="15680"/>
            <a:ext cx="10338871" cy="4626198"/>
          </a:xfrm>
          <a:prstGeom prst="rect">
            <a:avLst/>
          </a:prstGeom>
        </p:spPr>
      </p:pic>
      <p:pic>
        <p:nvPicPr>
          <p:cNvPr id="3" name="Picture 2" descr="cifinfographicPPCR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66"/>
          <a:stretch/>
        </p:blipFill>
        <p:spPr>
          <a:xfrm>
            <a:off x="0" y="4641878"/>
            <a:ext cx="9185020" cy="221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55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finfographicPPCR.png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8025"/>
          <a:stretch/>
        </p:blipFill>
        <p:spPr>
          <a:xfrm>
            <a:off x="-360588" y="15680"/>
            <a:ext cx="10338871" cy="4626198"/>
          </a:xfrm>
          <a:prstGeom prst="rect">
            <a:avLst/>
          </a:prstGeom>
        </p:spPr>
      </p:pic>
      <p:pic>
        <p:nvPicPr>
          <p:cNvPr id="3" name="Picture 2" descr="cifinfographicPPCR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66"/>
          <a:stretch/>
        </p:blipFill>
        <p:spPr>
          <a:xfrm>
            <a:off x="0" y="4641878"/>
            <a:ext cx="9185020" cy="2216122"/>
          </a:xfrm>
          <a:prstGeom prst="rect">
            <a:avLst/>
          </a:prstGeom>
        </p:spPr>
      </p:pic>
      <p:pic>
        <p:nvPicPr>
          <p:cNvPr id="4" name="Picture 3" descr="Screen shot 2013-06-23 at 1.21.57 P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90" r="31726"/>
          <a:stretch/>
        </p:blipFill>
        <p:spPr>
          <a:xfrm>
            <a:off x="909320" y="2163830"/>
            <a:ext cx="8452626" cy="212418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325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1z8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" b="15173"/>
          <a:stretch/>
        </p:blipFill>
        <p:spPr>
          <a:xfrm>
            <a:off x="-654037" y="-15680"/>
            <a:ext cx="5561146" cy="3857258"/>
          </a:xfrm>
          <a:prstGeom prst="rect">
            <a:avLst/>
          </a:prstGeom>
        </p:spPr>
      </p:pic>
      <p:pic>
        <p:nvPicPr>
          <p:cNvPr id="3" name="Picture 2" descr="0001U7_2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2"/>
          <a:stretch/>
        </p:blipFill>
        <p:spPr>
          <a:xfrm>
            <a:off x="1" y="3314811"/>
            <a:ext cx="9143999" cy="3543189"/>
          </a:xfrm>
          <a:prstGeom prst="rect">
            <a:avLst/>
          </a:prstGeom>
        </p:spPr>
      </p:pic>
      <p:pic>
        <p:nvPicPr>
          <p:cNvPr id="4" name="Picture 3" descr="0001U7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331" y="407679"/>
            <a:ext cx="4912125" cy="275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67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5431128"/>
            <a:ext cx="9144000" cy="14268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 shot 2013-06-19 at 10.04.3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197"/>
            <a:ext cx="9144000" cy="5487968"/>
          </a:xfrm>
          <a:prstGeom prst="rect">
            <a:avLst/>
          </a:prstGeom>
        </p:spPr>
      </p:pic>
      <p:pic>
        <p:nvPicPr>
          <p:cNvPr id="4" name="Picture 3" descr="Screen shot 2013-06-19 at 10.15.32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94"/>
          <a:stretch/>
        </p:blipFill>
        <p:spPr>
          <a:xfrm>
            <a:off x="3637216" y="0"/>
            <a:ext cx="7540959" cy="12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92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6-19 at 7.25.10 AM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391" y="4406053"/>
            <a:ext cx="4170259" cy="2037632"/>
          </a:xfrm>
          <a:prstGeom prst="rect">
            <a:avLst/>
          </a:prstGeom>
        </p:spPr>
      </p:pic>
      <p:pic>
        <p:nvPicPr>
          <p:cNvPr id="3" name="Picture 2" descr="Screen shot 2013-06-19 at 7.23.05 A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90"/>
          <a:stretch/>
        </p:blipFill>
        <p:spPr>
          <a:xfrm>
            <a:off x="0" y="1"/>
            <a:ext cx="7635024" cy="12699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06671" y="0"/>
            <a:ext cx="3437329" cy="12699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49397" y="1061834"/>
            <a:ext cx="3437329" cy="208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shot 2013-06-19 at 7.23.05 A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" t="45271" r="4549" b="11224"/>
          <a:stretch/>
        </p:blipFill>
        <p:spPr>
          <a:xfrm>
            <a:off x="0" y="1269959"/>
            <a:ext cx="9144000" cy="26029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1743" y="4406053"/>
            <a:ext cx="29179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77439"/>
                </a:solidFill>
              </a:rPr>
              <a:t> -  Knowledge sharing</a:t>
            </a:r>
          </a:p>
          <a:p>
            <a:endParaRPr lang="en-US" sz="2400" b="1" dirty="0">
              <a:solidFill>
                <a:srgbClr val="F77439"/>
              </a:solidFill>
            </a:endParaRPr>
          </a:p>
          <a:p>
            <a:r>
              <a:rPr lang="en-US" sz="2400" b="1" dirty="0" smtClean="0">
                <a:solidFill>
                  <a:srgbClr val="F77439"/>
                </a:solidFill>
              </a:rPr>
              <a:t> -  Coordination</a:t>
            </a:r>
          </a:p>
          <a:p>
            <a:endParaRPr lang="en-US" sz="2400" b="1" dirty="0">
              <a:solidFill>
                <a:srgbClr val="F77439"/>
              </a:solidFill>
            </a:endParaRPr>
          </a:p>
          <a:p>
            <a:r>
              <a:rPr lang="en-US" sz="2400" b="1" dirty="0" smtClean="0">
                <a:solidFill>
                  <a:srgbClr val="F77439"/>
                </a:solidFill>
              </a:rPr>
              <a:t> -  Focus on Action</a:t>
            </a:r>
            <a:endParaRPr lang="en-US" sz="2400" b="1" dirty="0">
              <a:solidFill>
                <a:srgbClr val="F774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093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01hR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3385"/>
            <a:ext cx="9144000" cy="50320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2795" y="5763876"/>
            <a:ext cx="3386419" cy="5672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520" y="329278"/>
            <a:ext cx="871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Where is there a need for climate information and services?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964298" y="6271966"/>
            <a:ext cx="911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GCOS GPCC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60125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9" descr="IRIPARTNERSnoblu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0" t="13824" r="5554" b="8414"/>
          <a:stretch>
            <a:fillRect/>
          </a:stretch>
        </p:blipFill>
        <p:spPr bwMode="auto">
          <a:xfrm>
            <a:off x="-169863" y="3175"/>
            <a:ext cx="9313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279399" y="73730"/>
            <a:ext cx="7848600" cy="1337205"/>
          </a:xfrm>
        </p:spPr>
        <p:txBody>
          <a:bodyPr anchor="t"/>
          <a:lstStyle/>
          <a:p>
            <a:pPr algn="l">
              <a:lnSpc>
                <a:spcPts val="2000"/>
              </a:lnSpc>
            </a:pP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0"/>
                <a:cs typeface="ＭＳ Ｐゴシック" charset="0"/>
              </a:rPr>
              <a:t> Collaboration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</a:b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5346085" y="6498392"/>
            <a:ext cx="5512954" cy="698500"/>
          </a:xfrm>
        </p:spPr>
        <p:txBody>
          <a:bodyPr>
            <a:noAutofit/>
          </a:bodyPr>
          <a:lstStyle/>
          <a:p>
            <a:pPr marL="44450" indent="0">
              <a:spcBef>
                <a:spcPct val="0"/>
              </a:spcBef>
              <a:buFont typeface="Wingdings" charset="0"/>
              <a:buNone/>
            </a:pPr>
            <a:r>
              <a:rPr lang="en-US" sz="1200" dirty="0">
                <a:solidFill>
                  <a:srgbClr val="7F7F7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Calibri" charset="0"/>
              </a:rPr>
              <a:t>Institutions with which IRI has collaborated since 1996</a:t>
            </a:r>
          </a:p>
        </p:txBody>
      </p:sp>
      <p:sp>
        <p:nvSpPr>
          <p:cNvPr id="20" name="Oval 19"/>
          <p:cNvSpPr/>
          <p:nvPr/>
        </p:nvSpPr>
        <p:spPr>
          <a:xfrm>
            <a:off x="3810000" y="2514600"/>
            <a:ext cx="76200" cy="76200"/>
          </a:xfrm>
          <a:prstGeom prst="ellipse">
            <a:avLst/>
          </a:prstGeom>
          <a:solidFill>
            <a:srgbClr val="BE1E2C">
              <a:alpha val="85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800">
              <a:solidFill>
                <a:srgbClr val="FFFFFF"/>
              </a:solidFill>
              <a:latin typeface="News Gothic MT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676400" y="4953000"/>
            <a:ext cx="76200" cy="76200"/>
          </a:xfrm>
          <a:prstGeom prst="ellipse">
            <a:avLst/>
          </a:prstGeom>
          <a:solidFill>
            <a:srgbClr val="BE1E2C">
              <a:alpha val="85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800">
              <a:solidFill>
                <a:srgbClr val="FFFFFF"/>
              </a:solidFill>
              <a:latin typeface="News Gothic MT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676400" y="5105400"/>
            <a:ext cx="76200" cy="76200"/>
          </a:xfrm>
          <a:prstGeom prst="ellipse">
            <a:avLst/>
          </a:prstGeom>
          <a:solidFill>
            <a:srgbClr val="BE1E2C">
              <a:alpha val="85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800">
              <a:solidFill>
                <a:srgbClr val="FFFFFF"/>
              </a:solidFill>
              <a:latin typeface="News Gothic MT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581400" y="3505200"/>
            <a:ext cx="76200" cy="76200"/>
          </a:xfrm>
          <a:prstGeom prst="ellipse">
            <a:avLst/>
          </a:prstGeom>
          <a:solidFill>
            <a:srgbClr val="BE1E2C">
              <a:alpha val="85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800">
              <a:solidFill>
                <a:srgbClr val="FFFFFF"/>
              </a:solidFill>
              <a:latin typeface="News Gothic MT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619500" y="3543300"/>
            <a:ext cx="76200" cy="76200"/>
          </a:xfrm>
          <a:prstGeom prst="ellipse">
            <a:avLst/>
          </a:prstGeom>
          <a:solidFill>
            <a:srgbClr val="BE1E2C">
              <a:alpha val="85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800">
              <a:solidFill>
                <a:srgbClr val="FFFFFF"/>
              </a:solidFill>
              <a:latin typeface="News Gothic MT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790700" y="3314700"/>
            <a:ext cx="76200" cy="76200"/>
          </a:xfrm>
          <a:prstGeom prst="ellipse">
            <a:avLst/>
          </a:prstGeom>
          <a:solidFill>
            <a:srgbClr val="BE1E2C">
              <a:alpha val="85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800">
              <a:solidFill>
                <a:srgbClr val="FFFFFF"/>
              </a:solidFill>
              <a:latin typeface="News Gothic MT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574800" y="3352800"/>
            <a:ext cx="76200" cy="76200"/>
          </a:xfrm>
          <a:prstGeom prst="ellipse">
            <a:avLst/>
          </a:prstGeom>
          <a:solidFill>
            <a:srgbClr val="BE1E2C">
              <a:alpha val="85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800">
              <a:solidFill>
                <a:srgbClr val="FFFFFF"/>
              </a:solidFill>
              <a:latin typeface="News Gothic MT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543050" y="3352800"/>
            <a:ext cx="76200" cy="76200"/>
          </a:xfrm>
          <a:prstGeom prst="ellipse">
            <a:avLst/>
          </a:prstGeom>
          <a:solidFill>
            <a:srgbClr val="BE1E2C">
              <a:alpha val="85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800">
              <a:solidFill>
                <a:srgbClr val="FFFFFF"/>
              </a:solidFill>
              <a:latin typeface="News Gothic MT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581150" y="3314700"/>
            <a:ext cx="76200" cy="76200"/>
          </a:xfrm>
          <a:prstGeom prst="ellipse">
            <a:avLst/>
          </a:prstGeom>
          <a:solidFill>
            <a:srgbClr val="BE1E2C">
              <a:alpha val="85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800">
              <a:solidFill>
                <a:srgbClr val="FFFFFF"/>
              </a:solidFill>
              <a:latin typeface="News Gothic MT" charset="0"/>
            </a:endParaRPr>
          </a:p>
        </p:txBody>
      </p:sp>
      <p:sp>
        <p:nvSpPr>
          <p:cNvPr id="30" name="Oval 29"/>
          <p:cNvSpPr/>
          <p:nvPr/>
        </p:nvSpPr>
        <p:spPr>
          <a:xfrm rot="21268348" flipH="1" flipV="1">
            <a:off x="6404666" y="3192116"/>
            <a:ext cx="76980" cy="92766"/>
          </a:xfrm>
          <a:prstGeom prst="ellipse">
            <a:avLst/>
          </a:prstGeom>
          <a:solidFill>
            <a:srgbClr val="BE1E2C">
              <a:alpha val="85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800">
              <a:solidFill>
                <a:srgbClr val="FFFFFF"/>
              </a:solidFill>
              <a:latin typeface="News Gothic MT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981200" y="3425825"/>
            <a:ext cx="76200" cy="79375"/>
          </a:xfrm>
          <a:prstGeom prst="ellipse">
            <a:avLst/>
          </a:prstGeom>
          <a:solidFill>
            <a:srgbClr val="BE1E2C">
              <a:alpha val="85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800">
              <a:solidFill>
                <a:srgbClr val="FFFFFF"/>
              </a:solidFill>
              <a:latin typeface="News Gothic MT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866900" y="3578225"/>
            <a:ext cx="76200" cy="79375"/>
          </a:xfrm>
          <a:prstGeom prst="ellipse">
            <a:avLst/>
          </a:prstGeom>
          <a:solidFill>
            <a:srgbClr val="BE1E2C">
              <a:alpha val="85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800">
              <a:solidFill>
                <a:srgbClr val="FFFFFF"/>
              </a:solidFill>
              <a:latin typeface="News Gothic MT" charset="0"/>
            </a:endParaRPr>
          </a:p>
        </p:txBody>
      </p:sp>
      <p:sp>
        <p:nvSpPr>
          <p:cNvPr id="35" name="Oval 34"/>
          <p:cNvSpPr/>
          <p:nvPr/>
        </p:nvSpPr>
        <p:spPr>
          <a:xfrm flipH="1" flipV="1">
            <a:off x="4038601" y="1981200"/>
            <a:ext cx="76199" cy="76200"/>
          </a:xfrm>
          <a:prstGeom prst="ellipse">
            <a:avLst/>
          </a:prstGeom>
          <a:solidFill>
            <a:srgbClr val="BE1E2C">
              <a:alpha val="85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800">
              <a:solidFill>
                <a:srgbClr val="FFFFFF"/>
              </a:solidFill>
              <a:latin typeface="News Gothic MT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191000" y="2362200"/>
            <a:ext cx="76200" cy="79375"/>
          </a:xfrm>
          <a:prstGeom prst="ellipse">
            <a:avLst/>
          </a:prstGeom>
          <a:solidFill>
            <a:srgbClr val="BE1E2C">
              <a:alpha val="85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800">
              <a:solidFill>
                <a:srgbClr val="FFFFFF"/>
              </a:solidFill>
              <a:latin typeface="News Gothic MT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695700" y="2590800"/>
            <a:ext cx="76200" cy="79375"/>
          </a:xfrm>
          <a:prstGeom prst="ellipse">
            <a:avLst/>
          </a:prstGeom>
          <a:solidFill>
            <a:srgbClr val="BE1E2C">
              <a:alpha val="85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800">
              <a:solidFill>
                <a:srgbClr val="FFFFFF"/>
              </a:solidFill>
              <a:latin typeface="News Gothic MT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076700" y="2765425"/>
            <a:ext cx="76200" cy="79375"/>
          </a:xfrm>
          <a:prstGeom prst="ellipse">
            <a:avLst/>
          </a:prstGeom>
          <a:solidFill>
            <a:srgbClr val="BE1E2C">
              <a:alpha val="85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800">
              <a:solidFill>
                <a:srgbClr val="FFFFFF"/>
              </a:solidFill>
              <a:latin typeface="News Gothic MT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648200" y="2895600"/>
            <a:ext cx="76200" cy="79375"/>
          </a:xfrm>
          <a:prstGeom prst="ellipse">
            <a:avLst/>
          </a:prstGeom>
          <a:solidFill>
            <a:srgbClr val="BE1E2C">
              <a:alpha val="85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800">
              <a:solidFill>
                <a:srgbClr val="FFFFFF"/>
              </a:solidFill>
              <a:latin typeface="News Gothic MT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7010400" y="3962400"/>
            <a:ext cx="76200" cy="76200"/>
          </a:xfrm>
          <a:prstGeom prst="ellipse">
            <a:avLst/>
          </a:prstGeom>
          <a:solidFill>
            <a:srgbClr val="BE1E2C">
              <a:alpha val="85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800">
              <a:solidFill>
                <a:srgbClr val="FFFFFF"/>
              </a:solidFill>
              <a:latin typeface="News Gothic MT" charset="0"/>
            </a:endParaRPr>
          </a:p>
        </p:txBody>
      </p:sp>
      <p:sp>
        <p:nvSpPr>
          <p:cNvPr id="46" name="Oval 45"/>
          <p:cNvSpPr/>
          <p:nvPr/>
        </p:nvSpPr>
        <p:spPr>
          <a:xfrm flipH="1">
            <a:off x="6858000" y="3365500"/>
            <a:ext cx="76200" cy="79375"/>
          </a:xfrm>
          <a:prstGeom prst="ellipse">
            <a:avLst/>
          </a:prstGeom>
          <a:solidFill>
            <a:srgbClr val="BE1E2C">
              <a:alpha val="85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800">
              <a:solidFill>
                <a:srgbClr val="FFFFFF"/>
              </a:solidFill>
              <a:latin typeface="News Gothic MT" charset="0"/>
            </a:endParaRPr>
          </a:p>
        </p:txBody>
      </p:sp>
      <p:sp>
        <p:nvSpPr>
          <p:cNvPr id="47" name="Oval 46"/>
          <p:cNvSpPr/>
          <p:nvPr/>
        </p:nvSpPr>
        <p:spPr>
          <a:xfrm flipH="1">
            <a:off x="5867400" y="2441575"/>
            <a:ext cx="76200" cy="73024"/>
          </a:xfrm>
          <a:prstGeom prst="ellipse">
            <a:avLst/>
          </a:prstGeom>
          <a:solidFill>
            <a:srgbClr val="BE1E2C">
              <a:alpha val="85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800">
              <a:solidFill>
                <a:srgbClr val="FFFFFF"/>
              </a:solidFill>
              <a:latin typeface="News Gothic MT" charset="0"/>
            </a:endParaRPr>
          </a:p>
        </p:txBody>
      </p:sp>
      <p:sp>
        <p:nvSpPr>
          <p:cNvPr id="48" name="Oval 47"/>
          <p:cNvSpPr/>
          <p:nvPr/>
        </p:nvSpPr>
        <p:spPr>
          <a:xfrm flipH="1">
            <a:off x="1219200" y="3444875"/>
            <a:ext cx="76200" cy="98424"/>
          </a:xfrm>
          <a:prstGeom prst="ellipse">
            <a:avLst/>
          </a:prstGeom>
          <a:solidFill>
            <a:srgbClr val="BE1E2C">
              <a:alpha val="85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800">
              <a:solidFill>
                <a:srgbClr val="FFFFFF"/>
              </a:solidFill>
              <a:latin typeface="News Gothic MT" charset="0"/>
            </a:endParaRPr>
          </a:p>
        </p:txBody>
      </p:sp>
      <p:sp>
        <p:nvSpPr>
          <p:cNvPr id="50" name="Oval 49"/>
          <p:cNvSpPr/>
          <p:nvPr/>
        </p:nvSpPr>
        <p:spPr>
          <a:xfrm flipV="1">
            <a:off x="1295400" y="3444870"/>
            <a:ext cx="76200" cy="60329"/>
          </a:xfrm>
          <a:prstGeom prst="ellipse">
            <a:avLst/>
          </a:prstGeom>
          <a:solidFill>
            <a:srgbClr val="BE1E2C">
              <a:alpha val="85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800">
              <a:solidFill>
                <a:srgbClr val="FFFFFF"/>
              </a:solidFill>
              <a:latin typeface="News Gothic MT" charset="0"/>
            </a:endParaRPr>
          </a:p>
        </p:txBody>
      </p:sp>
      <p:sp>
        <p:nvSpPr>
          <p:cNvPr id="51" name="Oval 50"/>
          <p:cNvSpPr/>
          <p:nvPr/>
        </p:nvSpPr>
        <p:spPr>
          <a:xfrm flipH="1" flipV="1">
            <a:off x="1581148" y="4114800"/>
            <a:ext cx="76201" cy="76200"/>
          </a:xfrm>
          <a:prstGeom prst="ellipse">
            <a:avLst/>
          </a:prstGeom>
          <a:solidFill>
            <a:srgbClr val="BE1E2C">
              <a:alpha val="85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800">
              <a:solidFill>
                <a:srgbClr val="FFFFFF"/>
              </a:solidFill>
              <a:latin typeface="News Gothic MT" charset="0"/>
            </a:endParaRPr>
          </a:p>
        </p:txBody>
      </p:sp>
      <p:sp>
        <p:nvSpPr>
          <p:cNvPr id="52" name="Oval 51"/>
          <p:cNvSpPr/>
          <p:nvPr/>
        </p:nvSpPr>
        <p:spPr>
          <a:xfrm flipH="1" flipV="1">
            <a:off x="5791200" y="2441574"/>
            <a:ext cx="101600" cy="73019"/>
          </a:xfrm>
          <a:prstGeom prst="ellipse">
            <a:avLst/>
          </a:prstGeom>
          <a:solidFill>
            <a:srgbClr val="BE1E2C">
              <a:alpha val="85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800">
              <a:solidFill>
                <a:srgbClr val="FFFFFF"/>
              </a:solidFill>
              <a:latin typeface="News Gothic MT" charset="0"/>
            </a:endParaRPr>
          </a:p>
        </p:txBody>
      </p:sp>
      <p:sp>
        <p:nvSpPr>
          <p:cNvPr id="53" name="Oval 52"/>
          <p:cNvSpPr/>
          <p:nvPr/>
        </p:nvSpPr>
        <p:spPr>
          <a:xfrm flipH="1" flipV="1">
            <a:off x="7010400" y="3962400"/>
            <a:ext cx="76200" cy="76200"/>
          </a:xfrm>
          <a:prstGeom prst="ellipse">
            <a:avLst/>
          </a:prstGeom>
          <a:solidFill>
            <a:srgbClr val="BE1E2C">
              <a:alpha val="85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800">
              <a:solidFill>
                <a:srgbClr val="FFFFFF"/>
              </a:solidFill>
              <a:latin typeface="News Gothic MT" charset="0"/>
            </a:endParaRPr>
          </a:p>
        </p:txBody>
      </p:sp>
      <p:sp>
        <p:nvSpPr>
          <p:cNvPr id="54" name="Oval 53"/>
          <p:cNvSpPr/>
          <p:nvPr/>
        </p:nvSpPr>
        <p:spPr>
          <a:xfrm flipH="1" flipV="1">
            <a:off x="3962400" y="1981200"/>
            <a:ext cx="76201" cy="76200"/>
          </a:xfrm>
          <a:prstGeom prst="ellipse">
            <a:avLst/>
          </a:prstGeom>
          <a:solidFill>
            <a:srgbClr val="BE1E2C">
              <a:alpha val="85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800">
              <a:solidFill>
                <a:srgbClr val="FFFFFF"/>
              </a:solidFill>
              <a:latin typeface="News Gothic MT" charset="0"/>
            </a:endParaRPr>
          </a:p>
        </p:txBody>
      </p:sp>
      <p:pic>
        <p:nvPicPr>
          <p:cNvPr id="32" name="Picture 31" descr="IRIOLDplusnew-0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" y="6264320"/>
            <a:ext cx="2540000" cy="53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97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1jZ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5" r="4624" b="17870"/>
          <a:stretch/>
        </p:blipFill>
        <p:spPr>
          <a:xfrm>
            <a:off x="1316928" y="771738"/>
            <a:ext cx="6067254" cy="4935750"/>
          </a:xfrm>
          <a:prstGeom prst="rect">
            <a:avLst/>
          </a:prstGeom>
        </p:spPr>
      </p:pic>
      <p:pic>
        <p:nvPicPr>
          <p:cNvPr id="3" name="Picture 2" descr="0001jZ_2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8" t="15874" r="22861" b="75198"/>
          <a:stretch/>
        </p:blipFill>
        <p:spPr>
          <a:xfrm>
            <a:off x="1316927" y="4268704"/>
            <a:ext cx="6067255" cy="13290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97372" y="1379832"/>
            <a:ext cx="437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916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93" y="1301430"/>
            <a:ext cx="788589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do we sustain the global public goods we produce?</a:t>
            </a:r>
          </a:p>
          <a:p>
            <a:endParaRPr lang="en-US" sz="2400" dirty="0"/>
          </a:p>
          <a:p>
            <a:r>
              <a:rPr lang="en-US" sz="2400" dirty="0" smtClean="0"/>
              <a:t>What is the right balance of work at IRI?</a:t>
            </a:r>
          </a:p>
          <a:p>
            <a:endParaRPr lang="en-US" sz="2400" dirty="0"/>
          </a:p>
          <a:p>
            <a:r>
              <a:rPr lang="en-US" sz="2400" dirty="0" smtClean="0"/>
              <a:t>Is outreach critical to our survival – non project events – COFs, COPs, Boards, travel – how do we sustain it?</a:t>
            </a:r>
          </a:p>
          <a:p>
            <a:endParaRPr lang="en-US" sz="2400" dirty="0"/>
          </a:p>
          <a:p>
            <a:r>
              <a:rPr lang="en-US" sz="2400" dirty="0" smtClean="0"/>
              <a:t>Administrative, IT, communications, mgt. imbalance – how do we balance it?</a:t>
            </a:r>
          </a:p>
          <a:p>
            <a:endParaRPr lang="en-US" sz="2400" dirty="0"/>
          </a:p>
          <a:p>
            <a:r>
              <a:rPr lang="en-US" sz="2400" dirty="0" smtClean="0"/>
              <a:t>How do we become more robust?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4613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2197" y="2649902"/>
            <a:ext cx="4394953" cy="24622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solidFill>
                  <a:srgbClr val="1F497D"/>
                </a:solidFill>
              </a:rPr>
              <a:t>t</a:t>
            </a:r>
            <a:r>
              <a:rPr lang="en-US" sz="6600" dirty="0" smtClean="0">
                <a:solidFill>
                  <a:srgbClr val="1F497D"/>
                </a:solidFill>
              </a:rPr>
              <a:t>hank you</a:t>
            </a:r>
          </a:p>
          <a:p>
            <a:pPr algn="ctr"/>
            <a:endParaRPr lang="en-US" sz="3600" dirty="0" smtClean="0">
              <a:solidFill>
                <a:srgbClr val="1F497D"/>
              </a:solidFill>
            </a:endParaRPr>
          </a:p>
          <a:p>
            <a:pPr algn="ctr"/>
            <a:endParaRPr lang="en-US" sz="2000" dirty="0">
              <a:solidFill>
                <a:srgbClr val="1F497D"/>
              </a:solidFill>
            </a:endParaRPr>
          </a:p>
          <a:p>
            <a:pPr algn="ctr"/>
            <a:r>
              <a:rPr lang="en-US" sz="3200" dirty="0" err="1" smtClean="0">
                <a:solidFill>
                  <a:srgbClr val="1F497D"/>
                </a:solidFill>
              </a:rPr>
              <a:t>haresh@iri.columbia.edu</a:t>
            </a:r>
            <a:endParaRPr lang="en-US" sz="3200" dirty="0" smtClean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346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2198" y="478074"/>
            <a:ext cx="8748138" cy="6140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rbel"/>
                <a:cs typeface="Corbel"/>
              </a:rPr>
              <a:t>“The </a:t>
            </a:r>
            <a:r>
              <a:rPr lang="en-US" sz="2400" dirty="0">
                <a:latin typeface="Corbel"/>
                <a:cs typeface="Corbel"/>
              </a:rPr>
              <a:t>work USAID is funding at IRI has enabled us this year to expand our index insurance project, </a:t>
            </a:r>
            <a:r>
              <a:rPr lang="en-US" sz="2400" dirty="0" smtClean="0">
                <a:latin typeface="Corbel"/>
                <a:cs typeface="Corbel"/>
              </a:rPr>
              <a:t>to </a:t>
            </a:r>
            <a:r>
              <a:rPr lang="en-US" sz="2400" b="1" dirty="0">
                <a:latin typeface="Corbel"/>
                <a:cs typeface="Corbel"/>
              </a:rPr>
              <a:t>37,000</a:t>
            </a:r>
            <a:r>
              <a:rPr lang="en-US" sz="2400" dirty="0">
                <a:latin typeface="Corbel"/>
                <a:cs typeface="Corbel"/>
              </a:rPr>
              <a:t> additional farmers in </a:t>
            </a:r>
            <a:r>
              <a:rPr lang="en-US" sz="2400" dirty="0" smtClean="0">
                <a:latin typeface="Corbel"/>
                <a:cs typeface="Corbel"/>
              </a:rPr>
              <a:t>Rwanda.</a:t>
            </a:r>
          </a:p>
          <a:p>
            <a:endParaRPr lang="en-US" sz="2400" dirty="0">
              <a:latin typeface="Corbel"/>
              <a:cs typeface="Corbel"/>
            </a:endParaRPr>
          </a:p>
          <a:p>
            <a:r>
              <a:rPr lang="en-US" sz="2400" dirty="0" smtClean="0">
                <a:latin typeface="Corbel"/>
                <a:cs typeface="Corbel"/>
              </a:rPr>
              <a:t>Insurance </a:t>
            </a:r>
            <a:r>
              <a:rPr lang="en-US" sz="2400" dirty="0">
                <a:latin typeface="Corbel"/>
                <a:cs typeface="Corbel"/>
              </a:rPr>
              <a:t>will allow these smallholder farmers to withstand the impacts of bad years, and to risk </a:t>
            </a:r>
            <a:r>
              <a:rPr lang="en-US" sz="2400" dirty="0" smtClean="0">
                <a:latin typeface="Corbel"/>
                <a:cs typeface="Corbel"/>
              </a:rPr>
              <a:t>making productive </a:t>
            </a:r>
            <a:r>
              <a:rPr lang="en-US" sz="2400" dirty="0">
                <a:latin typeface="Corbel"/>
                <a:cs typeface="Corbel"/>
              </a:rPr>
              <a:t>investments</a:t>
            </a:r>
            <a:r>
              <a:rPr lang="en-US" sz="2400" dirty="0" smtClean="0">
                <a:latin typeface="Corbel"/>
                <a:cs typeface="Corbel"/>
              </a:rPr>
              <a:t>.</a:t>
            </a:r>
          </a:p>
          <a:p>
            <a:endParaRPr lang="en-US" sz="2400" dirty="0">
              <a:latin typeface="Corbel"/>
              <a:cs typeface="Corbel"/>
            </a:endParaRPr>
          </a:p>
          <a:p>
            <a:r>
              <a:rPr lang="en-US" sz="2400" dirty="0" smtClean="0">
                <a:latin typeface="Corbel"/>
                <a:cs typeface="Corbel"/>
              </a:rPr>
              <a:t>A </a:t>
            </a:r>
            <a:r>
              <a:rPr lang="en-US" sz="2400" dirty="0">
                <a:latin typeface="Corbel"/>
                <a:cs typeface="Corbel"/>
              </a:rPr>
              <a:t>major challenge to index insurance is the paucity </a:t>
            </a:r>
            <a:r>
              <a:rPr lang="en-US" sz="2400" dirty="0" smtClean="0">
                <a:latin typeface="Corbel"/>
                <a:cs typeface="Corbel"/>
              </a:rPr>
              <a:t>of </a:t>
            </a:r>
            <a:r>
              <a:rPr lang="en-US" sz="2400" dirty="0">
                <a:latin typeface="Corbel"/>
                <a:cs typeface="Corbel"/>
              </a:rPr>
              <a:t>local historical weather data. In Rwanda this </a:t>
            </a:r>
            <a:r>
              <a:rPr lang="en-US" sz="2400" dirty="0" smtClean="0">
                <a:latin typeface="Corbel"/>
                <a:cs typeface="Corbel"/>
              </a:rPr>
              <a:t>is </a:t>
            </a:r>
            <a:r>
              <a:rPr lang="en-US" sz="2400" dirty="0">
                <a:latin typeface="Corbel"/>
                <a:cs typeface="Corbel"/>
              </a:rPr>
              <a:t>greatly exacerbated by the impacts of the civil war and genocide, </a:t>
            </a:r>
            <a:r>
              <a:rPr lang="en-US" sz="2400" dirty="0" smtClean="0">
                <a:latin typeface="Corbel"/>
                <a:cs typeface="Corbel"/>
              </a:rPr>
              <a:t>which </a:t>
            </a:r>
            <a:r>
              <a:rPr lang="en-US" sz="2400" dirty="0">
                <a:latin typeface="Corbel"/>
                <a:cs typeface="Corbel"/>
              </a:rPr>
              <a:t>left the last 19 years with </a:t>
            </a:r>
            <a:r>
              <a:rPr lang="en-US" sz="2400" dirty="0" smtClean="0">
                <a:latin typeface="Corbel"/>
                <a:cs typeface="Corbel"/>
              </a:rPr>
              <a:t>virtually no record.</a:t>
            </a:r>
          </a:p>
          <a:p>
            <a:endParaRPr lang="en-US" sz="2400" dirty="0">
              <a:latin typeface="Corbel"/>
              <a:cs typeface="Corbel"/>
            </a:endParaRPr>
          </a:p>
          <a:p>
            <a:r>
              <a:rPr lang="en-US" sz="2400" dirty="0" smtClean="0">
                <a:latin typeface="Corbel"/>
                <a:cs typeface="Corbel"/>
              </a:rPr>
              <a:t>The </a:t>
            </a:r>
            <a:r>
              <a:rPr lang="en-US" sz="2400" dirty="0">
                <a:latin typeface="Corbel"/>
                <a:cs typeface="Corbel"/>
              </a:rPr>
              <a:t>IRI has worked to validate and make available US-NOAA’s ARC2 </a:t>
            </a:r>
            <a:r>
              <a:rPr lang="en-US" sz="2400" dirty="0" smtClean="0">
                <a:latin typeface="Corbel"/>
                <a:cs typeface="Corbel"/>
              </a:rPr>
              <a:t>satellite data </a:t>
            </a:r>
            <a:r>
              <a:rPr lang="en-US" sz="2400" dirty="0">
                <a:latin typeface="Corbel"/>
                <a:cs typeface="Corbel"/>
              </a:rPr>
              <a:t>for this purpose</a:t>
            </a:r>
            <a:r>
              <a:rPr lang="en-US" sz="2400" dirty="0" smtClean="0">
                <a:latin typeface="Corbel"/>
                <a:cs typeface="Corbel"/>
              </a:rPr>
              <a:t>.”</a:t>
            </a:r>
          </a:p>
          <a:p>
            <a:endParaRPr lang="en-US" sz="2400" i="1" dirty="0">
              <a:latin typeface="Calisto MT"/>
              <a:cs typeface="Calisto MT"/>
            </a:endParaRPr>
          </a:p>
          <a:p>
            <a:pPr algn="r"/>
            <a:r>
              <a:rPr lang="en-US" sz="2000" i="1" dirty="0" smtClean="0"/>
              <a:t>Fritz </a:t>
            </a:r>
            <a:r>
              <a:rPr lang="en-US" sz="2000" i="1" dirty="0" err="1" smtClean="0"/>
              <a:t>Brugger</a:t>
            </a:r>
            <a:r>
              <a:rPr lang="en-US" sz="2000" i="1" dirty="0"/>
              <a:t> </a:t>
            </a:r>
            <a:r>
              <a:rPr lang="en-US" sz="2000" i="1" dirty="0" smtClean="0"/>
              <a:t>- Syngenta Foundation </a:t>
            </a:r>
          </a:p>
          <a:p>
            <a:pPr algn="r"/>
            <a:r>
              <a:rPr lang="en-US" sz="2000" i="1" dirty="0" smtClean="0"/>
              <a:t>Head Agricultural Support Services, May 2013.</a:t>
            </a:r>
          </a:p>
          <a:p>
            <a:pPr algn="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3418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35" y="-53331"/>
            <a:ext cx="3762022" cy="67080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7F7F7F"/>
                </a:solidFill>
              </a:rPr>
              <a:t>Funding</a:t>
            </a:r>
            <a:endParaRPr lang="en-US" dirty="0">
              <a:solidFill>
                <a:srgbClr val="7F7F7F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395320"/>
              </p:ext>
            </p:extLst>
          </p:nvPr>
        </p:nvGraphicFramePr>
        <p:xfrm>
          <a:off x="222035" y="888896"/>
          <a:ext cx="5390570" cy="5616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095607" y="622465"/>
            <a:ext cx="3762022" cy="670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1359" y="1293271"/>
            <a:ext cx="435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712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35" y="-53331"/>
            <a:ext cx="4920240" cy="670806"/>
          </a:xfrm>
        </p:spPr>
        <p:txBody>
          <a:bodyPr>
            <a:normAutofit fontScale="90000"/>
          </a:bodyPr>
          <a:lstStyle/>
          <a:p>
            <a:pPr algn="l"/>
            <a:endParaRPr lang="en-US" dirty="0">
              <a:solidFill>
                <a:srgbClr val="7F7F7F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8366046"/>
              </p:ext>
            </p:extLst>
          </p:nvPr>
        </p:nvGraphicFramePr>
        <p:xfrm>
          <a:off x="222035" y="888896"/>
          <a:ext cx="5390570" cy="5616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9735965"/>
              </p:ext>
            </p:extLst>
          </p:nvPr>
        </p:nvGraphicFramePr>
        <p:xfrm>
          <a:off x="4138904" y="0"/>
          <a:ext cx="5408795" cy="6911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095607" y="512705"/>
            <a:ext cx="3762022" cy="670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2010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81978" y="523395"/>
            <a:ext cx="3762022" cy="670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7F7F7F"/>
                </a:solidFill>
              </a:rPr>
              <a:t>2014</a:t>
            </a:r>
            <a:endParaRPr lang="en-US" sz="4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81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068631"/>
              </p:ext>
            </p:extLst>
          </p:nvPr>
        </p:nvGraphicFramePr>
        <p:xfrm>
          <a:off x="4469890" y="187157"/>
          <a:ext cx="4555154" cy="7166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6820774"/>
              </p:ext>
            </p:extLst>
          </p:nvPr>
        </p:nvGraphicFramePr>
        <p:xfrm>
          <a:off x="-297877" y="-59623"/>
          <a:ext cx="5408795" cy="6911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65630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staff then, now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8324798"/>
              </p:ext>
            </p:extLst>
          </p:nvPr>
        </p:nvGraphicFramePr>
        <p:xfrm>
          <a:off x="1132709" y="-580154"/>
          <a:ext cx="6315553" cy="6538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13509" y="3653408"/>
            <a:ext cx="7346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Down </a:t>
            </a:r>
          </a:p>
          <a:p>
            <a:r>
              <a:rPr lang="en-US" dirty="0" smtClean="0"/>
              <a:t>  35%</a:t>
            </a:r>
          </a:p>
          <a:p>
            <a:endParaRPr lang="en-US" dirty="0"/>
          </a:p>
          <a:p>
            <a:r>
              <a:rPr lang="en-US" dirty="0" smtClean="0"/>
              <a:t> - 25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71505" y="3669088"/>
            <a:ext cx="5858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</a:t>
            </a:r>
          </a:p>
          <a:p>
            <a:r>
              <a:rPr lang="en-US" dirty="0" smtClean="0"/>
              <a:t>27%</a:t>
            </a:r>
          </a:p>
          <a:p>
            <a:endParaRPr lang="en-US" dirty="0" smtClean="0"/>
          </a:p>
          <a:p>
            <a:r>
              <a:rPr lang="en-US" dirty="0" smtClean="0"/>
              <a:t>+ 12</a:t>
            </a:r>
            <a:endParaRPr lang="en-US" dirty="0"/>
          </a:p>
        </p:txBody>
      </p:sp>
      <p:pic>
        <p:nvPicPr>
          <p:cNvPr id="8" name="Picture 7" descr="IRIOLDplusnew-0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" y="6250952"/>
            <a:ext cx="2540000" cy="53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16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Staffing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8281653"/>
              </p:ext>
            </p:extLst>
          </p:nvPr>
        </p:nvGraphicFramePr>
        <p:xfrm>
          <a:off x="456048" y="1442545"/>
          <a:ext cx="8229600" cy="38605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21958"/>
                <a:gridCol w="2507642"/>
              </a:tblGrid>
              <a:tr h="643426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404040"/>
                          </a:solidFill>
                        </a:rPr>
                        <a:t>Promotions</a:t>
                      </a:r>
                      <a:r>
                        <a:rPr lang="en-US" b="1" baseline="0" dirty="0" smtClean="0">
                          <a:solidFill>
                            <a:srgbClr val="404040"/>
                          </a:solidFill>
                        </a:rPr>
                        <a:t> by Title</a:t>
                      </a:r>
                      <a:endParaRPr lang="en-US" b="1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404040"/>
                          </a:solidFill>
                        </a:rPr>
                        <a:t>2011</a:t>
                      </a:r>
                      <a:r>
                        <a:rPr lang="en-US" b="1" baseline="0" dirty="0" smtClean="0">
                          <a:solidFill>
                            <a:srgbClr val="404040"/>
                          </a:solidFill>
                        </a:rPr>
                        <a:t>  </a:t>
                      </a:r>
                      <a:r>
                        <a:rPr lang="en-US" b="1" baseline="0" dirty="0" smtClean="0">
                          <a:solidFill>
                            <a:srgbClr val="404040"/>
                          </a:solidFill>
                          <a:sym typeface="Wingdings"/>
                        </a:rPr>
                        <a:t> </a:t>
                      </a:r>
                      <a:r>
                        <a:rPr lang="en-US" b="1" dirty="0" smtClean="0">
                          <a:solidFill>
                            <a:srgbClr val="404040"/>
                          </a:solidFill>
                        </a:rPr>
                        <a:t>2013</a:t>
                      </a:r>
                      <a:endParaRPr lang="en-US" b="1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</a:tr>
              <a:tr h="64342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404040"/>
                          </a:solidFill>
                        </a:rPr>
                        <a:t>Research Scientist</a:t>
                      </a:r>
                      <a:r>
                        <a:rPr lang="en-US" baseline="0" dirty="0" smtClean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rgbClr val="404040"/>
                          </a:solidFill>
                          <a:sym typeface="Wingdings"/>
                        </a:rPr>
                        <a:t> </a:t>
                      </a:r>
                      <a:r>
                        <a:rPr lang="en-US" baseline="0" dirty="0" smtClean="0">
                          <a:solidFill>
                            <a:srgbClr val="404040"/>
                          </a:solidFill>
                        </a:rPr>
                        <a:t>Senior Research Scientist </a:t>
                      </a:r>
                      <a:endParaRPr lang="en-US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404040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</a:tr>
              <a:tr h="64342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404040"/>
                          </a:solidFill>
                        </a:rPr>
                        <a:t>Associate Research Scientist </a:t>
                      </a:r>
                      <a:r>
                        <a:rPr lang="en-US" dirty="0" smtClean="0">
                          <a:solidFill>
                            <a:srgbClr val="404040"/>
                          </a:solidFill>
                          <a:sym typeface="Wingdings"/>
                        </a:rPr>
                        <a:t> Research Scientist</a:t>
                      </a:r>
                      <a:endParaRPr lang="en-US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40404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</a:tr>
              <a:tr h="64342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404040"/>
                          </a:solidFill>
                        </a:rPr>
                        <a:t>Post Docs</a:t>
                      </a:r>
                      <a:r>
                        <a:rPr lang="en-US" baseline="0" dirty="0" smtClean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rgbClr val="404040"/>
                          </a:solidFill>
                          <a:sym typeface="Wingdings"/>
                        </a:rPr>
                        <a:t> Associate Research Scientist</a:t>
                      </a:r>
                      <a:endParaRPr lang="en-US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40404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</a:tr>
              <a:tr h="64342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404040"/>
                          </a:solidFill>
                        </a:rPr>
                        <a:t>Staff</a:t>
                      </a:r>
                      <a:r>
                        <a:rPr lang="en-US" baseline="0" dirty="0" smtClean="0">
                          <a:solidFill>
                            <a:srgbClr val="404040"/>
                          </a:solidFill>
                        </a:rPr>
                        <a:t> Associate </a:t>
                      </a:r>
                      <a:r>
                        <a:rPr lang="en-US" baseline="0" dirty="0" smtClean="0">
                          <a:solidFill>
                            <a:srgbClr val="404040"/>
                          </a:solidFill>
                          <a:sym typeface="Wingdings"/>
                        </a:rPr>
                        <a:t> Senior Staff Associate</a:t>
                      </a:r>
                      <a:endParaRPr lang="en-US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40404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</a:tr>
              <a:tr h="64342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404040"/>
                          </a:solidFill>
                        </a:rPr>
                        <a:t>Research Assistant</a:t>
                      </a:r>
                      <a:r>
                        <a:rPr lang="en-US" baseline="0" dirty="0" smtClean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rgbClr val="404040"/>
                          </a:solidFill>
                          <a:sym typeface="Wingdings"/>
                        </a:rPr>
                        <a:t> Staff Associate</a:t>
                      </a:r>
                      <a:endParaRPr lang="en-US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40404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445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45" y="788282"/>
            <a:ext cx="8229600" cy="811918"/>
          </a:xfrm>
        </p:spPr>
        <p:txBody>
          <a:bodyPr>
            <a:normAutofit/>
          </a:bodyPr>
          <a:lstStyle/>
          <a:p>
            <a:pPr algn="l"/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Despite cuts, the staffing level for researchers is close to 2010 levels</a:t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ratio of administrative staff to research staff declined by 46%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 .35 to .19)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40782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132645" y="119417"/>
            <a:ext cx="8229600" cy="668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  <a:latin typeface="+mn-lt"/>
              </a:rPr>
              <a:t>Staffing</a:t>
            </a:r>
          </a:p>
        </p:txBody>
      </p:sp>
      <p:pic>
        <p:nvPicPr>
          <p:cNvPr id="5" name="Picture 4" descr="IRIOLDplusnew-0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" y="6250952"/>
            <a:ext cx="2540000" cy="53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76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CAFS Objective 2.2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marL="457200" indent="-457200" algn="l">
          <a:lnSpc>
            <a:spcPct val="150000"/>
          </a:lnSpc>
          <a:buClr>
            <a:srgbClr val="577624"/>
          </a:buClr>
          <a:buFont typeface="Arial"/>
          <a:buChar char="•"/>
          <a:defRPr sz="2600" baseline="30000" dirty="0" err="1">
            <a:solidFill>
              <a:srgbClr val="392200"/>
            </a:solidFill>
            <a:latin typeface="Arial"/>
            <a:cs typeface="Arial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1664</Words>
  <Application>Microsoft Macintosh PowerPoint</Application>
  <PresentationFormat>On-screen Show (4:3)</PresentationFormat>
  <Paragraphs>206</Paragraphs>
  <Slides>23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CCAFS Objective 2.2</vt:lpstr>
      <vt:lpstr>Document</vt:lpstr>
      <vt:lpstr>PowerPoint Presentation</vt:lpstr>
      <vt:lpstr>PowerPoint Presentation</vt:lpstr>
      <vt:lpstr>PowerPoint Presentation</vt:lpstr>
      <vt:lpstr>Funding</vt:lpstr>
      <vt:lpstr>PowerPoint Presentation</vt:lpstr>
      <vt:lpstr>PowerPoint Presentation</vt:lpstr>
      <vt:lpstr>Total staff then, now</vt:lpstr>
      <vt:lpstr>Staffing</vt:lpstr>
      <vt:lpstr>Despite cuts, the staffing level for researchers is close to 2010 levels The ratio of administrative staff to research staff declined by 46% ( .35 to .19)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Collaboration </vt:lpstr>
      <vt:lpstr>PowerPoint Presentation</vt:lpstr>
      <vt:lpstr>PowerPoint Presentation</vt:lpstr>
      <vt:lpstr>PowerPoint Presentation</vt:lpstr>
    </vt:vector>
  </TitlesOfParts>
  <Company>IRI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Francesco Fiondella</dc:creator>
  <cp:lastModifiedBy>francesco</cp:lastModifiedBy>
  <cp:revision>15</cp:revision>
  <cp:lastPrinted>2013-06-28T17:52:38Z</cp:lastPrinted>
  <dcterms:created xsi:type="dcterms:W3CDTF">2013-06-27T20:08:24Z</dcterms:created>
  <dcterms:modified xsi:type="dcterms:W3CDTF">2013-07-01T19:35:45Z</dcterms:modified>
</cp:coreProperties>
</file>