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661" r:id="rId3"/>
    <p:sldMasterId id="2147483665" r:id="rId4"/>
    <p:sldMasterId id="2147483668" r:id="rId5"/>
  </p:sldMasterIdLst>
  <p:notesMasterIdLst>
    <p:notesMasterId r:id="rId32"/>
  </p:notesMasterIdLst>
  <p:sldIdLst>
    <p:sldId id="282" r:id="rId6"/>
    <p:sldId id="257" r:id="rId7"/>
    <p:sldId id="281" r:id="rId8"/>
    <p:sldId id="283" r:id="rId9"/>
    <p:sldId id="284" r:id="rId10"/>
    <p:sldId id="285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8" r:id="rId29"/>
    <p:sldId id="275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039" autoAdjust="0"/>
  </p:normalViewPr>
  <p:slideViewPr>
    <p:cSldViewPr snapToGrid="0" snapToObjects="1">
      <p:cViewPr varScale="1">
        <p:scale>
          <a:sx n="98" d="100"/>
          <a:sy n="98" d="100"/>
        </p:scale>
        <p:origin x="-1248" y="-104"/>
      </p:cViewPr>
      <p:guideLst>
        <p:guide orient="horz" pos="33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D7115-E396-BD4A-9A5F-5689214C5BB9}" type="datetimeFigureOut">
              <a:rPr lang="en-US" smtClean="0"/>
              <a:t>7/1/13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415B6-0896-AB48-9EEA-ED41C39232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08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B460C-389C-DB4B-B5C6-700A972BC5D8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2D205-6B04-0D4C-BFD1-920601A725DF}" type="slidenum">
              <a:rPr lang="en-US"/>
              <a:pPr/>
              <a:t>14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s-UY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8C0A3-1FFE-B142-A55A-36AFF5C8FC69}" type="slidenum">
              <a:rPr lang="en-US"/>
              <a:pPr/>
              <a:t>16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s-UY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E9376-731F-3944-9A95-4CDE921071BE}" type="slidenum">
              <a:rPr lang="en-US"/>
              <a:pPr/>
              <a:t>17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s-UY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Another key lesson in the first 15 years of the IRI</a:t>
            </a:r>
          </a:p>
          <a:p>
            <a:endParaRPr lang="es-UY" dirty="0" smtClean="0"/>
          </a:p>
          <a:p>
            <a:r>
              <a:rPr lang="es-UY" dirty="0" smtClean="0"/>
              <a:t>Need to establish or take advantage of chains of information in orther to provide effective Climate Services</a:t>
            </a:r>
          </a:p>
          <a:p>
            <a:endParaRPr lang="es-UY" dirty="0" smtClean="0"/>
          </a:p>
          <a:p>
            <a:r>
              <a:rPr lang="es-UY" dirty="0" smtClean="0"/>
              <a:t>Chains:</a:t>
            </a:r>
            <a:r>
              <a:rPr lang="es-UY" baseline="0" dirty="0" smtClean="0"/>
              <a:t> It is much more effective to strengthen the links than skipping them.  Best example is National Weather Services: working with them, imprving capacities one reaches a vast part of the society.  Develop their capacities in linking with the sectors.  </a:t>
            </a:r>
          </a:p>
          <a:p>
            <a:endParaRPr lang="es-UY" baseline="0" dirty="0" smtClean="0"/>
          </a:p>
          <a:p>
            <a:r>
              <a:rPr lang="es-UY" baseline="0" dirty="0" smtClean="0"/>
              <a:t>Also, strengthening the chain allows one to embed in their porcesses, as oppsed to telling them what they shoul dbe doing.</a:t>
            </a:r>
          </a:p>
          <a:p>
            <a:endParaRPr lang="es-UY" baseline="0" dirty="0" smtClean="0"/>
          </a:p>
          <a:p>
            <a:r>
              <a:rPr lang="es-UY" baseline="0" dirty="0" smtClean="0"/>
              <a:t>This is an area where IRI has been learning very useful lessons.</a:t>
            </a:r>
          </a:p>
          <a:p>
            <a:endParaRPr lang="es-UY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CFE0-8DC2-C042-99AF-F32BC7CD1030}" type="slidenum">
              <a:rPr lang="es-UY" smtClean="0"/>
              <a:pPr/>
              <a:t>18</a:t>
            </a:fld>
            <a:endParaRPr lang="es-UY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Another key lesson in the first 15 years of the IRI</a:t>
            </a:r>
          </a:p>
          <a:p>
            <a:endParaRPr lang="es-UY" dirty="0" smtClean="0"/>
          </a:p>
          <a:p>
            <a:r>
              <a:rPr lang="es-UY" dirty="0" smtClean="0"/>
              <a:t>Need to establish or take advantage of chains of information in orther to provide effective Climate Services</a:t>
            </a:r>
          </a:p>
          <a:p>
            <a:endParaRPr lang="es-UY" dirty="0" smtClean="0"/>
          </a:p>
          <a:p>
            <a:r>
              <a:rPr lang="es-UY" dirty="0" smtClean="0"/>
              <a:t>Chains:</a:t>
            </a:r>
            <a:r>
              <a:rPr lang="es-UY" baseline="0" dirty="0" smtClean="0"/>
              <a:t> It is much more effective to strengthen the links than skipping them.  Best example is National Weather Services: working with them, imprving capacities one reaches a vast part of the society.  Develop their capacities in linking with the sectors.  </a:t>
            </a:r>
          </a:p>
          <a:p>
            <a:endParaRPr lang="es-UY" baseline="0" dirty="0" smtClean="0"/>
          </a:p>
          <a:p>
            <a:r>
              <a:rPr lang="es-UY" baseline="0" dirty="0" smtClean="0"/>
              <a:t>Also, strengthening the chain allows one to embed in their porcesses, as oppsed to telling them what they shoul dbe doing.</a:t>
            </a:r>
          </a:p>
          <a:p>
            <a:endParaRPr lang="es-UY" baseline="0" dirty="0" smtClean="0"/>
          </a:p>
          <a:p>
            <a:r>
              <a:rPr lang="es-UY" baseline="0" dirty="0" smtClean="0"/>
              <a:t>This is an area where IRI has been learning very useful lessons.</a:t>
            </a:r>
          </a:p>
          <a:p>
            <a:endParaRPr lang="es-UY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CFE0-8DC2-C042-99AF-F32BC7CD1030}" type="slidenum">
              <a:rPr lang="es-UY" smtClean="0"/>
              <a:pPr/>
              <a:t>19</a:t>
            </a:fld>
            <a:endParaRPr lang="es-UY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338A6-ACCF-9D41-9801-92D5A104C2AF}" type="slidenum">
              <a:rPr lang="en-US"/>
              <a:pPr/>
              <a:t>21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s-UY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AA4F5-7922-B14B-A71A-65D8C21E22CA}" type="slidenum">
              <a:rPr lang="en-US"/>
              <a:pPr/>
              <a:t>22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774C3-F733-8046-8F36-1A791025845A}" type="slidenum">
              <a:rPr lang="en-US"/>
              <a:pPr/>
              <a:t>23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A5B03-B586-2F49-8161-3357E2C6F33A}" type="slidenum">
              <a:rPr lang="en-US"/>
              <a:pPr/>
              <a:t>24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FBB45-7308-7D4A-8909-DD0325962BFB}" type="slidenum">
              <a:rPr lang="en-US"/>
              <a:pPr/>
              <a:t>25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UY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F5C7B-7CAB-5645-BECF-65AF0A063BEE}" type="slidenum">
              <a:rPr lang="en-US"/>
              <a:pPr/>
              <a:t>2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E67D0-2B38-5748-8AD0-FD0E723EC8D3}" type="slidenum">
              <a:rPr lang="en-US"/>
              <a:pPr/>
              <a:t>26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FF3DB87-1A06-634E-9F70-0278F836C4EF}" type="slidenum">
              <a:rPr lang="es-ES">
                <a:latin typeface="Arial" charset="0"/>
              </a:rPr>
              <a:pPr/>
              <a:t>4</a:t>
            </a:fld>
            <a:endParaRPr lang="es-E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D034B14-8E55-784B-8ACD-2A4AC48F2239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UY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38293-2739-0F4D-AB0A-557F0CE5EE99}" type="slidenum">
              <a:rPr lang="en-US"/>
              <a:pPr/>
              <a:t>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62FF6C-971F-5E4B-A7DB-CC4EC1100E90}" type="slidenum">
              <a:rPr lang="en-US" sz="1200" b="0"/>
              <a:pPr eaLnBrk="1" hangingPunct="1"/>
              <a:t>9</a:t>
            </a:fld>
            <a:endParaRPr lang="en-US" sz="12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EF243-98CD-F04E-A933-CD793B5F3AE1}" type="slidenum">
              <a:rPr lang="en-US"/>
              <a:pPr/>
              <a:t>10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570A8-B88F-0146-B5BF-28B0FB70E461}" type="slidenum">
              <a:rPr lang="en-US"/>
              <a:pPr/>
              <a:t>12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570A8-B88F-0146-B5BF-28B0FB70E461}" type="slidenum">
              <a:rPr lang="en-US"/>
              <a:pPr/>
              <a:t>13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84E85E-08E2-334C-8A41-5DAAC7BB696F}" type="datetimeFigureOut">
              <a:rPr lang="en-US" smtClean="0"/>
              <a:t>7/1/13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45A865-DA79-F34A-B97A-389D5BEF621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99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84E85E-08E2-334C-8A41-5DAAC7BB696F}" type="datetimeFigureOut">
              <a:rPr lang="en-US" smtClean="0"/>
              <a:t>7/1/13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45A865-DA79-F34A-B97A-389D5BEF621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12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84E85E-08E2-334C-8A41-5DAAC7BB696F}" type="datetimeFigureOut">
              <a:rPr lang="en-US" smtClean="0"/>
              <a:t>7/1/13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45A865-DA79-F34A-B97A-389D5BEF621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364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019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1B20-9B52-AA4E-BC3F-D726DAC7C45D}" type="datetimeFigureOut">
              <a:rPr lang="en-US" smtClean="0"/>
              <a:t>7/1/13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8171-61FB-A84F-822F-086975BF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81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1B20-9B52-AA4E-BC3F-D726DAC7C45D}" type="datetimeFigureOut">
              <a:rPr lang="en-US" smtClean="0"/>
              <a:t>7/1/13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8171-61FB-A84F-822F-086975BF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7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1B20-9B52-AA4E-BC3F-D726DAC7C45D}" type="datetimeFigureOut">
              <a:rPr lang="en-US" smtClean="0"/>
              <a:t>7/1/13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8171-61FB-A84F-822F-086975BF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11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1B20-9B52-AA4E-BC3F-D726DAC7C45D}" type="datetimeFigureOut">
              <a:rPr lang="en-US" smtClean="0"/>
              <a:t>7/1/13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8171-61FB-A84F-822F-086975BF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1B20-9B52-AA4E-BC3F-D726DAC7C45D}" type="datetimeFigureOut">
              <a:rPr lang="en-US" smtClean="0"/>
              <a:t>7/1/13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8171-61FB-A84F-822F-086975BF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98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1B20-9B52-AA4E-BC3F-D726DAC7C45D}" type="datetimeFigureOut">
              <a:rPr lang="en-US" smtClean="0"/>
              <a:t>7/1/13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8171-61FB-A84F-822F-086975BF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77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1B20-9B52-AA4E-BC3F-D726DAC7C45D}" type="datetimeFigureOut">
              <a:rPr lang="en-US" smtClean="0"/>
              <a:t>7/1/13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8171-61FB-A84F-822F-086975BF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7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84E85E-08E2-334C-8A41-5DAAC7BB696F}" type="datetimeFigureOut">
              <a:rPr lang="en-US" smtClean="0"/>
              <a:t>7/1/13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45A865-DA79-F34A-B97A-389D5BEF621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631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1B20-9B52-AA4E-BC3F-D726DAC7C45D}" type="datetimeFigureOut">
              <a:rPr lang="en-US" smtClean="0"/>
              <a:t>7/1/13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8171-61FB-A84F-822F-086975BF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83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1B20-9B52-AA4E-BC3F-D726DAC7C45D}" type="datetimeFigureOut">
              <a:rPr lang="en-US" smtClean="0"/>
              <a:t>7/1/13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8171-61FB-A84F-822F-086975BF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83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1B20-9B52-AA4E-BC3F-D726DAC7C45D}" type="datetimeFigureOut">
              <a:rPr lang="en-US" smtClean="0"/>
              <a:t>7/1/13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8171-61FB-A84F-822F-086975BF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56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1B20-9B52-AA4E-BC3F-D726DAC7C45D}" type="datetimeFigureOut">
              <a:rPr lang="en-US" smtClean="0"/>
              <a:t>7/1/13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8171-61FB-A84F-822F-086975BF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19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2">
    <p:bg>
      <p:bgPr>
        <a:solidFill>
          <a:srgbClr val="1E1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OLDplusnewBLU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/>
          <a:stretch/>
        </p:blipFill>
        <p:spPr>
          <a:xfrm>
            <a:off x="136045" y="6045001"/>
            <a:ext cx="2720824" cy="851568"/>
          </a:xfrm>
          <a:prstGeom prst="rect">
            <a:avLst/>
          </a:prstGeom>
        </p:spPr>
      </p:pic>
      <p:pic>
        <p:nvPicPr>
          <p:cNvPr id="14" name="Picture 13" descr="IRI icon_PMS2748_white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20743"/>
          <a:stretch/>
        </p:blipFill>
        <p:spPr>
          <a:xfrm>
            <a:off x="5935571" y="3883118"/>
            <a:ext cx="3208429" cy="29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65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OLDplusnew-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/>
          <a:stretch/>
        </p:blipFill>
        <p:spPr>
          <a:xfrm>
            <a:off x="240631" y="5990711"/>
            <a:ext cx="2473159" cy="656068"/>
          </a:xfrm>
          <a:prstGeom prst="rect">
            <a:avLst/>
          </a:prstGeom>
        </p:spPr>
      </p:pic>
      <p:pic>
        <p:nvPicPr>
          <p:cNvPr id="4" name="Picture 3" descr="IRI icon_PMS2748_15%blu-01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23340"/>
          <a:stretch/>
        </p:blipFill>
        <p:spPr>
          <a:xfrm>
            <a:off x="4959687" y="3210928"/>
            <a:ext cx="4184313" cy="3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23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B3F5-9259-8A4D-B626-4220BCAEF314}" type="datetimeFigureOut">
              <a:rPr lang="en-US" smtClean="0"/>
              <a:t>7/1/13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9774-FD7D-8449-B1FB-D1872B7E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4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OLDplusnew-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/>
          <a:stretch/>
        </p:blipFill>
        <p:spPr>
          <a:xfrm>
            <a:off x="240631" y="5990711"/>
            <a:ext cx="2473159" cy="656068"/>
          </a:xfrm>
          <a:prstGeom prst="rect">
            <a:avLst/>
          </a:prstGeom>
        </p:spPr>
      </p:pic>
      <p:pic>
        <p:nvPicPr>
          <p:cNvPr id="4" name="Picture 3" descr="IRI icon_PMS2748_15%blu-01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23340"/>
          <a:stretch/>
        </p:blipFill>
        <p:spPr>
          <a:xfrm>
            <a:off x="4959687" y="3210928"/>
            <a:ext cx="4184313" cy="3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92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2">
    <p:bg>
      <p:bgPr>
        <a:solidFill>
          <a:srgbClr val="1E1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OLDplusnewBLU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/>
          <a:stretch/>
        </p:blipFill>
        <p:spPr>
          <a:xfrm>
            <a:off x="136045" y="6045001"/>
            <a:ext cx="2720824" cy="851568"/>
          </a:xfrm>
          <a:prstGeom prst="rect">
            <a:avLst/>
          </a:prstGeom>
        </p:spPr>
      </p:pic>
      <p:pic>
        <p:nvPicPr>
          <p:cNvPr id="14" name="Picture 13" descr="IRI icon_PMS2748_white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20743"/>
          <a:stretch/>
        </p:blipFill>
        <p:spPr>
          <a:xfrm>
            <a:off x="5935571" y="3883118"/>
            <a:ext cx="3208429" cy="29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16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6698" y="1917779"/>
            <a:ext cx="7101382" cy="1671576"/>
          </a:xfrm>
        </p:spPr>
        <p:txBody>
          <a:bodyPr anchor="ctr">
            <a:noAutofit/>
          </a:bodyPr>
          <a:lstStyle>
            <a:lvl1pPr algn="ctr">
              <a:defRPr sz="3200" b="1">
                <a:ln w="3175">
                  <a:noFill/>
                </a:ln>
                <a:solidFill>
                  <a:srgbClr val="0000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36698" y="3886200"/>
            <a:ext cx="7101382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800" b="1" i="1">
                <a:solidFill>
                  <a:srgbClr val="00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093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84E85E-08E2-334C-8A41-5DAAC7BB696F}" type="datetimeFigureOut">
              <a:rPr lang="en-US" smtClean="0"/>
              <a:t>7/1/13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45A865-DA79-F34A-B97A-389D5BEF621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270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3838"/>
            <a:ext cx="6196590" cy="469359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02620"/>
            <a:ext cx="8229600" cy="495373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4589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10670"/>
            <a:ext cx="6156994" cy="469359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0647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8914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0740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4214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67783" y="2394856"/>
            <a:ext cx="7230735" cy="31767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6347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8902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A1925-37F0-1D4C-A567-B24D31BDF512}" type="datetimeFigureOut">
              <a:rPr lang="en-US"/>
              <a:pPr>
                <a:defRPr/>
              </a:pPr>
              <a:t>7/1/13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0D3FA-45C5-A74A-96CB-C66781146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79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4A9D-56ED-7A47-94AB-5F55A7446B01}" type="datetimeFigureOut">
              <a:rPr lang="en-US"/>
              <a:pPr>
                <a:defRPr/>
              </a:pPr>
              <a:t>7/1/13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AA722-E34D-7E41-9EDA-DA79154D0FF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4451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0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84E85E-08E2-334C-8A41-5DAAC7BB696F}" type="datetimeFigureOut">
              <a:rPr lang="en-US" smtClean="0"/>
              <a:t>7/1/13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45A865-DA79-F34A-B97A-389D5BEF621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00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84E85E-08E2-334C-8A41-5DAAC7BB696F}" type="datetimeFigureOut">
              <a:rPr lang="en-US" smtClean="0"/>
              <a:t>7/1/13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45A865-DA79-F34A-B97A-389D5BEF621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22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84E85E-08E2-334C-8A41-5DAAC7BB696F}" type="datetimeFigureOut">
              <a:rPr lang="en-US" smtClean="0"/>
              <a:t>7/1/13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45A865-DA79-F34A-B97A-389D5BEF621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96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84E85E-08E2-334C-8A41-5DAAC7BB696F}" type="datetimeFigureOut">
              <a:rPr lang="en-US" smtClean="0"/>
              <a:t>7/1/13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45A865-DA79-F34A-B97A-389D5BEF621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7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84E85E-08E2-334C-8A41-5DAAC7BB696F}" type="datetimeFigureOut">
              <a:rPr lang="en-US" smtClean="0"/>
              <a:t>7/1/13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45A865-DA79-F34A-B97A-389D5BEF621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43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84E85E-08E2-334C-8A41-5DAAC7BB696F}" type="datetimeFigureOut">
              <a:rPr lang="en-US" smtClean="0"/>
              <a:t>7/1/13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45A865-DA79-F34A-B97A-389D5BEF621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35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13" Type="http://schemas.openxmlformats.org/officeDocument/2006/relationships/image" Target="../media/image5.emf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3151551" y="6579096"/>
            <a:ext cx="16338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s-UY" sz="1000" b="0" i="0" dirty="0">
                <a:solidFill>
                  <a:srgbClr val="000066"/>
                </a:solidFill>
              </a:rPr>
              <a:t>Walter E. </a:t>
            </a:r>
            <a:r>
              <a:rPr lang="es-UY" sz="1000" b="0" i="0" dirty="0" smtClean="0">
                <a:solidFill>
                  <a:srgbClr val="000066"/>
                </a:solidFill>
              </a:rPr>
              <a:t>Baethgen 2013</a:t>
            </a:r>
            <a:endParaRPr lang="es-UY" sz="1000" b="0" i="0" dirty="0">
              <a:solidFill>
                <a:srgbClr val="000066"/>
              </a:solidFill>
            </a:endParaRPr>
          </a:p>
        </p:txBody>
      </p:sp>
      <p:pic>
        <p:nvPicPr>
          <p:cNvPr id="5" name="Picture 4" descr="IRIOLDplusnew-01.eps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/>
          <a:stretch/>
        </p:blipFill>
        <p:spPr>
          <a:xfrm>
            <a:off x="240631" y="6189943"/>
            <a:ext cx="2473159" cy="656068"/>
          </a:xfrm>
          <a:prstGeom prst="rect">
            <a:avLst/>
          </a:prstGeom>
        </p:spPr>
      </p:pic>
      <p:pic>
        <p:nvPicPr>
          <p:cNvPr id="6" name="Picture 5" descr="IRI icon_PMS2748_15%blu-01.eps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23340"/>
          <a:stretch/>
        </p:blipFill>
        <p:spPr>
          <a:xfrm>
            <a:off x="4959687" y="3210928"/>
            <a:ext cx="4184313" cy="3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4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11B20-9B52-AA4E-BC3F-D726DAC7C45D}" type="datetimeFigureOut">
              <a:rPr lang="en-US" smtClean="0"/>
              <a:t>7/1/13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A8171-61FB-A84F-822F-086975BF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3051-878F-0E4A-8593-018C362F6B60}" type="datetimeFigureOut">
              <a:rPr lang="en-US" smtClean="0"/>
              <a:t>7/1/13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76FAD-B9F6-3B41-9A75-AB4AC658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9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3051-878F-0E4A-8593-018C362F6B60}" type="datetimeFigureOut">
              <a:rPr lang="en-US" smtClean="0"/>
              <a:t>7/1/13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76FAD-B9F6-3B41-9A75-AB4AC658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0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67781" y="1393768"/>
            <a:ext cx="7232400" cy="709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masteren</a:t>
            </a:r>
            <a:endParaRPr lang="en-GB" noProof="0" dirty="0"/>
          </a:p>
        </p:txBody>
      </p:sp>
      <p:sp>
        <p:nvSpPr>
          <p:cNvPr id="11" name="Undertitel 2"/>
          <p:cNvSpPr txBox="1">
            <a:spLocks/>
          </p:cNvSpPr>
          <p:nvPr/>
        </p:nvSpPr>
        <p:spPr>
          <a:xfrm>
            <a:off x="667781" y="2394857"/>
            <a:ext cx="7560000" cy="3408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Clr>
                <a:srgbClr val="577624"/>
              </a:buClr>
              <a:buFont typeface="Arial"/>
              <a:buChar char="•"/>
            </a:pPr>
            <a:endParaRPr lang="en-GB" sz="2600" baseline="30000" noProof="0" dirty="0">
              <a:solidFill>
                <a:srgbClr val="392200"/>
              </a:solidFill>
              <a:latin typeface="Arial"/>
              <a:cs typeface="Arial"/>
            </a:endParaRPr>
          </a:p>
        </p:txBody>
      </p:sp>
      <p:pic>
        <p:nvPicPr>
          <p:cNvPr id="5" name="Picture 4" descr="IRIOLDplusnew-01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" y="6250952"/>
            <a:ext cx="2540000" cy="5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7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18.png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20" Type="http://schemas.openxmlformats.org/officeDocument/2006/relationships/image" Target="../media/image57.png"/><Relationship Id="rId21" Type="http://schemas.openxmlformats.org/officeDocument/2006/relationships/image" Target="../media/image58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9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17.png"/><Relationship Id="rId8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1143000" y="4434129"/>
            <a:ext cx="6858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Tahoma" pitchFamily="-105" charset="0"/>
              </a:rPr>
              <a:t>Walter E. Baethgen</a:t>
            </a:r>
          </a:p>
          <a:p>
            <a:pPr algn="ctr"/>
            <a:r>
              <a:rPr lang="en-US" sz="2000" b="0" dirty="0" smtClean="0">
                <a:latin typeface="Tahoma" pitchFamily="-105" charset="0"/>
              </a:rPr>
              <a:t>Leader, Sectorial and Regional Research Program</a:t>
            </a:r>
          </a:p>
          <a:p>
            <a:pPr algn="ctr"/>
            <a:r>
              <a:rPr lang="en-US" sz="2000" b="0" dirty="0" smtClean="0">
                <a:latin typeface="Tahoma" pitchFamily="-105" charset="0"/>
              </a:rPr>
              <a:t>International </a:t>
            </a:r>
            <a:r>
              <a:rPr lang="en-US" sz="2000" b="0" dirty="0">
                <a:latin typeface="Tahoma" pitchFamily="-105" charset="0"/>
              </a:rPr>
              <a:t>Research Institute for Climate and Society</a:t>
            </a:r>
          </a:p>
          <a:p>
            <a:pPr algn="ctr"/>
            <a:r>
              <a:rPr lang="en-US" sz="2000" b="0" dirty="0" smtClean="0">
                <a:latin typeface="Tahoma" pitchFamily="-105" charset="0"/>
              </a:rPr>
              <a:t>The Earth Institute, Columbia </a:t>
            </a:r>
            <a:r>
              <a:rPr lang="en-US" sz="2000" b="0" dirty="0">
                <a:latin typeface="Tahoma" pitchFamily="-105" charset="0"/>
              </a:rPr>
              <a:t>University, New York</a:t>
            </a:r>
          </a:p>
          <a:p>
            <a:pPr algn="ctr"/>
            <a:r>
              <a:rPr lang="en-US" sz="2000" b="0" u="sng" dirty="0">
                <a:solidFill>
                  <a:srgbClr val="0000FF"/>
                </a:solidFill>
                <a:latin typeface="Tahoma" pitchFamily="-105" charset="0"/>
              </a:rPr>
              <a:t>baethgen@iri.columbia.edu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6787" y="969938"/>
            <a:ext cx="6423353" cy="308033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0090"/>
                </a:solidFill>
                <a:latin typeface="Tahoma" pitchFamily="-105" charset="0"/>
                <a:ea typeface="Calibri" pitchFamily="-105" charset="0"/>
                <a:cs typeface="Times New Roman" pitchFamily="-105" charset="0"/>
              </a:rPr>
              <a:t>Approach, Activities and</a:t>
            </a:r>
          </a:p>
          <a:p>
            <a:pPr lvl="0"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0090"/>
                </a:solidFill>
                <a:latin typeface="Tahoma" pitchFamily="-105" charset="0"/>
                <a:ea typeface="Calibri" pitchFamily="-105" charset="0"/>
                <a:cs typeface="Times New Roman" pitchFamily="-105" charset="0"/>
              </a:rPr>
              <a:t>Achievements in </a:t>
            </a:r>
          </a:p>
          <a:p>
            <a:pPr lvl="0"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0090"/>
                </a:solidFill>
                <a:latin typeface="Tahoma" pitchFamily="-105" charset="0"/>
                <a:ea typeface="Calibri" pitchFamily="-105" charset="0"/>
                <a:cs typeface="Times New Roman" pitchFamily="-105" charset="0"/>
              </a:rPr>
              <a:t>Sectors and Regions</a:t>
            </a:r>
          </a:p>
          <a:p>
            <a:pPr lvl="0" algn="ctr">
              <a:lnSpc>
                <a:spcPct val="150000"/>
              </a:lnSpc>
            </a:pPr>
            <a:endParaRPr lang="en-US" sz="1000" b="1" dirty="0">
              <a:solidFill>
                <a:srgbClr val="000090"/>
              </a:solidFill>
              <a:latin typeface="Tahoma" pitchFamily="-105" charset="0"/>
              <a:ea typeface="Calibri" pitchFamily="-105" charset="0"/>
              <a:cs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8270875" y="2306638"/>
            <a:ext cx="762000" cy="185737"/>
          </a:xfrm>
          <a:prstGeom prst="rect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00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79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905000"/>
            <a:ext cx="33115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9426" y="513150"/>
            <a:ext cx="90115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003399"/>
                </a:solidFill>
                <a:ea typeface="ＭＳ Ｐゴシック" pitchFamily="-105" charset="-128"/>
                <a:cs typeface="ＭＳ Ｐゴシック" pitchFamily="-105" charset="-128"/>
              </a:rPr>
              <a:t>One Example: Seasonal </a:t>
            </a:r>
            <a:r>
              <a:rPr lang="en-US" sz="3600" dirty="0">
                <a:solidFill>
                  <a:srgbClr val="003399"/>
                </a:solidFill>
                <a:ea typeface="ＭＳ Ｐゴシック" pitchFamily="-105" charset="-128"/>
                <a:cs typeface="ＭＳ Ｐゴシック" pitchFamily="-105" charset="-128"/>
              </a:rPr>
              <a:t>Climate Forecasts</a:t>
            </a:r>
            <a:endParaRPr lang="en-US" sz="36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720725" y="4572000"/>
            <a:ext cx="7661275" cy="1812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rPr>
              <a:t>Probability of Next Season being</a:t>
            </a:r>
          </a:p>
          <a:p>
            <a:pPr>
              <a:defRPr/>
            </a:pPr>
            <a:endParaRPr lang="en-US" dirty="0">
              <a:latin typeface="Verdana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defRPr/>
            </a:pPr>
            <a:endParaRPr lang="en-US" sz="300" dirty="0">
              <a:latin typeface="Verdana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defRPr/>
            </a:pPr>
            <a:r>
              <a:rPr lang="en-US" sz="4400" dirty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rPr>
              <a:t>               “NORMAL”</a:t>
            </a:r>
          </a:p>
          <a:p>
            <a:pPr>
              <a:defRPr/>
            </a:pPr>
            <a:endParaRPr lang="en-US" sz="10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79559" name="WordArt 7"/>
          <p:cNvSpPr>
            <a:spLocks noChangeArrowheads="1" noChangeShapeType="1" noTextEdit="1"/>
          </p:cNvSpPr>
          <p:nvPr/>
        </p:nvSpPr>
        <p:spPr bwMode="auto">
          <a:xfrm>
            <a:off x="1304925" y="5194300"/>
            <a:ext cx="16478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  <a:ea typeface="Arial Black"/>
                <a:cs typeface="Arial Black"/>
              </a:rPr>
              <a:t>"Wetter"</a:t>
            </a:r>
            <a:endParaRPr lang="es-ES" sz="20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279560" name="WordArt 8"/>
          <p:cNvSpPr>
            <a:spLocks noChangeArrowheads="1" noChangeShapeType="1" noTextEdit="1"/>
          </p:cNvSpPr>
          <p:nvPr/>
        </p:nvSpPr>
        <p:spPr bwMode="auto">
          <a:xfrm>
            <a:off x="1304925" y="601345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 Black"/>
                <a:ea typeface="Arial Black"/>
                <a:cs typeface="Arial Black"/>
              </a:rPr>
              <a:t>"Drier"</a:t>
            </a:r>
            <a:endParaRPr lang="es-ES" sz="20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993300"/>
              </a:solidFill>
              <a:latin typeface="Arial Black"/>
              <a:ea typeface="Arial Black"/>
              <a:cs typeface="Arial Black"/>
            </a:endParaRPr>
          </a:p>
        </p:txBody>
      </p:sp>
      <p:pic>
        <p:nvPicPr>
          <p:cNvPr id="27956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6625" y="2701925"/>
            <a:ext cx="1541463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9563" name="Line 11"/>
          <p:cNvSpPr>
            <a:spLocks noChangeShapeType="1"/>
          </p:cNvSpPr>
          <p:nvPr/>
        </p:nvSpPr>
        <p:spPr bwMode="auto">
          <a:xfrm>
            <a:off x="7458075" y="2638425"/>
            <a:ext cx="457200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9564" name="Line 12"/>
          <p:cNvSpPr>
            <a:spLocks noChangeShapeType="1"/>
          </p:cNvSpPr>
          <p:nvPr/>
        </p:nvSpPr>
        <p:spPr bwMode="auto">
          <a:xfrm>
            <a:off x="7458075" y="3028950"/>
            <a:ext cx="457200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9565" name="Rectangle 13"/>
          <p:cNvSpPr>
            <a:spLocks noChangeArrowheads="1"/>
          </p:cNvSpPr>
          <p:nvPr/>
        </p:nvSpPr>
        <p:spPr bwMode="auto">
          <a:xfrm>
            <a:off x="7356475" y="2306638"/>
            <a:ext cx="762000" cy="457200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00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9566" name="Rectangle 14"/>
          <p:cNvSpPr>
            <a:spLocks noChangeArrowheads="1"/>
          </p:cNvSpPr>
          <p:nvPr/>
        </p:nvSpPr>
        <p:spPr bwMode="auto">
          <a:xfrm>
            <a:off x="7356475" y="2763838"/>
            <a:ext cx="7620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9567" name="Rectangle 15"/>
          <p:cNvSpPr>
            <a:spLocks noChangeArrowheads="1"/>
          </p:cNvSpPr>
          <p:nvPr/>
        </p:nvSpPr>
        <p:spPr bwMode="auto">
          <a:xfrm>
            <a:off x="7356475" y="3221038"/>
            <a:ext cx="7620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6633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9568" name="Text Box 16"/>
          <p:cNvSpPr txBox="1">
            <a:spLocks noChangeArrowheads="1"/>
          </p:cNvSpPr>
          <p:nvPr/>
        </p:nvSpPr>
        <p:spPr bwMode="auto">
          <a:xfrm>
            <a:off x="7461250" y="2382838"/>
            <a:ext cx="641350" cy="1189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UY" sz="1800">
                <a:ea typeface="ＭＳ Ｐゴシック" pitchFamily="-105" charset="-128"/>
                <a:cs typeface="ＭＳ Ｐゴシック" pitchFamily="-105" charset="-128"/>
              </a:rPr>
              <a:t>33%</a:t>
            </a:r>
          </a:p>
          <a:p>
            <a:endParaRPr lang="es-UY" sz="900"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s-UY" sz="1800">
                <a:ea typeface="ＭＳ Ｐゴシック" pitchFamily="-105" charset="-128"/>
                <a:cs typeface="ＭＳ Ｐゴシック" pitchFamily="-105" charset="-128"/>
              </a:rPr>
              <a:t>33%</a:t>
            </a:r>
          </a:p>
          <a:p>
            <a:endParaRPr lang="es-UY" sz="900"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s-UY" sz="1800">
                <a:ea typeface="ＭＳ Ｐゴシック" pitchFamily="-105" charset="-128"/>
                <a:cs typeface="ＭＳ Ｐゴシック" pitchFamily="-105" charset="-128"/>
              </a:rPr>
              <a:t>33%</a:t>
            </a:r>
          </a:p>
        </p:txBody>
      </p:sp>
      <p:sp>
        <p:nvSpPr>
          <p:cNvPr id="279569" name="Text Box 17"/>
          <p:cNvSpPr txBox="1">
            <a:spLocks noChangeArrowheads="1"/>
          </p:cNvSpPr>
          <p:nvPr/>
        </p:nvSpPr>
        <p:spPr bwMode="auto">
          <a:xfrm>
            <a:off x="6759575" y="2276475"/>
            <a:ext cx="338742" cy="1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s-ES" dirty="0"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rPr>
              <a:t>A</a:t>
            </a:r>
          </a:p>
          <a:p>
            <a:pPr>
              <a:lnSpc>
                <a:spcPct val="120000"/>
              </a:lnSpc>
            </a:pPr>
            <a:endParaRPr lang="es-ES" sz="1050" dirty="0" smtClean="0">
              <a:latin typeface="Tahoma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lnSpc>
                <a:spcPct val="120000"/>
              </a:lnSpc>
            </a:pPr>
            <a:r>
              <a:rPr lang="es-ES" dirty="0" smtClean="0"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rPr>
              <a:t>N</a:t>
            </a:r>
            <a:endParaRPr lang="es-ES" dirty="0">
              <a:latin typeface="Tahoma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lnSpc>
                <a:spcPct val="120000"/>
              </a:lnSpc>
            </a:pPr>
            <a:endParaRPr lang="es-ES" sz="1000" dirty="0" smtClean="0">
              <a:latin typeface="Tahoma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lnSpc>
                <a:spcPct val="120000"/>
              </a:lnSpc>
            </a:pPr>
            <a:r>
              <a:rPr lang="es-ES" dirty="0" smtClean="0"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rPr>
              <a:t>B</a:t>
            </a:r>
            <a:endParaRPr lang="es-ES" dirty="0">
              <a:latin typeface="Tahoma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79570" name="Line 18"/>
          <p:cNvSpPr>
            <a:spLocks noChangeShapeType="1"/>
          </p:cNvSpPr>
          <p:nvPr/>
        </p:nvSpPr>
        <p:spPr bwMode="auto">
          <a:xfrm>
            <a:off x="8372475" y="2638425"/>
            <a:ext cx="457200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9571" name="Line 19"/>
          <p:cNvSpPr>
            <a:spLocks noChangeShapeType="1"/>
          </p:cNvSpPr>
          <p:nvPr/>
        </p:nvSpPr>
        <p:spPr bwMode="auto">
          <a:xfrm>
            <a:off x="8372475" y="3028950"/>
            <a:ext cx="457200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9572" name="Rectangle 20"/>
          <p:cNvSpPr>
            <a:spLocks noChangeArrowheads="1"/>
          </p:cNvSpPr>
          <p:nvPr/>
        </p:nvSpPr>
        <p:spPr bwMode="auto">
          <a:xfrm>
            <a:off x="8270875" y="2479675"/>
            <a:ext cx="762000" cy="7413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9573" name="Rectangle 21"/>
          <p:cNvSpPr>
            <a:spLocks noChangeArrowheads="1"/>
          </p:cNvSpPr>
          <p:nvPr/>
        </p:nvSpPr>
        <p:spPr bwMode="auto">
          <a:xfrm>
            <a:off x="8270875" y="2936875"/>
            <a:ext cx="762000" cy="7413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6633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9574" name="Text Box 22"/>
          <p:cNvSpPr txBox="1">
            <a:spLocks noChangeArrowheads="1"/>
          </p:cNvSpPr>
          <p:nvPr/>
        </p:nvSpPr>
        <p:spPr bwMode="auto">
          <a:xfrm>
            <a:off x="8312150" y="1963738"/>
            <a:ext cx="641350" cy="1327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UY" sz="1800" dirty="0">
                <a:ea typeface="ＭＳ Ｐゴシック" pitchFamily="-105" charset="-128"/>
                <a:cs typeface="ＭＳ Ｐゴシック" pitchFamily="-105" charset="-128"/>
              </a:rPr>
              <a:t>10%</a:t>
            </a:r>
          </a:p>
          <a:p>
            <a:endParaRPr lang="es-UY" sz="1800" dirty="0"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s-UY" sz="1800" dirty="0">
                <a:ea typeface="ＭＳ Ｐゴシック" pitchFamily="-105" charset="-128"/>
                <a:cs typeface="ＭＳ Ｐゴシック" pitchFamily="-105" charset="-128"/>
              </a:rPr>
              <a:t>30%</a:t>
            </a:r>
          </a:p>
          <a:p>
            <a:endParaRPr lang="es-UY" sz="900" dirty="0"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s-UY" sz="1800" dirty="0">
                <a:ea typeface="ＭＳ Ｐゴシック" pitchFamily="-105" charset="-128"/>
                <a:cs typeface="ＭＳ Ｐゴシック" pitchFamily="-105" charset="-128"/>
              </a:rPr>
              <a:t>60%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8" y="46907"/>
            <a:ext cx="909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 smtClean="0">
                <a:solidFill>
                  <a:srgbClr val="000090"/>
                </a:solidFill>
              </a:rPr>
              <a:t>Understand / Quantify / Reduce Uncertainties: </a:t>
            </a:r>
            <a:r>
              <a:rPr lang="en-US" b="1" i="1" dirty="0" smtClean="0">
                <a:solidFill>
                  <a:srgbClr val="000090"/>
                </a:solidFill>
              </a:rPr>
              <a:t>Providing Relevant Information of the FUTURE</a:t>
            </a:r>
            <a:endParaRPr lang="en-US" b="1" i="1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49280" y="1535668"/>
            <a:ext cx="7235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White</a:t>
            </a:r>
          </a:p>
          <a:p>
            <a:pPr algn="ctr"/>
            <a:r>
              <a:rPr lang="en-US" sz="1400" dirty="0" smtClean="0"/>
              <a:t>Areas</a:t>
            </a:r>
          </a:p>
          <a:p>
            <a:pPr algn="ctr"/>
            <a:r>
              <a:rPr lang="en-US" sz="1400" dirty="0"/>
              <a:t>i</a:t>
            </a:r>
            <a:r>
              <a:rPr lang="en-US" sz="1400" dirty="0" smtClean="0"/>
              <a:t>n Map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72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 animBg="1"/>
      <p:bldP spid="50181" grpId="0"/>
      <p:bldP spid="279558" grpId="0" animBg="1"/>
      <p:bldP spid="279559" grpId="0" animBg="1"/>
      <p:bldP spid="279560" grpId="0" animBg="1"/>
      <p:bldP spid="279563" grpId="0" animBg="1"/>
      <p:bldP spid="279564" grpId="0" animBg="1"/>
      <p:bldP spid="279565" grpId="0" animBg="1"/>
      <p:bldP spid="279566" grpId="0" animBg="1"/>
      <p:bldP spid="279567" grpId="0" animBg="1"/>
      <p:bldP spid="279568" grpId="0"/>
      <p:bldP spid="279569" grpId="0"/>
      <p:bldP spid="279570" grpId="0"/>
      <p:bldP spid="279571" grpId="0" animBg="1"/>
      <p:bldP spid="279572" grpId="0" animBg="1"/>
      <p:bldP spid="279573" grpId="0" animBg="1"/>
      <p:bldP spid="27957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95593"/>
              </p:ext>
            </p:extLst>
          </p:nvPr>
        </p:nvGraphicFramePr>
        <p:xfrm>
          <a:off x="1231408" y="1876023"/>
          <a:ext cx="6676513" cy="4715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3" imgW="6883400" imgH="4864100" progId="Excel.Sheet.8">
                  <p:embed/>
                </p:oleObj>
              </mc:Choice>
              <mc:Fallback>
                <p:oleObj name="Worksheet" r:id="rId3" imgW="6883400" imgH="4864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408" y="1876023"/>
                        <a:ext cx="6676513" cy="4715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323613" y="3281028"/>
            <a:ext cx="3224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rPr>
              <a:t>Pick 15 years randomly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7748" y="907182"/>
            <a:ext cx="6884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Mean Monthly Rainfall in SW Uruguay (1910 – 2010)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8" y="46907"/>
            <a:ext cx="9093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1" dirty="0" smtClean="0">
                <a:solidFill>
                  <a:srgbClr val="000090"/>
                </a:solidFill>
              </a:rPr>
              <a:t>Understand / Quantify / Reduce Uncertainties: </a:t>
            </a:r>
            <a:r>
              <a:rPr lang="en-US" sz="1600" b="1" i="1" dirty="0" smtClean="0">
                <a:solidFill>
                  <a:srgbClr val="000090"/>
                </a:solidFill>
              </a:rPr>
              <a:t>Providing Relevant Information of the FUTURE</a:t>
            </a:r>
            <a:endParaRPr lang="en-US" sz="16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8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832561" y="304800"/>
            <a:ext cx="54788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ea typeface="ＭＳ Ｐゴシック" pitchFamily="-105" charset="-128"/>
                <a:cs typeface="ＭＳ Ｐゴシック" pitchFamily="-105" charset="-128"/>
              </a:rPr>
              <a:t>SW Uruguay: </a:t>
            </a:r>
            <a:r>
              <a:rPr lang="en-US" sz="2800" b="1" dirty="0">
                <a:ea typeface="ＭＳ Ｐゴシック" pitchFamily="-105" charset="-128"/>
                <a:cs typeface="ＭＳ Ｐゴシック" pitchFamily="-105" charset="-128"/>
              </a:rPr>
              <a:t>Monthly </a:t>
            </a:r>
            <a:r>
              <a:rPr lang="en-US" sz="2800" b="1" dirty="0" smtClean="0">
                <a:ea typeface="ＭＳ Ｐゴシック" pitchFamily="-105" charset="-128"/>
                <a:cs typeface="ＭＳ Ｐゴシック" pitchFamily="-105" charset="-128"/>
              </a:rPr>
              <a:t>Precipitation </a:t>
            </a:r>
          </a:p>
          <a:p>
            <a:pPr algn="ctr"/>
            <a:r>
              <a:rPr lang="en-US" sz="2800" b="1" dirty="0" smtClean="0">
                <a:ea typeface="ＭＳ Ｐゴシック" pitchFamily="-105" charset="-128"/>
                <a:cs typeface="ＭＳ Ｐゴシック" pitchFamily="-105" charset="-128"/>
              </a:rPr>
              <a:t>(15 Randomly Selected Years</a:t>
            </a:r>
            <a:r>
              <a:rPr lang="en-US" sz="2800" b="1" dirty="0">
                <a:ea typeface="ＭＳ Ｐゴシック" pitchFamily="-105" charset="-128"/>
                <a:cs typeface="ＭＳ Ｐゴシック" pitchFamily="-105" charset="-128"/>
              </a:rPr>
              <a:t>)</a:t>
            </a: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168400" y="1600200"/>
          <a:ext cx="67818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Worksheet" r:id="rId4" imgW="6388100" imgH="4318000" progId="Excel.Sheet.8">
                  <p:embed/>
                </p:oleObj>
              </mc:Choice>
              <mc:Fallback>
                <p:oleObj name="Worksheet" r:id="rId4" imgW="6388100" imgH="4318000" progId="Excel.Sheet.8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600200"/>
                        <a:ext cx="6781800" cy="457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23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57200" y="3505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 sz="1400"/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390956" y="407479"/>
            <a:ext cx="714781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dirty="0"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None of the 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years </a:t>
            </a: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behaves like the long term mean</a:t>
            </a:r>
          </a:p>
          <a:p>
            <a:endParaRPr lang="en-US" sz="24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390956" y="1442529"/>
            <a:ext cx="638032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dirty="0"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2400" dirty="0">
                <a:solidFill>
                  <a:srgbClr val="FF0000"/>
                </a:solidFill>
                <a:ea typeface="ＭＳ Ｐゴシック" pitchFamily="-105" charset="-128"/>
                <a:cs typeface="ＭＳ Ｐゴシック" pitchFamily="-105" charset="-128"/>
              </a:rPr>
              <a:t>Probability of a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05" charset="-128"/>
                <a:cs typeface="ＭＳ Ｐゴシック" pitchFamily="-105" charset="-128"/>
              </a:rPr>
              <a:t>year </a:t>
            </a:r>
            <a:r>
              <a:rPr lang="en-US" sz="2400" dirty="0">
                <a:solidFill>
                  <a:srgbClr val="FF0000"/>
                </a:solidFill>
                <a:ea typeface="ＭＳ Ｐゴシック" pitchFamily="-105" charset="-128"/>
                <a:cs typeface="ＭＳ Ｐゴシック" pitchFamily="-105" charset="-128"/>
              </a:rPr>
              <a:t>being “Average” = ZERO</a:t>
            </a:r>
          </a:p>
          <a:p>
            <a:endParaRPr lang="en-US" sz="24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425748" y="3740419"/>
            <a:ext cx="676339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ea typeface="ＭＳ Ｐゴシック" pitchFamily="-105" charset="-128"/>
                <a:cs typeface="ＭＳ Ｐゴシック" pitchFamily="-105" charset="-128"/>
              </a:rPr>
              <a:t>Can </a:t>
            </a:r>
            <a:r>
              <a:rPr lang="en-US" sz="3200" b="1" dirty="0">
                <a:ea typeface="ＭＳ Ｐゴシック" pitchFamily="-105" charset="-128"/>
                <a:cs typeface="ＭＳ Ｐゴシック" pitchFamily="-105" charset="-128"/>
              </a:rPr>
              <a:t>we </a:t>
            </a:r>
            <a:r>
              <a:rPr lang="en-US" sz="3200" b="1" dirty="0" smtClean="0">
                <a:ea typeface="ＭＳ Ｐゴシック" pitchFamily="-105" charset="-128"/>
                <a:cs typeface="ＭＳ Ｐゴシック" pitchFamily="-105" charset="-128"/>
              </a:rPr>
              <a:t>do better?</a:t>
            </a:r>
          </a:p>
          <a:p>
            <a:endParaRPr lang="en-US" sz="800" dirty="0">
              <a:ea typeface="ＭＳ Ｐゴシック" pitchFamily="-105" charset="-128"/>
              <a:cs typeface="ＭＳ Ｐゴシック" pitchFamily="-105" charset="-128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Seasonal Climate 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Forecasts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Understand Historical Variability / associated risks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Study possible characteristics of Future Climate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Link it to Decision Systems </a:t>
            </a:r>
            <a:endParaRPr lang="en-US" sz="24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390956" y="2464879"/>
            <a:ext cx="848180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dirty="0">
              <a:solidFill>
                <a:schemeClr val="accent2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2400" dirty="0">
                <a:solidFill>
                  <a:srgbClr val="000090"/>
                </a:solidFill>
                <a:ea typeface="ＭＳ Ｐゴシック" pitchFamily="-105" charset="-128"/>
                <a:cs typeface="ＭＳ Ｐゴシック" pitchFamily="-105" charset="-128"/>
              </a:rPr>
              <a:t>Still, </a:t>
            </a:r>
            <a:r>
              <a:rPr lang="en-US" sz="2400" dirty="0" smtClean="0">
                <a:solidFill>
                  <a:srgbClr val="000090"/>
                </a:solidFill>
                <a:ea typeface="ＭＳ Ｐゴシック" pitchFamily="-105" charset="-128"/>
                <a:cs typeface="ＭＳ Ｐゴシック" pitchFamily="-105" charset="-128"/>
              </a:rPr>
              <a:t>Planning/Decisions are often based </a:t>
            </a:r>
            <a:r>
              <a:rPr lang="en-US" sz="2400" dirty="0">
                <a:solidFill>
                  <a:srgbClr val="000090"/>
                </a:solidFill>
                <a:ea typeface="ＭＳ Ｐゴシック" pitchFamily="-105" charset="-128"/>
                <a:cs typeface="ＭＳ Ｐゴシック" pitchFamily="-105" charset="-128"/>
              </a:rPr>
              <a:t>on “AVERAGE” year       </a:t>
            </a:r>
          </a:p>
          <a:p>
            <a:endParaRPr lang="en-US" sz="2400" dirty="0">
              <a:solidFill>
                <a:schemeClr val="accent2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96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5" grpId="0"/>
      <p:bldP spid="283656" grpId="0"/>
      <p:bldP spid="2836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60223"/>
            <a:ext cx="74676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645428" y="152400"/>
            <a:ext cx="58269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ahoma" pitchFamily="-105" charset="0"/>
              </a:rPr>
              <a:t>Our Approach to Climate Risk Management: 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ahoma" pitchFamily="-105" charset="0"/>
              </a:rPr>
              <a:t>Manage </a:t>
            </a:r>
            <a:r>
              <a:rPr lang="en-US" sz="2000" b="1" dirty="0">
                <a:solidFill>
                  <a:schemeClr val="tx2"/>
                </a:solidFill>
                <a:latin typeface="Tahoma" pitchFamily="-105" charset="0"/>
              </a:rPr>
              <a:t>the Entire Range of </a:t>
            </a:r>
            <a:r>
              <a:rPr lang="en-US" sz="2000" b="1" dirty="0" smtClean="0">
                <a:solidFill>
                  <a:schemeClr val="tx2"/>
                </a:solidFill>
                <a:latin typeface="Tahoma" pitchFamily="-105" charset="0"/>
              </a:rPr>
              <a:t>RISKS</a:t>
            </a:r>
            <a:endParaRPr lang="en-US" sz="2000" b="1" dirty="0">
              <a:solidFill>
                <a:schemeClr val="tx2"/>
              </a:solidFill>
              <a:latin typeface="Tahoma" pitchFamily="-105" charset="0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 rot="-5400000">
            <a:off x="-1166019" y="2971025"/>
            <a:ext cx="33988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Probability (Density)   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231900" y="5723314"/>
            <a:ext cx="63166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ahoma" pitchFamily="-105" charset="0"/>
              </a:rPr>
              <a:t>Climate related Outcome (e.g., food production)</a:t>
            </a:r>
          </a:p>
        </p:txBody>
      </p:sp>
    </p:spTree>
    <p:extLst>
      <p:ext uri="{BB962C8B-B14F-4D97-AF65-F5344CB8AC3E}">
        <p14:creationId xmlns:p14="http://schemas.microsoft.com/office/powerpoint/2010/main" val="224530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2026"/>
            <a:ext cx="7797800" cy="46609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90600" y="4227094"/>
            <a:ext cx="1130300" cy="701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Tahoma" pitchFamily="-105" charset="0"/>
              </a:rPr>
              <a:t>CRISIS</a:t>
            </a:r>
          </a:p>
          <a:p>
            <a:r>
              <a:rPr lang="en-US" sz="1600" b="0">
                <a:solidFill>
                  <a:schemeClr val="bg1"/>
                </a:solidFill>
                <a:latin typeface="Tahoma" pitchFamily="-105" charset="0"/>
              </a:rPr>
              <a:t>e.g., Mitch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90600" y="3312694"/>
            <a:ext cx="1627188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ahoma" pitchFamily="-105" charset="0"/>
              </a:rPr>
              <a:t>HARDSHIP</a:t>
            </a:r>
          </a:p>
          <a:p>
            <a:r>
              <a:rPr lang="en-US" sz="1600" b="0" dirty="0">
                <a:latin typeface="Tahoma" pitchFamily="-105" charset="0"/>
              </a:rPr>
              <a:t>e.g., Drought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31900" y="5329851"/>
            <a:ext cx="63166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ahoma" pitchFamily="-105" charset="0"/>
              </a:rPr>
              <a:t>Climate related Outcome (e.g., food production)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16200000">
            <a:off x="-1166019" y="2816819"/>
            <a:ext cx="33988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Probability (Density)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9170" y="1255294"/>
            <a:ext cx="2389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 Production Systems,</a:t>
            </a:r>
          </a:p>
          <a:p>
            <a:r>
              <a:rPr lang="en-US" dirty="0" smtClean="0"/>
              <a:t>Water Management,</a:t>
            </a:r>
          </a:p>
          <a:p>
            <a:r>
              <a:rPr lang="en-US" dirty="0"/>
              <a:t>a</a:t>
            </a:r>
            <a:r>
              <a:rPr lang="en-US" dirty="0" smtClean="0"/>
              <a:t>re designed to </a:t>
            </a:r>
          </a:p>
          <a:p>
            <a:r>
              <a:rPr lang="en-US" dirty="0"/>
              <a:t>a</a:t>
            </a:r>
            <a:r>
              <a:rPr lang="en-US" dirty="0" smtClean="0"/>
              <a:t>void this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41453" y="2455623"/>
            <a:ext cx="0" cy="72972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50518" y="2455623"/>
            <a:ext cx="0" cy="729724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45428" y="152400"/>
            <a:ext cx="58269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ahoma" pitchFamily="-105" charset="0"/>
              </a:rPr>
              <a:t>Our Approach to Climate Risk Management: 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ahoma" pitchFamily="-105" charset="0"/>
              </a:rPr>
              <a:t>Manage </a:t>
            </a:r>
            <a:r>
              <a:rPr lang="en-US" sz="2000" b="1" dirty="0">
                <a:solidFill>
                  <a:schemeClr val="tx2"/>
                </a:solidFill>
                <a:latin typeface="Tahoma" pitchFamily="-105" charset="0"/>
              </a:rPr>
              <a:t>the Entire Range of </a:t>
            </a:r>
            <a:r>
              <a:rPr lang="en-US" sz="2000" b="1" dirty="0" smtClean="0">
                <a:solidFill>
                  <a:schemeClr val="tx2"/>
                </a:solidFill>
                <a:latin typeface="Tahoma" pitchFamily="-105" charset="0"/>
              </a:rPr>
              <a:t>RISKS</a:t>
            </a:r>
            <a:endParaRPr lang="en-US" sz="2000" b="1" dirty="0">
              <a:solidFill>
                <a:schemeClr val="tx2"/>
              </a:solidFill>
              <a:latin typeface="Tahom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8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53952"/>
            <a:ext cx="77724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0" y="914400"/>
            <a:ext cx="2765425" cy="2716213"/>
            <a:chOff x="3840" y="576"/>
            <a:chExt cx="1742" cy="1711"/>
          </a:xfrm>
        </p:grpSpPr>
        <p:sp>
          <p:nvSpPr>
            <p:cNvPr id="27658" name="Text Box 4"/>
            <p:cNvSpPr txBox="1">
              <a:spLocks noChangeArrowheads="1"/>
            </p:cNvSpPr>
            <p:nvPr/>
          </p:nvSpPr>
          <p:spPr bwMode="auto">
            <a:xfrm>
              <a:off x="3840" y="576"/>
              <a:ext cx="1742" cy="171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Tahoma" pitchFamily="-105" charset="0"/>
                </a:rPr>
                <a:t>Also Critical</a:t>
              </a:r>
            </a:p>
            <a:p>
              <a:pPr algn="ctr"/>
              <a:r>
                <a:rPr lang="en-US" b="0">
                  <a:solidFill>
                    <a:schemeClr val="bg1"/>
                  </a:solidFill>
                  <a:latin typeface="Tahoma" pitchFamily="-105" charset="0"/>
                </a:rPr>
                <a:t>For Development:</a:t>
              </a:r>
            </a:p>
            <a:p>
              <a:pPr algn="ctr"/>
              <a:endParaRPr lang="en-US" sz="1600" b="0">
                <a:solidFill>
                  <a:schemeClr val="bg1"/>
                </a:solidFill>
                <a:latin typeface="Tahoma" pitchFamily="-105" charset="0"/>
              </a:endParaRPr>
            </a:p>
            <a:p>
              <a:pPr algn="ctr"/>
              <a:r>
                <a:rPr lang="en-US" sz="1600" b="0">
                  <a:solidFill>
                    <a:schemeClr val="bg1"/>
                  </a:solidFill>
                  <a:latin typeface="Tahoma" pitchFamily="-105" charset="0"/>
                </a:rPr>
                <a:t>Risk aversion reduces Technology Adoption</a:t>
              </a:r>
            </a:p>
            <a:p>
              <a:pPr algn="ctr"/>
              <a:endParaRPr lang="en-US" sz="1600" b="0">
                <a:solidFill>
                  <a:schemeClr val="bg1"/>
                </a:solidFill>
                <a:latin typeface="Tahoma" pitchFamily="-105" charset="0"/>
              </a:endParaRPr>
            </a:p>
            <a:p>
              <a:pPr algn="ctr"/>
              <a:r>
                <a:rPr lang="en-US" sz="1600" b="0">
                  <a:solidFill>
                    <a:schemeClr val="bg1"/>
                  </a:solidFill>
                  <a:latin typeface="Tahoma" pitchFamily="-105" charset="0"/>
                </a:rPr>
                <a:t>Effect on Natural Resources</a:t>
              </a:r>
            </a:p>
            <a:p>
              <a:pPr algn="ctr"/>
              <a:endParaRPr lang="en-US" sz="1600" b="0">
                <a:solidFill>
                  <a:schemeClr val="bg1"/>
                </a:solidFill>
                <a:latin typeface="Tahoma" pitchFamily="-105" charset="0"/>
              </a:endParaRPr>
            </a:p>
            <a:p>
              <a:pPr algn="ctr"/>
              <a:r>
                <a:rPr lang="en-US" sz="1600" b="0">
                  <a:solidFill>
                    <a:schemeClr val="bg1"/>
                  </a:solidFill>
                  <a:latin typeface="Tahoma" pitchFamily="-105" charset="0"/>
                </a:rPr>
                <a:t>“Poverty Traps” </a:t>
              </a:r>
            </a:p>
            <a:p>
              <a:pPr algn="ctr"/>
              <a:endParaRPr lang="en-US" sz="1200" b="0">
                <a:solidFill>
                  <a:schemeClr val="bg1"/>
                </a:solidFill>
                <a:latin typeface="Tahoma" pitchFamily="-105" charset="0"/>
              </a:endParaRPr>
            </a:p>
          </p:txBody>
        </p:sp>
        <p:sp>
          <p:nvSpPr>
            <p:cNvPr id="27659" name="AutoShape 5"/>
            <p:cNvSpPr>
              <a:spLocks noChangeArrowheads="1"/>
            </p:cNvSpPr>
            <p:nvPr/>
          </p:nvSpPr>
          <p:spPr bwMode="auto">
            <a:xfrm>
              <a:off x="4560" y="1428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660" name="AutoShape 6"/>
            <p:cNvSpPr>
              <a:spLocks noChangeArrowheads="1"/>
            </p:cNvSpPr>
            <p:nvPr/>
          </p:nvSpPr>
          <p:spPr bwMode="auto">
            <a:xfrm>
              <a:off x="4560" y="1728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990600" y="4303552"/>
            <a:ext cx="1130300" cy="701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Tahoma" pitchFamily="-105" charset="0"/>
              </a:rPr>
              <a:t>CRISIS</a:t>
            </a:r>
          </a:p>
          <a:p>
            <a:r>
              <a:rPr lang="en-US" sz="1600" b="0">
                <a:solidFill>
                  <a:schemeClr val="bg1"/>
                </a:solidFill>
                <a:latin typeface="Tahoma" pitchFamily="-105" charset="0"/>
              </a:rPr>
              <a:t>e.g., Mitch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990600" y="3389152"/>
            <a:ext cx="1627188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ahoma" pitchFamily="-105" charset="0"/>
              </a:rPr>
              <a:t>HARDSHIP</a:t>
            </a:r>
          </a:p>
          <a:p>
            <a:r>
              <a:rPr lang="en-US" sz="1600" b="0" dirty="0">
                <a:latin typeface="Tahoma" pitchFamily="-105" charset="0"/>
              </a:rPr>
              <a:t>e.g., Drought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6470650" y="4495800"/>
            <a:ext cx="2470150" cy="8223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>
                <a:solidFill>
                  <a:schemeClr val="bg1"/>
                </a:solidFill>
                <a:latin typeface="Tahoma" pitchFamily="-105" charset="0"/>
              </a:rPr>
              <a:t>MISSED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Tahoma" pitchFamily="-105" charset="0"/>
              </a:rPr>
              <a:t>OPPORTUNITIES</a:t>
            </a:r>
            <a:endParaRPr lang="en-US" sz="1600" b="0">
              <a:solidFill>
                <a:schemeClr val="bg1"/>
              </a:solidFill>
              <a:latin typeface="Tahoma" pitchFamily="-105" charset="0"/>
            </a:endParaRPr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 rot="-5400000">
            <a:off x="-1166019" y="2802571"/>
            <a:ext cx="33988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Probability (Density)   </a:t>
            </a:r>
          </a:p>
        </p:txBody>
      </p:sp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1231900" y="5430677"/>
            <a:ext cx="63166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ahoma" pitchFamily="-105" charset="0"/>
              </a:rPr>
              <a:t>Climate related Outcome (e.g., food production)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41453" y="2468581"/>
            <a:ext cx="0" cy="72972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50518" y="2468581"/>
            <a:ext cx="0" cy="729724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45428" y="152400"/>
            <a:ext cx="58269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ahoma" pitchFamily="-105" charset="0"/>
              </a:rPr>
              <a:t>Our Approach to Climate Risk Management: 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ahoma" pitchFamily="-105" charset="0"/>
              </a:rPr>
              <a:t>Manage </a:t>
            </a:r>
            <a:r>
              <a:rPr lang="en-US" sz="2000" b="1" dirty="0">
                <a:solidFill>
                  <a:schemeClr val="tx2"/>
                </a:solidFill>
                <a:latin typeface="Tahoma" pitchFamily="-105" charset="0"/>
              </a:rPr>
              <a:t>the Entire Range of </a:t>
            </a:r>
            <a:r>
              <a:rPr lang="en-US" sz="2000" b="1" dirty="0" smtClean="0">
                <a:solidFill>
                  <a:schemeClr val="tx2"/>
                </a:solidFill>
                <a:latin typeface="Tahoma" pitchFamily="-105" charset="0"/>
              </a:rPr>
              <a:t>RISKS</a:t>
            </a:r>
            <a:endParaRPr lang="en-US" sz="2000" b="1" dirty="0">
              <a:solidFill>
                <a:schemeClr val="tx2"/>
              </a:solidFill>
              <a:latin typeface="Tahoma" pitchFamily="-105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9170" y="1268252"/>
            <a:ext cx="2389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 Production Systems,</a:t>
            </a:r>
          </a:p>
          <a:p>
            <a:r>
              <a:rPr lang="en-US" dirty="0" smtClean="0"/>
              <a:t>Water Management,</a:t>
            </a:r>
          </a:p>
          <a:p>
            <a:r>
              <a:rPr lang="en-US" dirty="0"/>
              <a:t>a</a:t>
            </a:r>
            <a:r>
              <a:rPr lang="en-US" dirty="0" smtClean="0"/>
              <a:t>re designed to </a:t>
            </a:r>
          </a:p>
          <a:p>
            <a:r>
              <a:rPr lang="en-US" dirty="0"/>
              <a:t>a</a:t>
            </a:r>
            <a:r>
              <a:rPr lang="en-US" dirty="0" smtClean="0"/>
              <a:t>void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24458"/>
            <a:ext cx="78486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ext Box 8"/>
          <p:cNvSpPr txBox="1">
            <a:spLocks noChangeArrowheads="1"/>
          </p:cNvSpPr>
          <p:nvPr/>
        </p:nvSpPr>
        <p:spPr bwMode="auto">
          <a:xfrm>
            <a:off x="990600" y="4291521"/>
            <a:ext cx="1130300" cy="701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Tahoma" pitchFamily="-105" charset="0"/>
              </a:rPr>
              <a:t>CRISIS</a:t>
            </a:r>
          </a:p>
          <a:p>
            <a:r>
              <a:rPr lang="en-US" sz="1600" b="0">
                <a:solidFill>
                  <a:schemeClr val="bg1"/>
                </a:solidFill>
                <a:latin typeface="Tahoma" pitchFamily="-105" charset="0"/>
              </a:rPr>
              <a:t>e.g., Mitch</a:t>
            </a:r>
          </a:p>
        </p:txBody>
      </p:sp>
      <p:sp>
        <p:nvSpPr>
          <p:cNvPr id="84996" name="Text Box 9"/>
          <p:cNvSpPr txBox="1">
            <a:spLocks noChangeArrowheads="1"/>
          </p:cNvSpPr>
          <p:nvPr/>
        </p:nvSpPr>
        <p:spPr bwMode="auto">
          <a:xfrm>
            <a:off x="990600" y="3377121"/>
            <a:ext cx="1627188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ahoma" pitchFamily="-105" charset="0"/>
              </a:rPr>
              <a:t>HARDSHIP</a:t>
            </a:r>
          </a:p>
          <a:p>
            <a:r>
              <a:rPr lang="en-US" sz="1600" b="0">
                <a:latin typeface="Tahoma" pitchFamily="-105" charset="0"/>
              </a:rPr>
              <a:t>e.g., Drought</a:t>
            </a:r>
          </a:p>
        </p:txBody>
      </p:sp>
      <p:sp>
        <p:nvSpPr>
          <p:cNvPr id="84998" name="Text Box 11"/>
          <p:cNvSpPr txBox="1">
            <a:spLocks noChangeArrowheads="1"/>
          </p:cNvSpPr>
          <p:nvPr/>
        </p:nvSpPr>
        <p:spPr bwMode="auto">
          <a:xfrm rot="-5400000">
            <a:off x="-1166019" y="2790540"/>
            <a:ext cx="33988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Probability (Density)   </a:t>
            </a:r>
          </a:p>
        </p:txBody>
      </p:sp>
      <p:sp>
        <p:nvSpPr>
          <p:cNvPr id="84999" name="Text Box 12"/>
          <p:cNvSpPr txBox="1">
            <a:spLocks noChangeArrowheads="1"/>
          </p:cNvSpPr>
          <p:nvPr/>
        </p:nvSpPr>
        <p:spPr bwMode="auto">
          <a:xfrm>
            <a:off x="1231900" y="5418646"/>
            <a:ext cx="63166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ahoma" pitchFamily="-105" charset="0"/>
              </a:rPr>
              <a:t>Climate related Outcome (e.g., food production)</a:t>
            </a:r>
          </a:p>
        </p:txBody>
      </p:sp>
      <p:sp>
        <p:nvSpPr>
          <p:cNvPr id="82953" name="Text Box 14"/>
          <p:cNvSpPr txBox="1">
            <a:spLocks noChangeArrowheads="1"/>
          </p:cNvSpPr>
          <p:nvPr/>
        </p:nvSpPr>
        <p:spPr bwMode="auto">
          <a:xfrm>
            <a:off x="319090" y="918908"/>
            <a:ext cx="6065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Cover </a:t>
            </a:r>
            <a:r>
              <a:rPr lang="en-US" sz="2400" b="1" dirty="0">
                <a:solidFill>
                  <a:srgbClr val="FF0000"/>
                </a:solidFill>
              </a:rPr>
              <a:t>this</a:t>
            </a:r>
            <a:r>
              <a:rPr lang="en-US" sz="2400" b="1" dirty="0"/>
              <a:t> to be able to take advantage of </a:t>
            </a:r>
            <a:r>
              <a:rPr lang="en-US" sz="2400" b="1" dirty="0">
                <a:solidFill>
                  <a:srgbClr val="008000"/>
                </a:solidFill>
              </a:rPr>
              <a:t>this</a:t>
            </a:r>
          </a:p>
        </p:txBody>
      </p:sp>
      <p:sp>
        <p:nvSpPr>
          <p:cNvPr id="82954" name="Line 15"/>
          <p:cNvSpPr>
            <a:spLocks noChangeShapeType="1"/>
          </p:cNvSpPr>
          <p:nvPr/>
        </p:nvSpPr>
        <p:spPr bwMode="auto">
          <a:xfrm>
            <a:off x="1268409" y="1454809"/>
            <a:ext cx="0" cy="1661664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2955" name="Line 16"/>
          <p:cNvSpPr>
            <a:spLocks noChangeShapeType="1"/>
          </p:cNvSpPr>
          <p:nvPr/>
        </p:nvSpPr>
        <p:spPr bwMode="auto">
          <a:xfrm>
            <a:off x="5867400" y="1454809"/>
            <a:ext cx="0" cy="1617512"/>
          </a:xfrm>
          <a:prstGeom prst="line">
            <a:avLst/>
          </a:prstGeom>
          <a:noFill/>
          <a:ln w="69850">
            <a:solidFill>
              <a:srgbClr val="008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2956" name="Line 17"/>
          <p:cNvSpPr>
            <a:spLocks noChangeShapeType="1"/>
          </p:cNvSpPr>
          <p:nvPr/>
        </p:nvSpPr>
        <p:spPr bwMode="auto">
          <a:xfrm>
            <a:off x="1650609" y="1454809"/>
            <a:ext cx="0" cy="1661664"/>
          </a:xfrm>
          <a:prstGeom prst="line">
            <a:avLst/>
          </a:prstGeom>
          <a:noFill/>
          <a:ln w="6985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6199506" y="1816608"/>
            <a:ext cx="283890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 smtClean="0"/>
              <a:t>INDEX INSURANCE</a:t>
            </a:r>
          </a:p>
          <a:p>
            <a:endParaRPr lang="es-UY" dirty="0"/>
          </a:p>
          <a:p>
            <a:r>
              <a:rPr lang="es-UY" dirty="0" smtClean="0"/>
              <a:t>Insurance that does not </a:t>
            </a:r>
          </a:p>
          <a:p>
            <a:r>
              <a:rPr lang="es-UY" dirty="0"/>
              <a:t>a</a:t>
            </a:r>
            <a:r>
              <a:rPr lang="es-UY" dirty="0" smtClean="0"/>
              <a:t>im to</a:t>
            </a:r>
            <a:r>
              <a:rPr lang="es-UY" dirty="0"/>
              <a:t> </a:t>
            </a:r>
            <a:r>
              <a:rPr lang="es-UY" dirty="0" smtClean="0"/>
              <a:t>Compensate Damage</a:t>
            </a:r>
          </a:p>
          <a:p>
            <a:r>
              <a:rPr lang="es-UY" dirty="0"/>
              <a:t>b</a:t>
            </a:r>
            <a:r>
              <a:rPr lang="es-UY" dirty="0" smtClean="0"/>
              <a:t>ut to Take Advantage</a:t>
            </a:r>
          </a:p>
          <a:p>
            <a:r>
              <a:rPr lang="es-UY" dirty="0"/>
              <a:t>o</a:t>
            </a:r>
            <a:r>
              <a:rPr lang="es-UY" dirty="0" smtClean="0"/>
              <a:t>f Opportunities </a:t>
            </a:r>
            <a:r>
              <a:rPr lang="es-UY" i="1" dirty="0" smtClean="0"/>
              <a:t>(Geoff)</a:t>
            </a:r>
            <a:endParaRPr lang="es-UY" i="1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645428" y="152400"/>
            <a:ext cx="58269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ahoma" pitchFamily="-105" charset="0"/>
              </a:rPr>
              <a:t>Our Approach to Climate Risk Management: 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ahoma" pitchFamily="-105" charset="0"/>
              </a:rPr>
              <a:t>Manage </a:t>
            </a:r>
            <a:r>
              <a:rPr lang="en-US" sz="2000" b="1" dirty="0">
                <a:solidFill>
                  <a:schemeClr val="tx2"/>
                </a:solidFill>
                <a:latin typeface="Tahoma" pitchFamily="-105" charset="0"/>
              </a:rPr>
              <a:t>the Entire Range of </a:t>
            </a:r>
            <a:r>
              <a:rPr lang="en-US" sz="2000" b="1" dirty="0" smtClean="0">
                <a:solidFill>
                  <a:schemeClr val="tx2"/>
                </a:solidFill>
                <a:latin typeface="Tahoma" pitchFamily="-105" charset="0"/>
              </a:rPr>
              <a:t>RISKS</a:t>
            </a:r>
            <a:endParaRPr lang="en-US" sz="2000" b="1" dirty="0">
              <a:solidFill>
                <a:schemeClr val="tx2"/>
              </a:solidFill>
              <a:latin typeface="Tahom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3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8" name="Text Box 12"/>
          <p:cNvSpPr txBox="1">
            <a:spLocks noChangeArrowheads="1"/>
          </p:cNvSpPr>
          <p:nvPr/>
        </p:nvSpPr>
        <p:spPr bwMode="auto">
          <a:xfrm>
            <a:off x="320675" y="4893897"/>
            <a:ext cx="1416050" cy="830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International </a:t>
            </a:r>
          </a:p>
          <a:p>
            <a:pPr algn="ctr"/>
            <a:r>
              <a:rPr lang="en-US" sz="1600" dirty="0"/>
              <a:t>Research </a:t>
            </a:r>
          </a:p>
          <a:p>
            <a:pPr algn="ctr"/>
            <a:r>
              <a:rPr lang="en-US" sz="1600" dirty="0"/>
              <a:t>Institute</a:t>
            </a:r>
          </a:p>
        </p:txBody>
      </p:sp>
      <p:sp>
        <p:nvSpPr>
          <p:cNvPr id="311309" name="Text Box 13"/>
          <p:cNvSpPr txBox="1">
            <a:spLocks noChangeArrowheads="1"/>
          </p:cNvSpPr>
          <p:nvPr/>
        </p:nvSpPr>
        <p:spPr bwMode="auto">
          <a:xfrm>
            <a:off x="2441575" y="5016134"/>
            <a:ext cx="1185863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Local</a:t>
            </a:r>
          </a:p>
          <a:p>
            <a:pPr algn="ctr"/>
            <a:r>
              <a:rPr lang="en-US" sz="1600" dirty="0"/>
              <a:t>University</a:t>
            </a:r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4241800" y="4893897"/>
            <a:ext cx="1336675" cy="830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Agricultural</a:t>
            </a:r>
          </a:p>
          <a:p>
            <a:pPr algn="ctr"/>
            <a:r>
              <a:rPr lang="en-US" sz="1600" dirty="0"/>
              <a:t>Research</a:t>
            </a:r>
          </a:p>
          <a:p>
            <a:pPr algn="ctr"/>
            <a:r>
              <a:rPr lang="en-US" sz="1600" dirty="0"/>
              <a:t>Institute</a:t>
            </a:r>
          </a:p>
        </p:txBody>
      </p:sp>
      <p:sp>
        <p:nvSpPr>
          <p:cNvPr id="311311" name="Text Box 15"/>
          <p:cNvSpPr txBox="1">
            <a:spLocks noChangeArrowheads="1"/>
          </p:cNvSpPr>
          <p:nvPr/>
        </p:nvSpPr>
        <p:spPr bwMode="auto">
          <a:xfrm>
            <a:off x="6238923" y="4893897"/>
            <a:ext cx="1085754" cy="107721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Extension</a:t>
            </a:r>
          </a:p>
          <a:p>
            <a:pPr algn="ctr"/>
            <a:r>
              <a:rPr lang="en-US" sz="1600" dirty="0"/>
              <a:t>Service</a:t>
            </a:r>
            <a:r>
              <a:rPr lang="en-US" sz="1600" dirty="0" smtClean="0"/>
              <a:t>,</a:t>
            </a:r>
          </a:p>
          <a:p>
            <a:pPr algn="ctr"/>
            <a:r>
              <a:rPr lang="en-US" sz="1600" dirty="0" smtClean="0"/>
              <a:t>Adviser,</a:t>
            </a:r>
          </a:p>
          <a:p>
            <a:pPr algn="ctr"/>
            <a:r>
              <a:rPr lang="en-US" sz="1600" dirty="0"/>
              <a:t>NGO</a:t>
            </a:r>
          </a:p>
        </p:txBody>
      </p:sp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7859713" y="5139959"/>
            <a:ext cx="903287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Farmer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028720" y="1178924"/>
            <a:ext cx="7282416" cy="1538883"/>
            <a:chOff x="1028720" y="1178924"/>
            <a:chExt cx="7282416" cy="1538883"/>
          </a:xfrm>
        </p:grpSpPr>
        <p:sp>
          <p:nvSpPr>
            <p:cNvPr id="48131" name="Text Box 5"/>
            <p:cNvSpPr txBox="1">
              <a:spLocks noChangeArrowheads="1"/>
            </p:cNvSpPr>
            <p:nvPr/>
          </p:nvSpPr>
          <p:spPr bwMode="auto">
            <a:xfrm>
              <a:off x="1028720" y="1609811"/>
              <a:ext cx="1416010" cy="64633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/>
                <a:t>Knowledge</a:t>
              </a:r>
            </a:p>
            <a:p>
              <a:pPr algn="ctr"/>
              <a:r>
                <a:rPr lang="en-US" sz="1800" dirty="0"/>
                <a:t>Generation</a:t>
              </a:r>
            </a:p>
          </p:txBody>
        </p:sp>
        <p:sp>
          <p:nvSpPr>
            <p:cNvPr id="48132" name="Text Box 6"/>
            <p:cNvSpPr txBox="1">
              <a:spLocks noChangeArrowheads="1"/>
            </p:cNvSpPr>
            <p:nvPr/>
          </p:nvSpPr>
          <p:spPr bwMode="auto">
            <a:xfrm>
              <a:off x="3628039" y="1178924"/>
              <a:ext cx="2028568" cy="153888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/>
                <a:t>Knowledge</a:t>
              </a:r>
            </a:p>
            <a:p>
              <a:pPr algn="ctr"/>
              <a:r>
                <a:rPr lang="en-US" sz="1800" dirty="0"/>
                <a:t>“Translation”,</a:t>
              </a:r>
            </a:p>
            <a:p>
              <a:pPr algn="ctr"/>
              <a:r>
                <a:rPr lang="en-US" sz="1800" dirty="0"/>
                <a:t>“Tailoring”</a:t>
              </a:r>
              <a:endParaRPr lang="en-US" sz="1800" dirty="0" smtClean="0"/>
            </a:p>
            <a:p>
              <a:pPr algn="ctr"/>
              <a:r>
                <a:rPr lang="en-US" sz="2000" i="1" dirty="0" smtClean="0">
                  <a:solidFill>
                    <a:srgbClr val="000090"/>
                  </a:solidFill>
                </a:rPr>
                <a:t>Boundary</a:t>
              </a:r>
              <a:endParaRPr lang="en-US" sz="2000" i="1" dirty="0">
                <a:solidFill>
                  <a:srgbClr val="000090"/>
                </a:solidFill>
              </a:endParaRPr>
            </a:p>
            <a:p>
              <a:pPr algn="ctr"/>
              <a:r>
                <a:rPr lang="en-US" sz="2000" i="1" dirty="0">
                  <a:solidFill>
                    <a:srgbClr val="000090"/>
                  </a:solidFill>
                </a:rPr>
                <a:t> </a:t>
              </a:r>
              <a:r>
                <a:rPr lang="en-US" sz="2000" i="1" dirty="0" smtClean="0">
                  <a:solidFill>
                    <a:srgbClr val="000090"/>
                  </a:solidFill>
                </a:rPr>
                <a:t>Organizations</a:t>
              </a:r>
              <a:endParaRPr lang="en-US" sz="2000" i="1" dirty="0">
                <a:solidFill>
                  <a:srgbClr val="000090"/>
                </a:solidFill>
              </a:endParaRPr>
            </a:p>
          </p:txBody>
        </p:sp>
        <p:sp>
          <p:nvSpPr>
            <p:cNvPr id="48133" name="Text Box 7"/>
            <p:cNvSpPr txBox="1">
              <a:spLocks noChangeArrowheads="1"/>
            </p:cNvSpPr>
            <p:nvPr/>
          </p:nvSpPr>
          <p:spPr bwMode="auto">
            <a:xfrm>
              <a:off x="6869741" y="1302035"/>
              <a:ext cx="1441395" cy="120032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/>
                <a:t>Knowledge</a:t>
              </a:r>
            </a:p>
            <a:p>
              <a:r>
                <a:rPr lang="en-US" sz="1800" dirty="0"/>
                <a:t>Application</a:t>
              </a:r>
            </a:p>
            <a:p>
              <a:pPr>
                <a:buFontTx/>
                <a:buChar char="•"/>
              </a:pPr>
              <a:r>
                <a:rPr lang="en-US" sz="1800" dirty="0"/>
                <a:t>Operation</a:t>
              </a:r>
            </a:p>
            <a:p>
              <a:pPr>
                <a:buFontTx/>
                <a:buChar char="•"/>
              </a:pPr>
              <a:r>
                <a:rPr lang="en-US" sz="1800" dirty="0"/>
                <a:t>Policy</a:t>
              </a:r>
            </a:p>
          </p:txBody>
        </p:sp>
        <p:sp>
          <p:nvSpPr>
            <p:cNvPr id="48139" name="Line 17"/>
            <p:cNvSpPr>
              <a:spLocks noChangeShapeType="1"/>
            </p:cNvSpPr>
            <p:nvPr/>
          </p:nvSpPr>
          <p:spPr bwMode="auto">
            <a:xfrm>
              <a:off x="2590800" y="1764209"/>
              <a:ext cx="609600" cy="0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" sz="2000"/>
            </a:p>
          </p:txBody>
        </p:sp>
        <p:sp>
          <p:nvSpPr>
            <p:cNvPr id="48140" name="Line 18"/>
            <p:cNvSpPr>
              <a:spLocks noChangeShapeType="1"/>
            </p:cNvSpPr>
            <p:nvPr/>
          </p:nvSpPr>
          <p:spPr bwMode="auto">
            <a:xfrm>
              <a:off x="5943600" y="1764209"/>
              <a:ext cx="609600" cy="0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" sz="2000"/>
            </a:p>
          </p:txBody>
        </p:sp>
      </p:grpSp>
      <p:sp>
        <p:nvSpPr>
          <p:cNvPr id="311315" name="Line 19"/>
          <p:cNvSpPr>
            <a:spLocks noChangeShapeType="1"/>
          </p:cNvSpPr>
          <p:nvPr/>
        </p:nvSpPr>
        <p:spPr bwMode="auto">
          <a:xfrm flipH="1">
            <a:off x="5943600" y="2069009"/>
            <a:ext cx="609600" cy="0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" sz="2000"/>
          </a:p>
        </p:txBody>
      </p:sp>
      <p:sp>
        <p:nvSpPr>
          <p:cNvPr id="311316" name="Line 20"/>
          <p:cNvSpPr>
            <a:spLocks noChangeShapeType="1"/>
          </p:cNvSpPr>
          <p:nvPr/>
        </p:nvSpPr>
        <p:spPr bwMode="auto">
          <a:xfrm flipH="1">
            <a:off x="2590800" y="2069009"/>
            <a:ext cx="609600" cy="0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" sz="2000"/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1934682" y="2921683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New Research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</a:rPr>
              <a:t>Questions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/>
        </p:nvSpPr>
        <p:spPr bwMode="auto">
          <a:xfrm>
            <a:off x="5895975" y="2911187"/>
            <a:ext cx="1296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New Knowledge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</a:rPr>
              <a:t>Demands</a:t>
            </a:r>
          </a:p>
        </p:txBody>
      </p:sp>
      <p:sp>
        <p:nvSpPr>
          <p:cNvPr id="311325" name="Line 29"/>
          <p:cNvSpPr>
            <a:spLocks noChangeShapeType="1"/>
          </p:cNvSpPr>
          <p:nvPr/>
        </p:nvSpPr>
        <p:spPr bwMode="auto">
          <a:xfrm>
            <a:off x="1908175" y="5190759"/>
            <a:ext cx="2413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1326" name="Line 30"/>
          <p:cNvSpPr>
            <a:spLocks noChangeShapeType="1"/>
          </p:cNvSpPr>
          <p:nvPr/>
        </p:nvSpPr>
        <p:spPr bwMode="auto">
          <a:xfrm flipH="1">
            <a:off x="1870075" y="5495559"/>
            <a:ext cx="266700" cy="0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1327" name="Line 31"/>
          <p:cNvSpPr>
            <a:spLocks noChangeShapeType="1"/>
          </p:cNvSpPr>
          <p:nvPr/>
        </p:nvSpPr>
        <p:spPr bwMode="auto">
          <a:xfrm>
            <a:off x="3838575" y="5235209"/>
            <a:ext cx="2413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1328" name="Line 32"/>
          <p:cNvSpPr>
            <a:spLocks noChangeShapeType="1"/>
          </p:cNvSpPr>
          <p:nvPr/>
        </p:nvSpPr>
        <p:spPr bwMode="auto">
          <a:xfrm flipH="1">
            <a:off x="3800475" y="5540009"/>
            <a:ext cx="266700" cy="0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1329" name="Line 33"/>
          <p:cNvSpPr>
            <a:spLocks noChangeShapeType="1"/>
          </p:cNvSpPr>
          <p:nvPr/>
        </p:nvSpPr>
        <p:spPr bwMode="auto">
          <a:xfrm>
            <a:off x="5768975" y="5168534"/>
            <a:ext cx="2413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1330" name="Line 34"/>
          <p:cNvSpPr>
            <a:spLocks noChangeShapeType="1"/>
          </p:cNvSpPr>
          <p:nvPr/>
        </p:nvSpPr>
        <p:spPr bwMode="auto">
          <a:xfrm flipH="1">
            <a:off x="5730875" y="5473334"/>
            <a:ext cx="266700" cy="0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1331" name="Line 35"/>
          <p:cNvSpPr>
            <a:spLocks noChangeShapeType="1"/>
          </p:cNvSpPr>
          <p:nvPr/>
        </p:nvSpPr>
        <p:spPr bwMode="auto">
          <a:xfrm>
            <a:off x="7470775" y="5168534"/>
            <a:ext cx="2413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1332" name="Line 36"/>
          <p:cNvSpPr>
            <a:spLocks noChangeShapeType="1"/>
          </p:cNvSpPr>
          <p:nvPr/>
        </p:nvSpPr>
        <p:spPr bwMode="auto">
          <a:xfrm flipH="1">
            <a:off x="7432675" y="5473334"/>
            <a:ext cx="266700" cy="0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1333" name="Text Box 37"/>
          <p:cNvSpPr txBox="1">
            <a:spLocks noChangeArrowheads="1"/>
          </p:cNvSpPr>
          <p:nvPr/>
        </p:nvSpPr>
        <p:spPr bwMode="auto">
          <a:xfrm>
            <a:off x="3053884" y="3073824"/>
            <a:ext cx="30805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Here are </a:t>
            </a:r>
            <a:r>
              <a:rPr lang="en-US" sz="1400" dirty="0" smtClean="0"/>
              <a:t>Key Challenges</a:t>
            </a:r>
            <a:r>
              <a:rPr lang="en-US" sz="1400" dirty="0"/>
              <a:t>:</a:t>
            </a:r>
          </a:p>
          <a:p>
            <a:pPr algn="ctr"/>
            <a:r>
              <a:rPr lang="en-US" sz="1400" dirty="0"/>
              <a:t>Need a “new type” of Scientist?</a:t>
            </a:r>
          </a:p>
          <a:p>
            <a:pPr algn="ctr"/>
            <a:r>
              <a:rPr lang="en-US" sz="1400" dirty="0"/>
              <a:t>(Translator, Integrator</a:t>
            </a:r>
            <a:r>
              <a:rPr lang="en-US" sz="1400" dirty="0" smtClean="0"/>
              <a:t>)</a:t>
            </a:r>
          </a:p>
          <a:p>
            <a:pPr algn="ctr"/>
            <a:r>
              <a:rPr lang="en-US" sz="1400" dirty="0" smtClean="0"/>
              <a:t>Also: Multidisciplinary Research (EI, CU)</a:t>
            </a:r>
          </a:p>
        </p:txBody>
      </p:sp>
      <p:sp>
        <p:nvSpPr>
          <p:cNvPr id="311334" name="Text Box 38"/>
          <p:cNvSpPr txBox="1">
            <a:spLocks noChangeArrowheads="1"/>
          </p:cNvSpPr>
          <p:nvPr/>
        </p:nvSpPr>
        <p:spPr bwMode="auto">
          <a:xfrm>
            <a:off x="957336" y="6085978"/>
            <a:ext cx="72271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When the</a:t>
            </a:r>
            <a:r>
              <a:rPr lang="en-US" sz="2000" dirty="0" smtClean="0">
                <a:solidFill>
                  <a:srgbClr val="FF0000"/>
                </a:solidFill>
              </a:rPr>
              <a:t> Links / Chains </a:t>
            </a:r>
            <a:r>
              <a:rPr lang="en-US" sz="2000" dirty="0">
                <a:solidFill>
                  <a:srgbClr val="FF0000"/>
                </a:solidFill>
              </a:rPr>
              <a:t>are not </a:t>
            </a:r>
            <a:r>
              <a:rPr lang="en-US" sz="2000" dirty="0" smtClean="0">
                <a:solidFill>
                  <a:srgbClr val="FF0000"/>
                </a:solidFill>
              </a:rPr>
              <a:t>present we try to create </a:t>
            </a:r>
            <a:r>
              <a:rPr lang="en-US" sz="2000" dirty="0">
                <a:solidFill>
                  <a:srgbClr val="FF0000"/>
                </a:solidFill>
              </a:rPr>
              <a:t>them</a:t>
            </a:r>
            <a:endParaRPr lang="en-US" sz="900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(The </a:t>
            </a:r>
            <a:r>
              <a:rPr lang="en-US" sz="1600" dirty="0">
                <a:solidFill>
                  <a:srgbClr val="FF0000"/>
                </a:solidFill>
              </a:rPr>
              <a:t>solution is not to “skip links”, but to create/strengthen the </a:t>
            </a:r>
            <a:r>
              <a:rPr lang="en-US" sz="1600" dirty="0" smtClean="0">
                <a:solidFill>
                  <a:srgbClr val="FF0000"/>
                </a:solidFill>
              </a:rPr>
              <a:t>links)</a:t>
            </a:r>
          </a:p>
        </p:txBody>
      </p:sp>
      <p:sp>
        <p:nvSpPr>
          <p:cNvPr id="311337" name="Text Box 41"/>
          <p:cNvSpPr txBox="1">
            <a:spLocks noChangeArrowheads="1"/>
          </p:cNvSpPr>
          <p:nvPr/>
        </p:nvSpPr>
        <p:spPr bwMode="auto">
          <a:xfrm>
            <a:off x="628372" y="4133539"/>
            <a:ext cx="786504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00FF"/>
                </a:solidFill>
              </a:rPr>
              <a:t>IRI Lesson learned: Inform Decisions and Policy Take Advantage, Understand constraints, etc  </a:t>
            </a:r>
          </a:p>
          <a:p>
            <a:pPr algn="ctr"/>
            <a:r>
              <a:rPr lang="en-US" sz="1600" i="1" dirty="0" smtClean="0">
                <a:solidFill>
                  <a:srgbClr val="0000FF"/>
                </a:solidFill>
              </a:rPr>
              <a:t>of </a:t>
            </a:r>
            <a:r>
              <a:rPr lang="en-US" sz="1600" i="1" dirty="0">
                <a:solidFill>
                  <a:srgbClr val="0000FF"/>
                </a:solidFill>
              </a:rPr>
              <a:t>Existing Information</a:t>
            </a:r>
            <a:r>
              <a:rPr lang="en-US" sz="1600" i="1" dirty="0" smtClean="0">
                <a:solidFill>
                  <a:srgbClr val="0000FF"/>
                </a:solidFill>
              </a:rPr>
              <a:t> Networks ( “Simplified” Example </a:t>
            </a:r>
            <a:r>
              <a:rPr lang="en-US" sz="1600" i="1" dirty="0">
                <a:solidFill>
                  <a:srgbClr val="0000FF"/>
                </a:solidFill>
              </a:rPr>
              <a:t>in </a:t>
            </a:r>
            <a:r>
              <a:rPr lang="en-US" sz="1600" i="1" dirty="0" smtClean="0">
                <a:solidFill>
                  <a:srgbClr val="0000FF"/>
                </a:solidFill>
              </a:rPr>
              <a:t>Agriculture)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 flipH="1">
            <a:off x="6553200" y="2606142"/>
            <a:ext cx="288925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" sz="2000"/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 flipH="1" flipV="1">
            <a:off x="5927725" y="2529942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" sz="2000"/>
          </a:p>
        </p:txBody>
      </p:sp>
      <p:sp>
        <p:nvSpPr>
          <p:cNvPr id="32" name="TextBox 31"/>
          <p:cNvSpPr txBox="1"/>
          <p:nvPr/>
        </p:nvSpPr>
        <p:spPr>
          <a:xfrm>
            <a:off x="2651446" y="1368404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UY" sz="2000" dirty="0"/>
          </a:p>
        </p:txBody>
      </p:sp>
      <p:sp>
        <p:nvSpPr>
          <p:cNvPr id="33" name="Rectangle 32"/>
          <p:cNvSpPr/>
          <p:nvPr/>
        </p:nvSpPr>
        <p:spPr>
          <a:xfrm>
            <a:off x="160097" y="550690"/>
            <a:ext cx="8823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Science and Society: Information Chains, Networks</a:t>
            </a:r>
            <a:endParaRPr lang="en-US" b="1" dirty="0"/>
          </a:p>
        </p:txBody>
      </p:sp>
      <p:grpSp>
        <p:nvGrpSpPr>
          <p:cNvPr id="2" name="Group 35"/>
          <p:cNvGrpSpPr/>
          <p:nvPr/>
        </p:nvGrpSpPr>
        <p:grpSpPr>
          <a:xfrm>
            <a:off x="2286000" y="2529942"/>
            <a:ext cx="914400" cy="342900"/>
            <a:chOff x="2286000" y="2515343"/>
            <a:chExt cx="914400" cy="342900"/>
          </a:xfrm>
        </p:grpSpPr>
        <p:sp>
          <p:nvSpPr>
            <p:cNvPr id="34" name="Line 39"/>
            <p:cNvSpPr>
              <a:spLocks noChangeShapeType="1"/>
            </p:cNvSpPr>
            <p:nvPr/>
          </p:nvSpPr>
          <p:spPr bwMode="auto">
            <a:xfrm flipH="1">
              <a:off x="2911475" y="2591543"/>
              <a:ext cx="288925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" sz="2000"/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 flipH="1" flipV="1">
              <a:off x="2286000" y="2515343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" sz="200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645104" y="5548971"/>
            <a:ext cx="1305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Ministry,</a:t>
            </a:r>
          </a:p>
          <a:p>
            <a:pPr algn="ctr"/>
            <a:r>
              <a:rPr lang="en-US" sz="1400" i="1" dirty="0" smtClean="0"/>
              <a:t>Agribusiness,</a:t>
            </a:r>
          </a:p>
          <a:p>
            <a:pPr algn="ctr"/>
            <a:r>
              <a:rPr lang="en-US" sz="1400" i="1" dirty="0" smtClean="0"/>
              <a:t>Insurance</a:t>
            </a:r>
            <a:endParaRPr lang="en-US" sz="14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14599"/>
            <a:ext cx="9152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000" b="1" dirty="0" smtClean="0">
                <a:solidFill>
                  <a:srgbClr val="008000"/>
                </a:solidFill>
              </a:rPr>
              <a:t>Challenge: Advances in Science not proportional to Applications in Decisions / Policy</a:t>
            </a:r>
            <a:endParaRPr lang="es-UY" sz="2000" b="1" dirty="0">
              <a:solidFill>
                <a:srgbClr val="008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934682" y="1012355"/>
            <a:ext cx="3145765" cy="1909328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2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8" grpId="0" animBg="1"/>
      <p:bldP spid="311309" grpId="0" animBg="1"/>
      <p:bldP spid="311310" grpId="0" animBg="1"/>
      <p:bldP spid="311311" grpId="0" animBg="1"/>
      <p:bldP spid="311312" grpId="0" animBg="1"/>
      <p:bldP spid="311315" grpId="0" animBg="1"/>
      <p:bldP spid="311316" grpId="0" animBg="1"/>
      <p:bldP spid="311317" grpId="0"/>
      <p:bldP spid="311318" grpId="0"/>
      <p:bldP spid="311325" grpId="0" animBg="1"/>
      <p:bldP spid="311326" grpId="0" animBg="1"/>
      <p:bldP spid="311327" grpId="0" animBg="1"/>
      <p:bldP spid="311328" grpId="0" animBg="1"/>
      <p:bldP spid="311329" grpId="0" animBg="1"/>
      <p:bldP spid="311330" grpId="0" animBg="1"/>
      <p:bldP spid="311331" grpId="0" animBg="1"/>
      <p:bldP spid="311332" grpId="0" animBg="1"/>
      <p:bldP spid="311333" grpId="0"/>
      <p:bldP spid="311334" grpId="0"/>
      <p:bldP spid="311337" grpId="0"/>
      <p:bldP spid="30" grpId="0" animBg="1"/>
      <p:bldP spid="31" grpId="0" animBg="1"/>
      <p:bldP spid="33" grpId="0"/>
      <p:bldP spid="37" grpId="0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60337" y="0"/>
            <a:ext cx="88233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000" b="1" dirty="0" smtClean="0"/>
              <a:t>Science and Society: Information Networks</a:t>
            </a:r>
          </a:p>
          <a:p>
            <a:pPr lvl="1" algn="ctr"/>
            <a:r>
              <a:rPr lang="en-US" b="1" dirty="0" smtClean="0"/>
              <a:t>(Very) Simplified Example in Agriculture</a:t>
            </a:r>
            <a:endParaRPr lang="en-US" b="1" dirty="0"/>
          </a:p>
        </p:txBody>
      </p:sp>
      <p:grpSp>
        <p:nvGrpSpPr>
          <p:cNvPr id="2" name="Group 56"/>
          <p:cNvGrpSpPr/>
          <p:nvPr/>
        </p:nvGrpSpPr>
        <p:grpSpPr>
          <a:xfrm>
            <a:off x="152739" y="929895"/>
            <a:ext cx="8825417" cy="5121048"/>
            <a:chOff x="152739" y="929895"/>
            <a:chExt cx="8825417" cy="5121048"/>
          </a:xfrm>
        </p:grpSpPr>
        <p:cxnSp>
          <p:nvCxnSpPr>
            <p:cNvPr id="74" name="Shape 73"/>
            <p:cNvCxnSpPr/>
            <p:nvPr/>
          </p:nvCxnSpPr>
          <p:spPr>
            <a:xfrm rot="5400000" flipH="1" flipV="1">
              <a:off x="1814029" y="2702287"/>
              <a:ext cx="2112506" cy="2705054"/>
            </a:xfrm>
            <a:prstGeom prst="bentConnector4">
              <a:avLst>
                <a:gd name="adj1" fmla="val -10821"/>
                <a:gd name="adj2" fmla="val 110038"/>
              </a:avLst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1308" name="Text Box 12"/>
            <p:cNvSpPr txBox="1">
              <a:spLocks noChangeArrowheads="1"/>
            </p:cNvSpPr>
            <p:nvPr/>
          </p:nvSpPr>
          <p:spPr bwMode="auto">
            <a:xfrm>
              <a:off x="152739" y="2715461"/>
              <a:ext cx="1313982" cy="8309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International </a:t>
              </a:r>
            </a:p>
            <a:p>
              <a:pPr algn="ctr"/>
              <a:r>
                <a:rPr lang="en-US" sz="1600" dirty="0"/>
                <a:t>Research 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Climate</a:t>
              </a:r>
              <a:endParaRPr lang="en-US" sz="1600" dirty="0"/>
            </a:p>
          </p:txBody>
        </p:sp>
        <p:sp>
          <p:nvSpPr>
            <p:cNvPr id="311309" name="Text Box 13"/>
            <p:cNvSpPr txBox="1">
              <a:spLocks noChangeArrowheads="1"/>
            </p:cNvSpPr>
            <p:nvPr/>
          </p:nvSpPr>
          <p:spPr bwMode="auto">
            <a:xfrm>
              <a:off x="2225780" y="2925566"/>
              <a:ext cx="1185863" cy="584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Local</a:t>
              </a:r>
            </a:p>
            <a:p>
              <a:pPr algn="ctr"/>
              <a:r>
                <a:rPr lang="en-US" sz="1600" dirty="0"/>
                <a:t>University</a:t>
              </a:r>
            </a:p>
          </p:txBody>
        </p:sp>
        <p:sp>
          <p:nvSpPr>
            <p:cNvPr id="311310" name="Text Box 14"/>
            <p:cNvSpPr txBox="1">
              <a:spLocks noChangeArrowheads="1"/>
            </p:cNvSpPr>
            <p:nvPr/>
          </p:nvSpPr>
          <p:spPr bwMode="auto">
            <a:xfrm>
              <a:off x="4572000" y="3377548"/>
              <a:ext cx="1336675" cy="83026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66CC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Agricultural</a:t>
              </a:r>
            </a:p>
            <a:p>
              <a:pPr algn="ctr"/>
              <a:r>
                <a:rPr lang="en-US" sz="1600" dirty="0"/>
                <a:t>Research</a:t>
              </a:r>
            </a:p>
            <a:p>
              <a:pPr algn="ctr"/>
              <a:r>
                <a:rPr lang="en-US" sz="1600" dirty="0"/>
                <a:t>Institute</a:t>
              </a:r>
            </a:p>
          </p:txBody>
        </p:sp>
        <p:sp>
          <p:nvSpPr>
            <p:cNvPr id="311311" name="Text Box 15"/>
            <p:cNvSpPr txBox="1">
              <a:spLocks noChangeArrowheads="1"/>
            </p:cNvSpPr>
            <p:nvPr/>
          </p:nvSpPr>
          <p:spPr bwMode="auto">
            <a:xfrm>
              <a:off x="6191423" y="3115203"/>
              <a:ext cx="971440" cy="584776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smtClean="0"/>
                <a:t>Advisers</a:t>
              </a:r>
            </a:p>
            <a:p>
              <a:pPr algn="ctr"/>
              <a:r>
                <a:rPr lang="en-US" sz="1600" dirty="0" smtClean="0"/>
                <a:t>Farmers</a:t>
              </a:r>
            </a:p>
          </p:txBody>
        </p:sp>
        <p:sp>
          <p:nvSpPr>
            <p:cNvPr id="311312" name="Text Box 16"/>
            <p:cNvSpPr txBox="1">
              <a:spLocks noChangeArrowheads="1"/>
            </p:cNvSpPr>
            <p:nvPr/>
          </p:nvSpPr>
          <p:spPr bwMode="auto">
            <a:xfrm>
              <a:off x="7640743" y="2175288"/>
              <a:ext cx="903287" cy="338138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Farmer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43883" y="2925566"/>
              <a:ext cx="891390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Ministry</a:t>
              </a: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986349" y="4207810"/>
              <a:ext cx="1062811" cy="8309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smtClean="0"/>
                <a:t>Regional</a:t>
              </a:r>
            </a:p>
            <a:p>
              <a:pPr algn="ctr"/>
              <a:r>
                <a:rPr lang="en-US" sz="1600" dirty="0"/>
                <a:t>Research </a:t>
              </a:r>
            </a:p>
            <a:p>
              <a:pPr algn="ctr"/>
              <a:r>
                <a:rPr lang="en-US" sz="1600" dirty="0"/>
                <a:t>Institute</a:t>
              </a: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740805" y="1345026"/>
              <a:ext cx="1313982" cy="8309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International </a:t>
              </a:r>
            </a:p>
            <a:p>
              <a:pPr algn="ctr"/>
              <a:r>
                <a:rPr lang="en-US" sz="1600" dirty="0"/>
                <a:t>Research 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Agriculture</a:t>
              </a:r>
              <a:endParaRPr lang="en-US" sz="1600" dirty="0"/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3187870" y="3705085"/>
              <a:ext cx="1185863" cy="584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Local</a:t>
              </a:r>
            </a:p>
            <a:p>
              <a:pPr algn="ctr"/>
              <a:r>
                <a:rPr lang="en-US" sz="1600" dirty="0"/>
                <a:t>University</a:t>
              </a:r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2433742" y="1883188"/>
              <a:ext cx="1185863" cy="584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Local</a:t>
              </a:r>
            </a:p>
            <a:p>
              <a:pPr algn="ctr"/>
              <a:r>
                <a:rPr lang="en-US" sz="1600" dirty="0"/>
                <a:t>University</a:t>
              </a:r>
            </a:p>
          </p:txBody>
        </p: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3871125" y="929895"/>
              <a:ext cx="1290838" cy="83099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66CC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smtClean="0"/>
                <a:t>Rural Social</a:t>
              </a:r>
            </a:p>
            <a:p>
              <a:pPr algn="ctr"/>
              <a:r>
                <a:rPr lang="en-US" sz="1600" dirty="0"/>
                <a:t>Research</a:t>
              </a:r>
            </a:p>
            <a:p>
              <a:pPr algn="ctr"/>
              <a:r>
                <a:rPr lang="en-US" sz="1600" dirty="0"/>
                <a:t>Institute</a:t>
              </a: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4677112" y="5219946"/>
              <a:ext cx="1062811" cy="83099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66CC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smtClean="0"/>
                <a:t>Climate</a:t>
              </a:r>
            </a:p>
            <a:p>
              <a:pPr algn="ctr"/>
              <a:r>
                <a:rPr lang="en-US" sz="1600" dirty="0"/>
                <a:t>Research</a:t>
              </a:r>
            </a:p>
            <a:p>
              <a:pPr algn="ctr"/>
              <a:r>
                <a:rPr lang="en-US" sz="1600" dirty="0"/>
                <a:t>Institute</a:t>
              </a: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6077109" y="929895"/>
              <a:ext cx="1085754" cy="584776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Extension</a:t>
              </a:r>
            </a:p>
            <a:p>
              <a:pPr algn="ctr"/>
              <a:r>
                <a:rPr lang="en-US" sz="1600" dirty="0"/>
                <a:t>Service</a:t>
              </a:r>
              <a:r>
                <a:rPr lang="en-US" sz="1600" dirty="0" smtClean="0"/>
                <a:t>,</a:t>
              </a:r>
            </a:p>
          </p:txBody>
        </p:sp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6280365" y="4376879"/>
              <a:ext cx="652042" cy="338554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smtClean="0"/>
                <a:t>NGO</a:t>
              </a:r>
              <a:endParaRPr lang="en-US" sz="1600" dirty="0"/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6280365" y="2005643"/>
              <a:ext cx="971440" cy="584776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smtClean="0"/>
                <a:t>Advisers</a:t>
              </a:r>
            </a:p>
            <a:p>
              <a:pPr algn="ctr"/>
              <a:r>
                <a:rPr lang="en-US" sz="1600" dirty="0" smtClean="0"/>
                <a:t>Ministry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40743" y="4207810"/>
              <a:ext cx="1085754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Insurance</a:t>
              </a:r>
              <a:endParaRPr lang="en-US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18789" y="3530702"/>
              <a:ext cx="1359367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Agribusiness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49452" y="2392295"/>
              <a:ext cx="1632578" cy="5847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Meteorological</a:t>
              </a:r>
            </a:p>
            <a:p>
              <a:pPr algn="ctr"/>
              <a:r>
                <a:rPr lang="en-US" sz="1600" dirty="0" smtClean="0"/>
                <a:t>Service</a:t>
              </a:r>
              <a:endParaRPr lang="en-US" sz="16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2105821" y="1514670"/>
              <a:ext cx="1742384" cy="15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311308" idx="3"/>
            </p:cNvCxnSpPr>
            <p:nvPr/>
          </p:nvCxnSpPr>
          <p:spPr>
            <a:xfrm flipV="1">
              <a:off x="1466721" y="2392296"/>
              <a:ext cx="965434" cy="73866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55"/>
            <p:cNvCxnSpPr/>
            <p:nvPr/>
          </p:nvCxnSpPr>
          <p:spPr>
            <a:xfrm flipV="1">
              <a:off x="2222605" y="3604119"/>
              <a:ext cx="2346220" cy="1077218"/>
            </a:xfrm>
            <a:prstGeom prst="bentConnector3">
              <a:avLst>
                <a:gd name="adj1" fmla="val 10801"/>
              </a:avLst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 flipV="1">
              <a:off x="5550149" y="4280805"/>
              <a:ext cx="2075996" cy="1012136"/>
            </a:xfrm>
            <a:prstGeom prst="bentConnector3">
              <a:avLst>
                <a:gd name="adj1" fmla="val 28904"/>
              </a:avLst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hape 67"/>
            <p:cNvCxnSpPr>
              <a:stCxn id="311308" idx="2"/>
              <a:endCxn id="44" idx="1"/>
            </p:cNvCxnSpPr>
            <p:nvPr/>
          </p:nvCxnSpPr>
          <p:spPr>
            <a:xfrm rot="16200000" flipH="1">
              <a:off x="3045198" y="1310989"/>
              <a:ext cx="999698" cy="5470635"/>
            </a:xfrm>
            <a:prstGeom prst="curvedConnector2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>
              <a:stCxn id="49" idx="3"/>
            </p:cNvCxnSpPr>
            <p:nvPr/>
          </p:nvCxnSpPr>
          <p:spPr>
            <a:xfrm flipV="1">
              <a:off x="5882030" y="1436995"/>
              <a:ext cx="195079" cy="1247688"/>
            </a:xfrm>
            <a:prstGeom prst="bentConnector2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41" idx="2"/>
            </p:cNvCxnSpPr>
            <p:nvPr/>
          </p:nvCxnSpPr>
          <p:spPr>
            <a:xfrm rot="5400000">
              <a:off x="4193539" y="2069289"/>
              <a:ext cx="631403" cy="1460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41" idx="3"/>
            </p:cNvCxnSpPr>
            <p:nvPr/>
          </p:nvCxnSpPr>
          <p:spPr>
            <a:xfrm flipV="1">
              <a:off x="5161963" y="1345026"/>
              <a:ext cx="915146" cy="36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311312" idx="0"/>
            </p:cNvCxnSpPr>
            <p:nvPr/>
          </p:nvCxnSpPr>
          <p:spPr>
            <a:xfrm>
              <a:off x="7162863" y="1345026"/>
              <a:ext cx="929524" cy="83026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49" idx="1"/>
            </p:cNvCxnSpPr>
            <p:nvPr/>
          </p:nvCxnSpPr>
          <p:spPr>
            <a:xfrm>
              <a:off x="3619605" y="2467388"/>
              <a:ext cx="629847" cy="21729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40" idx="2"/>
            </p:cNvCxnSpPr>
            <p:nvPr/>
          </p:nvCxnSpPr>
          <p:spPr>
            <a:xfrm rot="5400000">
              <a:off x="2787871" y="2686763"/>
              <a:ext cx="458178" cy="1942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37" idx="0"/>
              <a:endCxn id="311312" idx="2"/>
            </p:cNvCxnSpPr>
            <p:nvPr/>
          </p:nvCxnSpPr>
          <p:spPr>
            <a:xfrm rot="5400000" flipH="1" flipV="1">
              <a:off x="7884912" y="2718092"/>
              <a:ext cx="412140" cy="28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hape 95"/>
            <p:cNvCxnSpPr>
              <a:endCxn id="311312" idx="3"/>
            </p:cNvCxnSpPr>
            <p:nvPr/>
          </p:nvCxnSpPr>
          <p:spPr>
            <a:xfrm rot="16200000" flipV="1">
              <a:off x="8052560" y="2835828"/>
              <a:ext cx="1165409" cy="182467"/>
            </a:xfrm>
            <a:prstGeom prst="curvedConnector2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48" idx="2"/>
            </p:cNvCxnSpPr>
            <p:nvPr/>
          </p:nvCxnSpPr>
          <p:spPr>
            <a:xfrm rot="5400000">
              <a:off x="8125872" y="4035209"/>
              <a:ext cx="338554" cy="664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5908675" y="2925566"/>
              <a:ext cx="1710114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40" idx="3"/>
            </p:cNvCxnSpPr>
            <p:nvPr/>
          </p:nvCxnSpPr>
          <p:spPr>
            <a:xfrm>
              <a:off x="3619605" y="2175288"/>
              <a:ext cx="266076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311309" idx="3"/>
            </p:cNvCxnSpPr>
            <p:nvPr/>
          </p:nvCxnSpPr>
          <p:spPr>
            <a:xfrm flipV="1">
              <a:off x="3411643" y="2925566"/>
              <a:ext cx="811166" cy="2921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5400000" flipH="1" flipV="1">
              <a:off x="913169" y="2446169"/>
              <a:ext cx="538585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5400000" flipH="1" flipV="1">
              <a:off x="911581" y="3868462"/>
              <a:ext cx="538585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urved Connector 109"/>
            <p:cNvCxnSpPr>
              <a:stCxn id="39" idx="2"/>
              <a:endCxn id="42" idx="0"/>
            </p:cNvCxnSpPr>
            <p:nvPr/>
          </p:nvCxnSpPr>
          <p:spPr>
            <a:xfrm rot="16200000" flipH="1">
              <a:off x="4029330" y="4040757"/>
              <a:ext cx="930661" cy="1427716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5400000" flipH="1" flipV="1">
              <a:off x="5044081" y="4713878"/>
              <a:ext cx="101213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311310" idx="0"/>
            </p:cNvCxnSpPr>
            <p:nvPr/>
          </p:nvCxnSpPr>
          <p:spPr>
            <a:xfrm rot="16200000" flipV="1">
              <a:off x="5054968" y="3192177"/>
              <a:ext cx="338922" cy="3181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46" idx="3"/>
            </p:cNvCxnSpPr>
            <p:nvPr/>
          </p:nvCxnSpPr>
          <p:spPr>
            <a:xfrm>
              <a:off x="7251805" y="2298031"/>
              <a:ext cx="392078" cy="62753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43" idx="2"/>
            </p:cNvCxnSpPr>
            <p:nvPr/>
          </p:nvCxnSpPr>
          <p:spPr>
            <a:xfrm rot="16200000" flipH="1">
              <a:off x="6378317" y="1756339"/>
              <a:ext cx="490972" cy="763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311311" idx="0"/>
              <a:endCxn id="311312" idx="1"/>
            </p:cNvCxnSpPr>
            <p:nvPr/>
          </p:nvCxnSpPr>
          <p:spPr>
            <a:xfrm rot="5400000" flipH="1" flipV="1">
              <a:off x="6773520" y="2247980"/>
              <a:ext cx="770846" cy="9636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urved Connector 123"/>
            <p:cNvCxnSpPr>
              <a:stCxn id="37" idx="1"/>
              <a:endCxn id="47" idx="1"/>
            </p:cNvCxnSpPr>
            <p:nvPr/>
          </p:nvCxnSpPr>
          <p:spPr>
            <a:xfrm rot="10800000" flipV="1">
              <a:off x="7640743" y="3094843"/>
              <a:ext cx="3140" cy="1282244"/>
            </a:xfrm>
            <a:prstGeom prst="curvedConnector3">
              <a:avLst>
                <a:gd name="adj1" fmla="val 7380255"/>
              </a:avLst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38" idx="3"/>
            </p:cNvCxnSpPr>
            <p:nvPr/>
          </p:nvCxnSpPr>
          <p:spPr>
            <a:xfrm>
              <a:off x="2054787" y="1760525"/>
              <a:ext cx="365359" cy="12339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44" idx="0"/>
            </p:cNvCxnSpPr>
            <p:nvPr/>
          </p:nvCxnSpPr>
          <p:spPr>
            <a:xfrm rot="5400000" flipH="1" flipV="1">
              <a:off x="6277288" y="4034183"/>
              <a:ext cx="671794" cy="1359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6932407" y="4787901"/>
              <a:ext cx="1074032" cy="5847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Financial</a:t>
              </a:r>
            </a:p>
            <a:p>
              <a:r>
                <a:rPr lang="en-US" sz="1600" dirty="0" smtClean="0"/>
                <a:t>Services</a:t>
              </a:r>
              <a:endParaRPr lang="en-US" sz="1600" dirty="0"/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 flipV="1">
              <a:off x="7618789" y="4546364"/>
              <a:ext cx="470788" cy="24153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urved Connector 133"/>
            <p:cNvCxnSpPr/>
            <p:nvPr/>
          </p:nvCxnSpPr>
          <p:spPr>
            <a:xfrm rot="5400000">
              <a:off x="6642877" y="3739520"/>
              <a:ext cx="1584841" cy="36698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>
              <a:stCxn id="42" idx="3"/>
            </p:cNvCxnSpPr>
            <p:nvPr/>
          </p:nvCxnSpPr>
          <p:spPr>
            <a:xfrm flipV="1">
              <a:off x="5739923" y="5220740"/>
              <a:ext cx="1192484" cy="41470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37" idx="2"/>
            </p:cNvCxnSpPr>
            <p:nvPr/>
          </p:nvCxnSpPr>
          <p:spPr>
            <a:xfrm rot="16200000" flipH="1">
              <a:off x="7968159" y="3385538"/>
              <a:ext cx="245646" cy="280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rot="10800000">
              <a:off x="1517756" y="3599964"/>
              <a:ext cx="1670115" cy="26929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/>
          <p:cNvSpPr txBox="1"/>
          <p:nvPr/>
        </p:nvSpPr>
        <p:spPr>
          <a:xfrm>
            <a:off x="57911" y="5552182"/>
            <a:ext cx="4514089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Understand the Network (links, processes)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Define priorities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“Target” users (problems/demands)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Strengthen links, communication</a:t>
            </a:r>
          </a:p>
          <a:p>
            <a:pPr>
              <a:buFont typeface="Arial"/>
              <a:buChar char="•"/>
            </a:pPr>
            <a:endParaRPr lang="en-US" sz="16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8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801688" y="2590800"/>
            <a:ext cx="3988893" cy="34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  <a:latin typeface="Tahoma"/>
                <a:ea typeface="ＭＳ Ｐゴシック" pitchFamily="-105" charset="-128"/>
                <a:cs typeface="Tahoma"/>
              </a:rPr>
              <a:t>Climate Science and Information</a:t>
            </a: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0000FF"/>
              </a:solidFill>
              <a:latin typeface="Tahoma"/>
              <a:ea typeface="ＭＳ Ｐゴシック" pitchFamily="-105" charset="-128"/>
              <a:cs typeface="Tahoma"/>
            </a:endParaRPr>
          </a:p>
          <a:p>
            <a:pPr>
              <a:lnSpc>
                <a:spcPct val="120000"/>
              </a:lnSpc>
            </a:pPr>
            <a:endParaRPr lang="en-US" b="1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  <a:latin typeface="Tahoma"/>
                <a:cs typeface="Tahoma"/>
              </a:rPr>
              <a:t>Sectorial and Regional Research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Tahoma"/>
                <a:cs typeface="Tahoma"/>
              </a:rPr>
              <a:t>Environmental </a:t>
            </a:r>
            <a:r>
              <a:rPr lang="en-US" dirty="0">
                <a:solidFill>
                  <a:srgbClr val="0000FF"/>
                </a:solidFill>
                <a:latin typeface="Tahoma"/>
                <a:cs typeface="Tahoma"/>
              </a:rPr>
              <a:t>Monitoring</a:t>
            </a:r>
            <a:endParaRPr lang="en-US" dirty="0">
              <a:solidFill>
                <a:srgbClr val="0000FF"/>
              </a:solidFill>
              <a:latin typeface="Tahoma"/>
              <a:ea typeface="ＭＳ Ｐゴシック" pitchFamily="-105" charset="-128"/>
              <a:cs typeface="Tahoma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chemeClr val="hlink"/>
                </a:solidFill>
                <a:latin typeface="Tahoma"/>
                <a:ea typeface="ＭＳ Ｐゴシック" pitchFamily="-105" charset="-128"/>
                <a:cs typeface="Tahoma"/>
              </a:rPr>
              <a:t>Agriculture / Food Security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chemeClr val="hlink"/>
                </a:solidFill>
                <a:latin typeface="Tahoma"/>
                <a:ea typeface="ＭＳ Ｐゴシック" pitchFamily="-105" charset="-128"/>
                <a:cs typeface="Tahoma"/>
              </a:rPr>
              <a:t>Health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hlink"/>
                </a:solidFill>
                <a:latin typeface="Tahoma"/>
                <a:ea typeface="ＭＳ Ｐゴシック" pitchFamily="-105" charset="-128"/>
                <a:cs typeface="Tahoma"/>
              </a:rPr>
              <a:t>Water Resources</a:t>
            </a:r>
            <a:endParaRPr lang="en-US" dirty="0">
              <a:solidFill>
                <a:schemeClr val="hlink"/>
              </a:solidFill>
              <a:latin typeface="Tahoma"/>
              <a:ea typeface="ＭＳ Ｐゴシック" pitchFamily="-105" charset="-128"/>
              <a:cs typeface="Tahoma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chemeClr val="hlink"/>
                </a:solidFill>
                <a:latin typeface="Tahoma"/>
                <a:ea typeface="ＭＳ Ｐゴシック" pitchFamily="-105" charset="-128"/>
                <a:cs typeface="Tahoma"/>
              </a:rPr>
              <a:t>Natural Ecosystems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chemeClr val="hlink"/>
                </a:solidFill>
                <a:latin typeface="Tahoma"/>
                <a:ea typeface="ＭＳ Ｐゴシック" pitchFamily="-105" charset="-128"/>
                <a:cs typeface="Tahoma"/>
              </a:rPr>
              <a:t>Disasters / Livelihoods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90675"/>
            <a:ext cx="3048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2621" y="1701800"/>
            <a:ext cx="17589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5587710" y="2750640"/>
            <a:ext cx="3493264" cy="161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rPr>
              <a:t>Regions:</a:t>
            </a:r>
          </a:p>
          <a:p>
            <a:pPr>
              <a:lnSpc>
                <a:spcPct val="110000"/>
              </a:lnSpc>
            </a:pPr>
            <a:endParaRPr lang="en-US" b="1" dirty="0">
              <a:latin typeface="Tahoma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rPr>
              <a:t>Africa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rPr>
              <a:t>Asia / Pacific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rPr>
              <a:t>Latin America / Caribbean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822325" y="2090738"/>
            <a:ext cx="10077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rPr>
              <a:t>Topics: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3022600" y="1447800"/>
            <a:ext cx="1143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5232" name="Line 16"/>
          <p:cNvSpPr>
            <a:spLocks noChangeShapeType="1"/>
          </p:cNvSpPr>
          <p:nvPr/>
        </p:nvSpPr>
        <p:spPr bwMode="auto">
          <a:xfrm>
            <a:off x="609600" y="364632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5233" name="Line 17"/>
          <p:cNvSpPr>
            <a:spLocks noChangeShapeType="1"/>
          </p:cNvSpPr>
          <p:nvPr/>
        </p:nvSpPr>
        <p:spPr bwMode="auto">
          <a:xfrm>
            <a:off x="6096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60325" y="27432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50%</a:t>
            </a:r>
          </a:p>
        </p:txBody>
      </p:sp>
      <p:sp>
        <p:nvSpPr>
          <p:cNvPr id="265235" name="Text Box 19"/>
          <p:cNvSpPr txBox="1">
            <a:spLocks noChangeArrowheads="1"/>
          </p:cNvSpPr>
          <p:nvPr/>
        </p:nvSpPr>
        <p:spPr bwMode="auto">
          <a:xfrm>
            <a:off x="76200" y="483695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00692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32" grpId="0" animBg="1"/>
      <p:bldP spid="265233" grpId="0" animBg="1"/>
      <p:bldP spid="265234" grpId="0"/>
      <p:bldP spid="2652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28600" y="5334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ahoma" charset="0"/>
                <a:ea typeface="Calibri" charset="0"/>
                <a:cs typeface="Calibri" charset="0"/>
              </a:rPr>
              <a:t>Gap between Science and </a:t>
            </a:r>
            <a:r>
              <a:rPr lang="en-US" sz="2800" dirty="0" smtClean="0">
                <a:latin typeface="Tahoma" charset="0"/>
                <a:ea typeface="Calibri" charset="0"/>
                <a:cs typeface="Calibri" charset="0"/>
              </a:rPr>
              <a:t>Policy, Decisions, </a:t>
            </a:r>
            <a:r>
              <a:rPr lang="en-US" sz="2800" dirty="0">
                <a:latin typeface="Tahoma" charset="0"/>
                <a:ea typeface="Calibri" charset="0"/>
                <a:cs typeface="Calibri" charset="0"/>
              </a:rPr>
              <a:t>Society</a:t>
            </a:r>
            <a:endParaRPr lang="es-ES" sz="2800" dirty="0"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9722" y="1915337"/>
            <a:ext cx="6942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400" dirty="0">
                <a:solidFill>
                  <a:srgbClr val="008000"/>
                </a:solidFill>
              </a:rPr>
              <a:t>2.  Science traditional reductionist approach:</a:t>
            </a:r>
          </a:p>
          <a:p>
            <a:pPr marL="457200" indent="-457200"/>
            <a:r>
              <a:rPr lang="en-US" sz="2400" dirty="0">
                <a:solidFill>
                  <a:srgbClr val="008000"/>
                </a:solidFill>
              </a:rPr>
              <a:t>     Create </a:t>
            </a:r>
            <a:r>
              <a:rPr lang="en-US" sz="2400" dirty="0" smtClean="0">
                <a:solidFill>
                  <a:srgbClr val="008000"/>
                </a:solidFill>
              </a:rPr>
              <a:t>“islands </a:t>
            </a:r>
            <a:r>
              <a:rPr lang="en-US" sz="2400" dirty="0">
                <a:solidFill>
                  <a:srgbClr val="008000"/>
                </a:solidFill>
              </a:rPr>
              <a:t>of knowledge in a sea of </a:t>
            </a:r>
            <a:r>
              <a:rPr lang="en-US" sz="2400" dirty="0" smtClean="0">
                <a:solidFill>
                  <a:srgbClr val="008000"/>
                </a:solidFill>
              </a:rPr>
              <a:t>ignorance”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6116262" y="6550275"/>
            <a:ext cx="24698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600" b="0" i="1" dirty="0"/>
              <a:t>(Meinke et al., 2007; 2009)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722" y="1306050"/>
            <a:ext cx="91230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400" smtClean="0">
                <a:solidFill>
                  <a:srgbClr val="0000FF"/>
                </a:solidFill>
              </a:rPr>
              <a:t>Decision-makers approach problems holistically and often intuitively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599"/>
            <a:ext cx="9152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000" b="1" dirty="0" smtClean="0">
                <a:solidFill>
                  <a:srgbClr val="008000"/>
                </a:solidFill>
              </a:rPr>
              <a:t>Challenge: Advances in Science not proportional to Applications in Decisions / Policy</a:t>
            </a:r>
            <a:endParaRPr lang="es-UY" sz="2000" b="1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828" y="6048388"/>
            <a:ext cx="6577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rgbClr val="0000FF"/>
                </a:solidFill>
              </a:rPr>
              <a:t>Common </a:t>
            </a:r>
            <a:r>
              <a:rPr lang="en-US" sz="2000" b="1" dirty="0">
                <a:solidFill>
                  <a:srgbClr val="0000FF"/>
                </a:solidFill>
              </a:rPr>
              <a:t>lack of Integration of Socially Relevant Outcomes</a:t>
            </a:r>
            <a:r>
              <a:rPr lang="es-ES" sz="20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660" y="2893501"/>
            <a:ext cx="5096356" cy="31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2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1234210" y="76200"/>
            <a:ext cx="671209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Tahoma" pitchFamily="-105" charset="0"/>
              </a:rPr>
              <a:t>Need to </a:t>
            </a:r>
            <a:r>
              <a:rPr lang="en-US" sz="2400" dirty="0">
                <a:solidFill>
                  <a:srgbClr val="FF0000"/>
                </a:solidFill>
                <a:latin typeface="Tahoma" pitchFamily="-105" charset="0"/>
              </a:rPr>
              <a:t>Integrate</a:t>
            </a:r>
            <a:r>
              <a:rPr lang="en-US" sz="2400" dirty="0">
                <a:latin typeface="Tahoma" pitchFamily="-105" charset="0"/>
              </a:rPr>
              <a:t> Science-Based Information of</a:t>
            </a:r>
          </a:p>
          <a:p>
            <a:pPr algn="ctr"/>
            <a:r>
              <a:rPr lang="en-US" sz="2400" dirty="0">
                <a:latin typeface="Tahoma" pitchFamily="-105" charset="0"/>
              </a:rPr>
              <a:t>Climate, Agronomy/Water/</a:t>
            </a:r>
            <a:r>
              <a:rPr lang="en-US" sz="2400" dirty="0" smtClean="0">
                <a:latin typeface="Tahoma" pitchFamily="-105" charset="0"/>
              </a:rPr>
              <a:t>Health/Ecosystems</a:t>
            </a:r>
            <a:endParaRPr lang="en-US" sz="2400" dirty="0">
              <a:latin typeface="Tahoma" pitchFamily="-105" charset="0"/>
            </a:endParaRPr>
          </a:p>
          <a:p>
            <a:pPr algn="ctr"/>
            <a:r>
              <a:rPr lang="en-US" sz="2400" dirty="0">
                <a:latin typeface="Tahoma" pitchFamily="-105" charset="0"/>
              </a:rPr>
              <a:t>at different Scales (Temporal, Spatial) 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1391427" y="1547279"/>
            <a:ext cx="5963591" cy="21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and</a:t>
            </a:r>
          </a:p>
          <a:p>
            <a:pPr algn="ctr"/>
            <a:r>
              <a:rPr lang="en-US" sz="2400" dirty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latin typeface="Tahoma" pitchFamily="-105" charset="0"/>
              </a:rPr>
              <a:t>Produce Information that is 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  <a:latin typeface="Tahoma" pitchFamily="-105" charset="0"/>
              </a:rPr>
              <a:t>UNDERSTANDABLE</a:t>
            </a:r>
            <a:r>
              <a:rPr lang="en-US" sz="2400" dirty="0">
                <a:latin typeface="Tahoma" pitchFamily="-105" charset="0"/>
              </a:rPr>
              <a:t> </a:t>
            </a:r>
            <a:r>
              <a:rPr lang="en-US" sz="2400" dirty="0" smtClean="0">
                <a:latin typeface="Tahoma" pitchFamily="-105" charset="0"/>
              </a:rPr>
              <a:t>that </a:t>
            </a:r>
            <a:r>
              <a:rPr lang="en-US" sz="2400" dirty="0" smtClean="0">
                <a:solidFill>
                  <a:srgbClr val="FF0000"/>
                </a:solidFill>
                <a:latin typeface="Tahoma" pitchFamily="-105" charset="0"/>
              </a:rPr>
              <a:t>TRIGGER</a:t>
            </a:r>
            <a:r>
              <a:rPr lang="en-US" sz="2400" dirty="0" smtClean="0">
                <a:latin typeface="Tahoma" pitchFamily="-105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ahoma" pitchFamily="-105" charset="0"/>
              </a:rPr>
              <a:t>ACTION</a:t>
            </a:r>
            <a:endParaRPr lang="en-US" sz="2400" dirty="0">
              <a:solidFill>
                <a:srgbClr val="FF0000"/>
              </a:solidFill>
              <a:latin typeface="Tahoma" pitchFamily="-105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>
                <a:latin typeface="Tahoma" pitchFamily="-105" charset="0"/>
              </a:rPr>
              <a:t>for Planning, Decision-making, Policies</a:t>
            </a:r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330668" y="5496921"/>
            <a:ext cx="8485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Tahoma" pitchFamily="-105" charset="0"/>
              </a:rPr>
              <a:t>Also: Tools </a:t>
            </a:r>
            <a:r>
              <a:rPr lang="en-US" sz="3600" dirty="0">
                <a:latin typeface="Tahoma" pitchFamily="-105" charset="0"/>
              </a:rPr>
              <a:t>for </a:t>
            </a:r>
            <a:r>
              <a:rPr lang="en-US" sz="3600" dirty="0" smtClean="0">
                <a:latin typeface="Tahoma" pitchFamily="-105" charset="0"/>
              </a:rPr>
              <a:t>Climate </a:t>
            </a:r>
            <a:r>
              <a:rPr lang="en-US" sz="3600" dirty="0">
                <a:latin typeface="Tahoma" pitchFamily="-105" charset="0"/>
              </a:rPr>
              <a:t>Risk </a:t>
            </a:r>
            <a:r>
              <a:rPr lang="en-US" sz="3600" dirty="0" smtClean="0">
                <a:latin typeface="Tahoma" pitchFamily="-105" charset="0"/>
              </a:rPr>
              <a:t>Management</a:t>
            </a:r>
            <a:endParaRPr lang="en-US" sz="3600" dirty="0">
              <a:latin typeface="Tahoma" pitchFamily="-10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4771" y="4085773"/>
            <a:ext cx="7007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UY" sz="2800" dirty="0" smtClean="0">
                <a:solidFill>
                  <a:srgbClr val="008000"/>
                </a:solidFill>
              </a:rPr>
              <a:t>Chains / Networks of Information</a:t>
            </a:r>
          </a:p>
          <a:p>
            <a:pPr marL="342900" indent="-342900">
              <a:buFont typeface="Arial"/>
              <a:buChar char="•"/>
            </a:pPr>
            <a:r>
              <a:rPr lang="es-UY" sz="2800" dirty="0" smtClean="0">
                <a:solidFill>
                  <a:srgbClr val="008000"/>
                </a:solidFill>
              </a:rPr>
              <a:t>Integrated approach, Interdisciplinary teams</a:t>
            </a:r>
            <a:endParaRPr lang="es-UY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6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5" grpId="0"/>
      <p:bldP spid="24064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s-ES" b="0">
              <a:latin typeface="Tahoma" pitchFamily="-105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752600" y="1149350"/>
            <a:ext cx="6756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6600">
                <a:solidFill>
                  <a:srgbClr val="FFFF00"/>
                </a:solidFill>
              </a:rPr>
              <a:t> I</a:t>
            </a:r>
            <a:r>
              <a:rPr lang="en-US" sz="6600">
                <a:solidFill>
                  <a:schemeClr val="bg1"/>
                </a:solidFill>
              </a:rPr>
              <a:t>nformation and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752600" y="2317750"/>
            <a:ext cx="42354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6600">
                <a:solidFill>
                  <a:srgbClr val="FFFF00"/>
                </a:solidFill>
              </a:rPr>
              <a:t>D</a:t>
            </a:r>
            <a:r>
              <a:rPr lang="en-US" sz="6600">
                <a:solidFill>
                  <a:schemeClr val="bg1"/>
                </a:solidFill>
              </a:rPr>
              <a:t>ECISION</a:t>
            </a:r>
            <a:endParaRPr lang="en-US" sz="2000">
              <a:solidFill>
                <a:schemeClr val="bg1"/>
              </a:solidFill>
              <a:latin typeface="Lucida Sans Unicode" pitchFamily="-105" charset="-52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752600" y="3486150"/>
            <a:ext cx="42354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6600">
                <a:solidFill>
                  <a:srgbClr val="FFFF00"/>
                </a:solidFill>
              </a:rPr>
              <a:t>S</a:t>
            </a:r>
            <a:r>
              <a:rPr lang="en-US" sz="6600">
                <a:solidFill>
                  <a:schemeClr val="bg1"/>
                </a:solidFill>
              </a:rPr>
              <a:t>UPPORT</a:t>
            </a:r>
            <a:endParaRPr lang="en-US" sz="2000">
              <a:solidFill>
                <a:schemeClr val="bg1"/>
              </a:solidFill>
              <a:latin typeface="Lucida Sans Unicode" pitchFamily="-105" charset="-52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752600" y="4654550"/>
            <a:ext cx="41894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6600">
                <a:solidFill>
                  <a:srgbClr val="FFFF00"/>
                </a:solidFill>
              </a:rPr>
              <a:t>S</a:t>
            </a:r>
            <a:r>
              <a:rPr lang="en-US" sz="6600">
                <a:solidFill>
                  <a:schemeClr val="bg1"/>
                </a:solidFill>
              </a:rPr>
              <a:t>YSTEMS</a:t>
            </a:r>
            <a:endParaRPr lang="en-US" sz="2000">
              <a:solidFill>
                <a:schemeClr val="bg1"/>
              </a:solidFill>
              <a:latin typeface="Lucida Sans Unicode" pitchFamily="-105" charset="-52"/>
            </a:endParaRPr>
          </a:p>
        </p:txBody>
      </p: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3350" y="6100763"/>
            <a:ext cx="914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59531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228600" y="5753100"/>
            <a:ext cx="8686800" cy="106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0900" y="5867400"/>
            <a:ext cx="581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0275" y="6076950"/>
            <a:ext cx="16002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62075" y="5986463"/>
            <a:ext cx="695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1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10250" y="6015038"/>
            <a:ext cx="1247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5943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73025" y="76200"/>
            <a:ext cx="709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Climate Risk Management Approach and Tools:</a:t>
            </a:r>
          </a:p>
        </p:txBody>
      </p:sp>
      <p:pic>
        <p:nvPicPr>
          <p:cNvPr id="89104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602615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2590800" y="700088"/>
            <a:ext cx="390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i="1">
                <a:solidFill>
                  <a:srgbClr val="FF0000"/>
                </a:solidFill>
                <a:latin typeface="Tahoma" pitchFamily="-105" charset="0"/>
              </a:rPr>
              <a:t>(Applied Systems Analysis Approach)</a:t>
            </a:r>
          </a:p>
        </p:txBody>
      </p:sp>
    </p:spTree>
    <p:extLst>
      <p:ext uri="{BB962C8B-B14F-4D97-AF65-F5344CB8AC3E}">
        <p14:creationId xmlns:p14="http://schemas.microsoft.com/office/powerpoint/2010/main" val="22602202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276225" y="2943225"/>
            <a:ext cx="1870075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ahoma" pitchFamily="-105" charset="0"/>
              </a:rPr>
              <a:t>SIMULATION</a:t>
            </a:r>
          </a:p>
          <a:p>
            <a:pPr algn="ctr"/>
            <a:r>
              <a:rPr lang="en-US" sz="2000">
                <a:latin typeface="Tahoma" pitchFamily="-105" charset="0"/>
              </a:rPr>
              <a:t>MODELS</a:t>
            </a: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784225" y="1184275"/>
            <a:ext cx="1362075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ahoma" pitchFamily="-105" charset="0"/>
              </a:rPr>
              <a:t>REMOTE</a:t>
            </a:r>
          </a:p>
          <a:p>
            <a:pPr algn="ctr"/>
            <a:r>
              <a:rPr lang="en-US" sz="2000">
                <a:latin typeface="Tahoma" pitchFamily="-105" charset="0"/>
              </a:rPr>
              <a:t>SENSING</a:t>
            </a:r>
          </a:p>
        </p:txBody>
      </p:sp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439738" y="2063750"/>
            <a:ext cx="1706562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ahoma" pitchFamily="-105" charset="0"/>
              </a:rPr>
              <a:t>EXISTING</a:t>
            </a:r>
          </a:p>
          <a:p>
            <a:pPr algn="ctr"/>
            <a:r>
              <a:rPr lang="en-US" sz="2000">
                <a:latin typeface="Tahoma" pitchFamily="-105" charset="0"/>
              </a:rPr>
              <a:t>DATABASES</a:t>
            </a:r>
          </a:p>
        </p:txBody>
      </p:sp>
      <p:sp>
        <p:nvSpPr>
          <p:cNvPr id="91142" name="Text Box 7"/>
          <p:cNvSpPr txBox="1">
            <a:spLocks noChangeArrowheads="1"/>
          </p:cNvSpPr>
          <p:nvPr/>
        </p:nvSpPr>
        <p:spPr bwMode="auto">
          <a:xfrm>
            <a:off x="1462088" y="3824288"/>
            <a:ext cx="712787" cy="45402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ahoma" pitchFamily="-105" charset="0"/>
              </a:rPr>
              <a:t>GIS</a:t>
            </a:r>
          </a:p>
        </p:txBody>
      </p:sp>
      <p:sp>
        <p:nvSpPr>
          <p:cNvPr id="91143" name="AutoShape 8"/>
          <p:cNvSpPr>
            <a:spLocks noChangeArrowheads="1"/>
          </p:cNvSpPr>
          <p:nvPr/>
        </p:nvSpPr>
        <p:spPr bwMode="auto">
          <a:xfrm>
            <a:off x="2184400" y="509588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1144" name="AutoShape 9"/>
          <p:cNvSpPr>
            <a:spLocks noChangeArrowheads="1"/>
          </p:cNvSpPr>
          <p:nvPr/>
        </p:nvSpPr>
        <p:spPr bwMode="auto">
          <a:xfrm>
            <a:off x="2184400" y="13716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1145" name="AutoShape 10"/>
          <p:cNvSpPr>
            <a:spLocks noChangeArrowheads="1"/>
          </p:cNvSpPr>
          <p:nvPr/>
        </p:nvSpPr>
        <p:spPr bwMode="auto">
          <a:xfrm>
            <a:off x="2184400" y="22860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1146" name="AutoShape 11"/>
          <p:cNvSpPr>
            <a:spLocks noChangeArrowheads="1"/>
          </p:cNvSpPr>
          <p:nvPr/>
        </p:nvSpPr>
        <p:spPr bwMode="auto">
          <a:xfrm>
            <a:off x="2184400" y="3870325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122238" y="4594715"/>
            <a:ext cx="890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Century Gothic" pitchFamily="-105" charset="0"/>
              </a:rPr>
              <a:t>Different Spatial Resolutions:  Region</a:t>
            </a:r>
            <a:r>
              <a:rPr lang="en-US" b="0" dirty="0">
                <a:latin typeface="Tahoma" pitchFamily="-105" charset="0"/>
              </a:rPr>
              <a:t> </a:t>
            </a:r>
            <a:r>
              <a:rPr lang="en-US" dirty="0">
                <a:latin typeface="Tahoma" pitchFamily="-105" charset="0"/>
                <a:sym typeface="Wingdings" pitchFamily="-105" charset="2"/>
              </a:rPr>
              <a:t></a:t>
            </a:r>
            <a:r>
              <a:rPr lang="en-US" b="0" dirty="0">
                <a:latin typeface="Tahoma" pitchFamily="-105" charset="0"/>
              </a:rPr>
              <a:t> </a:t>
            </a:r>
            <a:r>
              <a:rPr lang="en-US" sz="1800" dirty="0">
                <a:latin typeface="Century Gothic" pitchFamily="-105" charset="0"/>
              </a:rPr>
              <a:t>Country </a:t>
            </a:r>
            <a:r>
              <a:rPr lang="en-US" sz="1800" dirty="0">
                <a:latin typeface="Century Gothic" pitchFamily="-105" charset="0"/>
                <a:sym typeface="Wingdings" pitchFamily="-105" charset="2"/>
              </a:rPr>
              <a:t></a:t>
            </a:r>
            <a:r>
              <a:rPr lang="en-US" sz="1800" dirty="0">
                <a:latin typeface="Century Gothic" pitchFamily="-105" charset="0"/>
              </a:rPr>
              <a:t> Provinces, counties </a:t>
            </a:r>
            <a:r>
              <a:rPr lang="en-US" sz="1800" dirty="0">
                <a:latin typeface="Century Gothic" pitchFamily="-105" charset="0"/>
                <a:sym typeface="Wingdings" pitchFamily="-105" charset="2"/>
              </a:rPr>
              <a:t></a:t>
            </a:r>
            <a:r>
              <a:rPr lang="en-US" sz="1800" dirty="0">
                <a:latin typeface="Century Gothic" pitchFamily="-105" charset="0"/>
              </a:rPr>
              <a:t> Users</a:t>
            </a:r>
          </a:p>
        </p:txBody>
      </p:sp>
      <p:sp>
        <p:nvSpPr>
          <p:cNvPr id="91148" name="Text Box 13"/>
          <p:cNvSpPr txBox="1">
            <a:spLocks noChangeArrowheads="1"/>
          </p:cNvSpPr>
          <p:nvPr/>
        </p:nvSpPr>
        <p:spPr bwMode="auto">
          <a:xfrm>
            <a:off x="47625" y="304800"/>
            <a:ext cx="2098675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ahoma" pitchFamily="-105" charset="0"/>
              </a:rPr>
              <a:t>CLIMATE</a:t>
            </a:r>
          </a:p>
          <a:p>
            <a:pPr algn="ctr"/>
            <a:r>
              <a:rPr lang="en-US" sz="2000">
                <a:latin typeface="Tahoma" pitchFamily="-105" charset="0"/>
              </a:rPr>
              <a:t>INFORMATION</a:t>
            </a:r>
          </a:p>
        </p:txBody>
      </p:sp>
      <p:sp>
        <p:nvSpPr>
          <p:cNvPr id="91149" name="AutoShape 14"/>
          <p:cNvSpPr>
            <a:spLocks noChangeArrowheads="1"/>
          </p:cNvSpPr>
          <p:nvPr/>
        </p:nvSpPr>
        <p:spPr bwMode="auto">
          <a:xfrm>
            <a:off x="2184400" y="31242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52400" y="5091603"/>
            <a:ext cx="816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0090"/>
                </a:solidFill>
                <a:latin typeface="Century Gothic" pitchFamily="-105" charset="0"/>
              </a:rPr>
              <a:t>Different Temporal Resolutions:  Seasons </a:t>
            </a:r>
            <a:r>
              <a:rPr lang="en-US" sz="1800" dirty="0">
                <a:solidFill>
                  <a:srgbClr val="000090"/>
                </a:solidFill>
                <a:latin typeface="Century Gothic" pitchFamily="-105" charset="0"/>
                <a:sym typeface="Wingdings" pitchFamily="-105" charset="2"/>
              </a:rPr>
              <a:t></a:t>
            </a:r>
            <a:r>
              <a:rPr lang="en-US" sz="1800" dirty="0">
                <a:solidFill>
                  <a:srgbClr val="000090"/>
                </a:solidFill>
                <a:latin typeface="Century Gothic" pitchFamily="-105" charset="0"/>
              </a:rPr>
              <a:t> Decades </a:t>
            </a:r>
            <a:r>
              <a:rPr lang="en-US" sz="1800" dirty="0">
                <a:solidFill>
                  <a:srgbClr val="000090"/>
                </a:solidFill>
                <a:latin typeface="Century Gothic" pitchFamily="-105" charset="0"/>
                <a:sym typeface="Wingdings" pitchFamily="-105" charset="2"/>
              </a:rPr>
              <a:t></a:t>
            </a:r>
            <a:r>
              <a:rPr lang="en-US" sz="1800" dirty="0">
                <a:solidFill>
                  <a:srgbClr val="000090"/>
                </a:solidFill>
                <a:latin typeface="Century Gothic" pitchFamily="-105" charset="0"/>
              </a:rPr>
              <a:t> Climate Change 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0" y="5610715"/>
            <a:ext cx="9161482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ahoma" pitchFamily="-105" charset="0"/>
              </a:rPr>
              <a:t>Easily </a:t>
            </a:r>
            <a:r>
              <a:rPr lang="en-US" sz="2000" b="0" dirty="0" smtClean="0">
                <a:latin typeface="Tahoma" pitchFamily="-105" charset="0"/>
              </a:rPr>
              <a:t>Understandable / Actionable:  </a:t>
            </a:r>
            <a:r>
              <a:rPr lang="en-US" sz="2000" u="sng" dirty="0">
                <a:latin typeface="Tahoma" pitchFamily="-105" charset="0"/>
              </a:rPr>
              <a:t>Inform</a:t>
            </a:r>
            <a:r>
              <a:rPr lang="en-US" sz="2000" b="0" dirty="0">
                <a:latin typeface="Tahoma" pitchFamily="-105" charset="0"/>
              </a:rPr>
              <a:t> Decisions, Planning, Development</a:t>
            </a:r>
          </a:p>
        </p:txBody>
      </p:sp>
      <p:sp>
        <p:nvSpPr>
          <p:cNvPr id="91152" name="Rectangle 17"/>
          <p:cNvSpPr>
            <a:spLocks noChangeArrowheads="1"/>
          </p:cNvSpPr>
          <p:nvPr/>
        </p:nvSpPr>
        <p:spPr bwMode="auto">
          <a:xfrm>
            <a:off x="3810000" y="901700"/>
            <a:ext cx="4267200" cy="336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" b="0">
              <a:latin typeface="Tahoma" pitchFamily="-105" charset="0"/>
            </a:endParaRPr>
          </a:p>
        </p:txBody>
      </p:sp>
      <p:pic>
        <p:nvPicPr>
          <p:cNvPr id="91153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609600"/>
            <a:ext cx="2633662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55" name="Text Box 19"/>
          <p:cNvSpPr txBox="1">
            <a:spLocks noChangeArrowheads="1"/>
          </p:cNvSpPr>
          <p:nvPr/>
        </p:nvSpPr>
        <p:spPr bwMode="auto">
          <a:xfrm>
            <a:off x="5068916" y="6248400"/>
            <a:ext cx="3116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ahoma" pitchFamily="-105" charset="0"/>
              </a:rPr>
              <a:t>(IRI’s Map Rooms)</a:t>
            </a:r>
          </a:p>
        </p:txBody>
      </p:sp>
      <p:sp>
        <p:nvSpPr>
          <p:cNvPr id="91155" name="Text Box 20"/>
          <p:cNvSpPr txBox="1">
            <a:spLocks noChangeArrowheads="1"/>
          </p:cNvSpPr>
          <p:nvPr/>
        </p:nvSpPr>
        <p:spPr bwMode="auto">
          <a:xfrm>
            <a:off x="3810000" y="3885904"/>
            <a:ext cx="1062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0090"/>
                </a:solidFill>
                <a:latin typeface="Tahoma" pitchFamily="-105" charset="0"/>
              </a:rPr>
              <a:t>“Traffic light”</a:t>
            </a:r>
          </a:p>
          <a:p>
            <a:r>
              <a:rPr lang="en-US" sz="1200" dirty="0">
                <a:solidFill>
                  <a:srgbClr val="000090"/>
                </a:solidFill>
                <a:latin typeface="Tahoma" pitchFamily="-105" charset="0"/>
              </a:rPr>
              <a:t>     colors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791200" y="526651"/>
            <a:ext cx="3669929" cy="361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91440">
              <a:lnSpc>
                <a:spcPct val="70000"/>
              </a:lnSpc>
            </a:pPr>
            <a:r>
              <a:rPr lang="en-US" sz="2000" b="1" u="sng" dirty="0">
                <a:solidFill>
                  <a:srgbClr val="000000"/>
                </a:solidFill>
                <a:latin typeface="Calibri"/>
              </a:rPr>
              <a:t>Examples “IDSS Approach”</a:t>
            </a:r>
          </a:p>
          <a:p>
            <a:pPr marL="91440">
              <a:lnSpc>
                <a:spcPct val="70000"/>
              </a:lnSpc>
              <a:buFontTx/>
              <a:buChar char="•"/>
            </a:pPr>
            <a:endParaRPr lang="en-US" sz="1800" b="1" u="sng" dirty="0">
              <a:solidFill>
                <a:srgbClr val="000000"/>
              </a:solidFill>
              <a:latin typeface="Calibri"/>
            </a:endParaRPr>
          </a:p>
          <a:p>
            <a:pPr marL="91440">
              <a:lnSpc>
                <a:spcPct val="70000"/>
              </a:lnSpc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Early Warning 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Systems</a:t>
            </a:r>
          </a:p>
          <a:p>
            <a:pPr marL="91440">
              <a:lnSpc>
                <a:spcPct val="70000"/>
              </a:lnSpc>
              <a:buFontTx/>
              <a:buChar char="•"/>
            </a:pPr>
            <a:endParaRPr lang="en-US" sz="1800" dirty="0" smtClean="0">
              <a:solidFill>
                <a:srgbClr val="000000"/>
              </a:solidFill>
              <a:latin typeface="Calibri"/>
            </a:endParaRPr>
          </a:p>
          <a:p>
            <a:pPr marL="91440">
              <a:lnSpc>
                <a:spcPct val="70000"/>
              </a:lnSpc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Early 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Response to Emergencies</a:t>
            </a:r>
          </a:p>
          <a:p>
            <a:pPr marL="91440">
              <a:lnSpc>
                <a:spcPct val="70000"/>
              </a:lnSpc>
            </a:pP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91440">
              <a:lnSpc>
                <a:spcPct val="70000"/>
              </a:lnSpc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Reservoir Optimization</a:t>
            </a:r>
          </a:p>
          <a:p>
            <a:pPr marL="91440">
              <a:lnSpc>
                <a:spcPct val="70000"/>
              </a:lnSpc>
              <a:buFontTx/>
              <a:buChar char="•"/>
            </a:pP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91440">
              <a:lnSpc>
                <a:spcPct val="70000"/>
              </a:lnSpc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Crop Forecasts / Food Avail.</a:t>
            </a:r>
          </a:p>
          <a:p>
            <a:pPr marL="91440">
              <a:lnSpc>
                <a:spcPct val="70000"/>
              </a:lnSpc>
              <a:buFontTx/>
              <a:buChar char="•"/>
            </a:pPr>
            <a:endParaRPr lang="en-US" sz="1800" dirty="0" smtClean="0">
              <a:solidFill>
                <a:srgbClr val="000000"/>
              </a:solidFill>
              <a:latin typeface="Calibri"/>
            </a:endParaRPr>
          </a:p>
          <a:p>
            <a:pPr marL="91440">
              <a:lnSpc>
                <a:spcPct val="70000"/>
              </a:lnSpc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Crop Disease/Pest 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Outlooks</a:t>
            </a:r>
          </a:p>
          <a:p>
            <a:pPr marL="91440">
              <a:lnSpc>
                <a:spcPct val="70000"/>
              </a:lnSpc>
              <a:buFontTx/>
              <a:buChar char="•"/>
            </a:pP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91440">
              <a:lnSpc>
                <a:spcPct val="70000"/>
              </a:lnSpc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Climate Index 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Insurance</a:t>
            </a:r>
          </a:p>
          <a:p>
            <a:pPr marL="91440">
              <a:lnSpc>
                <a:spcPct val="70000"/>
              </a:lnSpc>
            </a:pPr>
            <a:endParaRPr lang="en-US" sz="1800" dirty="0" smtClean="0">
              <a:solidFill>
                <a:srgbClr val="000000"/>
              </a:solidFill>
              <a:latin typeface="Calibri"/>
            </a:endParaRPr>
          </a:p>
          <a:p>
            <a:pPr marL="91440">
              <a:lnSpc>
                <a:spcPct val="7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Feasibility of Technologies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91440">
              <a:lnSpc>
                <a:spcPct val="70000"/>
              </a:lnSpc>
              <a:buFontTx/>
              <a:buChar char="•"/>
            </a:pP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91440">
              <a:lnSpc>
                <a:spcPct val="70000"/>
              </a:lnSpc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Energy 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Generation (Biomass)</a:t>
            </a:r>
          </a:p>
          <a:p>
            <a:pPr marL="91440">
              <a:lnSpc>
                <a:spcPct val="70000"/>
              </a:lnSpc>
              <a:buFontTx/>
              <a:buChar char="•"/>
            </a:pP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8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8" grpId="0"/>
      <p:bldP spid="244751" grpId="0"/>
      <p:bldP spid="244752" grpId="0" animBg="1"/>
      <p:bldP spid="244755" grpId="0"/>
      <p:bldP spid="91155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534910" y="27974"/>
            <a:ext cx="2904067" cy="3200401"/>
            <a:chOff x="3276600" y="76200"/>
            <a:chExt cx="4191000" cy="3505200"/>
          </a:xfrm>
        </p:grpSpPr>
        <p:pic>
          <p:nvPicPr>
            <p:cNvPr id="36147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7600" y="188913"/>
              <a:ext cx="3009900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1478" name="Rectangle 6"/>
            <p:cNvSpPr>
              <a:spLocks noChangeArrowheads="1"/>
            </p:cNvSpPr>
            <p:nvPr/>
          </p:nvSpPr>
          <p:spPr bwMode="auto">
            <a:xfrm>
              <a:off x="3276600" y="2589213"/>
              <a:ext cx="419100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</a:rPr>
                <a:t>Drought </a:t>
              </a:r>
              <a:r>
                <a:rPr lang="en-US" sz="1800"/>
                <a:t>Early Warning </a:t>
              </a:r>
            </a:p>
            <a:p>
              <a:pPr algn="ctr"/>
              <a:r>
                <a:rPr lang="en-US" sz="1800"/>
                <a:t>and Response in </a:t>
              </a:r>
              <a:r>
                <a:rPr lang="en-US" sz="1800">
                  <a:solidFill>
                    <a:srgbClr val="FF0000"/>
                  </a:solidFill>
                </a:rPr>
                <a:t>Agriculture</a:t>
              </a:r>
              <a:r>
                <a:rPr lang="en-US" sz="1800"/>
                <a:t> </a:t>
              </a:r>
            </a:p>
            <a:p>
              <a:pPr algn="ctr"/>
              <a:r>
                <a:rPr lang="en-US" sz="1800"/>
                <a:t>SE South America</a:t>
              </a:r>
            </a:p>
          </p:txBody>
        </p:sp>
        <p:sp>
          <p:nvSpPr>
            <p:cNvPr id="361480" name="Rectangle 8"/>
            <p:cNvSpPr>
              <a:spLocks noChangeArrowheads="1"/>
            </p:cNvSpPr>
            <p:nvPr/>
          </p:nvSpPr>
          <p:spPr bwMode="auto">
            <a:xfrm>
              <a:off x="3352800" y="76200"/>
              <a:ext cx="4038600" cy="35052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83247" y="5278639"/>
            <a:ext cx="26031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Optimizing </a:t>
            </a:r>
            <a:r>
              <a:rPr lang="en-US" sz="1800" dirty="0">
                <a:solidFill>
                  <a:srgbClr val="FF0000"/>
                </a:solidFill>
              </a:rPr>
              <a:t>Water </a:t>
            </a:r>
            <a:r>
              <a:rPr lang="en-US" sz="1800" dirty="0" smtClean="0">
                <a:solidFill>
                  <a:srgbClr val="FF0000"/>
                </a:solidFill>
              </a:rPr>
              <a:t>Management </a:t>
            </a:r>
            <a:r>
              <a:rPr lang="en-US" sz="1800" dirty="0" smtClean="0"/>
              <a:t>Philippines</a:t>
            </a:r>
            <a:r>
              <a:rPr lang="en-US" sz="1800" dirty="0"/>
              <a:t>, </a:t>
            </a:r>
            <a:r>
              <a:rPr lang="en-US" sz="1800" dirty="0" smtClean="0"/>
              <a:t>Brazil,  </a:t>
            </a:r>
            <a:r>
              <a:rPr lang="en-US" dirty="0" smtClean="0"/>
              <a:t>Chile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361479" name="Rectangle 7"/>
          <p:cNvSpPr>
            <a:spLocks noChangeArrowheads="1"/>
          </p:cNvSpPr>
          <p:nvPr/>
        </p:nvSpPr>
        <p:spPr bwMode="auto">
          <a:xfrm>
            <a:off x="39861" y="3271710"/>
            <a:ext cx="2646516" cy="298024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6148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966" y="3508750"/>
            <a:ext cx="2255405" cy="17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1493" name="Rectangle 21"/>
          <p:cNvSpPr>
            <a:spLocks noChangeArrowheads="1"/>
          </p:cNvSpPr>
          <p:nvPr/>
        </p:nvSpPr>
        <p:spPr bwMode="auto">
          <a:xfrm>
            <a:off x="2818426" y="4864250"/>
            <a:ext cx="254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Index </a:t>
            </a:r>
            <a:r>
              <a:rPr lang="en-US" sz="1800" dirty="0" smtClean="0">
                <a:solidFill>
                  <a:srgbClr val="FF0000"/>
                </a:solidFill>
              </a:rPr>
              <a:t>Insurance</a:t>
            </a:r>
          </a:p>
          <a:p>
            <a:pPr algn="ctr"/>
            <a:r>
              <a:rPr lang="en-US" dirty="0" smtClean="0"/>
              <a:t>Programs</a:t>
            </a:r>
          </a:p>
          <a:p>
            <a:pPr algn="ctr"/>
            <a:r>
              <a:rPr lang="en-US" dirty="0" smtClean="0"/>
              <a:t>for </a:t>
            </a:r>
            <a:r>
              <a:rPr lang="en-US" sz="1800" dirty="0" smtClean="0"/>
              <a:t>Farmers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/>
              <a:t>in Africa and</a:t>
            </a:r>
          </a:p>
          <a:p>
            <a:pPr algn="ctr"/>
            <a:r>
              <a:rPr lang="en-US" sz="1800" dirty="0"/>
              <a:t>Central America</a:t>
            </a:r>
          </a:p>
        </p:txBody>
      </p:sp>
      <p:pic>
        <p:nvPicPr>
          <p:cNvPr id="361494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4219" y="3548625"/>
            <a:ext cx="2379193" cy="1264466"/>
          </a:xfrm>
          <a:prstGeom prst="rect">
            <a:avLst/>
          </a:prstGeom>
          <a:noFill/>
        </p:spPr>
      </p:pic>
      <p:sp>
        <p:nvSpPr>
          <p:cNvPr id="361495" name="Rectangle 23"/>
          <p:cNvSpPr>
            <a:spLocks noChangeArrowheads="1"/>
          </p:cNvSpPr>
          <p:nvPr/>
        </p:nvSpPr>
        <p:spPr bwMode="auto">
          <a:xfrm>
            <a:off x="2780989" y="3283700"/>
            <a:ext cx="2605187" cy="29682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8343096" y="87299"/>
            <a:ext cx="800099" cy="6096793"/>
            <a:chOff x="8153400" y="153988"/>
            <a:chExt cx="1104901" cy="6855618"/>
          </a:xfrm>
        </p:grpSpPr>
        <p:pic>
          <p:nvPicPr>
            <p:cNvPr id="361481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39163" y="4933156"/>
              <a:ext cx="533400" cy="514350"/>
            </a:xfrm>
            <a:prstGeom prst="rect">
              <a:avLst/>
            </a:prstGeom>
            <a:noFill/>
          </p:spPr>
        </p:pic>
        <p:pic>
          <p:nvPicPr>
            <p:cNvPr id="361482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07400" y="1033463"/>
              <a:ext cx="6096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1483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420101" y="5482431"/>
              <a:ext cx="8382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1484" name="Picture 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39163" y="5920581"/>
              <a:ext cx="53340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1485" name="Picture 13" descr="bots_moh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445500" y="1427163"/>
              <a:ext cx="533400" cy="506412"/>
            </a:xfrm>
            <a:prstGeom prst="rect">
              <a:avLst/>
            </a:prstGeom>
            <a:noFill/>
          </p:spPr>
        </p:pic>
        <p:pic>
          <p:nvPicPr>
            <p:cNvPr id="361486" name="Picture 14" descr="clip_image00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369300" y="2016125"/>
              <a:ext cx="685800" cy="422275"/>
            </a:xfrm>
            <a:prstGeom prst="rect">
              <a:avLst/>
            </a:prstGeom>
            <a:noFill/>
          </p:spPr>
        </p:pic>
        <p:pic>
          <p:nvPicPr>
            <p:cNvPr id="361487" name="Picture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482013" y="6457156"/>
              <a:ext cx="714375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1488" name="Picture 1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305800" y="2590800"/>
              <a:ext cx="814388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1490" name="Picture 1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491538" y="4171156"/>
              <a:ext cx="628650" cy="61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1491" name="Picture 1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380413" y="153988"/>
              <a:ext cx="6667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1492" name="Text Box 20"/>
            <p:cNvSpPr txBox="1">
              <a:spLocks noChangeArrowheads="1"/>
            </p:cNvSpPr>
            <p:nvPr/>
          </p:nvSpPr>
          <p:spPr bwMode="auto">
            <a:xfrm>
              <a:off x="8315325" y="592138"/>
              <a:ext cx="7937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500" dirty="0">
                  <a:latin typeface="Tahoma" pitchFamily="30" charset="0"/>
                </a:rPr>
                <a:t>NWRB</a:t>
              </a:r>
            </a:p>
          </p:txBody>
        </p:sp>
        <p:pic>
          <p:nvPicPr>
            <p:cNvPr id="361496" name="Picture 2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153400" y="3106738"/>
              <a:ext cx="838200" cy="169862"/>
            </a:xfrm>
            <a:prstGeom prst="rect">
              <a:avLst/>
            </a:prstGeom>
            <a:noFill/>
          </p:spPr>
        </p:pic>
        <p:pic>
          <p:nvPicPr>
            <p:cNvPr id="361497" name="Picture 2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8458200" y="34544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61498" name="Picture 2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600" y="178788"/>
            <a:ext cx="20907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1499" name="Text Box 27"/>
          <p:cNvSpPr txBox="1">
            <a:spLocks noChangeArrowheads="1"/>
          </p:cNvSpPr>
          <p:nvPr/>
        </p:nvSpPr>
        <p:spPr bwMode="auto">
          <a:xfrm>
            <a:off x="-16936" y="2282753"/>
            <a:ext cx="2609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Early Warning and</a:t>
            </a:r>
          </a:p>
          <a:p>
            <a:pPr algn="ctr"/>
            <a:r>
              <a:rPr lang="en-US" sz="1800" dirty="0"/>
              <a:t>Response: </a:t>
            </a:r>
            <a:r>
              <a:rPr lang="en-US" sz="1800" dirty="0">
                <a:solidFill>
                  <a:srgbClr val="FF0000"/>
                </a:solidFill>
              </a:rPr>
              <a:t>Malaria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/>
              <a:t>in Africa</a:t>
            </a:r>
          </a:p>
        </p:txBody>
      </p:sp>
      <p:sp>
        <p:nvSpPr>
          <p:cNvPr id="361500" name="Rectangle 28"/>
          <p:cNvSpPr>
            <a:spLocks noChangeArrowheads="1"/>
          </p:cNvSpPr>
          <p:nvPr/>
        </p:nvSpPr>
        <p:spPr bwMode="auto">
          <a:xfrm>
            <a:off x="35127" y="50202"/>
            <a:ext cx="2499783" cy="317817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3" name="Group 32"/>
          <p:cNvGrpSpPr/>
          <p:nvPr/>
        </p:nvGrpSpPr>
        <p:grpSpPr>
          <a:xfrm>
            <a:off x="5386176" y="47299"/>
            <a:ext cx="2904067" cy="3217821"/>
            <a:chOff x="3276600" y="6651"/>
            <a:chExt cx="4191000" cy="3524279"/>
          </a:xfrm>
        </p:grpSpPr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276600" y="2519664"/>
              <a:ext cx="4191000" cy="101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Disaster Risk Reduction </a:t>
              </a:r>
              <a:r>
                <a:rPr lang="en-US" sz="1800" dirty="0" smtClean="0"/>
                <a:t>Early </a:t>
              </a:r>
              <a:r>
                <a:rPr lang="en-US" sz="1800" dirty="0"/>
                <a:t>Warning </a:t>
              </a:r>
              <a:r>
                <a:rPr lang="en-US" sz="1800" dirty="0" smtClean="0"/>
                <a:t>and </a:t>
              </a:r>
              <a:r>
                <a:rPr lang="en-US" sz="1800" dirty="0"/>
                <a:t>Response in </a:t>
              </a:r>
              <a:r>
                <a:rPr lang="en-US" sz="1800" dirty="0" smtClean="0">
                  <a:solidFill>
                    <a:srgbClr val="FF0000"/>
                  </a:solidFill>
                </a:rPr>
                <a:t>Africa / Caribbean (IFRC)</a:t>
              </a:r>
              <a:endParaRPr lang="en-US" sz="1800" dirty="0"/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3352800" y="6651"/>
              <a:ext cx="4038601" cy="35052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55054" y="639435"/>
            <a:ext cx="2707101" cy="1512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01939" y="127321"/>
            <a:ext cx="736596" cy="425395"/>
          </a:xfrm>
          <a:prstGeom prst="rect">
            <a:avLst/>
          </a:prstGeom>
        </p:spPr>
      </p:pic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5510992" y="4871975"/>
            <a:ext cx="254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Understanding 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Escaped Fires</a:t>
            </a:r>
          </a:p>
          <a:p>
            <a:pPr algn="ctr"/>
            <a:r>
              <a:rPr lang="en-US" dirty="0" smtClean="0"/>
              <a:t>In Western Amazonia</a:t>
            </a:r>
          </a:p>
          <a:p>
            <a:pPr algn="ctr"/>
            <a:r>
              <a:rPr lang="en-US" sz="1800" dirty="0" smtClean="0"/>
              <a:t>(EICES, E3B, IRI)</a:t>
            </a:r>
            <a:endParaRPr lang="en-US" sz="1800" dirty="0"/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5473555" y="3291425"/>
            <a:ext cx="2605187" cy="29682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39609" y="3450845"/>
            <a:ext cx="2269056" cy="14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7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7" grpId="0"/>
      <p:bldP spid="361479" grpId="0" animBg="1"/>
      <p:bldP spid="361493" grpId="0"/>
      <p:bldP spid="361495" grpId="0" animBg="1"/>
      <p:bldP spid="38" grpId="0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341346" y="5094026"/>
            <a:ext cx="8315097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ahoma" pitchFamily="-105" charset="0"/>
              </a:rPr>
              <a:t>Science-based Resources to Inform </a:t>
            </a:r>
            <a:r>
              <a:rPr lang="en-US" sz="2400" b="1" dirty="0" smtClean="0">
                <a:latin typeface="Tahoma" pitchFamily="-105" charset="0"/>
              </a:rPr>
              <a:t>Policy</a:t>
            </a:r>
          </a:p>
          <a:p>
            <a:endParaRPr lang="en-US" sz="800" b="1" dirty="0">
              <a:solidFill>
                <a:srgbClr val="000090"/>
              </a:solidFill>
              <a:latin typeface="Tahoma" pitchFamily="-105" charset="0"/>
            </a:endParaRPr>
          </a:p>
          <a:p>
            <a:pPr>
              <a:buFontTx/>
              <a:buChar char="•"/>
            </a:pPr>
            <a:r>
              <a:rPr lang="en-US" sz="1600" b="1" dirty="0" smtClean="0">
                <a:solidFill>
                  <a:srgbClr val="000090"/>
                </a:solidFill>
                <a:latin typeface="Tahoma" pitchFamily="-105" charset="0"/>
              </a:rPr>
              <a:t>Define </a:t>
            </a:r>
            <a:r>
              <a:rPr lang="en-US" sz="1600" b="1" dirty="0">
                <a:solidFill>
                  <a:srgbClr val="000090"/>
                </a:solidFill>
                <a:latin typeface="Tahoma" pitchFamily="-105" charset="0"/>
              </a:rPr>
              <a:t>a Framework (e.g., Four Pillars of Climate Risk Management Approach</a:t>
            </a:r>
            <a:r>
              <a:rPr lang="en-US" sz="1600" b="1" dirty="0" smtClean="0">
                <a:solidFill>
                  <a:srgbClr val="000090"/>
                </a:solidFill>
                <a:latin typeface="Tahoma" pitchFamily="-105" charset="0"/>
              </a:rPr>
              <a:t>)</a:t>
            </a:r>
            <a:endParaRPr lang="en-US" sz="1600" b="1" dirty="0">
              <a:solidFill>
                <a:srgbClr val="000090"/>
              </a:solidFill>
              <a:latin typeface="Tahoma" pitchFamily="-105" charset="0"/>
            </a:endParaRPr>
          </a:p>
          <a:p>
            <a:pPr>
              <a:buFontTx/>
              <a:buChar char="•"/>
            </a:pPr>
            <a:r>
              <a:rPr lang="en-US" sz="1600" b="1" dirty="0" smtClean="0">
                <a:solidFill>
                  <a:srgbClr val="000090"/>
                </a:solidFill>
                <a:latin typeface="Tahoma" pitchFamily="-105" charset="0"/>
              </a:rPr>
              <a:t>Use Integrative </a:t>
            </a:r>
            <a:r>
              <a:rPr lang="en-US" sz="1600" b="1" dirty="0">
                <a:solidFill>
                  <a:srgbClr val="000090"/>
                </a:solidFill>
                <a:latin typeface="Tahoma" pitchFamily="-105" charset="0"/>
              </a:rPr>
              <a:t>Approach and Tools:  Decision Support Systems, </a:t>
            </a:r>
            <a:r>
              <a:rPr lang="en-US" sz="1600" b="1" dirty="0" err="1">
                <a:solidFill>
                  <a:srgbClr val="000090"/>
                </a:solidFill>
                <a:latin typeface="Tahoma" pitchFamily="-105" charset="0"/>
              </a:rPr>
              <a:t>Maprooms</a:t>
            </a:r>
            <a:endParaRPr lang="en-US" sz="1600" b="1" dirty="0">
              <a:solidFill>
                <a:srgbClr val="000090"/>
              </a:solidFill>
              <a:latin typeface="Tahoma" pitchFamily="-105" charset="0"/>
            </a:endParaRPr>
          </a:p>
          <a:p>
            <a:endParaRPr lang="en-US" sz="700" dirty="0" smtClean="0">
              <a:solidFill>
                <a:srgbClr val="FF0000"/>
              </a:solidFill>
              <a:latin typeface="Tahoma" pitchFamily="-105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ahoma" pitchFamily="-105" charset="0"/>
              </a:rPr>
              <a:t>						Understandable </a:t>
            </a:r>
            <a:r>
              <a:rPr lang="en-US" b="1" dirty="0">
                <a:solidFill>
                  <a:srgbClr val="FF0000"/>
                </a:solidFill>
                <a:latin typeface="Tahoma" pitchFamily="-105" charset="0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Tahoma" pitchFamily="-105" charset="0"/>
              </a:rPr>
              <a:t>Actionable</a:t>
            </a:r>
            <a:endParaRPr lang="en-US" b="1" dirty="0">
              <a:solidFill>
                <a:srgbClr val="FF0000"/>
              </a:solidFill>
              <a:latin typeface="Tahoma" pitchFamily="-105" charset="0"/>
            </a:endParaRP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976816" y="76200"/>
            <a:ext cx="7100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ahoma" pitchFamily="-105" charset="0"/>
              </a:rPr>
              <a:t>Final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ahoma" pitchFamily="-105" charset="0"/>
              </a:rPr>
              <a:t>Comments: 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ahoma" pitchFamily="-105" charset="0"/>
            </a:endParaRPr>
          </a:p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ahoma" pitchFamily="-105" charset="0"/>
              </a:rPr>
              <a:t>IRI Experience in Sectors and Regions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ahoma" pitchFamily="-105" charset="0"/>
            </a:endParaRPr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341346" y="1243107"/>
            <a:ext cx="8315097" cy="126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latin typeface="Tahoma" pitchFamily="-105" charset="0"/>
              </a:rPr>
              <a:t>Broadening the Scope</a:t>
            </a:r>
            <a:endParaRPr lang="en-US" b="1" dirty="0" smtClean="0">
              <a:solidFill>
                <a:srgbClr val="000090"/>
              </a:solidFill>
              <a:latin typeface="Tahoma" pitchFamily="-105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endParaRPr lang="en-US" sz="800" b="1" dirty="0" smtClean="0">
              <a:solidFill>
                <a:srgbClr val="000090"/>
              </a:solidFill>
              <a:latin typeface="Tahoma" pitchFamily="-105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b="1" dirty="0" smtClean="0">
                <a:solidFill>
                  <a:srgbClr val="000090"/>
                </a:solidFill>
                <a:latin typeface="Tahoma" pitchFamily="-105" charset="0"/>
              </a:rPr>
              <a:t>Moved beyond Seasonal/Interannual to Climate Change and Intraseasonal</a:t>
            </a:r>
            <a:endParaRPr lang="en-US" sz="1600" b="1" dirty="0">
              <a:solidFill>
                <a:srgbClr val="000090"/>
              </a:solidFill>
              <a:latin typeface="Tahoma" pitchFamily="-105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b="1" dirty="0" smtClean="0">
                <a:solidFill>
                  <a:srgbClr val="000090"/>
                </a:solidFill>
                <a:latin typeface="Tahoma" pitchFamily="-105" charset="0"/>
              </a:rPr>
              <a:t>Embedded Approach </a:t>
            </a:r>
            <a:r>
              <a:rPr lang="en-US" sz="1600" b="1" dirty="0">
                <a:solidFill>
                  <a:srgbClr val="000090"/>
                </a:solidFill>
                <a:latin typeface="Tahoma" pitchFamily="-105" charset="0"/>
              </a:rPr>
              <a:t>for Adaptation to Climate </a:t>
            </a:r>
            <a:r>
              <a:rPr lang="en-US" sz="1600" b="1" dirty="0" smtClean="0">
                <a:solidFill>
                  <a:srgbClr val="000090"/>
                </a:solidFill>
                <a:latin typeface="Tahoma" pitchFamily="-105" charset="0"/>
              </a:rPr>
              <a:t>Change in </a:t>
            </a:r>
            <a:r>
              <a:rPr lang="en-US" sz="1600" b="1" smtClean="0">
                <a:solidFill>
                  <a:srgbClr val="000090"/>
                </a:solidFill>
                <a:latin typeface="Tahoma" pitchFamily="-105" charset="0"/>
              </a:rPr>
              <a:t>Development Efforts</a:t>
            </a:r>
            <a:endParaRPr lang="en-US" sz="1600" b="1" dirty="0">
              <a:solidFill>
                <a:srgbClr val="000090"/>
              </a:solidFill>
              <a:latin typeface="Tahoma" pitchFamily="-105" charset="0"/>
            </a:endParaRPr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341346" y="2725368"/>
            <a:ext cx="8436424" cy="215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Tahoma" pitchFamily="-105" charset="0"/>
              </a:rPr>
              <a:t>Climate Science – Society/Policy </a:t>
            </a:r>
            <a:r>
              <a:rPr lang="en-US" sz="2400" b="1" dirty="0" smtClean="0">
                <a:latin typeface="Tahoma" pitchFamily="-105" charset="0"/>
              </a:rPr>
              <a:t>Interface</a:t>
            </a:r>
          </a:p>
          <a:p>
            <a:pPr>
              <a:lnSpc>
                <a:spcPct val="120000"/>
              </a:lnSpc>
            </a:pPr>
            <a:endParaRPr lang="en-US" sz="800" b="1" dirty="0" smtClean="0">
              <a:latin typeface="Tahoma" pitchFamily="-105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b="1" dirty="0" smtClean="0">
                <a:solidFill>
                  <a:srgbClr val="000090"/>
                </a:solidFill>
                <a:latin typeface="Tahoma" pitchFamily="-105" charset="0"/>
              </a:rPr>
              <a:t>Knowledge/Information Chains / Networks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b="1" dirty="0" smtClean="0">
                <a:solidFill>
                  <a:srgbClr val="000090"/>
                </a:solidFill>
                <a:latin typeface="Tahoma" pitchFamily="-105" charset="0"/>
              </a:rPr>
              <a:t>Understand </a:t>
            </a:r>
            <a:r>
              <a:rPr lang="en-US" sz="1600" b="1" dirty="0">
                <a:solidFill>
                  <a:srgbClr val="000090"/>
                </a:solidFill>
                <a:latin typeface="Tahoma" pitchFamily="-105" charset="0"/>
              </a:rPr>
              <a:t>the Context in which we try </a:t>
            </a:r>
            <a:r>
              <a:rPr lang="en-US" sz="1600" b="1" dirty="0" smtClean="0">
                <a:solidFill>
                  <a:srgbClr val="000090"/>
                </a:solidFill>
                <a:latin typeface="Tahoma" pitchFamily="-105" charset="0"/>
              </a:rPr>
              <a:t>to inform Policy / Decisions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b="1" dirty="0" smtClean="0">
                <a:solidFill>
                  <a:srgbClr val="000090"/>
                </a:solidFill>
                <a:latin typeface="Tahoma" pitchFamily="-105" charset="0"/>
              </a:rPr>
              <a:t>Asking the right Question: </a:t>
            </a:r>
          </a:p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rgbClr val="000090"/>
                </a:solidFill>
                <a:latin typeface="Tahoma" pitchFamily="-105" charset="0"/>
              </a:rPr>
              <a:t>	“What climate information do you need? (NO)</a:t>
            </a:r>
          </a:p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rgbClr val="000090"/>
                </a:solidFill>
                <a:latin typeface="Tahoma" pitchFamily="-105" charset="0"/>
              </a:rPr>
              <a:t> 	“What problems are you facing that climate knowledge can inform / assist?</a:t>
            </a:r>
          </a:p>
        </p:txBody>
      </p:sp>
    </p:spTree>
    <p:extLst>
      <p:ext uri="{BB962C8B-B14F-4D97-AF65-F5344CB8AC3E}">
        <p14:creationId xmlns:p14="http://schemas.microsoft.com/office/powerpoint/2010/main" val="285026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/>
      <p:bldP spid="318469" grpId="0"/>
      <p:bldP spid="3184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551795" y="244543"/>
            <a:ext cx="3263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/>
              <a:t>Thank you</a:t>
            </a:r>
          </a:p>
        </p:txBody>
      </p:sp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2460860" y="1736392"/>
            <a:ext cx="4268617" cy="283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90"/>
                </a:solidFill>
              </a:rPr>
              <a:t>Walter E. Baethgen</a:t>
            </a:r>
          </a:p>
          <a:p>
            <a:pPr>
              <a:lnSpc>
                <a:spcPct val="120000"/>
              </a:lnSpc>
            </a:pPr>
            <a:r>
              <a:rPr lang="en-US" sz="1600" b="0" dirty="0" smtClean="0">
                <a:solidFill>
                  <a:srgbClr val="000090"/>
                </a:solidFill>
              </a:rPr>
              <a:t>Leader, Regional and Sectorial Research Program</a:t>
            </a:r>
          </a:p>
          <a:p>
            <a:pPr>
              <a:lnSpc>
                <a:spcPct val="120000"/>
              </a:lnSpc>
            </a:pPr>
            <a:r>
              <a:rPr lang="en-US" sz="1600" b="0" dirty="0">
                <a:solidFill>
                  <a:srgbClr val="000090"/>
                </a:solidFill>
              </a:rPr>
              <a:t>IRI, The Earth Institute at Columbia University</a:t>
            </a:r>
            <a:br>
              <a:rPr lang="en-US" sz="1600" b="0" dirty="0">
                <a:solidFill>
                  <a:srgbClr val="000090"/>
                </a:solidFill>
              </a:rPr>
            </a:br>
            <a:endParaRPr lang="en-US" sz="1600" b="0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endParaRPr lang="en-US" sz="1600" b="0" dirty="0">
              <a:solidFill>
                <a:srgbClr val="000090"/>
              </a:solidFill>
            </a:endParaRPr>
          </a:p>
          <a:p>
            <a:r>
              <a:rPr lang="en-US" sz="1600" dirty="0">
                <a:solidFill>
                  <a:srgbClr val="000090"/>
                </a:solidFill>
              </a:rPr>
              <a:t/>
            </a:r>
            <a:br>
              <a:rPr lang="en-US" sz="1600" dirty="0">
                <a:solidFill>
                  <a:srgbClr val="000090"/>
                </a:solidFill>
              </a:rPr>
            </a:br>
            <a:r>
              <a:rPr lang="en-US" sz="1600" dirty="0">
                <a:solidFill>
                  <a:srgbClr val="000090"/>
                </a:solidFill>
              </a:rPr>
              <a:t>Tel:  (845) 680-4459</a:t>
            </a:r>
            <a:br>
              <a:rPr lang="en-US" sz="1600" dirty="0">
                <a:solidFill>
                  <a:srgbClr val="000090"/>
                </a:solidFill>
              </a:rPr>
            </a:br>
            <a:r>
              <a:rPr lang="en-US" sz="1600" dirty="0">
                <a:solidFill>
                  <a:srgbClr val="000090"/>
                </a:solidFill>
              </a:rPr>
              <a:t/>
            </a:r>
            <a:br>
              <a:rPr lang="en-US" sz="1600" dirty="0">
                <a:solidFill>
                  <a:srgbClr val="000090"/>
                </a:solidFill>
              </a:rPr>
            </a:br>
            <a:r>
              <a:rPr lang="en-US" sz="1600" dirty="0">
                <a:solidFill>
                  <a:srgbClr val="000090"/>
                </a:solidFill>
              </a:rPr>
              <a:t>email</a:t>
            </a:r>
            <a:r>
              <a:rPr lang="en-US" sz="1600" dirty="0" smtClean="0">
                <a:solidFill>
                  <a:srgbClr val="000090"/>
                </a:solidFill>
              </a:rPr>
              <a:t>:	</a:t>
            </a:r>
            <a:r>
              <a:rPr lang="en-US" sz="1600" u="sng" dirty="0" err="1" smtClean="0">
                <a:solidFill>
                  <a:srgbClr val="000090"/>
                </a:solidFill>
              </a:rPr>
              <a:t>baethgen</a:t>
            </a:r>
            <a:r>
              <a:rPr lang="en-US" sz="1600" u="sng" dirty="0" err="1">
                <a:solidFill>
                  <a:srgbClr val="000090"/>
                </a:solidFill>
              </a:rPr>
              <a:t>@iri.columbia.edu</a:t>
            </a:r>
            <a:endParaRPr lang="en-US" sz="1600" u="sng" dirty="0">
              <a:solidFill>
                <a:srgbClr val="000090"/>
              </a:solidFill>
            </a:endParaRPr>
          </a:p>
          <a:p>
            <a:r>
              <a:rPr lang="en-US" sz="1600" dirty="0">
                <a:solidFill>
                  <a:srgbClr val="000090"/>
                </a:solidFill>
              </a:rPr>
              <a:t>Internet:	</a:t>
            </a:r>
            <a:r>
              <a:rPr lang="en-US" sz="1600" u="sng" dirty="0">
                <a:solidFill>
                  <a:srgbClr val="000090"/>
                </a:solidFill>
              </a:rPr>
              <a:t>http://</a:t>
            </a:r>
            <a:r>
              <a:rPr lang="en-US" sz="1600" u="sng" dirty="0" err="1">
                <a:solidFill>
                  <a:srgbClr val="000090"/>
                </a:solidFill>
              </a:rPr>
              <a:t>iri.columbia.edu</a:t>
            </a:r>
            <a:r>
              <a:rPr lang="en-US" sz="1600" u="sng" dirty="0">
                <a:solidFill>
                  <a:srgbClr val="000090"/>
                </a:solidFill>
              </a:rPr>
              <a:t>/</a:t>
            </a:r>
            <a:endParaRPr lang="en-US" sz="1600" b="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4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253" y="1414600"/>
            <a:ext cx="40114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Initial focus: </a:t>
            </a:r>
          </a:p>
          <a:p>
            <a:endParaRPr lang="en-US" sz="800" b="1" dirty="0" smtClean="0"/>
          </a:p>
          <a:p>
            <a:r>
              <a:rPr lang="en-US" sz="2400" b="1" dirty="0" smtClean="0"/>
              <a:t>Seasonal / Interannual</a:t>
            </a:r>
          </a:p>
          <a:p>
            <a:r>
              <a:rPr lang="en-US" sz="2400" b="1" dirty="0" smtClean="0"/>
              <a:t>(Predictions and Applications)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253" y="3166777"/>
            <a:ext cx="8793242" cy="1515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Interactions with Partners / Users: Increased demand to expand to:</a:t>
            </a:r>
          </a:p>
          <a:p>
            <a:endParaRPr lang="en-US" sz="105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Longer Term (“Climate Change”) </a:t>
            </a:r>
          </a:p>
          <a:p>
            <a:endParaRPr lang="en-US" sz="8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Intra-seasonal (less than 3 months)</a:t>
            </a:r>
            <a:endParaRPr lang="en-US" sz="24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5648" y="221199"/>
            <a:ext cx="2136613" cy="304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5422" y="4919520"/>
            <a:ext cx="87059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Interactions with Partners / Users, Expand from Prediction only to: </a:t>
            </a:r>
          </a:p>
          <a:p>
            <a:endParaRPr lang="en-US" sz="105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Historical analyses, Characterization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Monitoring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1253" y="221199"/>
            <a:ext cx="443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Work In Regions and Sectors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1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36525" y="33338"/>
            <a:ext cx="8457413" cy="769441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b="1" dirty="0" smtClean="0">
                <a:solidFill>
                  <a:srgbClr val="000090"/>
                </a:solidFill>
                <a:latin typeface="Tahoma" charset="0"/>
              </a:rPr>
              <a:t>Interaction with Partners: Improve Adaptation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Tahoma" charset="0"/>
              </a:rPr>
              <a:t>Adapt to What? Climate Change Scenarios: Using Climate Models (GCMs)</a:t>
            </a:r>
            <a:endParaRPr lang="en-US" sz="2000" dirty="0">
              <a:solidFill>
                <a:srgbClr val="000090"/>
              </a:solidFill>
              <a:latin typeface="Tahoma" charset="0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76250" y="917575"/>
            <a:ext cx="819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mtClean="0"/>
              <a:t>Complex models that simulate physical processes in the atmosphere, oceans and land</a:t>
            </a:r>
            <a:endParaRPr lang="en-US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57" y="1719263"/>
            <a:ext cx="5305556" cy="485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1409700" y="1436688"/>
            <a:ext cx="48006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z="2400">
              <a:latin typeface="Calibri" charset="0"/>
            </a:endParaRP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2049463"/>
            <a:ext cx="1935162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7313" y="1396999"/>
            <a:ext cx="3621341" cy="92333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en-US" b="1">
                <a:solidFill>
                  <a:srgbClr val="000090"/>
                </a:solidFill>
                <a:latin typeface="Arial" charset="0"/>
                <a:cs typeface="Arial" charset="0"/>
              </a:rPr>
              <a:t>Great advances in science,</a:t>
            </a:r>
          </a:p>
          <a:p>
            <a:r>
              <a:rPr lang="en-US" b="1">
                <a:solidFill>
                  <a:srgbClr val="000090"/>
                </a:solidFill>
                <a:latin typeface="Arial" charset="0"/>
                <a:cs typeface="Arial" charset="0"/>
              </a:rPr>
              <a:t>	but still lots to understand:</a:t>
            </a:r>
          </a:p>
          <a:p>
            <a:r>
              <a:rPr lang="en-US" b="1">
                <a:solidFill>
                  <a:srgbClr val="000090"/>
                </a:solidFill>
                <a:latin typeface="Arial" charset="0"/>
                <a:cs typeface="Arial" charset="0"/>
              </a:rPr>
              <a:t>	Limitations of the Models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125" y="2503394"/>
            <a:ext cx="3128963" cy="3662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2. 	Key Input:</a:t>
            </a:r>
          </a:p>
          <a:p>
            <a:r>
              <a:rPr lang="en-US" b="1">
                <a:latin typeface="Arial" charset="0"/>
                <a:cs typeface="Arial" charset="0"/>
              </a:rPr>
              <a:t>	GHG Emissions</a:t>
            </a:r>
          </a:p>
          <a:p>
            <a:endParaRPr lang="en-US" sz="1600">
              <a:latin typeface="Arial" charset="0"/>
              <a:cs typeface="Arial" charset="0"/>
            </a:endParaRPr>
          </a:p>
          <a:p>
            <a:r>
              <a:rPr lang="en-US" sz="1600" b="1">
                <a:latin typeface="Arial" charset="0"/>
                <a:cs typeface="Arial" charset="0"/>
              </a:rPr>
              <a:t>Assumptions:</a:t>
            </a:r>
          </a:p>
          <a:p>
            <a:r>
              <a:rPr lang="en-US" sz="1400" b="1">
                <a:latin typeface="Arial" charset="0"/>
                <a:cs typeface="Arial" charset="0"/>
              </a:rPr>
              <a:t>(e.g., in 2080-2100)</a:t>
            </a:r>
          </a:p>
          <a:p>
            <a:endParaRPr lang="en-US" sz="1600" b="1">
              <a:latin typeface="Arial" charset="0"/>
              <a:cs typeface="Arial" charset="0"/>
            </a:endParaRPr>
          </a:p>
          <a:p>
            <a:r>
              <a:rPr lang="en-US" sz="1600" b="1">
                <a:latin typeface="Arial" charset="0"/>
                <a:cs typeface="Arial" charset="0"/>
              </a:rPr>
              <a:t>Technologies? </a:t>
            </a:r>
          </a:p>
          <a:p>
            <a:r>
              <a:rPr lang="en-US" sz="1600" b="1">
                <a:latin typeface="Arial" charset="0"/>
                <a:cs typeface="Arial" charset="0"/>
              </a:rPr>
              <a:t>Energy Sources? </a:t>
            </a:r>
          </a:p>
          <a:p>
            <a:r>
              <a:rPr lang="en-US" sz="1600" b="1">
                <a:latin typeface="Arial" charset="0"/>
                <a:cs typeface="Arial" charset="0"/>
              </a:rPr>
              <a:t>Deforestation rates?</a:t>
            </a:r>
          </a:p>
          <a:p>
            <a:r>
              <a:rPr lang="en-US" sz="1600" b="1">
                <a:latin typeface="Arial" charset="0"/>
                <a:cs typeface="Arial" charset="0"/>
              </a:rPr>
              <a:t>Population?</a:t>
            </a:r>
          </a:p>
          <a:p>
            <a:endParaRPr lang="en-US" sz="1600" b="1">
              <a:latin typeface="Arial" charset="0"/>
              <a:cs typeface="Arial" charset="0"/>
            </a:endParaRPr>
          </a:p>
          <a:p>
            <a:endParaRPr lang="en-US" sz="700" b="1">
              <a:latin typeface="Arial" charset="0"/>
              <a:cs typeface="Arial" charset="0"/>
            </a:endParaRPr>
          </a:p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Uncertainties</a:t>
            </a:r>
          </a:p>
          <a:p>
            <a:r>
              <a:rPr lang="en-US" b="1">
                <a:latin typeface="Arial" charset="0"/>
                <a:cs typeface="Arial" charset="0"/>
              </a:rPr>
              <a:t>(IPCC Scenarios)</a:t>
            </a:r>
          </a:p>
        </p:txBody>
      </p:sp>
    </p:spTree>
    <p:extLst>
      <p:ext uri="{BB962C8B-B14F-4D97-AF65-F5344CB8AC3E}">
        <p14:creationId xmlns:p14="http://schemas.microsoft.com/office/powerpoint/2010/main" val="215678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0" grpId="0" animBg="1"/>
      <p:bldP spid="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34000" y="6491288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37329A"/>
                </a:solidFill>
                <a:latin typeface="Times New Roman" charset="0"/>
              </a:rPr>
              <a:t>Giannini et al., 2007</a:t>
            </a:r>
          </a:p>
        </p:txBody>
      </p:sp>
      <p:sp>
        <p:nvSpPr>
          <p:cNvPr id="25604" name="Text Box 13"/>
          <p:cNvSpPr txBox="1">
            <a:spLocks noChangeArrowheads="1"/>
          </p:cNvSpPr>
          <p:nvPr/>
        </p:nvSpPr>
        <p:spPr bwMode="auto">
          <a:xfrm>
            <a:off x="420243" y="57150"/>
            <a:ext cx="847067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" sz="2200" b="1" dirty="0">
                <a:solidFill>
                  <a:srgbClr val="0000FF"/>
                </a:solidFill>
              </a:rPr>
              <a:t>At </a:t>
            </a:r>
            <a:r>
              <a:rPr lang="es-ES" sz="2200" b="1" dirty="0" smtClean="0">
                <a:solidFill>
                  <a:srgbClr val="0000FF"/>
                </a:solidFill>
              </a:rPr>
              <a:t>Global </a:t>
            </a:r>
            <a:r>
              <a:rPr lang="es-ES" sz="2200" b="1" dirty="0" err="1" smtClean="0">
                <a:solidFill>
                  <a:srgbClr val="0000FF"/>
                </a:solidFill>
              </a:rPr>
              <a:t>level</a:t>
            </a:r>
            <a:r>
              <a:rPr lang="es-ES" sz="2200" b="1" dirty="0" smtClean="0">
                <a:solidFill>
                  <a:srgbClr val="0000FF"/>
                </a:solidFill>
              </a:rPr>
              <a:t> </a:t>
            </a:r>
            <a:r>
              <a:rPr lang="es-ES" sz="2200" b="1" dirty="0" err="1" smtClean="0">
                <a:solidFill>
                  <a:srgbClr val="0000FF"/>
                </a:solidFill>
              </a:rPr>
              <a:t>Uncertainties</a:t>
            </a:r>
            <a:r>
              <a:rPr lang="es-ES" sz="2200" b="1" dirty="0" smtClean="0">
                <a:solidFill>
                  <a:srgbClr val="0000FF"/>
                </a:solidFill>
              </a:rPr>
              <a:t> are </a:t>
            </a:r>
            <a:r>
              <a:rPr lang="es-ES" sz="2200" b="1" dirty="0" err="1" smtClean="0">
                <a:solidFill>
                  <a:srgbClr val="0000FF"/>
                </a:solidFill>
              </a:rPr>
              <a:t>Large</a:t>
            </a:r>
            <a:r>
              <a:rPr lang="es-ES" sz="2200" b="1" dirty="0" smtClean="0">
                <a:solidFill>
                  <a:srgbClr val="0000FF"/>
                </a:solidFill>
              </a:rPr>
              <a:t>, at Regional </a:t>
            </a:r>
            <a:r>
              <a:rPr lang="es-ES" sz="2200" b="1" dirty="0" err="1">
                <a:solidFill>
                  <a:srgbClr val="0000FF"/>
                </a:solidFill>
              </a:rPr>
              <a:t>level</a:t>
            </a:r>
            <a:r>
              <a:rPr lang="es-ES" sz="2200" b="1" dirty="0">
                <a:solidFill>
                  <a:srgbClr val="0000FF"/>
                </a:solidFill>
              </a:rPr>
              <a:t> </a:t>
            </a:r>
            <a:r>
              <a:rPr lang="es-ES" sz="2200" b="1" dirty="0" err="1" smtClean="0">
                <a:solidFill>
                  <a:srgbClr val="0000FF"/>
                </a:solidFill>
              </a:rPr>
              <a:t>they</a:t>
            </a:r>
            <a:r>
              <a:rPr lang="es-ES" sz="2200" b="1" dirty="0" smtClean="0">
                <a:solidFill>
                  <a:srgbClr val="0000FF"/>
                </a:solidFill>
              </a:rPr>
              <a:t> are </a:t>
            </a:r>
            <a:r>
              <a:rPr lang="es-ES" sz="2200" b="1" dirty="0" err="1">
                <a:solidFill>
                  <a:srgbClr val="0000FF"/>
                </a:solidFill>
              </a:rPr>
              <a:t>larger</a:t>
            </a:r>
            <a:endParaRPr lang="es-ES" sz="2200" b="1" dirty="0">
              <a:solidFill>
                <a:srgbClr val="0000FF"/>
              </a:solidFill>
            </a:endParaRPr>
          </a:p>
          <a:p>
            <a:pPr algn="ctr"/>
            <a:r>
              <a:rPr lang="es-ES" sz="1600" b="1" dirty="0">
                <a:solidFill>
                  <a:srgbClr val="0000FF"/>
                </a:solidFill>
              </a:rPr>
              <a:t>(Individual </a:t>
            </a:r>
            <a:r>
              <a:rPr lang="es-ES" sz="1600" b="1" dirty="0" err="1">
                <a:solidFill>
                  <a:srgbClr val="0000FF"/>
                </a:solidFill>
              </a:rPr>
              <a:t>Model</a:t>
            </a:r>
            <a:r>
              <a:rPr lang="es-ES" sz="1600" b="1" dirty="0">
                <a:solidFill>
                  <a:srgbClr val="0000FF"/>
                </a:solidFill>
              </a:rPr>
              <a:t> </a:t>
            </a:r>
            <a:r>
              <a:rPr lang="es-ES" sz="1600" b="1" dirty="0" err="1">
                <a:solidFill>
                  <a:srgbClr val="0000FF"/>
                </a:solidFill>
              </a:rPr>
              <a:t>Runs</a:t>
            </a:r>
            <a:r>
              <a:rPr lang="es-ES" sz="1600" b="1" dirty="0">
                <a:solidFill>
                  <a:srgbClr val="0000FF"/>
                </a:solidFill>
              </a:rPr>
              <a:t> and </a:t>
            </a:r>
            <a:r>
              <a:rPr lang="es-ES" sz="1600" b="1" dirty="0" err="1">
                <a:solidFill>
                  <a:srgbClr val="0000FF"/>
                </a:solidFill>
              </a:rPr>
              <a:t>Averages</a:t>
            </a:r>
            <a:r>
              <a:rPr lang="es-ES" sz="1600" b="1" dirty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143000" y="685800"/>
            <a:ext cx="7708900" cy="2671763"/>
            <a:chOff x="1143000" y="914400"/>
            <a:chExt cx="7708900" cy="2671763"/>
          </a:xfrm>
        </p:grpSpPr>
        <p:grpSp>
          <p:nvGrpSpPr>
            <p:cNvPr id="25609" name="Group 6"/>
            <p:cNvGrpSpPr>
              <a:grpSpLocks/>
            </p:cNvGrpSpPr>
            <p:nvPr/>
          </p:nvGrpSpPr>
          <p:grpSpPr bwMode="auto">
            <a:xfrm>
              <a:off x="1143000" y="914400"/>
              <a:ext cx="5942013" cy="2671763"/>
              <a:chOff x="768" y="-960"/>
              <a:chExt cx="3743" cy="1683"/>
            </a:xfrm>
          </p:grpSpPr>
          <p:pic>
            <p:nvPicPr>
              <p:cNvPr id="25612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668" r="3415" b="33238"/>
              <a:stretch>
                <a:fillRect/>
              </a:stretch>
            </p:blipFill>
            <p:spPr bwMode="auto">
              <a:xfrm>
                <a:off x="768" y="-960"/>
                <a:ext cx="3743" cy="1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3" name="Text Box 8"/>
              <p:cNvSpPr txBox="1">
                <a:spLocks noChangeArrowheads="1"/>
              </p:cNvSpPr>
              <p:nvPr/>
            </p:nvSpPr>
            <p:spPr bwMode="auto">
              <a:xfrm>
                <a:off x="2592" y="48"/>
                <a:ext cx="75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b="1"/>
                  <a:t>East Africa</a:t>
                </a:r>
              </a:p>
            </p:txBody>
          </p:sp>
        </p:grpSp>
        <p:pic>
          <p:nvPicPr>
            <p:cNvPr id="25610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1435100"/>
              <a:ext cx="1536700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8116888" y="2046288"/>
              <a:ext cx="533400" cy="45720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UY"/>
            </a:p>
          </p:txBody>
        </p:sp>
      </p:grpSp>
      <p:sp>
        <p:nvSpPr>
          <p:cNvPr id="754700" name="Text Box 12"/>
          <p:cNvSpPr txBox="1">
            <a:spLocks noChangeArrowheads="1"/>
          </p:cNvSpPr>
          <p:nvPr/>
        </p:nvSpPr>
        <p:spPr bwMode="auto">
          <a:xfrm>
            <a:off x="457200" y="4249759"/>
            <a:ext cx="8429625" cy="1938992"/>
          </a:xfrm>
          <a:prstGeom prst="rect">
            <a:avLst/>
          </a:prstGeom>
          <a:solidFill>
            <a:srgbClr val="C0C0C0">
              <a:alpha val="8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320040" bIns="32004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smtClean="0"/>
              <a:t>This is for large “Windows”</a:t>
            </a:r>
          </a:p>
          <a:p>
            <a:pPr algn="ctr"/>
            <a:r>
              <a:rPr lang="en-US" sz="2800" b="1" dirty="0" smtClean="0"/>
              <a:t>At Local level (most decisions) Uncertainties </a:t>
            </a:r>
          </a:p>
          <a:p>
            <a:pPr algn="ctr"/>
            <a:r>
              <a:rPr lang="en-US" sz="2800" b="1" dirty="0" smtClean="0"/>
              <a:t>are much larger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5075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881" y="421864"/>
            <a:ext cx="8113118" cy="4401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Key Opportunities / Demands: Climate Change</a:t>
            </a:r>
          </a:p>
          <a:p>
            <a:endParaRPr lang="en-US" sz="2800" b="1" dirty="0" smtClean="0"/>
          </a:p>
          <a:p>
            <a:endParaRPr lang="en-US" sz="2400" b="1" dirty="0"/>
          </a:p>
          <a:p>
            <a:r>
              <a:rPr lang="en-US" sz="2800" b="1" dirty="0" smtClean="0">
                <a:solidFill>
                  <a:srgbClr val="0000FF"/>
                </a:solidFill>
              </a:rPr>
              <a:t>Limitations of “traditional” climate change scenarios</a:t>
            </a:r>
          </a:p>
          <a:p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Uncertainties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Double Conflict of Scales (too course, too far in the future)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Trends (“Climate Change”) Explain Relatively Small </a:t>
            </a:r>
          </a:p>
          <a:p>
            <a:r>
              <a:rPr lang="en-US" sz="2400" b="1" dirty="0" smtClean="0"/>
              <a:t>     Proportion of Total Variability </a:t>
            </a:r>
            <a:r>
              <a:rPr lang="en-US" sz="2400" i="1" dirty="0" smtClean="0"/>
              <a:t>(Lisa, Andy)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0037" y="5272603"/>
            <a:ext cx="68646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Need new approaches, methods and tools to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Work in Sectors and Regions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4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254714" y="152400"/>
            <a:ext cx="860123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Climate Risk Management Approach in the IRI 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(from months, through Decades, to Climate Change)</a:t>
            </a:r>
          </a:p>
          <a:p>
            <a:pPr algn="ctr">
              <a:defRPr/>
            </a:pPr>
            <a:r>
              <a:rPr lang="en-US" sz="32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Four Pillars</a:t>
            </a: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207963" y="1515450"/>
            <a:ext cx="71415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/>
              <a:t>Identify Vulnerabilities and Opportunities in Climate Variability </a:t>
            </a:r>
          </a:p>
          <a:p>
            <a:r>
              <a:rPr lang="en-US" sz="2000" b="0" dirty="0"/>
              <a:t>and Change in Collaboration with </a:t>
            </a:r>
            <a:r>
              <a:rPr lang="en-US" sz="2000" b="0" dirty="0" smtClean="0"/>
              <a:t>“Stakeholders” </a:t>
            </a:r>
            <a:endParaRPr lang="en-US" sz="2000" b="0" dirty="0"/>
          </a:p>
          <a:p>
            <a:r>
              <a:rPr lang="en-US" sz="2000" b="0" dirty="0">
                <a:solidFill>
                  <a:srgbClr val="000090"/>
                </a:solidFill>
              </a:rPr>
              <a:t>(which systems, what components within systems)</a:t>
            </a: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207963" y="2835438"/>
            <a:ext cx="88098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smtClean="0"/>
              <a:t>Understand / Quantify </a:t>
            </a:r>
            <a:r>
              <a:rPr lang="en-US" sz="2000" b="0" dirty="0"/>
              <a:t>/ Reduce Uncertainties </a:t>
            </a:r>
          </a:p>
          <a:p>
            <a:r>
              <a:rPr lang="en-US" sz="2000" b="0" dirty="0">
                <a:solidFill>
                  <a:srgbClr val="000090"/>
                </a:solidFill>
              </a:rPr>
              <a:t>(learn from the </a:t>
            </a:r>
            <a:r>
              <a:rPr lang="en-US" sz="2000" b="0" u="sng" dirty="0">
                <a:solidFill>
                  <a:srgbClr val="000090"/>
                </a:solidFill>
              </a:rPr>
              <a:t>past</a:t>
            </a:r>
            <a:r>
              <a:rPr lang="en-US" sz="2000" b="0" dirty="0">
                <a:solidFill>
                  <a:srgbClr val="000090"/>
                </a:solidFill>
              </a:rPr>
              <a:t>, monitor the </a:t>
            </a:r>
            <a:r>
              <a:rPr lang="en-US" sz="2000" b="0" u="sng" dirty="0">
                <a:solidFill>
                  <a:srgbClr val="000090"/>
                </a:solidFill>
              </a:rPr>
              <a:t>present</a:t>
            </a:r>
            <a:r>
              <a:rPr lang="en-US" sz="2000" b="0" dirty="0">
                <a:solidFill>
                  <a:srgbClr val="000090"/>
                </a:solidFill>
              </a:rPr>
              <a:t>, provide relevant info on the </a:t>
            </a:r>
            <a:r>
              <a:rPr lang="en-US" sz="2000" b="0" u="sng" dirty="0">
                <a:solidFill>
                  <a:srgbClr val="000090"/>
                </a:solidFill>
              </a:rPr>
              <a:t>future</a:t>
            </a:r>
            <a:r>
              <a:rPr lang="en-US" sz="2000" b="0" dirty="0">
                <a:solidFill>
                  <a:srgbClr val="000090"/>
                </a:solidFill>
              </a:rPr>
              <a:t>)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207963" y="3983200"/>
            <a:ext cx="67249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/>
              <a:t>Identify Interventions (Technologies) that Reduce Vulnerability</a:t>
            </a:r>
          </a:p>
          <a:p>
            <a:r>
              <a:rPr lang="en-US" sz="2000" b="0" dirty="0">
                <a:solidFill>
                  <a:srgbClr val="000090"/>
                </a:solidFill>
              </a:rPr>
              <a:t>(e.g., vaccination, drought resistance </a:t>
            </a:r>
            <a:r>
              <a:rPr lang="en-US" sz="2000" b="0" dirty="0" smtClean="0">
                <a:solidFill>
                  <a:srgbClr val="000090"/>
                </a:solidFill>
              </a:rPr>
              <a:t>crops, efficient irrigation)</a:t>
            </a:r>
            <a:endParaRPr lang="en-US" sz="2000" b="0" dirty="0">
              <a:solidFill>
                <a:srgbClr val="000090"/>
              </a:solidFill>
            </a:endParaRP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207963" y="4891425"/>
            <a:ext cx="8484426" cy="10156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dirty="0"/>
              <a:t>Identify Policies and Institutional Arrangements that reduce</a:t>
            </a:r>
          </a:p>
          <a:p>
            <a:r>
              <a:rPr lang="en-US" sz="2000" b="0" dirty="0"/>
              <a:t>Vulnerability and/or Transfer Risks </a:t>
            </a:r>
          </a:p>
          <a:p>
            <a:r>
              <a:rPr lang="en-US" sz="2000" b="0" dirty="0" smtClean="0">
                <a:solidFill>
                  <a:srgbClr val="000090"/>
                </a:solidFill>
              </a:rPr>
              <a:t>(Early Warning / Early Response Systems, Insurance, Credit)</a:t>
            </a:r>
            <a:endParaRPr lang="en-US" sz="2000" b="0" dirty="0">
              <a:solidFill>
                <a:srgbClr val="000090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722744" y="6260488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i="1" dirty="0"/>
              <a:t>(Baethgen, 2010)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809" y="2771138"/>
            <a:ext cx="8647984" cy="9582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9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/>
      <p:bldP spid="267268" grpId="0"/>
      <p:bldP spid="267269" grpId="0"/>
      <p:bldP spid="267270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8" y="46907"/>
            <a:ext cx="8390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1" dirty="0" smtClean="0">
                <a:solidFill>
                  <a:srgbClr val="000090"/>
                </a:solidFill>
              </a:rPr>
              <a:t>Understand / Quantify / Reduce Uncertainties: </a:t>
            </a:r>
            <a:r>
              <a:rPr lang="en-US" sz="1600" b="1" i="1" dirty="0" smtClean="0">
                <a:solidFill>
                  <a:srgbClr val="000090"/>
                </a:solidFill>
              </a:rPr>
              <a:t>Learning from the Past </a:t>
            </a:r>
            <a:endParaRPr lang="en-US" sz="1600" b="1" i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9" y="534317"/>
            <a:ext cx="90551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Much can be learned from understanding past Climate characteristics</a:t>
            </a:r>
          </a:p>
          <a:p>
            <a:r>
              <a:rPr lang="en-US" dirty="0" smtClean="0"/>
              <a:t>Risks? Decadal Variability? Frequency / Intensity of Droughts? Successful Interventions?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9" y="1496957"/>
            <a:ext cx="889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But: Lack of long-term records with adequate coverage in developing countries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3356" y="1896179"/>
            <a:ext cx="346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IRI Work in Ethiopia (T. </a:t>
            </a:r>
            <a:r>
              <a:rPr lang="en-US" b="1" dirty="0" err="1" smtClean="0"/>
              <a:t>Dinku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7310" y="190942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Ethiopia</a:t>
            </a:r>
            <a:endParaRPr lang="en-US" b="1" dirty="0"/>
          </a:p>
        </p:txBody>
      </p:sp>
      <p:pic>
        <p:nvPicPr>
          <p:cNvPr id="21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1689" y="2454652"/>
            <a:ext cx="2395855" cy="208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88787" y="4585738"/>
            <a:ext cx="24185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8788" indent="-458788" algn="ctr">
              <a:tabLst>
                <a:tab pos="458788" algn="l"/>
                <a:tab pos="915988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+mn-lt"/>
              </a:rPr>
              <a:t>Weather Stations</a:t>
            </a:r>
            <a:endParaRPr lang="en-US" sz="1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935434" y="4585738"/>
            <a:ext cx="2650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8788" indent="-458788" algn="ctr">
              <a:tabLst>
                <a:tab pos="458788" algn="l"/>
                <a:tab pos="915988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+mn-lt"/>
              </a:rPr>
              <a:t>Satellite Estimate</a:t>
            </a:r>
            <a:endParaRPr lang="en-US" sz="1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956716" y="4585738"/>
            <a:ext cx="2326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8788" indent="-458788" algn="ctr">
              <a:tabLst>
                <a:tab pos="458788" algn="l"/>
                <a:tab pos="915988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+mn-lt"/>
              </a:rPr>
              <a:t>Combined</a:t>
            </a:r>
            <a:r>
              <a:rPr lang="fr-FR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product</a:t>
            </a:r>
          </a:p>
        </p:txBody>
      </p:sp>
      <p:pic>
        <p:nvPicPr>
          <p:cNvPr id="25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197" y="2402574"/>
            <a:ext cx="1961672" cy="203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7689" y="2454652"/>
            <a:ext cx="2146915" cy="208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Plus 26"/>
          <p:cNvSpPr/>
          <p:nvPr/>
        </p:nvSpPr>
        <p:spPr bwMode="auto">
          <a:xfrm>
            <a:off x="2271869" y="2719831"/>
            <a:ext cx="676656" cy="620695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Equal 27"/>
          <p:cNvSpPr/>
          <p:nvPr/>
        </p:nvSpPr>
        <p:spPr bwMode="auto">
          <a:xfrm>
            <a:off x="5365686" y="2795771"/>
            <a:ext cx="541325" cy="559943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5643" y="5104929"/>
            <a:ext cx="275549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Link to Sector Information: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Health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Water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Agriculture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Insurance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Ecosystems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0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22" grpId="0"/>
      <p:bldP spid="23" grpId="0"/>
      <p:bldP spid="24" grpId="0"/>
      <p:bldP spid="27" grpId="0" animBg="1"/>
      <p:bldP spid="28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-1" y="2297958"/>
            <a:ext cx="357414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rgbClr val="262673"/>
                </a:solidFill>
                <a:latin typeface="Tahoma" charset="0"/>
              </a:rPr>
              <a:t>INIA GRAS - IRI</a:t>
            </a:r>
          </a:p>
          <a:p>
            <a:pPr eaLnBrk="1" hangingPunct="1"/>
            <a:r>
              <a:rPr lang="en-US" sz="1600" b="0" dirty="0">
                <a:solidFill>
                  <a:srgbClr val="262673"/>
                </a:solidFill>
                <a:latin typeface="Tahoma" charset="0"/>
              </a:rPr>
              <a:t>Provided this Information </a:t>
            </a:r>
          </a:p>
          <a:p>
            <a:pPr eaLnBrk="1" hangingPunct="1"/>
            <a:r>
              <a:rPr lang="en-US" sz="1600" b="0" dirty="0">
                <a:solidFill>
                  <a:srgbClr val="262673"/>
                </a:solidFill>
                <a:latin typeface="Tahoma" charset="0"/>
              </a:rPr>
              <a:t>to </a:t>
            </a:r>
            <a:r>
              <a:rPr lang="en-US" sz="1600" b="0" dirty="0" smtClean="0">
                <a:solidFill>
                  <a:srgbClr val="262673"/>
                </a:solidFill>
                <a:latin typeface="Tahoma" charset="0"/>
              </a:rPr>
              <a:t>the Ministry of Agriculture </a:t>
            </a:r>
            <a:r>
              <a:rPr lang="en-US" sz="1600" b="0" dirty="0">
                <a:solidFill>
                  <a:srgbClr val="262673"/>
                </a:solidFill>
                <a:latin typeface="Tahoma" charset="0"/>
              </a:rPr>
              <a:t>and to </a:t>
            </a:r>
          </a:p>
          <a:p>
            <a:pPr eaLnBrk="1" hangingPunct="1"/>
            <a:r>
              <a:rPr lang="en-US" sz="1600" b="0" dirty="0">
                <a:solidFill>
                  <a:srgbClr val="262673"/>
                </a:solidFill>
                <a:latin typeface="Tahoma" charset="0"/>
              </a:rPr>
              <a:t>National Emergency </a:t>
            </a:r>
            <a:r>
              <a:rPr lang="en-US" sz="1600" b="0" dirty="0" smtClean="0">
                <a:solidFill>
                  <a:srgbClr val="262673"/>
                </a:solidFill>
                <a:latin typeface="Tahoma" charset="0"/>
              </a:rPr>
              <a:t>System</a:t>
            </a:r>
            <a:endParaRPr lang="en-US" sz="1600" b="0" dirty="0">
              <a:solidFill>
                <a:srgbClr val="262673"/>
              </a:solidFill>
              <a:latin typeface="Tahoma" charset="0"/>
            </a:endParaRPr>
          </a:p>
          <a:p>
            <a:pPr eaLnBrk="1" hangingPunct="1"/>
            <a:r>
              <a:rPr lang="en-US" sz="1200" b="0" i="1" dirty="0">
                <a:solidFill>
                  <a:srgbClr val="262673"/>
                </a:solidFill>
                <a:latin typeface="Tahoma" charset="0"/>
              </a:rPr>
              <a:t>(Evolution of the Drought)  </a:t>
            </a:r>
          </a:p>
        </p:txBody>
      </p:sp>
      <p:sp>
        <p:nvSpPr>
          <p:cNvPr id="39939" name="Text Box 14"/>
          <p:cNvSpPr txBox="1">
            <a:spLocks noChangeArrowheads="1"/>
          </p:cNvSpPr>
          <p:nvPr/>
        </p:nvSpPr>
        <p:spPr bwMode="auto">
          <a:xfrm>
            <a:off x="0" y="453092"/>
            <a:ext cx="435247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Tahoma" charset="0"/>
              </a:rPr>
              <a:t>Drought in Uruguay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2010 / 2011:</a:t>
            </a:r>
          </a:p>
          <a:p>
            <a:pPr eaLnBrk="1" hangingPunct="1"/>
            <a:endParaRPr lang="en-US" sz="2000" b="0" dirty="0">
              <a:solidFill>
                <a:srgbClr val="0033CC"/>
              </a:solidFill>
              <a:latin typeface="Tahoma" charset="0"/>
            </a:endParaRPr>
          </a:p>
          <a:p>
            <a:pPr eaLnBrk="1" hangingPunct="1"/>
            <a:r>
              <a:rPr lang="en-US" sz="2000" dirty="0" smtClean="0">
                <a:solidFill>
                  <a:srgbClr val="0033CC"/>
                </a:solidFill>
                <a:latin typeface="Tahoma" charset="0"/>
              </a:rPr>
              <a:t>Monitoring “</a:t>
            </a:r>
            <a:r>
              <a:rPr lang="en-US" sz="2000" u="sng" dirty="0" smtClean="0">
                <a:solidFill>
                  <a:srgbClr val="0033CC"/>
                </a:solidFill>
                <a:latin typeface="Tahoma" charset="0"/>
              </a:rPr>
              <a:t>Translated Climate</a:t>
            </a:r>
            <a:r>
              <a:rPr lang="en-US" sz="2000" dirty="0" smtClean="0">
                <a:solidFill>
                  <a:srgbClr val="0033CC"/>
                </a:solidFill>
                <a:latin typeface="Tahoma" charset="0"/>
              </a:rPr>
              <a:t>” </a:t>
            </a:r>
          </a:p>
          <a:p>
            <a:pPr eaLnBrk="1" hangingPunct="1"/>
            <a:r>
              <a:rPr lang="en-US" sz="2000" b="0" dirty="0" smtClean="0">
                <a:solidFill>
                  <a:srgbClr val="0033CC"/>
                </a:solidFill>
                <a:latin typeface="Tahoma" charset="0"/>
              </a:rPr>
              <a:t>(</a:t>
            </a:r>
            <a:r>
              <a:rPr lang="en-US" sz="2000" b="0" dirty="0">
                <a:solidFill>
                  <a:srgbClr val="0033CC"/>
                </a:solidFill>
                <a:latin typeface="Tahoma" charset="0"/>
              </a:rPr>
              <a:t>Soil Water Balance</a:t>
            </a:r>
            <a:r>
              <a:rPr lang="en-US" sz="2000" b="0" dirty="0" smtClean="0">
                <a:solidFill>
                  <a:srgbClr val="0033CC"/>
                </a:solidFill>
                <a:latin typeface="Tahoma" charset="0"/>
              </a:rPr>
              <a:t>)  by </a:t>
            </a:r>
            <a:r>
              <a:rPr lang="en-US" sz="2000" dirty="0" smtClean="0">
                <a:solidFill>
                  <a:srgbClr val="FF0000"/>
                </a:solidFill>
                <a:latin typeface="Tahoma" charset="0"/>
              </a:rPr>
              <a:t>County</a:t>
            </a:r>
            <a:endParaRPr lang="en-US" sz="2000" dirty="0">
              <a:solidFill>
                <a:srgbClr val="FF0000"/>
              </a:solidFill>
              <a:latin typeface="Tahoma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828466" y="5311288"/>
            <a:ext cx="1098550" cy="425450"/>
            <a:chOff x="7207250" y="6400800"/>
            <a:chExt cx="1098550" cy="425450"/>
          </a:xfrm>
        </p:grpSpPr>
        <p:pic>
          <p:nvPicPr>
            <p:cNvPr id="39953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250" y="6477000"/>
              <a:ext cx="631658" cy="227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4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350" y="6400800"/>
              <a:ext cx="42545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31" y="511399"/>
            <a:ext cx="15938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16" y="511399"/>
            <a:ext cx="16081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48" y="511399"/>
            <a:ext cx="16002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56" y="2656256"/>
            <a:ext cx="1600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16" y="2646731"/>
            <a:ext cx="16113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48" y="2597519"/>
            <a:ext cx="16764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23" y="4695967"/>
            <a:ext cx="1508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11" y="4695967"/>
            <a:ext cx="15065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0298" y="3763950"/>
            <a:ext cx="42242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/>
                <a:cs typeface="Tahoma"/>
              </a:rPr>
              <a:t>December 2010:</a:t>
            </a:r>
          </a:p>
          <a:p>
            <a:pPr eaLnBrk="1" hangingPunct="1"/>
            <a:r>
              <a:rPr lang="en-US" sz="800" dirty="0" smtClean="0">
                <a:latin typeface="Tahoma"/>
                <a:cs typeface="Tahoma"/>
              </a:rPr>
              <a:t> 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sz="1800" b="0" dirty="0" smtClean="0">
                <a:latin typeface="Tahoma"/>
                <a:cs typeface="Tahoma"/>
              </a:rPr>
              <a:t>Official Declaration of  Emergency</a:t>
            </a:r>
          </a:p>
          <a:p>
            <a:pPr eaLnBrk="1" hangingPunct="1"/>
            <a:r>
              <a:rPr lang="en-US" sz="1800" b="0" dirty="0">
                <a:latin typeface="Tahoma"/>
                <a:cs typeface="Tahoma"/>
              </a:rPr>
              <a:t> </a:t>
            </a:r>
            <a:r>
              <a:rPr lang="en-US" sz="1800" b="0" dirty="0" smtClean="0">
                <a:latin typeface="Tahoma"/>
                <a:cs typeface="Tahoma"/>
              </a:rPr>
              <a:t>   based on this Information</a:t>
            </a:r>
          </a:p>
          <a:p>
            <a:pPr eaLnBrk="1" hangingPunct="1"/>
            <a:endParaRPr lang="en-US" sz="800" b="0" dirty="0" smtClean="0">
              <a:latin typeface="Tahoma"/>
              <a:cs typeface="Tahoma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1800" b="0" dirty="0" smtClean="0">
                <a:latin typeface="Tahoma"/>
                <a:cs typeface="Tahoma"/>
              </a:rPr>
              <a:t>Established Objective Priority for Aid</a:t>
            </a:r>
          </a:p>
          <a:p>
            <a:pPr marL="285750" indent="-285750" eaLnBrk="1" hangingPunct="1">
              <a:buFont typeface="Arial"/>
              <a:buChar char="•"/>
            </a:pPr>
            <a:endParaRPr lang="en-US" sz="800" b="0" dirty="0">
              <a:latin typeface="Tahoma"/>
              <a:cs typeface="Tahoma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1800" b="0" dirty="0" smtClean="0">
                <a:latin typeface="Tahoma"/>
                <a:cs typeface="Tahoma"/>
              </a:rPr>
              <a:t>Requested more funds based on SCF</a:t>
            </a:r>
            <a:endParaRPr lang="en-US" sz="1800" b="0" dirty="0"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8" y="46907"/>
            <a:ext cx="8390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1" dirty="0" smtClean="0">
                <a:solidFill>
                  <a:srgbClr val="000090"/>
                </a:solidFill>
              </a:rPr>
              <a:t>Understand / Quantify / Reduce Uncertainties: </a:t>
            </a:r>
            <a:r>
              <a:rPr lang="en-US" sz="1600" b="1" i="1" dirty="0" smtClean="0">
                <a:solidFill>
                  <a:srgbClr val="000090"/>
                </a:solidFill>
              </a:rPr>
              <a:t>Monitoring the PRESENT</a:t>
            </a:r>
            <a:endParaRPr lang="en-US" sz="1600" b="1" i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8" y="5870712"/>
            <a:ext cx="3737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90"/>
                </a:solidFill>
              </a:rPr>
              <a:t>(Trust: 2013 World Bank Project Uruguay)</a:t>
            </a:r>
            <a:endParaRPr lang="en-US" sz="1600" b="1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6331" y="431023"/>
            <a:ext cx="4827317" cy="6366393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950181" y="431023"/>
            <a:ext cx="33067" cy="636639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33434" y="454823"/>
            <a:ext cx="33067" cy="636639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87848" y="470795"/>
            <a:ext cx="329809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Sep 2010               </a:t>
            </a:r>
            <a:r>
              <a:rPr lang="en-US" sz="1600" dirty="0" smtClean="0"/>
              <a:t>        Oct </a:t>
            </a:r>
            <a:r>
              <a:rPr lang="en-US" sz="1600" dirty="0"/>
              <a:t>2010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83048" y="2574691"/>
            <a:ext cx="365146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Oct 2010             </a:t>
            </a:r>
            <a:r>
              <a:rPr lang="en-US" sz="1600" dirty="0" smtClean="0"/>
              <a:t>                 </a:t>
            </a:r>
            <a:r>
              <a:rPr lang="en-US" sz="1600" dirty="0"/>
              <a:t>Nov 2010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67792" y="4717603"/>
            <a:ext cx="255731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Dec 2010   </a:t>
            </a:r>
            <a:r>
              <a:rPr lang="en-US" sz="1600" dirty="0" smtClean="0"/>
              <a:t>        Jan </a:t>
            </a:r>
            <a:r>
              <a:rPr lang="en-US" sz="1600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98088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/>
      <p:bldP spid="31" grpId="0"/>
      <p:bldP spid="3" grpId="0"/>
      <p:bldP spid="4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CAFS Objective 2.2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457200" indent="-457200" algn="l">
          <a:lnSpc>
            <a:spcPct val="150000"/>
          </a:lnSpc>
          <a:buClr>
            <a:srgbClr val="577624"/>
          </a:buClr>
          <a:buFont typeface="Arial"/>
          <a:buChar char="•"/>
          <a:defRPr sz="2600" baseline="30000" dirty="0" err="1">
            <a:solidFill>
              <a:srgbClr val="392200"/>
            </a:solidFill>
            <a:latin typeface="Arial"/>
            <a:cs typeface="Arial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1825</Words>
  <Application>Microsoft Macintosh PowerPoint</Application>
  <PresentationFormat>On-screen Show (4:3)</PresentationFormat>
  <Paragraphs>451</Paragraphs>
  <Slides>26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Office Theme</vt:lpstr>
      <vt:lpstr>Custom Design</vt:lpstr>
      <vt:lpstr>1_Office Theme</vt:lpstr>
      <vt:lpstr>2_Office Theme</vt:lpstr>
      <vt:lpstr>CCAFS Objective 2.2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 Baethgen</dc:creator>
  <cp:lastModifiedBy>francesco</cp:lastModifiedBy>
  <cp:revision>34</cp:revision>
  <dcterms:created xsi:type="dcterms:W3CDTF">2013-06-19T11:56:18Z</dcterms:created>
  <dcterms:modified xsi:type="dcterms:W3CDTF">2013-07-01T19:14:38Z</dcterms:modified>
</cp:coreProperties>
</file>