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83" r:id="rId10"/>
    <p:sldId id="263" r:id="rId11"/>
    <p:sldId id="265" r:id="rId12"/>
    <p:sldId id="266" r:id="rId13"/>
    <p:sldId id="267" r:id="rId14"/>
    <p:sldId id="268" r:id="rId15"/>
    <p:sldId id="285" r:id="rId16"/>
    <p:sldId id="270" r:id="rId17"/>
    <p:sldId id="284" r:id="rId18"/>
    <p:sldId id="286" r:id="rId19"/>
    <p:sldId id="287" r:id="rId20"/>
    <p:sldId id="269" r:id="rId21"/>
    <p:sldId id="271" r:id="rId22"/>
    <p:sldId id="272" r:id="rId23"/>
    <p:sldId id="273" r:id="rId24"/>
    <p:sldId id="274" r:id="rId25"/>
    <p:sldId id="288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9"/>
    <p:restoredTop sz="94611"/>
  </p:normalViewPr>
  <p:slideViewPr>
    <p:cSldViewPr snapToGrid="0" snapToObjects="1">
      <p:cViewPr varScale="1">
        <p:scale>
          <a:sx n="109" d="100"/>
          <a:sy n="109" d="100"/>
        </p:scale>
        <p:origin x="5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Template_may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34400" cy="640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BD5D0C-E5E8-7C47-8FA9-3F9D8ACDEF05}"/>
              </a:ext>
            </a:extLst>
          </p:cNvPr>
          <p:cNvSpPr/>
          <p:nvPr/>
        </p:nvSpPr>
        <p:spPr>
          <a:xfrm>
            <a:off x="182880" y="662940"/>
            <a:ext cx="853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September 2021:</a:t>
            </a:r>
          </a:p>
          <a:p>
            <a:pPr algn="ctr">
              <a:defRPr/>
            </a:pPr>
            <a:endParaRPr lang="en-US" sz="3200" b="1" spc="130" dirty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  <a:p>
            <a:pPr algn="ctr">
              <a:defRPr/>
            </a:pP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Likelihood for a 2</a:t>
            </a:r>
            <a:r>
              <a:rPr lang="en-US" sz="3200" spc="130" baseline="3000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nd</a:t>
            </a: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 La Niña Increases.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A0B10-9099-F645-A4A5-5CACCE515D9F}"/>
              </a:ext>
            </a:extLst>
          </p:cNvPr>
          <p:cNvSpPr txBox="1"/>
          <p:nvPr/>
        </p:nvSpPr>
        <p:spPr>
          <a:xfrm>
            <a:off x="273132" y="4417621"/>
            <a:ext cx="71751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Acknowledgements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Jeffery </a:t>
            </a:r>
            <a:r>
              <a:rPr lang="en-US" b="1" dirty="0" err="1">
                <a:solidFill>
                  <a:schemeClr val="bg1"/>
                </a:solidFill>
              </a:rPr>
              <a:t>Turmelle</a:t>
            </a:r>
            <a:r>
              <a:rPr lang="en-US" b="1" dirty="0">
                <a:solidFill>
                  <a:schemeClr val="bg1"/>
                </a:solidFill>
              </a:rPr>
              <a:t> and Jing Yuan</a:t>
            </a:r>
            <a:r>
              <a:rPr lang="en-US" dirty="0">
                <a:solidFill>
                  <a:schemeClr val="bg1"/>
                </a:solidFill>
              </a:rPr>
              <a:t>: forecast processing and web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Cuihua</a:t>
            </a:r>
            <a:r>
              <a:rPr lang="en-US" b="1" dirty="0">
                <a:solidFill>
                  <a:schemeClr val="bg1"/>
                </a:solidFill>
              </a:rPr>
              <a:t> Li</a:t>
            </a:r>
            <a:r>
              <a:rPr lang="en-US" dirty="0">
                <a:solidFill>
                  <a:schemeClr val="bg1"/>
                </a:solidFill>
              </a:rPr>
              <a:t>: Draft </a:t>
            </a:r>
            <a:r>
              <a:rPr lang="en-US" dirty="0" err="1">
                <a:solidFill>
                  <a:schemeClr val="bg1"/>
                </a:solidFill>
              </a:rPr>
              <a:t>powerpoint</a:t>
            </a:r>
            <a:r>
              <a:rPr lang="en-US" dirty="0">
                <a:solidFill>
                  <a:schemeClr val="bg1"/>
                </a:solidFill>
              </a:rPr>
              <a:t>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IRI’s Climate Group, led by Dr. Andrew Robertson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 Forecast system development, ongoing innovation, and verification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29675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O_5Day_EQ_xz_Anom_Co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5119332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7F330-E5ED-E54A-A7C0-2F3CE74BCE04}"/>
              </a:ext>
            </a:extLst>
          </p:cNvPr>
          <p:cNvSpPr txBox="1"/>
          <p:nvPr/>
        </p:nvSpPr>
        <p:spPr>
          <a:xfrm>
            <a:off x="880109" y="4163021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Month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(Aug ‘21)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B3593-97B4-214C-A138-78748B022F6B}"/>
              </a:ext>
            </a:extLst>
          </p:cNvPr>
          <p:cNvSpPr txBox="1"/>
          <p:nvPr/>
        </p:nvSpPr>
        <p:spPr>
          <a:xfrm>
            <a:off x="880110" y="1493085"/>
            <a:ext cx="1034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Year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(Aug ‘20)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nd_sst_iso20_ano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45267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0081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358E0-25C6-CA4F-9A2B-F3EFC5F03E09}"/>
              </a:ext>
            </a:extLst>
          </p:cNvPr>
          <p:cNvSpPr txBox="1"/>
          <p:nvPr/>
        </p:nvSpPr>
        <p:spPr>
          <a:xfrm>
            <a:off x="405114" y="18288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MONTH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6BE7E-EB28-FF4B-B07A-E469BD22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82946"/>
            <a:ext cx="88011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D6AB5-70DA-304C-9F1A-23750857A71B}"/>
              </a:ext>
            </a:extLst>
          </p:cNvPr>
          <p:cNvSpPr txBox="1"/>
          <p:nvPr/>
        </p:nvSpPr>
        <p:spPr>
          <a:xfrm>
            <a:off x="405114" y="1828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MONTH</a:t>
            </a:r>
          </a:p>
        </p:txBody>
      </p:sp>
    </p:spTree>
    <p:extLst>
      <p:ext uri="{BB962C8B-B14F-4D97-AF65-F5344CB8AC3E}">
        <p14:creationId xmlns:p14="http://schemas.microsoft.com/office/powerpoint/2010/main" val="357768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BF992-B509-A24C-9818-FF0654A5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" y="457200"/>
            <a:ext cx="89154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7EFF3-EDDB-D54E-8A54-3CD76EBDD810}"/>
              </a:ext>
            </a:extLst>
          </p:cNvPr>
          <p:cNvSpPr txBox="1"/>
          <p:nvPr/>
        </p:nvSpPr>
        <p:spPr>
          <a:xfrm>
            <a:off x="405114" y="1828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MONTH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9231C-D349-D14F-85CB-D1A4FA71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" y="452250"/>
            <a:ext cx="8915400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FFD64-23A0-C54F-8FDF-F1CFDBDFAD99}"/>
              </a:ext>
            </a:extLst>
          </p:cNvPr>
          <p:cNvSpPr txBox="1"/>
          <p:nvPr/>
        </p:nvSpPr>
        <p:spPr>
          <a:xfrm>
            <a:off x="405114" y="18288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MONTH</a:t>
            </a:r>
          </a:p>
        </p:txBody>
      </p:sp>
    </p:spTree>
    <p:extLst>
      <p:ext uri="{BB962C8B-B14F-4D97-AF65-F5344CB8AC3E}">
        <p14:creationId xmlns:p14="http://schemas.microsoft.com/office/powerpoint/2010/main" val="51118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BF992-B509-A24C-9818-FF0654A5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" y="457200"/>
            <a:ext cx="89154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7EFF3-EDDB-D54E-8A54-3CD76EBDD810}"/>
              </a:ext>
            </a:extLst>
          </p:cNvPr>
          <p:cNvSpPr txBox="1"/>
          <p:nvPr/>
        </p:nvSpPr>
        <p:spPr>
          <a:xfrm>
            <a:off x="405114" y="1828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MONTH</a:t>
            </a:r>
          </a:p>
        </p:txBody>
      </p:sp>
    </p:spTree>
    <p:extLst>
      <p:ext uri="{BB962C8B-B14F-4D97-AF65-F5344CB8AC3E}">
        <p14:creationId xmlns:p14="http://schemas.microsoft.com/office/powerpoint/2010/main" val="2144827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97C49-5EE8-0A4F-B9E9-B346FB15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8" y="457200"/>
            <a:ext cx="8915400" cy="594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A147A6-5185-5A4D-A2D5-F3B92B65ACD1}"/>
              </a:ext>
            </a:extLst>
          </p:cNvPr>
          <p:cNvSpPr/>
          <p:nvPr/>
        </p:nvSpPr>
        <p:spPr>
          <a:xfrm>
            <a:off x="1585732" y="578734"/>
            <a:ext cx="1516283" cy="277793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1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0"/>
            <a:ext cx="8303741" cy="365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A32E29-FB38-B546-BE27-126E22BDF680}"/>
              </a:ext>
            </a:extLst>
          </p:cNvPr>
          <p:cNvSpPr/>
          <p:nvPr/>
        </p:nvSpPr>
        <p:spPr>
          <a:xfrm>
            <a:off x="4323908" y="3645195"/>
            <a:ext cx="1020725" cy="233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30E77-5296-5646-BF0A-0543F6FB06C2}"/>
              </a:ext>
            </a:extLst>
          </p:cNvPr>
          <p:cNvSpPr txBox="1"/>
          <p:nvPr/>
        </p:nvSpPr>
        <p:spPr>
          <a:xfrm>
            <a:off x="1122744" y="335666"/>
            <a:ext cx="566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Weekly Sea Surface Temperature Anomalies</a:t>
            </a:r>
            <a:br>
              <a:rPr lang="en-US" dirty="0"/>
            </a:br>
            <a:r>
              <a:rPr lang="en-US" i="1" dirty="0"/>
              <a:t>(includes satellite data)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C87D5-77E8-7445-A13A-890CD4527F8E}"/>
              </a:ext>
            </a:extLst>
          </p:cNvPr>
          <p:cNvSpPr txBox="1"/>
          <p:nvPr/>
        </p:nvSpPr>
        <p:spPr>
          <a:xfrm>
            <a:off x="3467595" y="577140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NINO3.4 = -0.4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6BE7E-EB28-FF4B-B07A-E469BD22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82946"/>
            <a:ext cx="88011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D6AB5-70DA-304C-9F1A-23750857A71B}"/>
              </a:ext>
            </a:extLst>
          </p:cNvPr>
          <p:cNvSpPr txBox="1"/>
          <p:nvPr/>
        </p:nvSpPr>
        <p:spPr>
          <a:xfrm>
            <a:off x="405114" y="1828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MONTH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2470CBE-5F33-124E-BB80-D24F8F68E0C2}"/>
              </a:ext>
            </a:extLst>
          </p:cNvPr>
          <p:cNvSpPr/>
          <p:nvPr/>
        </p:nvSpPr>
        <p:spPr>
          <a:xfrm>
            <a:off x="3009418" y="4953965"/>
            <a:ext cx="2233914" cy="648182"/>
          </a:xfrm>
          <a:custGeom>
            <a:avLst/>
            <a:gdLst>
              <a:gd name="connsiteX0" fmla="*/ 0 w 2233914"/>
              <a:gd name="connsiteY0" fmla="*/ 104172 h 648182"/>
              <a:gd name="connsiteX1" fmla="*/ 69448 w 2233914"/>
              <a:gd name="connsiteY1" fmla="*/ 185194 h 648182"/>
              <a:gd name="connsiteX2" fmla="*/ 104172 w 2233914"/>
              <a:gd name="connsiteY2" fmla="*/ 196769 h 648182"/>
              <a:gd name="connsiteX3" fmla="*/ 150471 w 2233914"/>
              <a:gd name="connsiteY3" fmla="*/ 243068 h 648182"/>
              <a:gd name="connsiteX4" fmla="*/ 185195 w 2233914"/>
              <a:gd name="connsiteY4" fmla="*/ 266217 h 648182"/>
              <a:gd name="connsiteX5" fmla="*/ 208344 w 2233914"/>
              <a:gd name="connsiteY5" fmla="*/ 289367 h 648182"/>
              <a:gd name="connsiteX6" fmla="*/ 243068 w 2233914"/>
              <a:gd name="connsiteY6" fmla="*/ 300941 h 648182"/>
              <a:gd name="connsiteX7" fmla="*/ 300941 w 2233914"/>
              <a:gd name="connsiteY7" fmla="*/ 335665 h 648182"/>
              <a:gd name="connsiteX8" fmla="*/ 358815 w 2233914"/>
              <a:gd name="connsiteY8" fmla="*/ 370389 h 648182"/>
              <a:gd name="connsiteX9" fmla="*/ 451412 w 2233914"/>
              <a:gd name="connsiteY9" fmla="*/ 439838 h 648182"/>
              <a:gd name="connsiteX10" fmla="*/ 486136 w 2233914"/>
              <a:gd name="connsiteY10" fmla="*/ 462987 h 648182"/>
              <a:gd name="connsiteX11" fmla="*/ 520860 w 2233914"/>
              <a:gd name="connsiteY11" fmla="*/ 486136 h 648182"/>
              <a:gd name="connsiteX12" fmla="*/ 555585 w 2233914"/>
              <a:gd name="connsiteY12" fmla="*/ 497711 h 648182"/>
              <a:gd name="connsiteX13" fmla="*/ 625033 w 2233914"/>
              <a:gd name="connsiteY13" fmla="*/ 544010 h 648182"/>
              <a:gd name="connsiteX14" fmla="*/ 729205 w 2233914"/>
              <a:gd name="connsiteY14" fmla="*/ 578734 h 648182"/>
              <a:gd name="connsiteX15" fmla="*/ 763929 w 2233914"/>
              <a:gd name="connsiteY15" fmla="*/ 590308 h 648182"/>
              <a:gd name="connsiteX16" fmla="*/ 798653 w 2233914"/>
              <a:gd name="connsiteY16" fmla="*/ 601883 h 648182"/>
              <a:gd name="connsiteX17" fmla="*/ 868101 w 2233914"/>
              <a:gd name="connsiteY17" fmla="*/ 613458 h 648182"/>
              <a:gd name="connsiteX18" fmla="*/ 960698 w 2233914"/>
              <a:gd name="connsiteY18" fmla="*/ 636607 h 648182"/>
              <a:gd name="connsiteX19" fmla="*/ 1018572 w 2233914"/>
              <a:gd name="connsiteY19" fmla="*/ 648182 h 648182"/>
              <a:gd name="connsiteX20" fmla="*/ 1203767 w 2233914"/>
              <a:gd name="connsiteY20" fmla="*/ 636607 h 648182"/>
              <a:gd name="connsiteX21" fmla="*/ 1273215 w 2233914"/>
              <a:gd name="connsiteY21" fmla="*/ 613458 h 648182"/>
              <a:gd name="connsiteX22" fmla="*/ 1307939 w 2233914"/>
              <a:gd name="connsiteY22" fmla="*/ 601883 h 648182"/>
              <a:gd name="connsiteX23" fmla="*/ 1342663 w 2233914"/>
              <a:gd name="connsiteY23" fmla="*/ 578734 h 648182"/>
              <a:gd name="connsiteX24" fmla="*/ 1377387 w 2233914"/>
              <a:gd name="connsiteY24" fmla="*/ 567159 h 648182"/>
              <a:gd name="connsiteX25" fmla="*/ 1435260 w 2233914"/>
              <a:gd name="connsiteY25" fmla="*/ 520860 h 648182"/>
              <a:gd name="connsiteX26" fmla="*/ 1469985 w 2233914"/>
              <a:gd name="connsiteY26" fmla="*/ 509286 h 648182"/>
              <a:gd name="connsiteX27" fmla="*/ 1527858 w 2233914"/>
              <a:gd name="connsiteY27" fmla="*/ 462987 h 648182"/>
              <a:gd name="connsiteX28" fmla="*/ 1597306 w 2233914"/>
              <a:gd name="connsiteY28" fmla="*/ 439838 h 648182"/>
              <a:gd name="connsiteX29" fmla="*/ 1632030 w 2233914"/>
              <a:gd name="connsiteY29" fmla="*/ 428263 h 648182"/>
              <a:gd name="connsiteX30" fmla="*/ 1666754 w 2233914"/>
              <a:gd name="connsiteY30" fmla="*/ 416688 h 648182"/>
              <a:gd name="connsiteX31" fmla="*/ 1713053 w 2233914"/>
              <a:gd name="connsiteY31" fmla="*/ 370389 h 648182"/>
              <a:gd name="connsiteX32" fmla="*/ 1747777 w 2233914"/>
              <a:gd name="connsiteY32" fmla="*/ 347240 h 648182"/>
              <a:gd name="connsiteX33" fmla="*/ 1782501 w 2233914"/>
              <a:gd name="connsiteY33" fmla="*/ 312516 h 648182"/>
              <a:gd name="connsiteX34" fmla="*/ 1817225 w 2233914"/>
              <a:gd name="connsiteY34" fmla="*/ 289367 h 648182"/>
              <a:gd name="connsiteX35" fmla="*/ 1898248 w 2233914"/>
              <a:gd name="connsiteY35" fmla="*/ 231493 h 648182"/>
              <a:gd name="connsiteX36" fmla="*/ 1932972 w 2233914"/>
              <a:gd name="connsiteY36" fmla="*/ 196769 h 648182"/>
              <a:gd name="connsiteX37" fmla="*/ 1967696 w 2233914"/>
              <a:gd name="connsiteY37" fmla="*/ 185194 h 648182"/>
              <a:gd name="connsiteX38" fmla="*/ 2002420 w 2233914"/>
              <a:gd name="connsiteY38" fmla="*/ 162045 h 648182"/>
              <a:gd name="connsiteX39" fmla="*/ 2025569 w 2233914"/>
              <a:gd name="connsiteY39" fmla="*/ 127321 h 648182"/>
              <a:gd name="connsiteX40" fmla="*/ 2060293 w 2233914"/>
              <a:gd name="connsiteY40" fmla="*/ 115746 h 648182"/>
              <a:gd name="connsiteX41" fmla="*/ 2129741 w 2233914"/>
              <a:gd name="connsiteY41" fmla="*/ 81022 h 648182"/>
              <a:gd name="connsiteX42" fmla="*/ 2187615 w 2233914"/>
              <a:gd name="connsiteY42" fmla="*/ 34724 h 648182"/>
              <a:gd name="connsiteX43" fmla="*/ 2233914 w 2233914"/>
              <a:gd name="connsiteY43" fmla="*/ 0 h 64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33914" h="648182">
                <a:moveTo>
                  <a:pt x="0" y="104172"/>
                </a:moveTo>
                <a:cubicBezTo>
                  <a:pt x="23149" y="131179"/>
                  <a:pt x="42862" y="161562"/>
                  <a:pt x="69448" y="185194"/>
                </a:cubicBezTo>
                <a:cubicBezTo>
                  <a:pt x="78567" y="193300"/>
                  <a:pt x="94244" y="189677"/>
                  <a:pt x="104172" y="196769"/>
                </a:cubicBezTo>
                <a:cubicBezTo>
                  <a:pt x="121932" y="209455"/>
                  <a:pt x="132311" y="230961"/>
                  <a:pt x="150471" y="243068"/>
                </a:cubicBezTo>
                <a:cubicBezTo>
                  <a:pt x="162046" y="250784"/>
                  <a:pt x="174332" y="257527"/>
                  <a:pt x="185195" y="266217"/>
                </a:cubicBezTo>
                <a:cubicBezTo>
                  <a:pt x="193716" y="273034"/>
                  <a:pt x="198986" y="283752"/>
                  <a:pt x="208344" y="289367"/>
                </a:cubicBezTo>
                <a:cubicBezTo>
                  <a:pt x="218806" y="295644"/>
                  <a:pt x="231493" y="297083"/>
                  <a:pt x="243068" y="300941"/>
                </a:cubicBezTo>
                <a:cubicBezTo>
                  <a:pt x="301721" y="359596"/>
                  <a:pt x="225815" y="290590"/>
                  <a:pt x="300941" y="335665"/>
                </a:cubicBezTo>
                <a:cubicBezTo>
                  <a:pt x="380383" y="383329"/>
                  <a:pt x="260449" y="337602"/>
                  <a:pt x="358815" y="370389"/>
                </a:cubicBezTo>
                <a:cubicBezTo>
                  <a:pt x="401636" y="413212"/>
                  <a:pt x="372885" y="387487"/>
                  <a:pt x="451412" y="439838"/>
                </a:cubicBezTo>
                <a:lnTo>
                  <a:pt x="486136" y="462987"/>
                </a:lnTo>
                <a:cubicBezTo>
                  <a:pt x="497711" y="470703"/>
                  <a:pt x="507663" y="481737"/>
                  <a:pt x="520860" y="486136"/>
                </a:cubicBezTo>
                <a:cubicBezTo>
                  <a:pt x="532435" y="489994"/>
                  <a:pt x="544919" y="491786"/>
                  <a:pt x="555585" y="497711"/>
                </a:cubicBezTo>
                <a:cubicBezTo>
                  <a:pt x="579906" y="511223"/>
                  <a:pt x="598639" y="535212"/>
                  <a:pt x="625033" y="544010"/>
                </a:cubicBezTo>
                <a:lnTo>
                  <a:pt x="729205" y="578734"/>
                </a:lnTo>
                <a:lnTo>
                  <a:pt x="763929" y="590308"/>
                </a:lnTo>
                <a:cubicBezTo>
                  <a:pt x="775504" y="594166"/>
                  <a:pt x="786618" y="599877"/>
                  <a:pt x="798653" y="601883"/>
                </a:cubicBezTo>
                <a:cubicBezTo>
                  <a:pt x="821802" y="605741"/>
                  <a:pt x="845153" y="608541"/>
                  <a:pt x="868101" y="613458"/>
                </a:cubicBezTo>
                <a:cubicBezTo>
                  <a:pt x="899210" y="620124"/>
                  <a:pt x="929500" y="630367"/>
                  <a:pt x="960698" y="636607"/>
                </a:cubicBezTo>
                <a:lnTo>
                  <a:pt x="1018572" y="648182"/>
                </a:lnTo>
                <a:cubicBezTo>
                  <a:pt x="1080304" y="644324"/>
                  <a:pt x="1142482" y="644964"/>
                  <a:pt x="1203767" y="636607"/>
                </a:cubicBezTo>
                <a:cubicBezTo>
                  <a:pt x="1227945" y="633310"/>
                  <a:pt x="1250066" y="621174"/>
                  <a:pt x="1273215" y="613458"/>
                </a:cubicBezTo>
                <a:cubicBezTo>
                  <a:pt x="1284790" y="609600"/>
                  <a:pt x="1297787" y="608651"/>
                  <a:pt x="1307939" y="601883"/>
                </a:cubicBezTo>
                <a:cubicBezTo>
                  <a:pt x="1319514" y="594167"/>
                  <a:pt x="1330221" y="584955"/>
                  <a:pt x="1342663" y="578734"/>
                </a:cubicBezTo>
                <a:cubicBezTo>
                  <a:pt x="1353576" y="573278"/>
                  <a:pt x="1366474" y="572615"/>
                  <a:pt x="1377387" y="567159"/>
                </a:cubicBezTo>
                <a:cubicBezTo>
                  <a:pt x="1516407" y="497649"/>
                  <a:pt x="1327580" y="585467"/>
                  <a:pt x="1435260" y="520860"/>
                </a:cubicBezTo>
                <a:cubicBezTo>
                  <a:pt x="1445722" y="514583"/>
                  <a:pt x="1458410" y="513144"/>
                  <a:pt x="1469985" y="509286"/>
                </a:cubicBezTo>
                <a:cubicBezTo>
                  <a:pt x="1489227" y="490044"/>
                  <a:pt x="1501574" y="474669"/>
                  <a:pt x="1527858" y="462987"/>
                </a:cubicBezTo>
                <a:cubicBezTo>
                  <a:pt x="1550156" y="453077"/>
                  <a:pt x="1574157" y="447554"/>
                  <a:pt x="1597306" y="439838"/>
                </a:cubicBezTo>
                <a:lnTo>
                  <a:pt x="1632030" y="428263"/>
                </a:lnTo>
                <a:lnTo>
                  <a:pt x="1666754" y="416688"/>
                </a:lnTo>
                <a:cubicBezTo>
                  <a:pt x="1682187" y="401255"/>
                  <a:pt x="1694893" y="382496"/>
                  <a:pt x="1713053" y="370389"/>
                </a:cubicBezTo>
                <a:cubicBezTo>
                  <a:pt x="1724628" y="362673"/>
                  <a:pt x="1737090" y="356146"/>
                  <a:pt x="1747777" y="347240"/>
                </a:cubicBezTo>
                <a:cubicBezTo>
                  <a:pt x="1760352" y="336761"/>
                  <a:pt x="1769926" y="322995"/>
                  <a:pt x="1782501" y="312516"/>
                </a:cubicBezTo>
                <a:cubicBezTo>
                  <a:pt x="1793188" y="303610"/>
                  <a:pt x="1806663" y="298420"/>
                  <a:pt x="1817225" y="289367"/>
                </a:cubicBezTo>
                <a:cubicBezTo>
                  <a:pt x="1887132" y="229447"/>
                  <a:pt x="1834444" y="252762"/>
                  <a:pt x="1898248" y="231493"/>
                </a:cubicBezTo>
                <a:cubicBezTo>
                  <a:pt x="1909823" y="219918"/>
                  <a:pt x="1919352" y="205849"/>
                  <a:pt x="1932972" y="196769"/>
                </a:cubicBezTo>
                <a:cubicBezTo>
                  <a:pt x="1943124" y="190001"/>
                  <a:pt x="1956783" y="190650"/>
                  <a:pt x="1967696" y="185194"/>
                </a:cubicBezTo>
                <a:cubicBezTo>
                  <a:pt x="1980138" y="178973"/>
                  <a:pt x="1990845" y="169761"/>
                  <a:pt x="2002420" y="162045"/>
                </a:cubicBezTo>
                <a:cubicBezTo>
                  <a:pt x="2010136" y="150470"/>
                  <a:pt x="2014706" y="136011"/>
                  <a:pt x="2025569" y="127321"/>
                </a:cubicBezTo>
                <a:cubicBezTo>
                  <a:pt x="2035096" y="119699"/>
                  <a:pt x="2049380" y="121202"/>
                  <a:pt x="2060293" y="115746"/>
                </a:cubicBezTo>
                <a:cubicBezTo>
                  <a:pt x="2150044" y="70870"/>
                  <a:pt x="2042461" y="110116"/>
                  <a:pt x="2129741" y="81022"/>
                </a:cubicBezTo>
                <a:cubicBezTo>
                  <a:pt x="2185646" y="25119"/>
                  <a:pt x="2114596" y="93140"/>
                  <a:pt x="2187615" y="34724"/>
                </a:cubicBezTo>
                <a:cubicBezTo>
                  <a:pt x="2236364" y="-4275"/>
                  <a:pt x="2185588" y="24161"/>
                  <a:pt x="2233914" y="0"/>
                </a:cubicBezTo>
              </a:path>
            </a:pathLst>
          </a:custGeom>
          <a:noFill/>
          <a:ln w="76200">
            <a:solidFill>
              <a:srgbClr val="FFFF00">
                <a:alpha val="5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C975EAA-A578-8F4D-826D-0B38842FE2BA}"/>
              </a:ext>
            </a:extLst>
          </p:cNvPr>
          <p:cNvSpPr/>
          <p:nvPr/>
        </p:nvSpPr>
        <p:spPr>
          <a:xfrm>
            <a:off x="3750197" y="4595149"/>
            <a:ext cx="2199190" cy="324092"/>
          </a:xfrm>
          <a:custGeom>
            <a:avLst/>
            <a:gdLst>
              <a:gd name="connsiteX0" fmla="*/ 0 w 2199190"/>
              <a:gd name="connsiteY0" fmla="*/ 104173 h 324092"/>
              <a:gd name="connsiteX1" fmla="*/ 69449 w 2199190"/>
              <a:gd name="connsiteY1" fmla="*/ 127322 h 324092"/>
              <a:gd name="connsiteX2" fmla="*/ 104173 w 2199190"/>
              <a:gd name="connsiteY2" fmla="*/ 138897 h 324092"/>
              <a:gd name="connsiteX3" fmla="*/ 173621 w 2199190"/>
              <a:gd name="connsiteY3" fmla="*/ 185195 h 324092"/>
              <a:gd name="connsiteX4" fmla="*/ 312517 w 2199190"/>
              <a:gd name="connsiteY4" fmla="*/ 231494 h 324092"/>
              <a:gd name="connsiteX5" fmla="*/ 381965 w 2199190"/>
              <a:gd name="connsiteY5" fmla="*/ 254643 h 324092"/>
              <a:gd name="connsiteX6" fmla="*/ 474562 w 2199190"/>
              <a:gd name="connsiteY6" fmla="*/ 277793 h 324092"/>
              <a:gd name="connsiteX7" fmla="*/ 590309 w 2199190"/>
              <a:gd name="connsiteY7" fmla="*/ 312517 h 324092"/>
              <a:gd name="connsiteX8" fmla="*/ 763930 w 2199190"/>
              <a:gd name="connsiteY8" fmla="*/ 324092 h 324092"/>
              <a:gd name="connsiteX9" fmla="*/ 1134319 w 2199190"/>
              <a:gd name="connsiteY9" fmla="*/ 312517 h 324092"/>
              <a:gd name="connsiteX10" fmla="*/ 1226917 w 2199190"/>
              <a:gd name="connsiteY10" fmla="*/ 300942 h 324092"/>
              <a:gd name="connsiteX11" fmla="*/ 1354238 w 2199190"/>
              <a:gd name="connsiteY11" fmla="*/ 289367 h 324092"/>
              <a:gd name="connsiteX12" fmla="*/ 1458411 w 2199190"/>
              <a:gd name="connsiteY12" fmla="*/ 266218 h 324092"/>
              <a:gd name="connsiteX13" fmla="*/ 1562583 w 2199190"/>
              <a:gd name="connsiteY13" fmla="*/ 231494 h 324092"/>
              <a:gd name="connsiteX14" fmla="*/ 1632031 w 2199190"/>
              <a:gd name="connsiteY14" fmla="*/ 208345 h 324092"/>
              <a:gd name="connsiteX15" fmla="*/ 1666755 w 2199190"/>
              <a:gd name="connsiteY15" fmla="*/ 196770 h 324092"/>
              <a:gd name="connsiteX16" fmla="*/ 1701479 w 2199190"/>
              <a:gd name="connsiteY16" fmla="*/ 173621 h 324092"/>
              <a:gd name="connsiteX17" fmla="*/ 1770927 w 2199190"/>
              <a:gd name="connsiteY17" fmla="*/ 150471 h 324092"/>
              <a:gd name="connsiteX18" fmla="*/ 1805651 w 2199190"/>
              <a:gd name="connsiteY18" fmla="*/ 127322 h 324092"/>
              <a:gd name="connsiteX19" fmla="*/ 1875099 w 2199190"/>
              <a:gd name="connsiteY19" fmla="*/ 104173 h 324092"/>
              <a:gd name="connsiteX20" fmla="*/ 1944547 w 2199190"/>
              <a:gd name="connsiteY20" fmla="*/ 81023 h 324092"/>
              <a:gd name="connsiteX21" fmla="*/ 1979271 w 2199190"/>
              <a:gd name="connsiteY21" fmla="*/ 69448 h 324092"/>
              <a:gd name="connsiteX22" fmla="*/ 2083444 w 2199190"/>
              <a:gd name="connsiteY22" fmla="*/ 46299 h 324092"/>
              <a:gd name="connsiteX23" fmla="*/ 2152892 w 2199190"/>
              <a:gd name="connsiteY23" fmla="*/ 23150 h 324092"/>
              <a:gd name="connsiteX24" fmla="*/ 2199190 w 2199190"/>
              <a:gd name="connsiteY24" fmla="*/ 0 h 3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9190" h="324092">
                <a:moveTo>
                  <a:pt x="0" y="104173"/>
                </a:moveTo>
                <a:lnTo>
                  <a:pt x="69449" y="127322"/>
                </a:lnTo>
                <a:cubicBezTo>
                  <a:pt x="81024" y="131180"/>
                  <a:pt x="94021" y="132129"/>
                  <a:pt x="104173" y="138897"/>
                </a:cubicBezTo>
                <a:cubicBezTo>
                  <a:pt x="127322" y="154330"/>
                  <a:pt x="147227" y="176397"/>
                  <a:pt x="173621" y="185195"/>
                </a:cubicBezTo>
                <a:lnTo>
                  <a:pt x="312517" y="231494"/>
                </a:lnTo>
                <a:lnTo>
                  <a:pt x="381965" y="254643"/>
                </a:lnTo>
                <a:cubicBezTo>
                  <a:pt x="412831" y="262360"/>
                  <a:pt x="444379" y="267732"/>
                  <a:pt x="474562" y="277793"/>
                </a:cubicBezTo>
                <a:cubicBezTo>
                  <a:pt x="490979" y="283265"/>
                  <a:pt x="564747" y="309826"/>
                  <a:pt x="590309" y="312517"/>
                </a:cubicBezTo>
                <a:cubicBezTo>
                  <a:pt x="647992" y="318589"/>
                  <a:pt x="706056" y="320234"/>
                  <a:pt x="763930" y="324092"/>
                </a:cubicBezTo>
                <a:lnTo>
                  <a:pt x="1134319" y="312517"/>
                </a:lnTo>
                <a:cubicBezTo>
                  <a:pt x="1165386" y="310964"/>
                  <a:pt x="1195982" y="304198"/>
                  <a:pt x="1226917" y="300942"/>
                </a:cubicBezTo>
                <a:cubicBezTo>
                  <a:pt x="1269298" y="296481"/>
                  <a:pt x="1311798" y="293225"/>
                  <a:pt x="1354238" y="289367"/>
                </a:cubicBezTo>
                <a:cubicBezTo>
                  <a:pt x="1387291" y="282757"/>
                  <a:pt x="1425710" y="276028"/>
                  <a:pt x="1458411" y="266218"/>
                </a:cubicBezTo>
                <a:cubicBezTo>
                  <a:pt x="1458446" y="266208"/>
                  <a:pt x="1545204" y="237287"/>
                  <a:pt x="1562583" y="231494"/>
                </a:cubicBezTo>
                <a:lnTo>
                  <a:pt x="1632031" y="208345"/>
                </a:lnTo>
                <a:cubicBezTo>
                  <a:pt x="1643606" y="204487"/>
                  <a:pt x="1656603" y="203538"/>
                  <a:pt x="1666755" y="196770"/>
                </a:cubicBezTo>
                <a:cubicBezTo>
                  <a:pt x="1678330" y="189054"/>
                  <a:pt x="1688767" y="179271"/>
                  <a:pt x="1701479" y="173621"/>
                </a:cubicBezTo>
                <a:cubicBezTo>
                  <a:pt x="1723777" y="163711"/>
                  <a:pt x="1750624" y="164006"/>
                  <a:pt x="1770927" y="150471"/>
                </a:cubicBezTo>
                <a:cubicBezTo>
                  <a:pt x="1782502" y="142755"/>
                  <a:pt x="1792939" y="132972"/>
                  <a:pt x="1805651" y="127322"/>
                </a:cubicBezTo>
                <a:cubicBezTo>
                  <a:pt x="1827949" y="117412"/>
                  <a:pt x="1851950" y="111889"/>
                  <a:pt x="1875099" y="104173"/>
                </a:cubicBezTo>
                <a:lnTo>
                  <a:pt x="1944547" y="81023"/>
                </a:lnTo>
                <a:cubicBezTo>
                  <a:pt x="1956122" y="77165"/>
                  <a:pt x="1967307" y="71841"/>
                  <a:pt x="1979271" y="69448"/>
                </a:cubicBezTo>
                <a:cubicBezTo>
                  <a:pt x="2012324" y="62838"/>
                  <a:pt x="2050743" y="56109"/>
                  <a:pt x="2083444" y="46299"/>
                </a:cubicBezTo>
                <a:cubicBezTo>
                  <a:pt x="2106816" y="39287"/>
                  <a:pt x="2129743" y="30866"/>
                  <a:pt x="2152892" y="23150"/>
                </a:cubicBezTo>
                <a:cubicBezTo>
                  <a:pt x="2192792" y="9850"/>
                  <a:pt x="2178989" y="20202"/>
                  <a:pt x="2199190" y="0"/>
                </a:cubicBezTo>
              </a:path>
            </a:pathLst>
          </a:custGeom>
          <a:noFill/>
          <a:ln w="76200">
            <a:solidFill>
              <a:srgbClr val="FFFF00">
                <a:alpha val="5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0F9ED1-8899-FD48-92F4-756C850C9EF8}"/>
              </a:ext>
            </a:extLst>
          </p:cNvPr>
          <p:cNvSpPr/>
          <p:nvPr/>
        </p:nvSpPr>
        <p:spPr>
          <a:xfrm>
            <a:off x="3831220" y="4386805"/>
            <a:ext cx="2013995" cy="428263"/>
          </a:xfrm>
          <a:custGeom>
            <a:avLst/>
            <a:gdLst>
              <a:gd name="connsiteX0" fmla="*/ 0 w 2013995"/>
              <a:gd name="connsiteY0" fmla="*/ 312517 h 428263"/>
              <a:gd name="connsiteX1" fmla="*/ 57874 w 2013995"/>
              <a:gd name="connsiteY1" fmla="*/ 358815 h 428263"/>
              <a:gd name="connsiteX2" fmla="*/ 127322 w 2013995"/>
              <a:gd name="connsiteY2" fmla="*/ 381965 h 428263"/>
              <a:gd name="connsiteX3" fmla="*/ 254643 w 2013995"/>
              <a:gd name="connsiteY3" fmla="*/ 405114 h 428263"/>
              <a:gd name="connsiteX4" fmla="*/ 462988 w 2013995"/>
              <a:gd name="connsiteY4" fmla="*/ 416689 h 428263"/>
              <a:gd name="connsiteX5" fmla="*/ 520861 w 2013995"/>
              <a:gd name="connsiteY5" fmla="*/ 428263 h 428263"/>
              <a:gd name="connsiteX6" fmla="*/ 1064871 w 2013995"/>
              <a:gd name="connsiteY6" fmla="*/ 416689 h 428263"/>
              <a:gd name="connsiteX7" fmla="*/ 1111170 w 2013995"/>
              <a:gd name="connsiteY7" fmla="*/ 405114 h 428263"/>
              <a:gd name="connsiteX8" fmla="*/ 1215342 w 2013995"/>
              <a:gd name="connsiteY8" fmla="*/ 370390 h 428263"/>
              <a:gd name="connsiteX9" fmla="*/ 1250066 w 2013995"/>
              <a:gd name="connsiteY9" fmla="*/ 358815 h 428263"/>
              <a:gd name="connsiteX10" fmla="*/ 1365813 w 2013995"/>
              <a:gd name="connsiteY10" fmla="*/ 324091 h 428263"/>
              <a:gd name="connsiteX11" fmla="*/ 1469985 w 2013995"/>
              <a:gd name="connsiteY11" fmla="*/ 266218 h 428263"/>
              <a:gd name="connsiteX12" fmla="*/ 1527858 w 2013995"/>
              <a:gd name="connsiteY12" fmla="*/ 231494 h 428263"/>
              <a:gd name="connsiteX13" fmla="*/ 1551008 w 2013995"/>
              <a:gd name="connsiteY13" fmla="*/ 208344 h 428263"/>
              <a:gd name="connsiteX14" fmla="*/ 1620456 w 2013995"/>
              <a:gd name="connsiteY14" fmla="*/ 185195 h 428263"/>
              <a:gd name="connsiteX15" fmla="*/ 1655180 w 2013995"/>
              <a:gd name="connsiteY15" fmla="*/ 162046 h 428263"/>
              <a:gd name="connsiteX16" fmla="*/ 1724628 w 2013995"/>
              <a:gd name="connsiteY16" fmla="*/ 138896 h 428263"/>
              <a:gd name="connsiteX17" fmla="*/ 1828800 w 2013995"/>
              <a:gd name="connsiteY17" fmla="*/ 92598 h 428263"/>
              <a:gd name="connsiteX18" fmla="*/ 1863524 w 2013995"/>
              <a:gd name="connsiteY18" fmla="*/ 81023 h 428263"/>
              <a:gd name="connsiteX19" fmla="*/ 1921398 w 2013995"/>
              <a:gd name="connsiteY19" fmla="*/ 46299 h 428263"/>
              <a:gd name="connsiteX20" fmla="*/ 1944547 w 2013995"/>
              <a:gd name="connsiteY20" fmla="*/ 23149 h 428263"/>
              <a:gd name="connsiteX21" fmla="*/ 2013995 w 2013995"/>
              <a:gd name="connsiteY21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13995" h="428263">
                <a:moveTo>
                  <a:pt x="0" y="312517"/>
                </a:moveTo>
                <a:cubicBezTo>
                  <a:pt x="19241" y="331757"/>
                  <a:pt x="31592" y="347134"/>
                  <a:pt x="57874" y="358815"/>
                </a:cubicBezTo>
                <a:cubicBezTo>
                  <a:pt x="80172" y="368725"/>
                  <a:pt x="103649" y="376047"/>
                  <a:pt x="127322" y="381965"/>
                </a:cubicBezTo>
                <a:cubicBezTo>
                  <a:pt x="179221" y="394939"/>
                  <a:pt x="193659" y="400235"/>
                  <a:pt x="254643" y="405114"/>
                </a:cubicBezTo>
                <a:cubicBezTo>
                  <a:pt x="323977" y="410661"/>
                  <a:pt x="393540" y="412831"/>
                  <a:pt x="462988" y="416689"/>
                </a:cubicBezTo>
                <a:cubicBezTo>
                  <a:pt x="482279" y="420547"/>
                  <a:pt x="501188" y="428263"/>
                  <a:pt x="520861" y="428263"/>
                </a:cubicBezTo>
                <a:cubicBezTo>
                  <a:pt x="702239" y="428263"/>
                  <a:pt x="883633" y="423796"/>
                  <a:pt x="1064871" y="416689"/>
                </a:cubicBezTo>
                <a:cubicBezTo>
                  <a:pt x="1080767" y="416066"/>
                  <a:pt x="1095933" y="409685"/>
                  <a:pt x="1111170" y="405114"/>
                </a:cubicBezTo>
                <a:cubicBezTo>
                  <a:pt x="1111205" y="405104"/>
                  <a:pt x="1197963" y="376183"/>
                  <a:pt x="1215342" y="370390"/>
                </a:cubicBezTo>
                <a:cubicBezTo>
                  <a:pt x="1226917" y="366532"/>
                  <a:pt x="1238229" y="361774"/>
                  <a:pt x="1250066" y="358815"/>
                </a:cubicBezTo>
                <a:cubicBezTo>
                  <a:pt x="1275951" y="352344"/>
                  <a:pt x="1348901" y="335366"/>
                  <a:pt x="1365813" y="324091"/>
                </a:cubicBezTo>
                <a:cubicBezTo>
                  <a:pt x="1445413" y="271024"/>
                  <a:pt x="1408866" y="286590"/>
                  <a:pt x="1469985" y="266218"/>
                </a:cubicBezTo>
                <a:cubicBezTo>
                  <a:pt x="1528638" y="207563"/>
                  <a:pt x="1452732" y="276569"/>
                  <a:pt x="1527858" y="231494"/>
                </a:cubicBezTo>
                <a:cubicBezTo>
                  <a:pt x="1537216" y="225879"/>
                  <a:pt x="1541247" y="213224"/>
                  <a:pt x="1551008" y="208344"/>
                </a:cubicBezTo>
                <a:cubicBezTo>
                  <a:pt x="1572833" y="197431"/>
                  <a:pt x="1600153" y="198730"/>
                  <a:pt x="1620456" y="185195"/>
                </a:cubicBezTo>
                <a:cubicBezTo>
                  <a:pt x="1632031" y="177479"/>
                  <a:pt x="1642468" y="167696"/>
                  <a:pt x="1655180" y="162046"/>
                </a:cubicBezTo>
                <a:cubicBezTo>
                  <a:pt x="1677478" y="152136"/>
                  <a:pt x="1704325" y="152431"/>
                  <a:pt x="1724628" y="138896"/>
                </a:cubicBezTo>
                <a:cubicBezTo>
                  <a:pt x="1779656" y="102211"/>
                  <a:pt x="1746154" y="120147"/>
                  <a:pt x="1828800" y="92598"/>
                </a:cubicBezTo>
                <a:lnTo>
                  <a:pt x="1863524" y="81023"/>
                </a:lnTo>
                <a:cubicBezTo>
                  <a:pt x="1922183" y="22364"/>
                  <a:pt x="1846267" y="91378"/>
                  <a:pt x="1921398" y="46299"/>
                </a:cubicBezTo>
                <a:cubicBezTo>
                  <a:pt x="1930756" y="40684"/>
                  <a:pt x="1934786" y="28029"/>
                  <a:pt x="1944547" y="23149"/>
                </a:cubicBezTo>
                <a:cubicBezTo>
                  <a:pt x="1966372" y="12236"/>
                  <a:pt x="2013995" y="0"/>
                  <a:pt x="2013995" y="0"/>
                </a:cubicBezTo>
              </a:path>
            </a:pathLst>
          </a:custGeom>
          <a:noFill/>
          <a:ln w="76200">
            <a:solidFill>
              <a:srgbClr val="FFFF00">
                <a:alpha val="5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D616EF-CFDD-834C-AF94-0AD9684DB936}"/>
              </a:ext>
            </a:extLst>
          </p:cNvPr>
          <p:cNvSpPr/>
          <p:nvPr/>
        </p:nvSpPr>
        <p:spPr>
          <a:xfrm>
            <a:off x="3032567" y="4409954"/>
            <a:ext cx="2071868" cy="277793"/>
          </a:xfrm>
          <a:custGeom>
            <a:avLst/>
            <a:gdLst>
              <a:gd name="connsiteX0" fmla="*/ 0 w 2071868"/>
              <a:gd name="connsiteY0" fmla="*/ 34724 h 277793"/>
              <a:gd name="connsiteX1" fmla="*/ 115747 w 2071868"/>
              <a:gd name="connsiteY1" fmla="*/ 115747 h 277793"/>
              <a:gd name="connsiteX2" fmla="*/ 185195 w 2071868"/>
              <a:gd name="connsiteY2" fmla="*/ 138897 h 277793"/>
              <a:gd name="connsiteX3" fmla="*/ 219919 w 2071868"/>
              <a:gd name="connsiteY3" fmla="*/ 150471 h 277793"/>
              <a:gd name="connsiteX4" fmla="*/ 277792 w 2071868"/>
              <a:gd name="connsiteY4" fmla="*/ 162046 h 277793"/>
              <a:gd name="connsiteX5" fmla="*/ 324091 w 2071868"/>
              <a:gd name="connsiteY5" fmla="*/ 173621 h 277793"/>
              <a:gd name="connsiteX6" fmla="*/ 462987 w 2071868"/>
              <a:gd name="connsiteY6" fmla="*/ 196770 h 277793"/>
              <a:gd name="connsiteX7" fmla="*/ 659757 w 2071868"/>
              <a:gd name="connsiteY7" fmla="*/ 231494 h 277793"/>
              <a:gd name="connsiteX8" fmla="*/ 729205 w 2071868"/>
              <a:gd name="connsiteY8" fmla="*/ 243069 h 277793"/>
              <a:gd name="connsiteX9" fmla="*/ 763929 w 2071868"/>
              <a:gd name="connsiteY9" fmla="*/ 254643 h 277793"/>
              <a:gd name="connsiteX10" fmla="*/ 856527 w 2071868"/>
              <a:gd name="connsiteY10" fmla="*/ 266218 h 277793"/>
              <a:gd name="connsiteX11" fmla="*/ 925975 w 2071868"/>
              <a:gd name="connsiteY11" fmla="*/ 277793 h 277793"/>
              <a:gd name="connsiteX12" fmla="*/ 1145894 w 2071868"/>
              <a:gd name="connsiteY12" fmla="*/ 266218 h 277793"/>
              <a:gd name="connsiteX13" fmla="*/ 1238491 w 2071868"/>
              <a:gd name="connsiteY13" fmla="*/ 243069 h 277793"/>
              <a:gd name="connsiteX14" fmla="*/ 1296365 w 2071868"/>
              <a:gd name="connsiteY14" fmla="*/ 231494 h 277793"/>
              <a:gd name="connsiteX15" fmla="*/ 1342663 w 2071868"/>
              <a:gd name="connsiteY15" fmla="*/ 219919 h 277793"/>
              <a:gd name="connsiteX16" fmla="*/ 1446836 w 2071868"/>
              <a:gd name="connsiteY16" fmla="*/ 208345 h 277793"/>
              <a:gd name="connsiteX17" fmla="*/ 1527858 w 2071868"/>
              <a:gd name="connsiteY17" fmla="*/ 196770 h 277793"/>
              <a:gd name="connsiteX18" fmla="*/ 1701479 w 2071868"/>
              <a:gd name="connsiteY18" fmla="*/ 138897 h 277793"/>
              <a:gd name="connsiteX19" fmla="*/ 1736203 w 2071868"/>
              <a:gd name="connsiteY19" fmla="*/ 127322 h 277793"/>
              <a:gd name="connsiteX20" fmla="*/ 1770927 w 2071868"/>
              <a:gd name="connsiteY20" fmla="*/ 115747 h 277793"/>
              <a:gd name="connsiteX21" fmla="*/ 1805651 w 2071868"/>
              <a:gd name="connsiteY21" fmla="*/ 92598 h 277793"/>
              <a:gd name="connsiteX22" fmla="*/ 1875099 w 2071868"/>
              <a:gd name="connsiteY22" fmla="*/ 69449 h 277793"/>
              <a:gd name="connsiteX23" fmla="*/ 1979271 w 2071868"/>
              <a:gd name="connsiteY23" fmla="*/ 34724 h 277793"/>
              <a:gd name="connsiteX24" fmla="*/ 2048719 w 2071868"/>
              <a:gd name="connsiteY24" fmla="*/ 11575 h 277793"/>
              <a:gd name="connsiteX25" fmla="*/ 2071868 w 2071868"/>
              <a:gd name="connsiteY25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71868" h="277793">
                <a:moveTo>
                  <a:pt x="0" y="34724"/>
                </a:moveTo>
                <a:cubicBezTo>
                  <a:pt x="38582" y="61732"/>
                  <a:pt x="71068" y="100854"/>
                  <a:pt x="115747" y="115747"/>
                </a:cubicBezTo>
                <a:lnTo>
                  <a:pt x="185195" y="138897"/>
                </a:lnTo>
                <a:cubicBezTo>
                  <a:pt x="196770" y="142755"/>
                  <a:pt x="207955" y="148078"/>
                  <a:pt x="219919" y="150471"/>
                </a:cubicBezTo>
                <a:cubicBezTo>
                  <a:pt x="239210" y="154329"/>
                  <a:pt x="258587" y="157778"/>
                  <a:pt x="277792" y="162046"/>
                </a:cubicBezTo>
                <a:cubicBezTo>
                  <a:pt x="293321" y="165497"/>
                  <a:pt x="308440" y="170775"/>
                  <a:pt x="324091" y="173621"/>
                </a:cubicBezTo>
                <a:cubicBezTo>
                  <a:pt x="430840" y="193030"/>
                  <a:pt x="373854" y="176201"/>
                  <a:pt x="462987" y="196770"/>
                </a:cubicBezTo>
                <a:cubicBezTo>
                  <a:pt x="642645" y="238229"/>
                  <a:pt x="465581" y="205603"/>
                  <a:pt x="659757" y="231494"/>
                </a:cubicBezTo>
                <a:cubicBezTo>
                  <a:pt x="683020" y="234596"/>
                  <a:pt x="706295" y="237978"/>
                  <a:pt x="729205" y="243069"/>
                </a:cubicBezTo>
                <a:cubicBezTo>
                  <a:pt x="741115" y="245716"/>
                  <a:pt x="751925" y="252461"/>
                  <a:pt x="763929" y="254643"/>
                </a:cubicBezTo>
                <a:cubicBezTo>
                  <a:pt x="794533" y="260207"/>
                  <a:pt x="825733" y="261819"/>
                  <a:pt x="856527" y="266218"/>
                </a:cubicBezTo>
                <a:cubicBezTo>
                  <a:pt x="879760" y="269537"/>
                  <a:pt x="902826" y="273935"/>
                  <a:pt x="925975" y="277793"/>
                </a:cubicBezTo>
                <a:cubicBezTo>
                  <a:pt x="999281" y="273935"/>
                  <a:pt x="1072935" y="274325"/>
                  <a:pt x="1145894" y="266218"/>
                </a:cubicBezTo>
                <a:cubicBezTo>
                  <a:pt x="1177515" y="262705"/>
                  <a:pt x="1207293" y="249309"/>
                  <a:pt x="1238491" y="243069"/>
                </a:cubicBezTo>
                <a:cubicBezTo>
                  <a:pt x="1257782" y="239211"/>
                  <a:pt x="1277160" y="235762"/>
                  <a:pt x="1296365" y="231494"/>
                </a:cubicBezTo>
                <a:cubicBezTo>
                  <a:pt x="1311894" y="228043"/>
                  <a:pt x="1326940" y="222338"/>
                  <a:pt x="1342663" y="219919"/>
                </a:cubicBezTo>
                <a:cubicBezTo>
                  <a:pt x="1377195" y="214607"/>
                  <a:pt x="1412168" y="212678"/>
                  <a:pt x="1446836" y="208345"/>
                </a:cubicBezTo>
                <a:cubicBezTo>
                  <a:pt x="1473907" y="204961"/>
                  <a:pt x="1500851" y="200628"/>
                  <a:pt x="1527858" y="196770"/>
                </a:cubicBezTo>
                <a:lnTo>
                  <a:pt x="1701479" y="138897"/>
                </a:lnTo>
                <a:lnTo>
                  <a:pt x="1736203" y="127322"/>
                </a:lnTo>
                <a:cubicBezTo>
                  <a:pt x="1747778" y="123464"/>
                  <a:pt x="1760775" y="122515"/>
                  <a:pt x="1770927" y="115747"/>
                </a:cubicBezTo>
                <a:cubicBezTo>
                  <a:pt x="1782502" y="108031"/>
                  <a:pt x="1792939" y="98248"/>
                  <a:pt x="1805651" y="92598"/>
                </a:cubicBezTo>
                <a:cubicBezTo>
                  <a:pt x="1827949" y="82688"/>
                  <a:pt x="1851950" y="77165"/>
                  <a:pt x="1875099" y="69449"/>
                </a:cubicBezTo>
                <a:lnTo>
                  <a:pt x="1979271" y="34724"/>
                </a:lnTo>
                <a:lnTo>
                  <a:pt x="2048719" y="11575"/>
                </a:lnTo>
                <a:lnTo>
                  <a:pt x="2071868" y="0"/>
                </a:lnTo>
              </a:path>
            </a:pathLst>
          </a:custGeom>
          <a:noFill/>
          <a:ln w="76200">
            <a:solidFill>
              <a:srgbClr val="FFFF00">
                <a:alpha val="5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A7602D0-E8BA-C849-9B1E-5D3F2F63BFD5}"/>
              </a:ext>
            </a:extLst>
          </p:cNvPr>
          <p:cNvSpPr/>
          <p:nvPr/>
        </p:nvSpPr>
        <p:spPr>
          <a:xfrm>
            <a:off x="3483980" y="4259469"/>
            <a:ext cx="1932972" cy="300956"/>
          </a:xfrm>
          <a:custGeom>
            <a:avLst/>
            <a:gdLst>
              <a:gd name="connsiteX0" fmla="*/ 0 w 1932972"/>
              <a:gd name="connsiteY0" fmla="*/ 127336 h 300956"/>
              <a:gd name="connsiteX1" fmla="*/ 81023 w 1932972"/>
              <a:gd name="connsiteY1" fmla="*/ 185209 h 300956"/>
              <a:gd name="connsiteX2" fmla="*/ 150471 w 1932972"/>
              <a:gd name="connsiteY2" fmla="*/ 208359 h 300956"/>
              <a:gd name="connsiteX3" fmla="*/ 185195 w 1932972"/>
              <a:gd name="connsiteY3" fmla="*/ 219934 h 300956"/>
              <a:gd name="connsiteX4" fmla="*/ 289367 w 1932972"/>
              <a:gd name="connsiteY4" fmla="*/ 254658 h 300956"/>
              <a:gd name="connsiteX5" fmla="*/ 324091 w 1932972"/>
              <a:gd name="connsiteY5" fmla="*/ 266232 h 300956"/>
              <a:gd name="connsiteX6" fmla="*/ 381964 w 1932972"/>
              <a:gd name="connsiteY6" fmla="*/ 277807 h 300956"/>
              <a:gd name="connsiteX7" fmla="*/ 544010 w 1932972"/>
              <a:gd name="connsiteY7" fmla="*/ 300956 h 300956"/>
              <a:gd name="connsiteX8" fmla="*/ 856526 w 1932972"/>
              <a:gd name="connsiteY8" fmla="*/ 277807 h 300956"/>
              <a:gd name="connsiteX9" fmla="*/ 1041721 w 1932972"/>
              <a:gd name="connsiteY9" fmla="*/ 254658 h 300956"/>
              <a:gd name="connsiteX10" fmla="*/ 1203767 w 1932972"/>
              <a:gd name="connsiteY10" fmla="*/ 219934 h 300956"/>
              <a:gd name="connsiteX11" fmla="*/ 1273215 w 1932972"/>
              <a:gd name="connsiteY11" fmla="*/ 196784 h 300956"/>
              <a:gd name="connsiteX12" fmla="*/ 1458410 w 1932972"/>
              <a:gd name="connsiteY12" fmla="*/ 185209 h 300956"/>
              <a:gd name="connsiteX13" fmla="*/ 1574157 w 1932972"/>
              <a:gd name="connsiteY13" fmla="*/ 150485 h 300956"/>
              <a:gd name="connsiteX14" fmla="*/ 1608881 w 1932972"/>
              <a:gd name="connsiteY14" fmla="*/ 127336 h 300956"/>
              <a:gd name="connsiteX15" fmla="*/ 1678329 w 1932972"/>
              <a:gd name="connsiteY15" fmla="*/ 92612 h 300956"/>
              <a:gd name="connsiteX16" fmla="*/ 1701478 w 1932972"/>
              <a:gd name="connsiteY16" fmla="*/ 57888 h 300956"/>
              <a:gd name="connsiteX17" fmla="*/ 1770926 w 1932972"/>
              <a:gd name="connsiteY17" fmla="*/ 34739 h 300956"/>
              <a:gd name="connsiteX18" fmla="*/ 1875098 w 1932972"/>
              <a:gd name="connsiteY18" fmla="*/ 11589 h 300956"/>
              <a:gd name="connsiteX19" fmla="*/ 1932972 w 1932972"/>
              <a:gd name="connsiteY19" fmla="*/ 15 h 30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32972" h="300956">
                <a:moveTo>
                  <a:pt x="0" y="127336"/>
                </a:moveTo>
                <a:cubicBezTo>
                  <a:pt x="27008" y="146627"/>
                  <a:pt x="51800" y="169474"/>
                  <a:pt x="81023" y="185209"/>
                </a:cubicBezTo>
                <a:cubicBezTo>
                  <a:pt x="102508" y="196778"/>
                  <a:pt x="127322" y="200642"/>
                  <a:pt x="150471" y="208359"/>
                </a:cubicBezTo>
                <a:lnTo>
                  <a:pt x="185195" y="219934"/>
                </a:lnTo>
                <a:lnTo>
                  <a:pt x="289367" y="254658"/>
                </a:lnTo>
                <a:cubicBezTo>
                  <a:pt x="300942" y="258516"/>
                  <a:pt x="312127" y="263839"/>
                  <a:pt x="324091" y="266232"/>
                </a:cubicBezTo>
                <a:cubicBezTo>
                  <a:pt x="343382" y="270090"/>
                  <a:pt x="362489" y="275025"/>
                  <a:pt x="381964" y="277807"/>
                </a:cubicBezTo>
                <a:cubicBezTo>
                  <a:pt x="574450" y="305306"/>
                  <a:pt x="413158" y="274787"/>
                  <a:pt x="544010" y="300956"/>
                </a:cubicBezTo>
                <a:cubicBezTo>
                  <a:pt x="661688" y="293111"/>
                  <a:pt x="741769" y="288737"/>
                  <a:pt x="856526" y="277807"/>
                </a:cubicBezTo>
                <a:cubicBezTo>
                  <a:pt x="924474" y="271336"/>
                  <a:pt x="975571" y="264835"/>
                  <a:pt x="1041721" y="254658"/>
                </a:cubicBezTo>
                <a:cubicBezTo>
                  <a:pt x="1095832" y="246333"/>
                  <a:pt x="1151739" y="237277"/>
                  <a:pt x="1203767" y="219934"/>
                </a:cubicBezTo>
                <a:cubicBezTo>
                  <a:pt x="1226916" y="212217"/>
                  <a:pt x="1248861" y="198306"/>
                  <a:pt x="1273215" y="196784"/>
                </a:cubicBezTo>
                <a:lnTo>
                  <a:pt x="1458410" y="185209"/>
                </a:lnTo>
                <a:cubicBezTo>
                  <a:pt x="1484295" y="178738"/>
                  <a:pt x="1557244" y="161760"/>
                  <a:pt x="1574157" y="150485"/>
                </a:cubicBezTo>
                <a:cubicBezTo>
                  <a:pt x="1585732" y="142769"/>
                  <a:pt x="1596439" y="133557"/>
                  <a:pt x="1608881" y="127336"/>
                </a:cubicBezTo>
                <a:cubicBezTo>
                  <a:pt x="1704723" y="79415"/>
                  <a:pt x="1578815" y="158954"/>
                  <a:pt x="1678329" y="92612"/>
                </a:cubicBezTo>
                <a:cubicBezTo>
                  <a:pt x="1686045" y="81037"/>
                  <a:pt x="1689682" y="65261"/>
                  <a:pt x="1701478" y="57888"/>
                </a:cubicBezTo>
                <a:cubicBezTo>
                  <a:pt x="1722170" y="44955"/>
                  <a:pt x="1747777" y="42455"/>
                  <a:pt x="1770926" y="34739"/>
                </a:cubicBezTo>
                <a:cubicBezTo>
                  <a:pt x="1838506" y="12212"/>
                  <a:pt x="1773242" y="31960"/>
                  <a:pt x="1875098" y="11589"/>
                </a:cubicBezTo>
                <a:cubicBezTo>
                  <a:pt x="1937648" y="-921"/>
                  <a:pt x="1902455" y="15"/>
                  <a:pt x="1932972" y="15"/>
                </a:cubicBezTo>
              </a:path>
            </a:pathLst>
          </a:custGeom>
          <a:noFill/>
          <a:ln w="76200">
            <a:solidFill>
              <a:srgbClr val="FFFF00">
                <a:alpha val="5019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7CD3D-104A-1346-B14B-C87120E7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93" y="173620"/>
            <a:ext cx="9161793" cy="64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5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1137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2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2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2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81" y="457200"/>
            <a:ext cx="5166880" cy="59436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066FCCE4-312A-6543-BCFD-3D0034DC0B38}"/>
              </a:ext>
            </a:extLst>
          </p:cNvPr>
          <p:cNvSpPr/>
          <p:nvPr/>
        </p:nvSpPr>
        <p:spPr>
          <a:xfrm>
            <a:off x="6998775" y="2245490"/>
            <a:ext cx="729205" cy="7060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487C2-2D6E-9B41-9869-CDF048CAFC11}"/>
              </a:ext>
            </a:extLst>
          </p:cNvPr>
          <p:cNvSpPr txBox="1"/>
          <p:nvPr/>
        </p:nvSpPr>
        <p:spPr>
          <a:xfrm>
            <a:off x="7832152" y="2199190"/>
            <a:ext cx="1083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br>
              <a:rPr lang="en-US" dirty="0"/>
            </a:br>
            <a:r>
              <a:rPr lang="en-US" dirty="0"/>
              <a:t>the SST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predicted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CD6AC-F195-4049-835E-52EB93C7D22B}"/>
              </a:ext>
            </a:extLst>
          </p:cNvPr>
          <p:cNvSpPr txBox="1"/>
          <p:nvPr/>
        </p:nvSpPr>
        <p:spPr>
          <a:xfrm>
            <a:off x="6810301" y="742950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Dateline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C3F33-A82A-A849-AE1E-1645D18B108B}"/>
              </a:ext>
            </a:extLst>
          </p:cNvPr>
          <p:cNvSpPr txBox="1"/>
          <p:nvPr/>
        </p:nvSpPr>
        <p:spPr>
          <a:xfrm>
            <a:off x="6810301" y="3810000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Eastern Eq. Pacific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B7D35-D561-3649-A8D0-D5EA5149061E}"/>
              </a:ext>
            </a:extLst>
          </p:cNvPr>
          <p:cNvSpPr txBox="1"/>
          <p:nvPr/>
        </p:nvSpPr>
        <p:spPr>
          <a:xfrm>
            <a:off x="6810301" y="514731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Off Coast of </a:t>
            </a:r>
            <a:r>
              <a:rPr lang="en-US" i="1" dirty="0" err="1"/>
              <a:t>S.America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2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2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2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"/>
            <a:ext cx="8495071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9131-521D-2142-AD42-802158E91B13}"/>
              </a:ext>
            </a:extLst>
          </p:cNvPr>
          <p:cNvSpPr txBox="1"/>
          <p:nvPr/>
        </p:nvSpPr>
        <p:spPr>
          <a:xfrm>
            <a:off x="6439885" y="182880"/>
            <a:ext cx="2514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Tahiti</a:t>
            </a:r>
            <a:r>
              <a:rPr lang="en-US" baseline="-25000" dirty="0" err="1"/>
              <a:t>SLP</a:t>
            </a:r>
            <a:r>
              <a:rPr lang="en-US" dirty="0"/>
              <a:t> – </a:t>
            </a:r>
            <a:r>
              <a:rPr lang="en-US" dirty="0" err="1"/>
              <a:t>Darwin,AUS</a:t>
            </a:r>
            <a:r>
              <a:rPr lang="en-US" baseline="-25000" dirty="0" err="1"/>
              <a:t>SLP</a:t>
            </a:r>
            <a:endParaRPr lang="en-US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_seas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02799"/>
            <a:ext cx="8229600" cy="3200400"/>
          </a:xfrm>
          <a:prstGeom prst="rect">
            <a:avLst/>
          </a:prstGeom>
        </p:spPr>
      </p:pic>
      <p:pic>
        <p:nvPicPr>
          <p:cNvPr id="3" name="Picture 2" descr="pr_an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03199"/>
            <a:ext cx="82296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25E9D-2A1E-C645-A0B6-91F30C6FD983}"/>
              </a:ext>
            </a:extLst>
          </p:cNvPr>
          <p:cNvSpPr txBox="1"/>
          <p:nvPr/>
        </p:nvSpPr>
        <p:spPr>
          <a:xfrm>
            <a:off x="182880" y="0"/>
            <a:ext cx="315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Precipitation Anomalies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C017E-BE8B-7D4E-90C1-0425D6DAD4F0}"/>
              </a:ext>
            </a:extLst>
          </p:cNvPr>
          <p:cNvSpPr txBox="1"/>
          <p:nvPr/>
        </p:nvSpPr>
        <p:spPr>
          <a:xfrm>
            <a:off x="211016" y="3212124"/>
            <a:ext cx="982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JJA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DF0AD-26A3-DF46-9A8E-6616D835B5B2}"/>
              </a:ext>
            </a:extLst>
          </p:cNvPr>
          <p:cNvSpPr txBox="1"/>
          <p:nvPr/>
        </p:nvSpPr>
        <p:spPr>
          <a:xfrm>
            <a:off x="222740" y="6424248"/>
            <a:ext cx="1355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August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C23FD1-A310-1344-B536-BC42F98F0982}"/>
              </a:ext>
            </a:extLst>
          </p:cNvPr>
          <p:cNvCxnSpPr/>
          <p:nvPr/>
        </p:nvCxnSpPr>
        <p:spPr>
          <a:xfrm>
            <a:off x="717630" y="5058137"/>
            <a:ext cx="769485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A16942-FB4D-B740-84F6-1518BB2BF8BF}"/>
              </a:ext>
            </a:extLst>
          </p:cNvPr>
          <p:cNvCxnSpPr/>
          <p:nvPr/>
        </p:nvCxnSpPr>
        <p:spPr>
          <a:xfrm>
            <a:off x="545937" y="1865455"/>
            <a:ext cx="769485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r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5914037" cy="77724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6A8071-CDAB-ED4B-86D5-C46D6A28478A}"/>
              </a:ext>
            </a:extLst>
          </p:cNvPr>
          <p:cNvCxnSpPr>
            <a:cxnSpLocks/>
          </p:cNvCxnSpPr>
          <p:nvPr/>
        </p:nvCxnSpPr>
        <p:spPr>
          <a:xfrm flipH="1">
            <a:off x="4687747" y="5548924"/>
            <a:ext cx="1095535" cy="40046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3A9CB7-66F1-F143-94BD-A89562141C61}"/>
              </a:ext>
            </a:extLst>
          </p:cNvPr>
          <p:cNvCxnSpPr>
            <a:cxnSpLocks/>
          </p:cNvCxnSpPr>
          <p:nvPr/>
        </p:nvCxnSpPr>
        <p:spPr>
          <a:xfrm>
            <a:off x="1472413" y="5736493"/>
            <a:ext cx="2405106" cy="20132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4E9E60-6168-634D-B395-A6919D527085}"/>
              </a:ext>
            </a:extLst>
          </p:cNvPr>
          <p:cNvSpPr txBox="1"/>
          <p:nvPr/>
        </p:nvSpPr>
        <p:spPr>
          <a:xfrm>
            <a:off x="684197" y="5595814"/>
            <a:ext cx="85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0FEC-EC8C-0D46-AB33-FEF72E7A65D7}"/>
              </a:ext>
            </a:extLst>
          </p:cNvPr>
          <p:cNvSpPr txBox="1"/>
          <p:nvPr/>
        </p:nvSpPr>
        <p:spPr>
          <a:xfrm>
            <a:off x="5734476" y="5301398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F7E4F9-56D7-DF4A-8D73-18CD334DA171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4946073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4D900-7A65-0A4E-9256-7BB80A207154}"/>
              </a:ext>
            </a:extLst>
          </p:cNvPr>
          <p:cNvSpPr txBox="1"/>
          <p:nvPr/>
        </p:nvSpPr>
        <p:spPr>
          <a:xfrm>
            <a:off x="6951024" y="273132"/>
            <a:ext cx="190180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GODAS* Analysis</a:t>
            </a:r>
          </a:p>
          <a:p>
            <a:r>
              <a:rPr lang="en-US" i="1" dirty="0"/>
              <a:t>Used to initialize</a:t>
            </a:r>
            <a:br>
              <a:rPr lang="en-US" i="1" dirty="0"/>
            </a:br>
            <a:r>
              <a:rPr lang="en-US" i="1" dirty="0"/>
              <a:t>CFSv2 and CCSM4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901AC-F20C-A24A-A23B-51399BA868C8}"/>
              </a:ext>
            </a:extLst>
          </p:cNvPr>
          <p:cNvSpPr txBox="1"/>
          <p:nvPr/>
        </p:nvSpPr>
        <p:spPr>
          <a:xfrm>
            <a:off x="403761" y="6495803"/>
            <a:ext cx="400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Global Ocean Data Assimilation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E57BB-A580-DE4B-BB36-C13518C73839}"/>
              </a:ext>
            </a:extLst>
          </p:cNvPr>
          <p:cNvSpPr txBox="1"/>
          <p:nvPr/>
        </p:nvSpPr>
        <p:spPr>
          <a:xfrm>
            <a:off x="891222" y="4375954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A539B-BA02-0D46-ACCB-586521F4A3A4}"/>
              </a:ext>
            </a:extLst>
          </p:cNvPr>
          <p:cNvSpPr txBox="1"/>
          <p:nvPr/>
        </p:nvSpPr>
        <p:spPr>
          <a:xfrm>
            <a:off x="512209" y="1699646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4A1B1-1CF7-4546-8E44-5E1AB8CC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-241"/>
            <a:ext cx="54835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A5B35D-8757-5546-8D83-C4D4F4E6882F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DAD82-262A-2E47-9265-28BB07D8E6E7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  <p:extLst>
      <p:ext uri="{BB962C8B-B14F-4D97-AF65-F5344CB8AC3E}">
        <p14:creationId xmlns:p14="http://schemas.microsoft.com/office/powerpoint/2010/main" val="52803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112</Words>
  <Application>Microsoft Macintosh PowerPoint</Application>
  <PresentationFormat>On-screen Show (4:3)</PresentationFormat>
  <Paragraphs>37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10</cp:revision>
  <dcterms:created xsi:type="dcterms:W3CDTF">2013-01-27T09:14:16Z</dcterms:created>
  <dcterms:modified xsi:type="dcterms:W3CDTF">2021-09-17T13:09:36Z</dcterms:modified>
  <cp:category/>
</cp:coreProperties>
</file>