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57" r:id="rId3"/>
    <p:sldId id="382" r:id="rId4"/>
    <p:sldId id="336" r:id="rId5"/>
    <p:sldId id="261" r:id="rId6"/>
    <p:sldId id="260" r:id="rId7"/>
    <p:sldId id="398" r:id="rId8"/>
    <p:sldId id="385" r:id="rId9"/>
    <p:sldId id="395" r:id="rId10"/>
    <p:sldId id="396" r:id="rId11"/>
    <p:sldId id="319" r:id="rId12"/>
    <p:sldId id="393" r:id="rId13"/>
    <p:sldId id="320" r:id="rId14"/>
    <p:sldId id="392" r:id="rId15"/>
    <p:sldId id="387" r:id="rId16"/>
    <p:sldId id="381" r:id="rId17"/>
    <p:sldId id="267" r:id="rId18"/>
    <p:sldId id="268" r:id="rId19"/>
    <p:sldId id="269" r:id="rId20"/>
    <p:sldId id="331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318" r:id="rId3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432FF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0"/>
    <p:restoredTop sz="94762"/>
  </p:normalViewPr>
  <p:slideViewPr>
    <p:cSldViewPr snapToGrid="0" snapToObjects="1">
      <p:cViewPr varScale="1">
        <p:scale>
          <a:sx n="145" d="100"/>
          <a:sy n="145" d="100"/>
        </p:scale>
        <p:origin x="1120" y="184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mel.noaa.gov/tao/drupal/disde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ridl.ldeo.columbia.edu/maproom/Global/Ocean_Temp/ERSST_Anomaly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5"/>
            <a:ext cx="9144000" cy="5715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67941" y="3816393"/>
            <a:ext cx="4405373" cy="810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167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67940" y="2137653"/>
            <a:ext cx="3029887" cy="13668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3333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975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417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06E84-1F36-AC91-7507-88089E5A55FD}"/>
              </a:ext>
            </a:extLst>
          </p:cNvPr>
          <p:cNvSpPr/>
          <p:nvPr/>
        </p:nvSpPr>
        <p:spPr>
          <a:xfrm>
            <a:off x="-3980" y="-62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83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pc="13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in October, 2023</a:t>
            </a:r>
            <a:endParaRPr lang="en-US" sz="1000" b="1" spc="13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9CFF9E-BA34-5E0F-5780-BB2BC16B7071}"/>
              </a:ext>
            </a:extLst>
          </p:cNvPr>
          <p:cNvCxnSpPr/>
          <p:nvPr/>
        </p:nvCxnSpPr>
        <p:spPr>
          <a:xfrm>
            <a:off x="471278" y="738352"/>
            <a:ext cx="8191544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9362DA-0030-3AE0-32AF-551A53811B64}"/>
              </a:ext>
            </a:extLst>
          </p:cNvPr>
          <p:cNvSpPr txBox="1"/>
          <p:nvPr/>
        </p:nvSpPr>
        <p:spPr>
          <a:xfrm>
            <a:off x="5563" y="2777"/>
            <a:ext cx="9120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comparison between </a:t>
            </a:r>
            <a:r>
              <a:rPr lang="en-US" sz="2400" b="1" dirty="0">
                <a:solidFill>
                  <a:srgbClr val="00B050"/>
                </a:solidFill>
              </a:rPr>
              <a:t>Winds (Monthly)</a:t>
            </a:r>
            <a:r>
              <a:rPr lang="en-US" sz="2400" b="1" dirty="0"/>
              <a:t> in 1997, 2015, and 2023 Septembers</a:t>
            </a:r>
            <a:endParaRPr lang="en-US" sz="2400" b="1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06069-6710-D921-1984-A28A58EF37B6}"/>
              </a:ext>
            </a:extLst>
          </p:cNvPr>
          <p:cNvSpPr txBox="1"/>
          <p:nvPr/>
        </p:nvSpPr>
        <p:spPr>
          <a:xfrm>
            <a:off x="5319347" y="5398710"/>
            <a:ext cx="3798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https://www.pmel.noaa.gov/tao/drupal/disdel/</a:t>
            </a:r>
            <a:r>
              <a:rPr lang="en-US" sz="1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E44AB-240E-7BCC-27D6-CDF56825E03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231" y="781021"/>
            <a:ext cx="4389120" cy="256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BB1BF1-1D17-6CF2-2B07-6414D4CF14C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55202" y="778165"/>
            <a:ext cx="4389120" cy="2560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60501A-48CB-912B-AD26-9D4CD379809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753" y="3412010"/>
            <a:ext cx="43891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16452" y="4616461"/>
            <a:ext cx="8495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pressure becomes below average in Tahiti and above average in Darwin, and the Southern Oscillation Index is negative. </a:t>
            </a:r>
          </a:p>
          <a:p>
            <a:pPr algn="ctr"/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Negative values of the SOI above 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</a:t>
            </a:r>
            <a:r>
              <a:rPr lang="en-US" sz="1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7 typically indicate El Niño</a:t>
            </a:r>
            <a:endParaRPr lang="en-US" sz="14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pic>
        <p:nvPicPr>
          <p:cNvPr id="1026" name="Picture 2" descr="Select to see full-size map of 30-day Southern Oscillation Index values for the past two years, updated daily.">
            <a:extLst>
              <a:ext uri="{FF2B5EF4-FFF2-40B4-BE49-F238E27FC236}">
                <a16:creationId xmlns:a16="http://schemas.microsoft.com/office/drawing/2014/main" id="{89D4D040-DE9E-1A22-F349-4588EC08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7" y="17584"/>
            <a:ext cx="6603569" cy="46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5" y="3240"/>
            <a:ext cx="283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Index (</a:t>
            </a:r>
            <a:r>
              <a:rPr lang="en-US" sz="2400" b="1" dirty="0">
                <a:solidFill>
                  <a:srgbClr val="00B0F0"/>
                </a:solidFill>
              </a:rPr>
              <a:t>SOI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784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9C5AF2-4B1B-7C83-794D-8422E84747CB}"/>
              </a:ext>
            </a:extLst>
          </p:cNvPr>
          <p:cNvSpPr txBox="1"/>
          <p:nvPr/>
        </p:nvSpPr>
        <p:spPr>
          <a:xfrm>
            <a:off x="5563" y="20361"/>
            <a:ext cx="912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comparison between </a:t>
            </a:r>
            <a:r>
              <a:rPr lang="en-US" sz="2400" b="1" dirty="0">
                <a:solidFill>
                  <a:srgbClr val="00B0F0"/>
                </a:solidFill>
              </a:rPr>
              <a:t>SOI</a:t>
            </a:r>
            <a:r>
              <a:rPr lang="en-US" sz="2400" b="1" dirty="0"/>
              <a:t> of 1997, 2015, and 2023 Warm Episodes</a:t>
            </a:r>
            <a:endParaRPr lang="en-US" sz="2400" b="1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C401D-22CD-B3D7-B29D-B98C4B416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1" y="499610"/>
            <a:ext cx="8510954" cy="51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3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ra_c.gif">
            <a:extLst>
              <a:ext uri="{FF2B5EF4-FFF2-40B4-BE49-F238E27FC236}">
                <a16:creationId xmlns:a16="http://schemas.microsoft.com/office/drawing/2014/main" id="{058F1617-C1BB-7775-3951-B46DD41E4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27"/>
          <a:stretch/>
        </p:blipFill>
        <p:spPr>
          <a:xfrm>
            <a:off x="4751108" y="514437"/>
            <a:ext cx="4308049" cy="5129654"/>
          </a:xfrm>
          <a:prstGeom prst="rect">
            <a:avLst/>
          </a:prstGeom>
        </p:spPr>
      </p:pic>
      <p:pic>
        <p:nvPicPr>
          <p:cNvPr id="6" name="Picture 5" descr="pr_anom.gif">
            <a:extLst>
              <a:ext uri="{FF2B5EF4-FFF2-40B4-BE49-F238E27FC236}">
                <a16:creationId xmlns:a16="http://schemas.microsoft.com/office/drawing/2014/main" id="{316AF905-9F07-E8EF-D4E5-0ED74E2E9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8" y="1413075"/>
            <a:ext cx="4628559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E613CD-5304-269C-725C-D64FAD71916F}"/>
              </a:ext>
            </a:extLst>
          </p:cNvPr>
          <p:cNvSpPr txBox="1"/>
          <p:nvPr/>
        </p:nvSpPr>
        <p:spPr>
          <a:xfrm>
            <a:off x="21994" y="3240"/>
            <a:ext cx="65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</a:t>
            </a:r>
            <a:r>
              <a:rPr lang="en-US" sz="2400" b="1" dirty="0"/>
              <a:t>) &amp; </a:t>
            </a:r>
            <a:r>
              <a:rPr lang="en-US" sz="2400" b="1" dirty="0">
                <a:solidFill>
                  <a:srgbClr val="0432FF"/>
                </a:solidFill>
              </a:rPr>
              <a:t>Precipitation</a:t>
            </a:r>
          </a:p>
        </p:txBody>
      </p:sp>
    </p:spTree>
    <p:extLst>
      <p:ext uri="{BB962C8B-B14F-4D97-AF65-F5344CB8AC3E}">
        <p14:creationId xmlns:p14="http://schemas.microsoft.com/office/powerpoint/2010/main" val="8495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E871BD-2352-F6CF-2ADF-35D9901DB440}"/>
              </a:ext>
            </a:extLst>
          </p:cNvPr>
          <p:cNvSpPr txBox="1"/>
          <p:nvPr/>
        </p:nvSpPr>
        <p:spPr>
          <a:xfrm>
            <a:off x="5563" y="20361"/>
            <a:ext cx="9120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comparison between </a:t>
            </a:r>
            <a:r>
              <a:rPr lang="en-US" sz="2400" b="1" dirty="0">
                <a:solidFill>
                  <a:srgbClr val="FF0000"/>
                </a:solidFill>
              </a:rPr>
              <a:t>CP-OLR (170E-140W, 5S-5N)</a:t>
            </a:r>
            <a:r>
              <a:rPr lang="en-US" sz="2400" b="1" dirty="0"/>
              <a:t> of 1997, 2015, and 2023 Warm Episodes</a:t>
            </a:r>
            <a:endParaRPr lang="en-US" sz="2400" b="1" dirty="0"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C88E29-7EF9-6F9B-0797-A4408F1E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71" y="833774"/>
            <a:ext cx="8062546" cy="48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6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_anom.gif">
            <a:extLst>
              <a:ext uri="{FF2B5EF4-FFF2-40B4-BE49-F238E27FC236}">
                <a16:creationId xmlns:a16="http://schemas.microsoft.com/office/drawing/2014/main" id="{8F94440E-B05C-F2CE-0FE9-9E0244BAF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240" y="1582614"/>
            <a:ext cx="4247085" cy="2936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C5D8CF-B551-B111-22FD-6A82907E072C}"/>
              </a:ext>
            </a:extLst>
          </p:cNvPr>
          <p:cNvSpPr txBox="1"/>
          <p:nvPr/>
        </p:nvSpPr>
        <p:spPr>
          <a:xfrm>
            <a:off x="5058508" y="3669317"/>
            <a:ext cx="31623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Sep, 2023 </a:t>
            </a:r>
            <a:r>
              <a:rPr lang="en-US" sz="2000" b="1" dirty="0" err="1">
                <a:solidFill>
                  <a:srgbClr val="FF0000"/>
                </a:solidFill>
              </a:rPr>
              <a:t>Prcp</a:t>
            </a:r>
            <a:r>
              <a:rPr lang="en-US" sz="2000" b="1" dirty="0">
                <a:solidFill>
                  <a:srgbClr val="FF0000"/>
                </a:solidFill>
              </a:rPr>
              <a:t>, Anomalies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DA58B-938F-B235-71F2-49838147252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168" y="457200"/>
            <a:ext cx="4572000" cy="2926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B046D2-A43E-AB11-EF58-57ADE485DB25}"/>
              </a:ext>
            </a:extLst>
          </p:cNvPr>
          <p:cNvSpPr txBox="1"/>
          <p:nvPr/>
        </p:nvSpPr>
        <p:spPr>
          <a:xfrm>
            <a:off x="1359874" y="2177558"/>
            <a:ext cx="31623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Sep, 1997 </a:t>
            </a:r>
            <a:r>
              <a:rPr lang="en-US" sz="2000" b="1" dirty="0" err="1">
                <a:solidFill>
                  <a:srgbClr val="FF0000"/>
                </a:solidFill>
              </a:rPr>
              <a:t>Prcp</a:t>
            </a:r>
            <a:r>
              <a:rPr lang="en-US" sz="2000" b="1" dirty="0">
                <a:solidFill>
                  <a:srgbClr val="FF0000"/>
                </a:solidFill>
              </a:rPr>
              <a:t>, Anomalies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A0D13-4A7E-2D61-0ACF-E9052550496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b="18461"/>
          <a:stretch/>
        </p:blipFill>
        <p:spPr>
          <a:xfrm>
            <a:off x="0" y="3326953"/>
            <a:ext cx="4572000" cy="2377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86075C-57A6-6569-D5A3-83978577BACB}"/>
              </a:ext>
            </a:extLst>
          </p:cNvPr>
          <p:cNvSpPr txBox="1"/>
          <p:nvPr/>
        </p:nvSpPr>
        <p:spPr>
          <a:xfrm>
            <a:off x="1345223" y="5046776"/>
            <a:ext cx="31623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Sep, 2015 </a:t>
            </a:r>
            <a:r>
              <a:rPr lang="en-US" sz="2000" b="1" dirty="0" err="1">
                <a:solidFill>
                  <a:srgbClr val="FF0000"/>
                </a:solidFill>
              </a:rPr>
              <a:t>Prcp</a:t>
            </a:r>
            <a:r>
              <a:rPr lang="en-US" sz="2000" b="1" dirty="0">
                <a:solidFill>
                  <a:srgbClr val="FF0000"/>
                </a:solidFill>
              </a:rPr>
              <a:t>, Anomalies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C76C8-A1A7-9C80-7F91-39CEC06306F3}"/>
              </a:ext>
            </a:extLst>
          </p:cNvPr>
          <p:cNvSpPr txBox="1"/>
          <p:nvPr/>
        </p:nvSpPr>
        <p:spPr>
          <a:xfrm>
            <a:off x="5563" y="20361"/>
            <a:ext cx="912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comparison between </a:t>
            </a:r>
            <a:r>
              <a:rPr lang="en-US" sz="2400" b="1" dirty="0" err="1">
                <a:solidFill>
                  <a:srgbClr val="0432FF"/>
                </a:solidFill>
              </a:rPr>
              <a:t>Prcp</a:t>
            </a:r>
            <a:r>
              <a:rPr lang="en-US" sz="2400" b="1" dirty="0">
                <a:solidFill>
                  <a:srgbClr val="0432FF"/>
                </a:solidFill>
              </a:rPr>
              <a:t>.</a:t>
            </a:r>
            <a:r>
              <a:rPr lang="en-US" sz="2400" b="1" dirty="0"/>
              <a:t> in 1997, 2015, and 2023 Septembers</a:t>
            </a:r>
            <a:endParaRPr lang="en-US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82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81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Nino-34 in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(</a:t>
            </a:r>
            <a:r>
              <a:rPr lang="en-US" sz="1500" b="1" dirty="0">
                <a:solidFill>
                  <a:srgbClr val="FF0000"/>
                </a:solidFill>
              </a:rPr>
              <a:t>Oct, Initial</a:t>
            </a:r>
            <a:r>
              <a:rPr lang="en-US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37" y="521467"/>
            <a:ext cx="6667500" cy="5181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A3B78E-E851-5156-8D3A-706117635A4F}"/>
              </a:ext>
            </a:extLst>
          </p:cNvPr>
          <p:cNvSpPr txBox="1"/>
          <p:nvPr/>
        </p:nvSpPr>
        <p:spPr>
          <a:xfrm>
            <a:off x="50276" y="59802"/>
            <a:ext cx="805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ENSO Forecast (</a:t>
            </a:r>
            <a:r>
              <a:rPr lang="en-US" sz="2400" b="1" dirty="0">
                <a:solidFill>
                  <a:srgbClr val="FF0000"/>
                </a:solidFill>
              </a:rPr>
              <a:t>Oct, Initial</a:t>
            </a:r>
            <a:r>
              <a:rPr lang="en-US" sz="2400" b="1" dirty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381000"/>
            <a:ext cx="7334250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5289" y="15648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</a:t>
            </a:r>
            <a:r>
              <a:rPr lang="en-US" sz="2400" dirty="0">
                <a:solidFill>
                  <a:srgbClr val="FF0000"/>
                </a:solidFill>
              </a:rPr>
              <a:t>Sep, 2023 (</a:t>
            </a:r>
            <a:r>
              <a:rPr lang="en-US" sz="2400" dirty="0"/>
              <a:t>Last Month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3C2935-BBD0-D118-EDEF-FEDA53CDCBC3}"/>
              </a:ext>
            </a:extLst>
          </p:cNvPr>
          <p:cNvSpPr txBox="1"/>
          <p:nvPr/>
        </p:nvSpPr>
        <p:spPr>
          <a:xfrm>
            <a:off x="5289" y="6221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</a:t>
            </a:r>
            <a:r>
              <a:rPr lang="en-US" sz="2400" dirty="0">
                <a:solidFill>
                  <a:srgbClr val="FF0000"/>
                </a:solidFill>
              </a:rPr>
              <a:t>Oct, 2023 (This Months)</a:t>
            </a:r>
            <a:r>
              <a:rPr lang="en-US" sz="2400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A8661-E9AB-DC34-84BA-56B6F4474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193" y="538221"/>
            <a:ext cx="6945922" cy="50515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D6D6AD-9F47-99CE-AA51-F7DF1E065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" y="1171323"/>
            <a:ext cx="3744397" cy="2723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74F984-714A-449D-03DC-74F556435B17}"/>
              </a:ext>
            </a:extLst>
          </p:cNvPr>
          <p:cNvSpPr txBox="1"/>
          <p:nvPr/>
        </p:nvSpPr>
        <p:spPr>
          <a:xfrm>
            <a:off x="5289" y="6221"/>
            <a:ext cx="850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CPC </a:t>
            </a:r>
            <a:r>
              <a:rPr lang="en-US" sz="2400" dirty="0">
                <a:solidFill>
                  <a:srgbClr val="FF0000"/>
                </a:solidFill>
              </a:rPr>
              <a:t>(Released on Oct, 12)</a:t>
            </a:r>
            <a:r>
              <a:rPr lang="en-US" sz="2400" b="1" dirty="0"/>
              <a:t> and IRI (will be on 19</a:t>
            </a:r>
            <a:r>
              <a:rPr lang="en-US" sz="2400" b="1" baseline="30000" dirty="0"/>
              <a:t>th</a:t>
            </a:r>
            <a:r>
              <a:rPr lang="en-US" sz="2400" b="1" dirty="0"/>
              <a:t> Oct, </a:t>
            </a:r>
            <a:r>
              <a:rPr lang="en-US" sz="2400" b="1" dirty="0">
                <a:solidFill>
                  <a:srgbClr val="00B050"/>
                </a:solidFill>
              </a:rPr>
              <a:t>today</a:t>
            </a:r>
            <a:r>
              <a:rPr lang="en-US" sz="2400" b="1" dirty="0"/>
              <a:t>) Probabilistic ENSO Forecast </a:t>
            </a:r>
            <a:r>
              <a:rPr lang="en-US" sz="2400" dirty="0">
                <a:solidFill>
                  <a:srgbClr val="FF0000"/>
                </a:solidFill>
              </a:rPr>
              <a:t>Oct,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54EAE-019E-34C5-03CF-B1BE5773A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871" y="2007220"/>
            <a:ext cx="5541187" cy="36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659" y="378645"/>
            <a:ext cx="6904854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50587F-B124-A074-8147-C50F7E0292D3}"/>
              </a:ext>
            </a:extLst>
          </p:cNvPr>
          <p:cNvSpPr txBox="1"/>
          <p:nvPr/>
        </p:nvSpPr>
        <p:spPr>
          <a:xfrm>
            <a:off x="8236" y="7252"/>
            <a:ext cx="836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29" y="744415"/>
            <a:ext cx="7092816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768A4-A1D2-71A0-5BA6-122200B17325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IRI-Precipitation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70" y="732693"/>
            <a:ext cx="7137707" cy="495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AD6E12-DC55-7214-CDFF-58BE7BD2E896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IRI-Temperature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F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M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2304815" y="169333"/>
            <a:ext cx="45343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298938" y="672099"/>
            <a:ext cx="85197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Significant warming of the ocean waters in the eastern and central Pacific Ocean has been underway since May 2023, reaching a current level of moderate intensity (Sep, NINO34. Value is +1.53).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coupling has been established over the past two months, although it has not reached the same level of intensity observed in previous warm episodes of comparable strength.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latest forecasts suggest that the warming will persist through the boreal winter and early spring, gradually tapering off thereafter.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Regions where the Probabilities are high for Above-Normal Precipitation include, East Africa, Central South-west Asia, Northeast China, Southern particularly the southeastern parts of CONUS, over and around Uruguay.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Regions where the Probabilities are high for Below-Normal Precipitation include, northern parts of South America, South Africa, Maritime Continent regions, scattered regions in Australia.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across the globe warmer as we can see the forecast.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47A61-C6DD-B67E-83AE-0523CFA1875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16" y="593888"/>
            <a:ext cx="7931593" cy="50300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45C86A-8AD6-4B1B-C114-CD3F85A3F458}"/>
              </a:ext>
            </a:extLst>
          </p:cNvPr>
          <p:cNvSpPr txBox="1"/>
          <p:nvPr/>
        </p:nvSpPr>
        <p:spPr>
          <a:xfrm>
            <a:off x="42997" y="53356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NCAR/UCAR ENSO Forecast </a:t>
            </a:r>
            <a:r>
              <a:rPr lang="en-US" sz="2400" dirty="0">
                <a:solidFill>
                  <a:srgbClr val="FF0000"/>
                </a:solidFill>
              </a:rPr>
              <a:t>(SMYLE, </a:t>
            </a:r>
            <a:r>
              <a:rPr lang="en-US" sz="2400" dirty="0"/>
              <a:t>SEP 26, 2023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F9BA68-6EF0-BBC8-84D3-3E535334E110}"/>
              </a:ext>
            </a:extLst>
          </p:cNvPr>
          <p:cNvSpPr/>
          <p:nvPr/>
        </p:nvSpPr>
        <p:spPr>
          <a:xfrm>
            <a:off x="1157592" y="4800600"/>
            <a:ext cx="7931593" cy="404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943FE-1526-6837-5DCC-062D3ED9093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376" y="1053083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Evolution of SST Departures in Monthly Data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5086A0-F774-08A4-FAAB-6297D8273A1C}"/>
              </a:ext>
            </a:extLst>
          </p:cNvPr>
          <p:cNvSpPr txBox="1"/>
          <p:nvPr/>
        </p:nvSpPr>
        <p:spPr>
          <a:xfrm>
            <a:off x="234315" y="4429074"/>
            <a:ext cx="87858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Above-Average SSTs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persisted across the central (across the Date Line), surrounded by strong +</a:t>
            </a:r>
            <a:r>
              <a:rPr lang="en-US" altLang="en-US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SSTA in the high latitudes (North Pacific Ocean), Negative PDO.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Above-Average SSTs in the West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Negative in the East, a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Indian Ocean Dipole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North-Pacific and North Atlantic Ocean: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Above-Average SSTs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2F568-A266-38CA-D37F-1D24F392C43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3" y="786117"/>
            <a:ext cx="777240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0D29B7-ADDE-B253-346D-0C1B2C03B852}"/>
              </a:ext>
            </a:extLst>
          </p:cNvPr>
          <p:cNvSpPr txBox="1"/>
          <p:nvPr/>
        </p:nvSpPr>
        <p:spPr>
          <a:xfrm>
            <a:off x="2924327" y="5435791"/>
            <a:ext cx="6210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en-US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https://iridl.ldeo.columbia.edu/maproom/Global/Ocean_Temp/ERSST_Anomaly.html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D7E4C1D-0072-7956-031C-3339432E71F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4" y="4325816"/>
            <a:ext cx="2419284" cy="1371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9CFF9E-BA34-5E0F-5780-BB2BC16B7071}"/>
              </a:ext>
            </a:extLst>
          </p:cNvPr>
          <p:cNvCxnSpPr/>
          <p:nvPr/>
        </p:nvCxnSpPr>
        <p:spPr>
          <a:xfrm>
            <a:off x="471278" y="738352"/>
            <a:ext cx="8191544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9362DA-0030-3AE0-32AF-551A53811B64}"/>
              </a:ext>
            </a:extLst>
          </p:cNvPr>
          <p:cNvSpPr txBox="1"/>
          <p:nvPr/>
        </p:nvSpPr>
        <p:spPr>
          <a:xfrm>
            <a:off x="5563" y="20361"/>
            <a:ext cx="9120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comparison between </a:t>
            </a:r>
            <a:r>
              <a:rPr lang="en-US" sz="2400" b="1" dirty="0">
                <a:solidFill>
                  <a:srgbClr val="FF0000"/>
                </a:solidFill>
              </a:rPr>
              <a:t>NINO3.4 (Monthly)</a:t>
            </a:r>
            <a:r>
              <a:rPr lang="en-US" sz="2400" b="1" dirty="0"/>
              <a:t> of 1997, 2015, and 2023 Warm Episodes</a:t>
            </a:r>
            <a:endParaRPr lang="en-US" sz="2400" b="1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12DC1-5CDA-0A86-90F3-645486E35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2" y="1002121"/>
            <a:ext cx="6567494" cy="39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5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D7E4C1D-0072-7956-031C-3339432E71F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4" y="4325816"/>
            <a:ext cx="2419284" cy="1371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9CFF9E-BA34-5E0F-5780-BB2BC16B7071}"/>
              </a:ext>
            </a:extLst>
          </p:cNvPr>
          <p:cNvCxnSpPr/>
          <p:nvPr/>
        </p:nvCxnSpPr>
        <p:spPr>
          <a:xfrm>
            <a:off x="471278" y="738352"/>
            <a:ext cx="8191544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9362DA-0030-3AE0-32AF-551A53811B64}"/>
              </a:ext>
            </a:extLst>
          </p:cNvPr>
          <p:cNvSpPr txBox="1"/>
          <p:nvPr/>
        </p:nvSpPr>
        <p:spPr>
          <a:xfrm>
            <a:off x="5563" y="20361"/>
            <a:ext cx="9120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comparison between </a:t>
            </a:r>
            <a:r>
              <a:rPr lang="en-US" sz="2400" b="1" dirty="0">
                <a:solidFill>
                  <a:srgbClr val="FF0000"/>
                </a:solidFill>
              </a:rPr>
              <a:t>NINO3.4 (Weekly)</a:t>
            </a:r>
            <a:r>
              <a:rPr lang="en-US" sz="2400" b="1" dirty="0"/>
              <a:t> of 1997, 2015, and 2023 Warm Episodes</a:t>
            </a:r>
            <a:endParaRPr lang="en-US" sz="2400" b="1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82770-BEF9-802A-4EFF-553AB22D894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" y="833512"/>
            <a:ext cx="66751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kteq_xz.gif">
            <a:extLst>
              <a:ext uri="{FF2B5EF4-FFF2-40B4-BE49-F238E27FC236}">
                <a16:creationId xmlns:a16="http://schemas.microsoft.com/office/drawing/2014/main" id="{789B3899-57C0-D8B2-47A8-D39DDAA5A29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757" y="571497"/>
            <a:ext cx="4114800" cy="5029200"/>
          </a:xfrm>
          <a:prstGeom prst="rect">
            <a:avLst/>
          </a:prstGeom>
        </p:spPr>
      </p:pic>
      <p:pic>
        <p:nvPicPr>
          <p:cNvPr id="5" name="Picture 4" descr="TAO_5Day_EQ_xz_Anom_Comp.gif">
            <a:extLst>
              <a:ext uri="{FF2B5EF4-FFF2-40B4-BE49-F238E27FC236}">
                <a16:creationId xmlns:a16="http://schemas.microsoft.com/office/drawing/2014/main" id="{7BC30274-B3D9-6313-31F3-B780C410921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88520" y="555673"/>
            <a:ext cx="4114800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6ADBAB-73AD-D5E6-0FD2-4D5C7B290189}"/>
              </a:ext>
            </a:extLst>
          </p:cNvPr>
          <p:cNvSpPr txBox="1"/>
          <p:nvPr/>
        </p:nvSpPr>
        <p:spPr>
          <a:xfrm>
            <a:off x="5563" y="20361"/>
            <a:ext cx="912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Subsurface Ocean Temperature Evolution</a:t>
            </a:r>
            <a:endParaRPr lang="en-US" sz="3200" b="1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81E15-D13A-04AF-327A-F39803D03C3E}"/>
              </a:ext>
            </a:extLst>
          </p:cNvPr>
          <p:cNvSpPr txBox="1"/>
          <p:nvPr/>
        </p:nvSpPr>
        <p:spPr>
          <a:xfrm>
            <a:off x="2250831" y="2453054"/>
            <a:ext cx="16705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GODAS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FCC80-3500-60B5-7725-1A79DA8CE994}"/>
              </a:ext>
            </a:extLst>
          </p:cNvPr>
          <p:cNvSpPr txBox="1"/>
          <p:nvPr/>
        </p:nvSpPr>
        <p:spPr>
          <a:xfrm>
            <a:off x="5471745" y="4777151"/>
            <a:ext cx="28369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TOGA/TAO, Oct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A523D-3CB9-5FB2-C09C-2703CAA9371F}"/>
              </a:ext>
            </a:extLst>
          </p:cNvPr>
          <p:cNvSpPr txBox="1"/>
          <p:nvPr/>
        </p:nvSpPr>
        <p:spPr>
          <a:xfrm>
            <a:off x="5483470" y="2617171"/>
            <a:ext cx="283698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TOGA/TAO, Oct 2022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D3597F-298D-D2E8-D013-ED200540A0F0}"/>
              </a:ext>
            </a:extLst>
          </p:cNvPr>
          <p:cNvSpPr/>
          <p:nvPr/>
        </p:nvSpPr>
        <p:spPr>
          <a:xfrm>
            <a:off x="2602523" y="1178169"/>
            <a:ext cx="826477" cy="83526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3240"/>
            <a:ext cx="637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Sea Surface Temperature (</a:t>
            </a:r>
            <a:r>
              <a:rPr lang="en-US" sz="2400" b="1" dirty="0">
                <a:solidFill>
                  <a:srgbClr val="FF0000"/>
                </a:solidFill>
              </a:rPr>
              <a:t>SST</a:t>
            </a:r>
            <a:r>
              <a:rPr lang="en-US" sz="2400" b="1" dirty="0"/>
              <a:t>) </a:t>
            </a:r>
            <a:r>
              <a:rPr lang="en-US" sz="2400" b="1" dirty="0">
                <a:solidFill>
                  <a:srgbClr val="00B050"/>
                </a:solidFill>
              </a:rPr>
              <a:t>Lower-Level Winds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30D27-85DF-5B46-B585-6CF62D57A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0" y="834237"/>
            <a:ext cx="7530910" cy="40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735</Words>
  <Application>Microsoft Macintosh PowerPoint</Application>
  <PresentationFormat>On-screen Show (16:10)</PresentationFormat>
  <Paragraphs>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Narrow</vt:lpstr>
      <vt:lpstr>Calibri</vt:lpstr>
      <vt:lpstr>Courier New</vt:lpstr>
      <vt:lpstr>Roboto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110</cp:revision>
  <dcterms:created xsi:type="dcterms:W3CDTF">2022-09-08T16:50:36Z</dcterms:created>
  <dcterms:modified xsi:type="dcterms:W3CDTF">2023-10-19T14:03:48Z</dcterms:modified>
</cp:coreProperties>
</file>