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403" r:id="rId4"/>
    <p:sldId id="382" r:id="rId5"/>
    <p:sldId id="261" r:id="rId6"/>
    <p:sldId id="385" r:id="rId7"/>
    <p:sldId id="402" r:id="rId8"/>
    <p:sldId id="395" r:id="rId9"/>
    <p:sldId id="319" r:id="rId10"/>
    <p:sldId id="320" r:id="rId11"/>
    <p:sldId id="381" r:id="rId12"/>
    <p:sldId id="267" r:id="rId13"/>
    <p:sldId id="268" r:id="rId14"/>
    <p:sldId id="331" r:id="rId15"/>
    <p:sldId id="401" r:id="rId16"/>
    <p:sldId id="272" r:id="rId17"/>
    <p:sldId id="273" r:id="rId18"/>
    <p:sldId id="274" r:id="rId19"/>
    <p:sldId id="399" r:id="rId20"/>
    <p:sldId id="276" r:id="rId21"/>
    <p:sldId id="277" r:id="rId22"/>
    <p:sldId id="278" r:id="rId23"/>
    <p:sldId id="400" r:id="rId24"/>
    <p:sldId id="280" r:id="rId25"/>
    <p:sldId id="281" r:id="rId26"/>
    <p:sldId id="282" r:id="rId27"/>
    <p:sldId id="318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0432FF"/>
    <a:srgbClr val="011893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0"/>
    <p:restoredTop sz="94762"/>
  </p:normalViewPr>
  <p:slideViewPr>
    <p:cSldViewPr snapToGrid="0" snapToObjects="1">
      <p:cViewPr varScale="1">
        <p:scale>
          <a:sx n="145" d="100"/>
          <a:sy n="145" d="100"/>
        </p:scale>
        <p:origin x="1120" y="184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ridl.ldeo.columbia.edu/maproom/Global/Ocean_Temp/ERSST_Anomaly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pc.ncep.noaa.gov/products/precip/CWlink/MJO/pentad850winds.shtml" TargetMode="External"/><Relationship Id="rId4" Type="http://schemas.openxmlformats.org/officeDocument/2006/relationships/hyperlink" Target="http://mikeventrice.weebly.com/hovmoller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-3980" y="-62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83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November, 2023: </a:t>
            </a:r>
            <a:r>
              <a:rPr lang="en-US" sz="3600" b="1" spc="130" dirty="0">
                <a:solidFill>
                  <a:srgbClr val="9416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El NINO and +IOD Continue!</a:t>
            </a:r>
            <a:endParaRPr lang="en-US" sz="1000" b="1" spc="130" dirty="0">
              <a:solidFill>
                <a:srgbClr val="94165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21994" y="3240"/>
            <a:ext cx="65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 &amp; </a:t>
            </a:r>
            <a:r>
              <a:rPr lang="en-US" sz="2400" b="1" dirty="0">
                <a:solidFill>
                  <a:srgbClr val="0432FF"/>
                </a:solidFill>
              </a:rPr>
              <a:t>Precipitation</a:t>
            </a:r>
          </a:p>
        </p:txBody>
      </p:sp>
      <p:pic>
        <p:nvPicPr>
          <p:cNvPr id="2" name="Picture 1" descr="olra_c.gif">
            <a:extLst>
              <a:ext uri="{FF2B5EF4-FFF2-40B4-BE49-F238E27FC236}">
                <a16:creationId xmlns:a16="http://schemas.microsoft.com/office/drawing/2014/main" id="{B1BF2012-E60A-4017-92EE-D1DC10A6B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36"/>
          <a:stretch/>
        </p:blipFill>
        <p:spPr>
          <a:xfrm>
            <a:off x="4753421" y="643746"/>
            <a:ext cx="4344079" cy="4862146"/>
          </a:xfrm>
          <a:prstGeom prst="rect">
            <a:avLst/>
          </a:prstGeom>
        </p:spPr>
      </p:pic>
      <p:pic>
        <p:nvPicPr>
          <p:cNvPr id="4" name="Picture 3" descr="pr_anom.gif">
            <a:extLst>
              <a:ext uri="{FF2B5EF4-FFF2-40B4-BE49-F238E27FC236}">
                <a16:creationId xmlns:a16="http://schemas.microsoft.com/office/drawing/2014/main" id="{A2397791-5608-4E33-9B13-01B06DFC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" y="1362810"/>
            <a:ext cx="465992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8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Nino-34 in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(</a:t>
            </a:r>
            <a:r>
              <a:rPr lang="en-US" sz="1500" b="1" dirty="0">
                <a:solidFill>
                  <a:srgbClr val="FF0000"/>
                </a:solidFill>
              </a:rPr>
              <a:t>November, Initial</a:t>
            </a:r>
            <a:r>
              <a:rPr lang="en-US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3B78E-E851-5156-8D3A-706117635A4F}"/>
              </a:ext>
            </a:extLst>
          </p:cNvPr>
          <p:cNvSpPr txBox="1"/>
          <p:nvPr/>
        </p:nvSpPr>
        <p:spPr>
          <a:xfrm>
            <a:off x="50276" y="59802"/>
            <a:ext cx="805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ENSO Forecast (</a:t>
            </a:r>
            <a:r>
              <a:rPr lang="en-US" sz="2400" b="1" dirty="0">
                <a:solidFill>
                  <a:srgbClr val="FF0000"/>
                </a:solidFill>
              </a:rPr>
              <a:t>Nov, Initial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nino34.rescaling.NMME.png">
            <a:extLst>
              <a:ext uri="{FF2B5EF4-FFF2-40B4-BE49-F238E27FC236}">
                <a16:creationId xmlns:a16="http://schemas.microsoft.com/office/drawing/2014/main" id="{4A4A06AD-7EBC-1E0F-0D98-01275971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21" y="694592"/>
            <a:ext cx="6253530" cy="50028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5289" y="15648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Nov</a:t>
            </a:r>
            <a:r>
              <a:rPr lang="en-US" sz="2400" dirty="0">
                <a:solidFill>
                  <a:srgbClr val="FF0000"/>
                </a:solidFill>
              </a:rPr>
              <a:t>, 2023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4E1DF5-9490-52CE-CB40-90965E733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1" y="473084"/>
            <a:ext cx="7772400" cy="5226268"/>
          </a:xfrm>
          <a:prstGeom prst="rect">
            <a:avLst/>
          </a:prstGeom>
        </p:spPr>
      </p:pic>
      <p:sp>
        <p:nvSpPr>
          <p:cNvPr id="4" name="5-Point Star 3">
            <a:extLst>
              <a:ext uri="{FF2B5EF4-FFF2-40B4-BE49-F238E27FC236}">
                <a16:creationId xmlns:a16="http://schemas.microsoft.com/office/drawing/2014/main" id="{54F8952A-8E95-4235-DAD6-EEF151AC6AB4}"/>
              </a:ext>
            </a:extLst>
          </p:cNvPr>
          <p:cNvSpPr/>
          <p:nvPr/>
        </p:nvSpPr>
        <p:spPr>
          <a:xfrm>
            <a:off x="8607669" y="2804748"/>
            <a:ext cx="123093" cy="123092"/>
          </a:xfrm>
          <a:prstGeom prst="star5">
            <a:avLst/>
          </a:prstGeom>
          <a:solidFill>
            <a:srgbClr val="941651"/>
          </a:solidFill>
          <a:ln>
            <a:solidFill>
              <a:srgbClr val="9416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CPC </a:t>
            </a:r>
            <a:r>
              <a:rPr lang="en-US" sz="2400" dirty="0">
                <a:solidFill>
                  <a:srgbClr val="FF0000"/>
                </a:solidFill>
              </a:rPr>
              <a:t>(Released on Nov, 09)</a:t>
            </a:r>
            <a:r>
              <a:rPr lang="en-US" sz="2400" b="1" dirty="0"/>
              <a:t> and IRI (</a:t>
            </a:r>
            <a:r>
              <a:rPr lang="en-US" sz="2400" b="1" dirty="0">
                <a:solidFill>
                  <a:srgbClr val="0432FF"/>
                </a:solidFill>
              </a:rPr>
              <a:t>will be on 19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Nov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NOAA?CPC ENSO Forecast Image">
            <a:extLst>
              <a:ext uri="{FF2B5EF4-FFF2-40B4-BE49-F238E27FC236}">
                <a16:creationId xmlns:a16="http://schemas.microsoft.com/office/drawing/2014/main" id="{9B9A6027-D3B1-7C0D-7725-C7927A6F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924"/>
            <a:ext cx="3877407" cy="3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FF56B-8DAD-8943-AE8F-9C26A0F11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82" y="440061"/>
            <a:ext cx="5485731" cy="36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658" y="372203"/>
            <a:ext cx="6904854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28" y="741482"/>
            <a:ext cx="7092816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IRI-Precipitation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09" y="750274"/>
            <a:ext cx="7137707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IRI-Temperature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2304815" y="169333"/>
            <a:ext cx="45343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298938" y="672099"/>
            <a:ext cx="85197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level of warming in the eastern and central Pacific Ocean, reaching a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strong”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intensity (Oct, NINO3.4 Value is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+1.59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last two weeks, it is at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+1.80.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Indian Ocean Dipole also continues.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latest forecasts suggest that the warming will persist through the boreal winter and spring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in MAM-2024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gradually weakening thereafter.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where the Probabilities are high for Above-Normal Precipitation include, East Africa, Central South-west Asia, Northeast China, Southern particularly the southeastern parts of CONUS, over and around Uruguay.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where the Probabilities are high for Below-Normal Precipitation include, northern parts of South America, South Africa, Maritime Continent regions, scattered regions in Australia.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across the globe warmer as we can see the forecast, except over central CONUS where it shows below-normal in DJF.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D38A33-D5CC-9655-CAF2-4ED95E2E1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8"/>
          <a:stretch/>
        </p:blipFill>
        <p:spPr>
          <a:xfrm>
            <a:off x="685800" y="96714"/>
            <a:ext cx="7772400" cy="589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E0E82-73F5-0EF6-55E5-5772FC4D182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9873"/>
            <a:ext cx="4572000" cy="34747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BEF3AF-E683-9E34-5768-1B474DF841E8}"/>
              </a:ext>
            </a:extLst>
          </p:cNvPr>
          <p:cNvGrpSpPr/>
          <p:nvPr/>
        </p:nvGrpSpPr>
        <p:grpSpPr>
          <a:xfrm>
            <a:off x="4378572" y="4972945"/>
            <a:ext cx="4589583" cy="578341"/>
            <a:chOff x="4563209" y="4427820"/>
            <a:chExt cx="4589583" cy="5783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B91049-1557-B624-21E6-3D283524E393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3209" y="4427820"/>
              <a:ext cx="4572000" cy="3657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FF9EB-1CD9-D643-33CA-20B57CB2E23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0792" y="4640401"/>
              <a:ext cx="4572000" cy="36576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C03F428-0CD2-A47B-84F4-C007D9B2727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960" y="4442438"/>
            <a:ext cx="4572000" cy="365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0E58AA-86DD-92F2-7CC2-FF2EF584A01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752" y="4107548"/>
            <a:ext cx="4572000" cy="365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24B7B-5290-1371-14D2-BAC91C47B9D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4547"/>
            <a:ext cx="4572000" cy="347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5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163979" y="4341154"/>
            <a:ext cx="87858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persisted across the central (across the Date Line), surrounded by strong +</a:t>
            </a:r>
            <a:r>
              <a:rPr lang="en-US" altLang="en-US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SSTA in the high latitudes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Above-Average SSTs in the West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Negative in the East, a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Ocean Dipole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(IOD,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+1.55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 (</a:t>
            </a:r>
            <a:r>
              <a:rPr lang="en-US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-2.36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 North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+1.05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24327" y="5435791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C65C8-8AB3-3990-4FC0-F94EF4C922F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18"/>
          <a:stretch/>
        </p:blipFill>
        <p:spPr>
          <a:xfrm>
            <a:off x="31770" y="780266"/>
            <a:ext cx="6070092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Oct, 2023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FF0000"/>
                </a:solidFill>
              </a:rPr>
              <a:t>+2.34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FF0000"/>
                </a:solidFill>
              </a:rPr>
              <a:t>+2.13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dirty="0">
                <a:solidFill>
                  <a:srgbClr val="FF0000"/>
                </a:solidFill>
              </a:rPr>
              <a:t>+1.66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+1.20</a:t>
            </a:r>
          </a:p>
        </p:txBody>
      </p:sp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789B3899-57C0-D8B2-47A8-D39DDAA5A29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27" y="412464"/>
            <a:ext cx="3086102" cy="3745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ADBAB-73AD-D5E6-0FD2-4D5C7B290189}"/>
              </a:ext>
            </a:extLst>
          </p:cNvPr>
          <p:cNvSpPr txBox="1"/>
          <p:nvPr/>
        </p:nvSpPr>
        <p:spPr>
          <a:xfrm>
            <a:off x="5563" y="20361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Subsurface Ocean Temperature Evolution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81E15-D13A-04AF-327A-F39803D03C3E}"/>
              </a:ext>
            </a:extLst>
          </p:cNvPr>
          <p:cNvSpPr txBox="1"/>
          <p:nvPr/>
        </p:nvSpPr>
        <p:spPr>
          <a:xfrm>
            <a:off x="6682154" y="3604067"/>
            <a:ext cx="22596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941651"/>
                </a:solidFill>
              </a:rPr>
              <a:t>GODAS-Last Month (OCT)</a:t>
            </a:r>
          </a:p>
        </p:txBody>
      </p:sp>
      <p:pic>
        <p:nvPicPr>
          <p:cNvPr id="9" name="Picture 8" descr="wkteq_xz.gif">
            <a:extLst>
              <a:ext uri="{FF2B5EF4-FFF2-40B4-BE49-F238E27FC236}">
                <a16:creationId xmlns:a16="http://schemas.microsoft.com/office/drawing/2014/main" id="{B4CE1296-FD52-6C63-689F-61A9F822D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0" y="612109"/>
            <a:ext cx="4390143" cy="49446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651219-F968-DE94-0C59-3A0E1226D152}"/>
              </a:ext>
            </a:extLst>
          </p:cNvPr>
          <p:cNvSpPr txBox="1"/>
          <p:nvPr/>
        </p:nvSpPr>
        <p:spPr>
          <a:xfrm>
            <a:off x="2502877" y="2549723"/>
            <a:ext cx="1670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GODAS-Current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2EE22-1EBE-7DE1-5227-E85CAB09C704}"/>
              </a:ext>
            </a:extLst>
          </p:cNvPr>
          <p:cNvSpPr txBox="1"/>
          <p:nvPr/>
        </p:nvSpPr>
        <p:spPr>
          <a:xfrm>
            <a:off x="4258411" y="4180839"/>
            <a:ext cx="48402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new initiation of a Downwelling oceanic Kelvin wave.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trengthening of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above-average subsurface temperatures 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central equatorial Pacific.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1200E7-5E6D-59DD-C435-03D0F06D44B2}"/>
              </a:ext>
            </a:extLst>
          </p:cNvPr>
          <p:cNvCxnSpPr>
            <a:cxnSpLocks/>
          </p:cNvCxnSpPr>
          <p:nvPr/>
        </p:nvCxnSpPr>
        <p:spPr>
          <a:xfrm flipH="1" flipV="1">
            <a:off x="2664069" y="1688123"/>
            <a:ext cx="2054620" cy="1176350"/>
          </a:xfrm>
          <a:prstGeom prst="straightConnector1">
            <a:avLst/>
          </a:prstGeom>
          <a:ln w="76200">
            <a:solidFill>
              <a:srgbClr val="9416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762601-7D0E-6531-0BD1-B23BFF9404C7}"/>
              </a:ext>
            </a:extLst>
          </p:cNvPr>
          <p:cNvCxnSpPr>
            <a:cxnSpLocks/>
          </p:cNvCxnSpPr>
          <p:nvPr/>
        </p:nvCxnSpPr>
        <p:spPr>
          <a:xfrm flipV="1">
            <a:off x="4712829" y="1178170"/>
            <a:ext cx="2681502" cy="1698030"/>
          </a:xfrm>
          <a:prstGeom prst="straightConnector1">
            <a:avLst/>
          </a:prstGeom>
          <a:ln w="38100">
            <a:solidFill>
              <a:srgbClr val="9416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AD48995-8CAF-3F88-FAB2-8E57B1B2CA9B}"/>
              </a:ext>
            </a:extLst>
          </p:cNvPr>
          <p:cNvSpPr/>
          <p:nvPr/>
        </p:nvSpPr>
        <p:spPr>
          <a:xfrm>
            <a:off x="3042138" y="1178170"/>
            <a:ext cx="685800" cy="659422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BD8E34-05E0-795F-39B0-F24DA7A685C3}"/>
              </a:ext>
            </a:extLst>
          </p:cNvPr>
          <p:cNvSpPr/>
          <p:nvPr/>
        </p:nvSpPr>
        <p:spPr>
          <a:xfrm>
            <a:off x="7951177" y="798949"/>
            <a:ext cx="685800" cy="659422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B834F-4335-E4C3-ACCB-481A4C094947}"/>
              </a:ext>
            </a:extLst>
          </p:cNvPr>
          <p:cNvSpPr txBox="1"/>
          <p:nvPr/>
        </p:nvSpPr>
        <p:spPr>
          <a:xfrm>
            <a:off x="4297687" y="5040255"/>
            <a:ext cx="484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region of cold water below the surface (50-100 m deep) located at 130W-110W, displaying </a:t>
            </a:r>
            <a:r>
              <a:rPr lang="en-US" sz="1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anomalies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9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B2C50-E6ED-3958-0F4D-34F60675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" y="151426"/>
            <a:ext cx="4260482" cy="48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BAA7E-C7F7-5400-E7AA-4E5A0AB6C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64" y="88609"/>
            <a:ext cx="4674507" cy="5187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8CD2A-5FF1-4B5D-5820-839A4E1448CB}"/>
              </a:ext>
            </a:extLst>
          </p:cNvPr>
          <p:cNvSpPr txBox="1"/>
          <p:nvPr/>
        </p:nvSpPr>
        <p:spPr>
          <a:xfrm>
            <a:off x="21376" y="5152291"/>
            <a:ext cx="6634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Sources: </a:t>
            </a:r>
          </a:p>
          <a:p>
            <a:r>
              <a:rPr lang="en-US" sz="1000" dirty="0">
                <a:hlinkClick r:id="rId4"/>
              </a:rPr>
              <a:t>http://mikeventrice.weebly.com/hovmollers.html</a:t>
            </a:r>
            <a:r>
              <a:rPr lang="en-US" sz="1000" dirty="0"/>
              <a:t> </a:t>
            </a:r>
          </a:p>
          <a:p>
            <a:r>
              <a:rPr lang="en-US" sz="1000" dirty="0">
                <a:hlinkClick r:id="rId5"/>
              </a:rPr>
              <a:t>https://www.cpc.ncep.noaa.gov/products/precip/CWlink/MJO/pentad850winds.shtml</a:t>
            </a:r>
            <a:r>
              <a:rPr lang="en-US" sz="1000" dirty="0"/>
              <a:t>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D8CF415-BF7F-D90E-53D7-9FF02239BBB3}"/>
              </a:ext>
            </a:extLst>
          </p:cNvPr>
          <p:cNvCxnSpPr>
            <a:cxnSpLocks/>
          </p:cNvCxnSpPr>
          <p:nvPr/>
        </p:nvCxnSpPr>
        <p:spPr>
          <a:xfrm flipH="1" flipV="1">
            <a:off x="2366644" y="1347388"/>
            <a:ext cx="2054620" cy="1176350"/>
          </a:xfrm>
          <a:prstGeom prst="straightConnector1">
            <a:avLst/>
          </a:prstGeom>
          <a:ln w="76200">
            <a:solidFill>
              <a:srgbClr val="9416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892BD8-4037-C8CF-60FB-0710C15E1E76}"/>
              </a:ext>
            </a:extLst>
          </p:cNvPr>
          <p:cNvCxnSpPr>
            <a:cxnSpLocks/>
          </p:cNvCxnSpPr>
          <p:nvPr/>
        </p:nvCxnSpPr>
        <p:spPr>
          <a:xfrm flipH="1">
            <a:off x="2620108" y="2523738"/>
            <a:ext cx="1801156" cy="931639"/>
          </a:xfrm>
          <a:prstGeom prst="straightConnector1">
            <a:avLst/>
          </a:prstGeom>
          <a:ln w="76200">
            <a:solidFill>
              <a:srgbClr val="9416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C9D760-96D4-919D-3832-F2C5D5BADB19}"/>
              </a:ext>
            </a:extLst>
          </p:cNvPr>
          <p:cNvCxnSpPr>
            <a:cxnSpLocks/>
          </p:cNvCxnSpPr>
          <p:nvPr/>
        </p:nvCxnSpPr>
        <p:spPr>
          <a:xfrm flipV="1">
            <a:off x="4421264" y="2385019"/>
            <a:ext cx="2234514" cy="136280"/>
          </a:xfrm>
          <a:prstGeom prst="straightConnector1">
            <a:avLst/>
          </a:prstGeom>
          <a:ln w="76200">
            <a:solidFill>
              <a:srgbClr val="9416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5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37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Sea Surface Temperature (</a:t>
            </a:r>
            <a:r>
              <a:rPr lang="en-US" sz="2400" b="1" dirty="0">
                <a:solidFill>
                  <a:srgbClr val="FF0000"/>
                </a:solidFill>
              </a:rPr>
              <a:t>SST</a:t>
            </a:r>
            <a:r>
              <a:rPr lang="en-US" sz="2400" b="1" dirty="0"/>
              <a:t>) </a:t>
            </a:r>
            <a:r>
              <a:rPr lang="en-US" sz="2400" b="1" dirty="0">
                <a:solidFill>
                  <a:srgbClr val="00B050"/>
                </a:solidFill>
              </a:rPr>
              <a:t>Lower-Level Winds</a:t>
            </a:r>
          </a:p>
        </p:txBody>
      </p:sp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F05F887E-7E1E-01BD-EF22-2BFB22DC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2" y="817688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616461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5" y="3240"/>
            <a:ext cx="283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  <p:pic>
        <p:nvPicPr>
          <p:cNvPr id="7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5308D24C-9AC0-7DA6-78A4-EE01914E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05" y="26376"/>
            <a:ext cx="6233768" cy="45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682</Words>
  <Application>Microsoft Macintosh PowerPoint</Application>
  <PresentationFormat>On-screen Show (16:10)</PresentationFormat>
  <Paragraphs>79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127</cp:revision>
  <dcterms:created xsi:type="dcterms:W3CDTF">2022-09-08T16:50:36Z</dcterms:created>
  <dcterms:modified xsi:type="dcterms:W3CDTF">2023-11-16T18:44:12Z</dcterms:modified>
</cp:coreProperties>
</file>