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57" r:id="rId4"/>
    <p:sldId id="258" r:id="rId5"/>
    <p:sldId id="260" r:id="rId6"/>
    <p:sldId id="259" r:id="rId7"/>
    <p:sldId id="261" r:id="rId8"/>
    <p:sldId id="262" r:id="rId9"/>
    <p:sldId id="265" r:id="rId10"/>
    <p:sldId id="263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86" r:id="rId21"/>
    <p:sldId id="287" r:id="rId22"/>
    <p:sldId id="278" r:id="rId23"/>
    <p:sldId id="279" r:id="rId24"/>
    <p:sldId id="288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/>
    <p:restoredTop sz="93906"/>
  </p:normalViewPr>
  <p:slideViewPr>
    <p:cSldViewPr snapToGrid="0" snapToObjects="1">
      <p:cViewPr varScale="1">
        <p:scale>
          <a:sx n="110" d="100"/>
          <a:sy n="110" d="100"/>
        </p:scale>
        <p:origin x="16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AEE038-9212-DB47-AD02-A8FC216A1F07}"/>
              </a:ext>
            </a:extLst>
          </p:cNvPr>
          <p:cNvSpPr/>
          <p:nvPr/>
        </p:nvSpPr>
        <p:spPr>
          <a:xfrm>
            <a:off x="259045" y="216665"/>
            <a:ext cx="8534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rgbClr val="76D6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600" b="1" spc="130" dirty="0">
                <a:solidFill>
                  <a:srgbClr val="76D6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November 2021:</a:t>
            </a:r>
          </a:p>
          <a:p>
            <a:pPr>
              <a:defRPr/>
            </a:pPr>
            <a:r>
              <a:rPr lang="en-US" sz="3200" b="1" spc="13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A Weaker Double-Dip!</a:t>
            </a:r>
          </a:p>
          <a:p>
            <a:pPr>
              <a:defRPr/>
            </a:pPr>
            <a:r>
              <a:rPr lang="en-US" sz="3200" b="1" spc="13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But not the Impacts,…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D210B-CA04-CA32-233B-B680F4DCCA7B}"/>
              </a:ext>
            </a:extLst>
          </p:cNvPr>
          <p:cNvSpPr txBox="1"/>
          <p:nvPr/>
        </p:nvSpPr>
        <p:spPr>
          <a:xfrm>
            <a:off x="21736" y="4892189"/>
            <a:ext cx="5210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Jeffery </a:t>
            </a:r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A5FB3EE-94C4-9E78-7CD6-16D0B66E02DA}"/>
              </a:ext>
            </a:extLst>
          </p:cNvPr>
          <p:cNvSpPr txBox="1">
            <a:spLocks/>
          </p:cNvSpPr>
          <p:nvPr/>
        </p:nvSpPr>
        <p:spPr>
          <a:xfrm>
            <a:off x="160631" y="3020996"/>
            <a:ext cx="4399793" cy="164016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40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57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7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t-last-year.gif">
            <a:extLst>
              <a:ext uri="{FF2B5EF4-FFF2-40B4-BE49-F238E27FC236}">
                <a16:creationId xmlns:a16="http://schemas.microsoft.com/office/drawing/2014/main" id="{35580FC6-DBCB-A748-A13A-C656F2D44E9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7023" t="6200" r="10388" b="60000"/>
          <a:stretch/>
        </p:blipFill>
        <p:spPr>
          <a:xfrm>
            <a:off x="685800" y="1186434"/>
            <a:ext cx="7772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wnd_sst_iso20_anom.gif">
            <a:extLst>
              <a:ext uri="{FF2B5EF4-FFF2-40B4-BE49-F238E27FC236}">
                <a16:creationId xmlns:a16="http://schemas.microsoft.com/office/drawing/2014/main" id="{B822CFDA-3A0E-0F44-89E3-00FBA7DD5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3" y="548640"/>
            <a:ext cx="8945267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5B29A2-FCD8-7C4B-B322-3E23A09CE2AA}"/>
              </a:ext>
            </a:extLst>
          </p:cNvPr>
          <p:cNvGrpSpPr/>
          <p:nvPr/>
        </p:nvGrpSpPr>
        <p:grpSpPr>
          <a:xfrm>
            <a:off x="0" y="-34291"/>
            <a:ext cx="9123680" cy="4629151"/>
            <a:chOff x="0" y="-1"/>
            <a:chExt cx="9123680" cy="3760471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63A98FC5-F63A-E541-8773-063FF82B009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4663440" cy="3749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DBEEE5A9-818B-DA45-8A51-29920C5A61B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240" y="11430"/>
              <a:ext cx="4663440" cy="3749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4AC76154-27E8-5B4C-8017-6D291BDF23E4}"/>
              </a:ext>
            </a:extLst>
          </p:cNvPr>
          <p:cNvSpPr/>
          <p:nvPr/>
        </p:nvSpPr>
        <p:spPr>
          <a:xfrm rot="1715627">
            <a:off x="2391219" y="2091858"/>
            <a:ext cx="365760" cy="109728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628220A-889B-2248-98F8-85B3EF7D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56" y="4298412"/>
            <a:ext cx="4359611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mming Junction 2">
            <a:extLst>
              <a:ext uri="{FF2B5EF4-FFF2-40B4-BE49-F238E27FC236}">
                <a16:creationId xmlns:a16="http://schemas.microsoft.com/office/drawing/2014/main" id="{E834A5BA-0444-6D44-995E-580D2092B465}"/>
              </a:ext>
            </a:extLst>
          </p:cNvPr>
          <p:cNvSpPr/>
          <p:nvPr/>
        </p:nvSpPr>
        <p:spPr>
          <a:xfrm>
            <a:off x="7292340" y="2036957"/>
            <a:ext cx="571500" cy="569083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Whatever Smiley | Funny emoticons, Funny emoji faces, Smiley">
            <a:extLst>
              <a:ext uri="{FF2B5EF4-FFF2-40B4-BE49-F238E27FC236}">
                <a16:creationId xmlns:a16="http://schemas.microsoft.com/office/drawing/2014/main" id="{B43F12F7-4324-CE46-AB8F-3773DACDC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59" y="6072505"/>
            <a:ext cx="694508" cy="4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14039D0-0582-A94B-8E87-F576A8C744DE}"/>
              </a:ext>
            </a:extLst>
          </p:cNvPr>
          <p:cNvGrpSpPr/>
          <p:nvPr/>
        </p:nvGrpSpPr>
        <p:grpSpPr>
          <a:xfrm>
            <a:off x="22860" y="11430"/>
            <a:ext cx="9094546" cy="6823710"/>
            <a:chOff x="22860" y="11430"/>
            <a:chExt cx="9094546" cy="68237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A45EC1-B33A-C643-B215-53735C8AA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" y="11430"/>
              <a:ext cx="4267237" cy="294894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6D24EC-E65F-274F-89B7-B31B2E5394B0}"/>
                </a:ext>
              </a:extLst>
            </p:cNvPr>
            <p:cNvSpPr txBox="1"/>
            <p:nvPr/>
          </p:nvSpPr>
          <p:spPr>
            <a:xfrm>
              <a:off x="4572000" y="731520"/>
              <a:ext cx="43205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IRI- </a:t>
              </a:r>
              <a:r>
                <a:rPr lang="en-US" sz="3600" b="1" dirty="0">
                  <a:solidFill>
                    <a:srgbClr val="FF0000"/>
                  </a:solidFill>
                </a:rPr>
                <a:t>E</a:t>
              </a:r>
              <a:r>
                <a:rPr lang="en-US" sz="3600" b="1" dirty="0"/>
                <a:t>NSO </a:t>
              </a:r>
              <a:r>
                <a:rPr lang="en-US" sz="3600" b="1" dirty="0">
                  <a:solidFill>
                    <a:srgbClr val="0432FF"/>
                  </a:solidFill>
                </a:rPr>
                <a:t>P</a:t>
              </a:r>
              <a:r>
                <a:rPr lang="en-US" sz="3600" b="1" dirty="0"/>
                <a:t>lume </a:t>
              </a:r>
              <a:r>
                <a:rPr lang="en-US" sz="3600" b="1" dirty="0">
                  <a:solidFill>
                    <a:srgbClr val="00B050"/>
                  </a:solidFill>
                </a:rPr>
                <a:t>D</a:t>
              </a:r>
              <a:r>
                <a:rPr lang="en-US" sz="3600" b="1" dirty="0"/>
                <a:t>iagram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56F8F01-52E6-7C4B-9F96-EC0E0D7B62F9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5" t="6183" r="2750" b="6502"/>
            <a:stretch/>
          </p:blipFill>
          <p:spPr bwMode="auto">
            <a:xfrm>
              <a:off x="2259406" y="2263140"/>
              <a:ext cx="6858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5B2BFF-3570-A54F-A9BA-56A57377055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3931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F476F6-37BB-854B-8307-AD1081E49AE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45330" y="3632200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1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2D345-41BE-3C4A-8B76-20B63D7FC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0" r="11250"/>
          <a:stretch/>
        </p:blipFill>
        <p:spPr>
          <a:xfrm>
            <a:off x="337185" y="4395954"/>
            <a:ext cx="3348990" cy="2003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8630F1-9F3E-B141-B895-807B59B26025}"/>
              </a:ext>
            </a:extLst>
          </p:cNvPr>
          <p:cNvSpPr txBox="1"/>
          <p:nvPr/>
        </p:nvSpPr>
        <p:spPr>
          <a:xfrm>
            <a:off x="217171" y="63857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news.sky.com</a:t>
            </a:r>
            <a:r>
              <a:rPr lang="en-US" sz="1200" dirty="0"/>
              <a:t>/story/afghanistan-millions-at-risk-of-starvation-as-vital-seeds-go-to-waste-in-warehouses-12465586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2F146F-17D2-1348-AE64-62AC7467DEF7}"/>
              </a:ext>
            </a:extLst>
          </p:cNvPr>
          <p:cNvGrpSpPr/>
          <p:nvPr/>
        </p:nvGrpSpPr>
        <p:grpSpPr>
          <a:xfrm>
            <a:off x="45721" y="22860"/>
            <a:ext cx="9052559" cy="6806177"/>
            <a:chOff x="45721" y="22860"/>
            <a:chExt cx="9052559" cy="6806177"/>
          </a:xfrm>
        </p:grpSpPr>
        <p:pic>
          <p:nvPicPr>
            <p:cNvPr id="2" name="Picture 1" descr="DJF22_World_pcp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1" y="22860"/>
              <a:ext cx="5440679" cy="428625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7A74008-090C-834E-92C2-4E6CA6EFC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620" y="3939858"/>
              <a:ext cx="4137660" cy="2889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F021E69-0DA2-3A47-852D-5B2E3945928A}"/>
                </a:ext>
              </a:extLst>
            </p:cNvPr>
            <p:cNvSpPr/>
            <p:nvPr/>
          </p:nvSpPr>
          <p:spPr>
            <a:xfrm>
              <a:off x="3629025" y="1188720"/>
              <a:ext cx="440055" cy="4343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A3AB26-AEE6-1C4E-9EA7-E6F014EF9003}"/>
                </a:ext>
              </a:extLst>
            </p:cNvPr>
            <p:cNvSpPr/>
            <p:nvPr/>
          </p:nvSpPr>
          <p:spPr>
            <a:xfrm>
              <a:off x="7621905" y="4690110"/>
              <a:ext cx="440055" cy="4343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9C8684-FF7A-2F42-9CD6-B32D77F54D9B}"/>
              </a:ext>
            </a:extLst>
          </p:cNvPr>
          <p:cNvGrpSpPr/>
          <p:nvPr/>
        </p:nvGrpSpPr>
        <p:grpSpPr>
          <a:xfrm>
            <a:off x="262890" y="331470"/>
            <a:ext cx="8686800" cy="6080760"/>
            <a:chOff x="228600" y="137160"/>
            <a:chExt cx="8686800" cy="60807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1E06A1E-31E8-F442-8AA2-EA4B1EA3C2EC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2245" t="3159" r="1493" b="2154"/>
            <a:stretch/>
          </p:blipFill>
          <p:spPr>
            <a:xfrm>
              <a:off x="228600" y="731520"/>
              <a:ext cx="8686800" cy="54864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5F3F478-8BE3-CC4C-99E4-3C56BCCC9F01}"/>
                </a:ext>
              </a:extLst>
            </p:cNvPr>
            <p:cNvSpPr txBox="1"/>
            <p:nvPr/>
          </p:nvSpPr>
          <p:spPr>
            <a:xfrm>
              <a:off x="571500" y="137160"/>
              <a:ext cx="8103870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Ranking of </a:t>
              </a:r>
              <a:r>
                <a:rPr lang="en-US" sz="2800" b="1" dirty="0">
                  <a:solidFill>
                    <a:srgbClr val="76D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Cold Episodes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during Aug-Oct(ASO) from 1950 to 2021</a:t>
              </a:r>
            </a:p>
            <a:p>
              <a:pPr algn="ctr"/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5-Point Star 4">
            <a:extLst>
              <a:ext uri="{FF2B5EF4-FFF2-40B4-BE49-F238E27FC236}">
                <a16:creationId xmlns:a16="http://schemas.microsoft.com/office/drawing/2014/main" id="{9A9CB285-36C6-4A44-94BE-F7AFF67A555E}"/>
              </a:ext>
            </a:extLst>
          </p:cNvPr>
          <p:cNvSpPr/>
          <p:nvPr/>
        </p:nvSpPr>
        <p:spPr>
          <a:xfrm>
            <a:off x="5470687" y="2665615"/>
            <a:ext cx="269358" cy="26600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E6839D-DA1A-8C49-89B7-00CE6A5CB3DD}"/>
              </a:ext>
            </a:extLst>
          </p:cNvPr>
          <p:cNvSpPr/>
          <p:nvPr/>
        </p:nvSpPr>
        <p:spPr>
          <a:xfrm>
            <a:off x="171450" y="3989070"/>
            <a:ext cx="525780" cy="217170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5B29A2-FCD8-7C4B-B322-3E23A09CE2AA}"/>
              </a:ext>
            </a:extLst>
          </p:cNvPr>
          <p:cNvGrpSpPr/>
          <p:nvPr/>
        </p:nvGrpSpPr>
        <p:grpSpPr>
          <a:xfrm>
            <a:off x="0" y="-34291"/>
            <a:ext cx="9123680" cy="4629151"/>
            <a:chOff x="0" y="-1"/>
            <a:chExt cx="9123680" cy="3760471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63A98FC5-F63A-E541-8773-063FF82B009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4663440" cy="3749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DBEEE5A9-818B-DA45-8A51-29920C5A61B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240" y="11430"/>
              <a:ext cx="4663440" cy="3749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>
            <a:extLst>
              <a:ext uri="{FF2B5EF4-FFF2-40B4-BE49-F238E27FC236}">
                <a16:creationId xmlns:a16="http://schemas.microsoft.com/office/drawing/2014/main" id="{6628220A-889B-2248-98F8-85B3EF7D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56" y="4298412"/>
            <a:ext cx="4359611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9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7BC2A3-7D43-F94D-A333-AED46C02EEF4}"/>
              </a:ext>
            </a:extLst>
          </p:cNvPr>
          <p:cNvGrpSpPr/>
          <p:nvPr/>
        </p:nvGrpSpPr>
        <p:grpSpPr>
          <a:xfrm>
            <a:off x="241232" y="1711"/>
            <a:ext cx="8698438" cy="4573110"/>
            <a:chOff x="241232" y="1711"/>
            <a:chExt cx="8698438" cy="45731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4393E82-F3B6-CA45-B973-ADB133BBBF05}"/>
                </a:ext>
              </a:extLst>
            </p:cNvPr>
            <p:cNvSpPr txBox="1"/>
            <p:nvPr/>
          </p:nvSpPr>
          <p:spPr>
            <a:xfrm>
              <a:off x="241232" y="1711"/>
              <a:ext cx="869843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Weekly-average Sea Surface Temperature Anomalies for the Globe: </a:t>
              </a:r>
            </a:p>
            <a:p>
              <a:r>
                <a:rPr lang="en-US" sz="2400" dirty="0"/>
                <a:t>(OISST v2.1: 1991-2020 base period)</a:t>
              </a:r>
              <a:endParaRPr lang="en-US" sz="3200" i="1" dirty="0"/>
            </a:p>
          </p:txBody>
        </p:sp>
        <p:pic>
          <p:nvPicPr>
            <p:cNvPr id="9" name="Picture 8" descr="ssta.gif">
              <a:extLst>
                <a:ext uri="{FF2B5EF4-FFF2-40B4-BE49-F238E27FC236}">
                  <a16:creationId xmlns:a16="http://schemas.microsoft.com/office/drawing/2014/main" id="{991F1911-3AD6-DD42-B1D3-FD758912DAE8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191" y="1374421"/>
              <a:ext cx="7772400" cy="32004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17D1228-2C38-8A44-B65C-C4A1244DB0D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01242" y="4567941"/>
            <a:ext cx="36576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>
            <a:extLst>
              <a:ext uri="{FF2B5EF4-FFF2-40B4-BE49-F238E27FC236}">
                <a16:creationId xmlns:a16="http://schemas.microsoft.com/office/drawing/2014/main" id="{8D989C95-7B8D-F146-99C2-E1003610B0D3}"/>
              </a:ext>
            </a:extLst>
          </p:cNvPr>
          <p:cNvSpPr/>
          <p:nvPr/>
        </p:nvSpPr>
        <p:spPr>
          <a:xfrm>
            <a:off x="7056647" y="2245490"/>
            <a:ext cx="457200" cy="457200"/>
          </a:xfrm>
          <a:prstGeom prst="star5">
            <a:avLst/>
          </a:prstGeom>
          <a:solidFill>
            <a:srgbClr val="FF0000"/>
          </a:solidFill>
          <a:ln>
            <a:prstDash val="sysDot"/>
            <a:extLst>
              <a:ext uri="{C807C97D-BFC1-408E-A445-0C87EB9F89A2}">
                <ask:lineSketchStyleProps xmlns:ask="http://schemas.microsoft.com/office/drawing/2018/sketchyshapes" sd="2448976505">
                  <a:custGeom>
                    <a:avLst/>
                    <a:gdLst>
                      <a:gd name="connsiteX0" fmla="*/ 0 w 457200"/>
                      <a:gd name="connsiteY0" fmla="*/ 174634 h 457200"/>
                      <a:gd name="connsiteX1" fmla="*/ 174636 w 457200"/>
                      <a:gd name="connsiteY1" fmla="*/ 174636 h 457200"/>
                      <a:gd name="connsiteX2" fmla="*/ 228600 w 457200"/>
                      <a:gd name="connsiteY2" fmla="*/ 0 h 457200"/>
                      <a:gd name="connsiteX3" fmla="*/ 282564 w 457200"/>
                      <a:gd name="connsiteY3" fmla="*/ 174636 h 457200"/>
                      <a:gd name="connsiteX4" fmla="*/ 457200 w 457200"/>
                      <a:gd name="connsiteY4" fmla="*/ 174634 h 457200"/>
                      <a:gd name="connsiteX5" fmla="*/ 315916 w 457200"/>
                      <a:gd name="connsiteY5" fmla="*/ 282564 h 457200"/>
                      <a:gd name="connsiteX6" fmla="*/ 369882 w 457200"/>
                      <a:gd name="connsiteY6" fmla="*/ 457199 h 457200"/>
                      <a:gd name="connsiteX7" fmla="*/ 228600 w 457200"/>
                      <a:gd name="connsiteY7" fmla="*/ 349267 h 457200"/>
                      <a:gd name="connsiteX8" fmla="*/ 87318 w 457200"/>
                      <a:gd name="connsiteY8" fmla="*/ 457199 h 457200"/>
                      <a:gd name="connsiteX9" fmla="*/ 141284 w 457200"/>
                      <a:gd name="connsiteY9" fmla="*/ 282564 h 457200"/>
                      <a:gd name="connsiteX10" fmla="*/ 0 w 457200"/>
                      <a:gd name="connsiteY10" fmla="*/ 174634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57200" h="457200" fill="none" extrusionOk="0">
                        <a:moveTo>
                          <a:pt x="0" y="174634"/>
                        </a:moveTo>
                        <a:cubicBezTo>
                          <a:pt x="80447" y="156766"/>
                          <a:pt x="107081" y="182898"/>
                          <a:pt x="174636" y="174636"/>
                        </a:cubicBezTo>
                        <a:cubicBezTo>
                          <a:pt x="179088" y="87721"/>
                          <a:pt x="225182" y="54337"/>
                          <a:pt x="228600" y="0"/>
                        </a:cubicBezTo>
                        <a:cubicBezTo>
                          <a:pt x="249839" y="33351"/>
                          <a:pt x="250306" y="107330"/>
                          <a:pt x="282564" y="174636"/>
                        </a:cubicBezTo>
                        <a:cubicBezTo>
                          <a:pt x="349853" y="162007"/>
                          <a:pt x="399177" y="185458"/>
                          <a:pt x="457200" y="174634"/>
                        </a:cubicBezTo>
                        <a:cubicBezTo>
                          <a:pt x="436114" y="210855"/>
                          <a:pt x="336850" y="245416"/>
                          <a:pt x="315916" y="282564"/>
                        </a:cubicBezTo>
                        <a:cubicBezTo>
                          <a:pt x="336676" y="339922"/>
                          <a:pt x="347188" y="423170"/>
                          <a:pt x="369882" y="457199"/>
                        </a:cubicBezTo>
                        <a:cubicBezTo>
                          <a:pt x="322316" y="443405"/>
                          <a:pt x="267344" y="365790"/>
                          <a:pt x="228600" y="349267"/>
                        </a:cubicBezTo>
                        <a:cubicBezTo>
                          <a:pt x="180731" y="398826"/>
                          <a:pt x="154613" y="405172"/>
                          <a:pt x="87318" y="457199"/>
                        </a:cubicBezTo>
                        <a:cubicBezTo>
                          <a:pt x="88469" y="398565"/>
                          <a:pt x="132322" y="347586"/>
                          <a:pt x="141284" y="282564"/>
                        </a:cubicBezTo>
                        <a:cubicBezTo>
                          <a:pt x="101667" y="275704"/>
                          <a:pt x="78918" y="208551"/>
                          <a:pt x="0" y="174634"/>
                        </a:cubicBezTo>
                        <a:close/>
                      </a:path>
                      <a:path w="457200" h="457200" stroke="0" extrusionOk="0">
                        <a:moveTo>
                          <a:pt x="0" y="174634"/>
                        </a:moveTo>
                        <a:cubicBezTo>
                          <a:pt x="60054" y="165621"/>
                          <a:pt x="131642" y="179411"/>
                          <a:pt x="174636" y="174636"/>
                        </a:cubicBezTo>
                        <a:cubicBezTo>
                          <a:pt x="191730" y="84953"/>
                          <a:pt x="236225" y="41693"/>
                          <a:pt x="228600" y="0"/>
                        </a:cubicBezTo>
                        <a:cubicBezTo>
                          <a:pt x="261551" y="84866"/>
                          <a:pt x="247308" y="120374"/>
                          <a:pt x="282564" y="174636"/>
                        </a:cubicBezTo>
                        <a:cubicBezTo>
                          <a:pt x="366309" y="168822"/>
                          <a:pt x="383783" y="186887"/>
                          <a:pt x="457200" y="174634"/>
                        </a:cubicBezTo>
                        <a:cubicBezTo>
                          <a:pt x="396117" y="233017"/>
                          <a:pt x="338033" y="243633"/>
                          <a:pt x="315916" y="282564"/>
                        </a:cubicBezTo>
                        <a:cubicBezTo>
                          <a:pt x="353716" y="348360"/>
                          <a:pt x="348203" y="401044"/>
                          <a:pt x="369882" y="457199"/>
                        </a:cubicBezTo>
                        <a:cubicBezTo>
                          <a:pt x="318961" y="429287"/>
                          <a:pt x="264072" y="367223"/>
                          <a:pt x="228600" y="349267"/>
                        </a:cubicBezTo>
                        <a:cubicBezTo>
                          <a:pt x="182012" y="393569"/>
                          <a:pt x="125992" y="408305"/>
                          <a:pt x="87318" y="457199"/>
                        </a:cubicBezTo>
                        <a:cubicBezTo>
                          <a:pt x="84274" y="393183"/>
                          <a:pt x="139997" y="355482"/>
                          <a:pt x="141284" y="282564"/>
                        </a:cubicBezTo>
                        <a:cubicBezTo>
                          <a:pt x="76108" y="236364"/>
                          <a:pt x="45920" y="194355"/>
                          <a:pt x="0" y="17463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60108-7E28-A04F-BF35-69645A2F5DA9}"/>
              </a:ext>
            </a:extLst>
          </p:cNvPr>
          <p:cNvSpPr txBox="1"/>
          <p:nvPr/>
        </p:nvSpPr>
        <p:spPr>
          <a:xfrm>
            <a:off x="7513847" y="2108878"/>
            <a:ext cx="159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SST</a:t>
            </a:r>
          </a:p>
          <a:p>
            <a:r>
              <a:rPr lang="en-US" dirty="0"/>
              <a:t>Index predicted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700AA-DBDC-B548-AEEB-11CFA4A393C7}"/>
              </a:ext>
            </a:extLst>
          </p:cNvPr>
          <p:cNvSpPr txBox="1"/>
          <p:nvPr/>
        </p:nvSpPr>
        <p:spPr>
          <a:xfrm>
            <a:off x="6868173" y="742950"/>
            <a:ext cx="147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Near Dateline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6CA8A5-64B2-E647-AE2E-8C95C53D73DE}"/>
              </a:ext>
            </a:extLst>
          </p:cNvPr>
          <p:cNvSpPr txBox="1"/>
          <p:nvPr/>
        </p:nvSpPr>
        <p:spPr>
          <a:xfrm>
            <a:off x="6868173" y="3810000"/>
            <a:ext cx="18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Eastern Eq. Pacific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15A4D-A07C-AB40-ABEE-1DB7A103ED05}"/>
              </a:ext>
            </a:extLst>
          </p:cNvPr>
          <p:cNvSpPr txBox="1"/>
          <p:nvPr/>
        </p:nvSpPr>
        <p:spPr>
          <a:xfrm>
            <a:off x="6868173" y="5147310"/>
            <a:ext cx="228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Off Coast of </a:t>
            </a:r>
            <a:r>
              <a:rPr lang="en-US" i="1" dirty="0" err="1"/>
              <a:t>S.America</a:t>
            </a:r>
            <a:endParaRPr lang="en-US" i="1" dirty="0"/>
          </a:p>
        </p:txBody>
      </p:sp>
      <p:pic>
        <p:nvPicPr>
          <p:cNvPr id="11" name="Picture 10" descr="ssta_c.gif">
            <a:extLst>
              <a:ext uri="{FF2B5EF4-FFF2-40B4-BE49-F238E27FC236}">
                <a16:creationId xmlns:a16="http://schemas.microsoft.com/office/drawing/2014/main" id="{C1C8146A-C660-A84A-83D6-3834E484F1D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45" y="250473"/>
            <a:ext cx="5138400" cy="60825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i30.png">
            <a:extLst>
              <a:ext uri="{FF2B5EF4-FFF2-40B4-BE49-F238E27FC236}">
                <a16:creationId xmlns:a16="http://schemas.microsoft.com/office/drawing/2014/main" id="{1DA3A224-25BA-9346-9DAF-F4785418A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491490"/>
            <a:ext cx="8495071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r_season.gif">
            <a:extLst>
              <a:ext uri="{FF2B5EF4-FFF2-40B4-BE49-F238E27FC236}">
                <a16:creationId xmlns:a16="http://schemas.microsoft.com/office/drawing/2014/main" id="{42447089-B72D-694A-870B-264E6F3E4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229600" cy="3200400"/>
          </a:xfrm>
          <a:prstGeom prst="rect">
            <a:avLst/>
          </a:prstGeom>
        </p:spPr>
      </p:pic>
      <p:pic>
        <p:nvPicPr>
          <p:cNvPr id="13" name="Picture 12" descr="pr_anom.gif">
            <a:extLst>
              <a:ext uri="{FF2B5EF4-FFF2-40B4-BE49-F238E27FC236}">
                <a16:creationId xmlns:a16="http://schemas.microsoft.com/office/drawing/2014/main" id="{CF0B937B-0CD1-2E44-AA73-C1CFF72BB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383280"/>
            <a:ext cx="8229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4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2CA8EF4-DF19-2B4B-98CB-721F5E75E5A1}"/>
              </a:ext>
            </a:extLst>
          </p:cNvPr>
          <p:cNvGrpSpPr/>
          <p:nvPr/>
        </p:nvGrpSpPr>
        <p:grpSpPr>
          <a:xfrm>
            <a:off x="1063558" y="53303"/>
            <a:ext cx="7428932" cy="6800634"/>
            <a:chOff x="869248" y="41873"/>
            <a:chExt cx="7428932" cy="6800634"/>
          </a:xfrm>
        </p:grpSpPr>
        <p:pic>
          <p:nvPicPr>
            <p:cNvPr id="8" name="Picture 7" descr="olra_c.gif">
              <a:extLst>
                <a:ext uri="{FF2B5EF4-FFF2-40B4-BE49-F238E27FC236}">
                  <a16:creationId xmlns:a16="http://schemas.microsoft.com/office/drawing/2014/main" id="{871943E0-FCCC-694B-98D1-C527913FB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4937"/>
            <a:stretch/>
          </p:blipFill>
          <p:spPr>
            <a:xfrm>
              <a:off x="1811751" y="41873"/>
              <a:ext cx="5914037" cy="6611457"/>
            </a:xfrm>
            <a:prstGeom prst="rect">
              <a:avLst/>
            </a:prstGeom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9BB59FF-532F-4340-B8FE-E9CD19BBB4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72717" y="5776799"/>
              <a:ext cx="2226631" cy="73106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021BC3B-515D-F946-BFA1-A29AF08ABB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629" y="5863590"/>
              <a:ext cx="2115851" cy="789741"/>
            </a:xfrm>
            <a:prstGeom prst="straightConnector1">
              <a:avLst/>
            </a:prstGeom>
            <a:ln w="38100">
              <a:solidFill>
                <a:srgbClr val="0432FF"/>
              </a:solidFill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BB3BA83-20E5-BC47-B4F4-75436312677F}"/>
                </a:ext>
              </a:extLst>
            </p:cNvPr>
            <p:cNvSpPr txBox="1"/>
            <p:nvPr/>
          </p:nvSpPr>
          <p:spPr>
            <a:xfrm>
              <a:off x="869248" y="6473175"/>
              <a:ext cx="852221" cy="369332"/>
            </a:xfrm>
            <a:prstGeom prst="rect">
              <a:avLst/>
            </a:prstGeom>
            <a:noFill/>
            <a:ln>
              <a:solidFill>
                <a:srgbClr val="0432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Clouds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3C0B67-D33A-0E48-AB71-D8966479E6EE}"/>
                </a:ext>
              </a:extLst>
            </p:cNvPr>
            <p:cNvSpPr txBox="1"/>
            <p:nvPr/>
          </p:nvSpPr>
          <p:spPr>
            <a:xfrm>
              <a:off x="6799348" y="6184700"/>
              <a:ext cx="1498832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Less or No Clouds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0AEF327-5945-404D-80F0-7A8E48DDF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938"/>
            <a:ext cx="9144000" cy="4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918412-F532-7A49-AE9C-7C3E2D5CEDB1}"/>
              </a:ext>
            </a:extLst>
          </p:cNvPr>
          <p:cNvSpPr txBox="1"/>
          <p:nvPr/>
        </p:nvSpPr>
        <p:spPr>
          <a:xfrm>
            <a:off x="2628177" y="5649595"/>
            <a:ext cx="442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Anomalous SST (color) and Winds (Vectors)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3A1B3-E979-D240-8A5A-567AA34ABEA0}"/>
              </a:ext>
            </a:extLst>
          </p:cNvPr>
          <p:cNvSpPr txBox="1"/>
          <p:nvPr/>
        </p:nvSpPr>
        <p:spPr>
          <a:xfrm>
            <a:off x="2628177" y="3102015"/>
            <a:ext cx="386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Mean SST (color) and Winds (Vectors)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kteq_xz.gif">
            <a:extLst>
              <a:ext uri="{FF2B5EF4-FFF2-40B4-BE49-F238E27FC236}">
                <a16:creationId xmlns:a16="http://schemas.microsoft.com/office/drawing/2014/main" id="{A8B74061-C2BD-5D4D-B4F2-3CDECF02841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4798"/>
          <a:stretch/>
        </p:blipFill>
        <p:spPr>
          <a:xfrm>
            <a:off x="5158046" y="502920"/>
            <a:ext cx="3917374" cy="6309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AB64E2-5C97-2A4F-8325-088E238522BC}"/>
              </a:ext>
            </a:extLst>
          </p:cNvPr>
          <p:cNvSpPr txBox="1"/>
          <p:nvPr/>
        </p:nvSpPr>
        <p:spPr>
          <a:xfrm>
            <a:off x="5764192" y="127320"/>
            <a:ext cx="293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Ocean Data Assimilation System (</a:t>
            </a:r>
            <a:r>
              <a:rPr lang="en-US" dirty="0">
                <a:solidFill>
                  <a:srgbClr val="0432FF"/>
                </a:solidFill>
              </a:rPr>
              <a:t>GODAS</a:t>
            </a:r>
            <a:r>
              <a:rPr lang="en-US" dirty="0"/>
              <a:t>)</a:t>
            </a:r>
          </a:p>
        </p:txBody>
      </p:sp>
      <p:pic>
        <p:nvPicPr>
          <p:cNvPr id="13" name="Picture 12" descr="TAO_5Day_EQ_xz_Anom_Comp.gif">
            <a:extLst>
              <a:ext uri="{FF2B5EF4-FFF2-40B4-BE49-F238E27FC236}">
                <a16:creationId xmlns:a16="http://schemas.microsoft.com/office/drawing/2014/main" id="{B6227E27-7D2D-D842-AA80-D833FD9635E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2030" y="1191762"/>
            <a:ext cx="4572000" cy="5669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1F698E-9FC6-B74B-BC90-3596F6F66FAD}"/>
              </a:ext>
            </a:extLst>
          </p:cNvPr>
          <p:cNvSpPr txBox="1"/>
          <p:nvPr/>
        </p:nvSpPr>
        <p:spPr>
          <a:xfrm>
            <a:off x="23518" y="65538"/>
            <a:ext cx="454848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Analysis directly from</a:t>
            </a:r>
            <a:r>
              <a:rPr lang="en-US" b="1" dirty="0">
                <a:solidFill>
                  <a:srgbClr val="FF0000"/>
                </a:solidFill>
              </a:rPr>
              <a:t> TOGA-TAO </a:t>
            </a:r>
            <a:r>
              <a:rPr lang="en-US" dirty="0"/>
              <a:t>buoy measurements: </a:t>
            </a:r>
          </a:p>
          <a:p>
            <a:r>
              <a:rPr lang="en-US" dirty="0"/>
              <a:t>Showing spatial distribution of temperature of water in the Subsurface </a:t>
            </a:r>
            <a:r>
              <a:rPr lang="en-US" dirty="0" err="1"/>
              <a:t>upto</a:t>
            </a:r>
            <a:r>
              <a:rPr lang="en-US" dirty="0"/>
              <a:t> 500 meter.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194</Words>
  <Application>Microsoft Macintosh PowerPoint</Application>
  <PresentationFormat>On-screen Show (4:3)</PresentationFormat>
  <Paragraphs>28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106</cp:revision>
  <dcterms:created xsi:type="dcterms:W3CDTF">2013-01-27T09:14:16Z</dcterms:created>
  <dcterms:modified xsi:type="dcterms:W3CDTF">2022-10-21T02:33:32Z</dcterms:modified>
  <cp:category/>
</cp:coreProperties>
</file>