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416" r:id="rId2"/>
    <p:sldId id="257" r:id="rId3"/>
    <p:sldId id="382" r:id="rId4"/>
    <p:sldId id="261" r:id="rId5"/>
    <p:sldId id="415" r:id="rId6"/>
    <p:sldId id="355" r:id="rId7"/>
    <p:sldId id="406" r:id="rId8"/>
    <p:sldId id="319" r:id="rId9"/>
    <p:sldId id="411" r:id="rId10"/>
    <p:sldId id="395" r:id="rId11"/>
    <p:sldId id="381" r:id="rId12"/>
    <p:sldId id="268" r:id="rId13"/>
    <p:sldId id="331" r:id="rId14"/>
    <p:sldId id="418" r:id="rId15"/>
    <p:sldId id="401" r:id="rId16"/>
    <p:sldId id="417" r:id="rId17"/>
    <p:sldId id="272" r:id="rId18"/>
    <p:sldId id="273" r:id="rId19"/>
    <p:sldId id="274" r:id="rId20"/>
    <p:sldId id="399" r:id="rId21"/>
    <p:sldId id="276" r:id="rId22"/>
    <p:sldId id="277" r:id="rId23"/>
    <p:sldId id="278" r:id="rId24"/>
    <p:sldId id="400" r:id="rId25"/>
    <p:sldId id="280" r:id="rId26"/>
    <p:sldId id="281" r:id="rId27"/>
    <p:sldId id="282" r:id="rId28"/>
    <p:sldId id="318" r:id="rId2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AFF"/>
    <a:srgbClr val="011893"/>
    <a:srgbClr val="0432FF"/>
    <a:srgbClr val="941651"/>
    <a:srgbClr val="009051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86"/>
  </p:normalViewPr>
  <p:slideViewPr>
    <p:cSldViewPr snapToGrid="0" snapToObjects="1">
      <p:cViewPr varScale="1">
        <p:scale>
          <a:sx n="146" d="100"/>
          <a:sy n="146" d="100"/>
        </p:scale>
        <p:origin x="176" y="648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49C4D-AD17-7F48-82FF-B48078E7A774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13A70-001C-284F-9C3D-55B566BA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9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13A70-001C-284F-9C3D-55B566BA34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1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csr.columbia.edu/people/muhammad-azhar-ehsa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pc.ncep.noaa.gov/products/NMME/current/tmpsfc_Seas1.html" TargetMode="Externa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psl.noaa.gov/data/gridded/data.noaa.oisst.v2.highre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psl.noaa.gov/data/gridded/data.noaa.oisst.v2.highre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bom.gov.au/climate/enso/#tabs=Pacific-Ocean&amp;pacific=SOI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data/indices/cpolr.mth.91-20.ascii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://www.bom.gov.au/climate/mjo/#tabs=Cloudines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80BF91-4FD8-D906-1057-F983988C042B}"/>
              </a:ext>
            </a:extLst>
          </p:cNvPr>
          <p:cNvSpPr txBox="1"/>
          <p:nvPr/>
        </p:nvSpPr>
        <p:spPr>
          <a:xfrm>
            <a:off x="61546" y="105104"/>
            <a:ext cx="8994531" cy="1200329"/>
          </a:xfrm>
          <a:prstGeom prst="rect">
            <a:avLst/>
          </a:prstGeom>
          <a:ln>
            <a:noFill/>
            <a:prstDash val="sysDot"/>
          </a:ln>
          <a:effectLst>
            <a:glow rad="2286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ENSO and Climate Outlook in November, 2024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0BE6A08-DB3B-D0D4-4B6A-1871FB9D80A1}"/>
              </a:ext>
            </a:extLst>
          </p:cNvPr>
          <p:cNvSpPr txBox="1">
            <a:spLocks/>
          </p:cNvSpPr>
          <p:nvPr/>
        </p:nvSpPr>
        <p:spPr>
          <a:xfrm>
            <a:off x="26376" y="2097538"/>
            <a:ext cx="6363454" cy="16378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2868">
              <a:spcBef>
                <a:spcPts val="208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1800" dirty="0">
                <a:latin typeface="Arial" panose="020B0604020202020204" pitchFamily="34" charset="0"/>
                <a:ea typeface="To"/>
                <a:cs typeface="Arial" panose="020B0604020202020204" pitchFamily="34" charset="0"/>
                <a:sym typeface="To"/>
              </a:rPr>
              <a:t>Ehsan, M. Azhar</a:t>
            </a:r>
          </a:p>
          <a:p>
            <a:pPr marL="0" indent="0" defTabSz="242868">
              <a:spcBef>
                <a:spcPts val="208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1600" dirty="0">
                <a:latin typeface="Arial" panose="020B0604020202020204" pitchFamily="34" charset="0"/>
                <a:ea typeface="To"/>
                <a:cs typeface="Arial" panose="020B0604020202020204" pitchFamily="34" charset="0"/>
                <a:sym typeface="To"/>
              </a:rPr>
              <a:t>(</a:t>
            </a:r>
            <a:r>
              <a:rPr lang="en-US" sz="1600" dirty="0">
                <a:latin typeface="Arial" panose="020B0604020202020204" pitchFamily="34" charset="0"/>
                <a:ea typeface="To"/>
                <a:cs typeface="Arial" panose="020B0604020202020204" pitchFamily="34" charset="0"/>
                <a:sym typeface="To"/>
                <a:hlinkClick r:id="rId2"/>
              </a:rPr>
              <a:t>mae2171@columbia.edu</a:t>
            </a:r>
            <a:r>
              <a:rPr lang="en-US" sz="1600" dirty="0">
                <a:latin typeface="Arial" panose="020B0604020202020204" pitchFamily="34" charset="0"/>
                <a:ea typeface="To"/>
                <a:cs typeface="Arial" panose="020B0604020202020204" pitchFamily="34" charset="0"/>
                <a:sym typeface="To"/>
              </a:rPr>
              <a:t>)</a:t>
            </a:r>
          </a:p>
          <a:p>
            <a:pPr marL="0" indent="0" defTabSz="242868">
              <a:spcBef>
                <a:spcPts val="156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1600" dirty="0">
                <a:latin typeface="Arial" panose="020B0604020202020204" pitchFamily="34" charset="0"/>
                <a:ea typeface="To"/>
                <a:cs typeface="Arial" panose="020B0604020202020204" pitchFamily="34" charset="0"/>
                <a:sym typeface="To"/>
              </a:rPr>
              <a:t>Center for Climate Systems Research (CCSR),</a:t>
            </a:r>
          </a:p>
          <a:p>
            <a:pPr marL="0" indent="0" defTabSz="242868">
              <a:spcBef>
                <a:spcPts val="156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1600" dirty="0">
                <a:latin typeface="Arial" panose="020B0604020202020204" pitchFamily="34" charset="0"/>
                <a:ea typeface="To"/>
                <a:cs typeface="Arial" panose="020B0604020202020204" pitchFamily="34" charset="0"/>
                <a:sym typeface="To"/>
              </a:rPr>
              <a:t>Affiliate of NASA GISS and </a:t>
            </a:r>
          </a:p>
          <a:p>
            <a:pPr marL="0" indent="0" defTabSz="242868">
              <a:spcBef>
                <a:spcPts val="156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1600" dirty="0">
                <a:latin typeface="Arial" panose="020B0604020202020204" pitchFamily="34" charset="0"/>
                <a:ea typeface="To"/>
                <a:cs typeface="Arial" panose="020B0604020202020204" pitchFamily="34" charset="0"/>
                <a:sym typeface="To"/>
              </a:rPr>
              <a:t>International Research Institute for Climate and Society (IRI)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CFBCC-6C00-2402-3518-30A3E48794A1}"/>
              </a:ext>
            </a:extLst>
          </p:cNvPr>
          <p:cNvSpPr txBox="1"/>
          <p:nvPr/>
        </p:nvSpPr>
        <p:spPr>
          <a:xfrm>
            <a:off x="26376" y="3847955"/>
            <a:ext cx="7227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Dr. Andrew Robertson (CCSR)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Forecast system development, ongoing innovation,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Jing Yuan (CCSR)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Forecast Post-Processing,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Jeffrey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Turmelle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(IRI)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Forecast Post-Processing and Web updates.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24A9C5-FA78-AA63-BAE6-C33A610B6483}"/>
              </a:ext>
            </a:extLst>
          </p:cNvPr>
          <p:cNvGrpSpPr/>
          <p:nvPr/>
        </p:nvGrpSpPr>
        <p:grpSpPr>
          <a:xfrm>
            <a:off x="1" y="4790043"/>
            <a:ext cx="9141821" cy="916157"/>
            <a:chOff x="1" y="4781251"/>
            <a:chExt cx="9141821" cy="916157"/>
          </a:xfrm>
        </p:grpSpPr>
        <p:pic>
          <p:nvPicPr>
            <p:cNvPr id="1026" name="Picture 2" descr="National Aeronautics and Space Administration, Goddard Institute for Space Studies">
              <a:extLst>
                <a:ext uri="{FF2B5EF4-FFF2-40B4-BE49-F238E27FC236}">
                  <a16:creationId xmlns:a16="http://schemas.microsoft.com/office/drawing/2014/main" id="{BCACCB67-8169-534E-45F0-C1718FFAA26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840" y="4781251"/>
              <a:ext cx="45720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C2366F-76C5-3F00-4DDE-CFC56135F87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783008"/>
              <a:ext cx="2377440" cy="914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E1BDB-B431-B4D1-7A26-1140F5B3973D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8622" y="4781251"/>
              <a:ext cx="2743200" cy="9144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D6566CE-D397-0D13-08CA-6758D0513CEA}"/>
              </a:ext>
            </a:extLst>
          </p:cNvPr>
          <p:cNvSpPr txBox="1"/>
          <p:nvPr/>
        </p:nvSpPr>
        <p:spPr>
          <a:xfrm>
            <a:off x="4571838" y="938820"/>
            <a:ext cx="44840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</a:rPr>
              <a:t>La Nina onsets are hard to Predict </a:t>
            </a:r>
            <a:r>
              <a:rPr lang="en-US" dirty="0">
                <a:effectLst>
                  <a:glow rad="228600">
                    <a:schemeClr val="bg1">
                      <a:lumMod val="65000"/>
                      <a:alpha val="40000"/>
                    </a:schemeClr>
                  </a:glow>
                </a:effectLst>
                <a:sym typeface="Wingdings" pitchFamily="2" charset="2"/>
              </a:rPr>
              <a:t></a:t>
            </a:r>
            <a:endParaRPr lang="en-US" dirty="0">
              <a:effectLst>
                <a:glow rad="228600">
                  <a:schemeClr val="bg1">
                    <a:lumMod val="6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212BC7-4853-6D21-BB30-4D9D7BA50771}"/>
              </a:ext>
            </a:extLst>
          </p:cNvPr>
          <p:cNvSpPr txBox="1"/>
          <p:nvPr/>
        </p:nvSpPr>
        <p:spPr>
          <a:xfrm>
            <a:off x="21993" y="29616"/>
            <a:ext cx="864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Lower-Level Winds (</a:t>
            </a:r>
            <a:r>
              <a:rPr lang="en-US" sz="2400" b="1" dirty="0">
                <a:highlight>
                  <a:srgbClr val="FFFF00"/>
                </a:highlight>
              </a:rPr>
              <a:t>TW-Index</a:t>
            </a:r>
            <a:r>
              <a:rPr lang="en-US" sz="2400" b="1" dirty="0"/>
              <a:t>)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503B02-FC3B-A1CE-1E8F-5B6D7B2A4C78}"/>
              </a:ext>
            </a:extLst>
          </p:cNvPr>
          <p:cNvSpPr txBox="1"/>
          <p:nvPr/>
        </p:nvSpPr>
        <p:spPr>
          <a:xfrm>
            <a:off x="5841836" y="4853812"/>
            <a:ext cx="328484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Another strong Episode of WWA!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0A0D1-F89B-01F6-2BF3-7236D3BF36F1}"/>
              </a:ext>
            </a:extLst>
          </p:cNvPr>
          <p:cNvSpPr txBox="1"/>
          <p:nvPr/>
        </p:nvSpPr>
        <p:spPr>
          <a:xfrm>
            <a:off x="5841836" y="4026345"/>
            <a:ext cx="24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highlight>
                  <a:srgbClr val="FFFF00"/>
                </a:highlight>
              </a:rPr>
              <a:t>Yellow Shading: </a:t>
            </a:r>
            <a:r>
              <a:rPr lang="en-US" sz="1200" dirty="0"/>
              <a:t>Westerly Anomalies</a:t>
            </a:r>
          </a:p>
          <a:p>
            <a:pPr algn="r"/>
            <a:r>
              <a:rPr lang="en-US" sz="1200" dirty="0">
                <a:highlight>
                  <a:srgbClr val="00FFFF"/>
                </a:highlight>
              </a:rPr>
              <a:t>Blue Shading: </a:t>
            </a:r>
            <a:r>
              <a:rPr lang="en-US" sz="1200" dirty="0"/>
              <a:t>Easterly Anomalies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A9F3B-EF96-7F74-4E2A-38D859A8EC4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052" y="683045"/>
            <a:ext cx="5669280" cy="384048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D3DF079-ED88-D2FD-E505-5C9985C76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42" y="33406"/>
            <a:ext cx="3295506" cy="39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6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58532-8AD5-D45F-97E2-4C073636ED57}"/>
              </a:ext>
            </a:extLst>
          </p:cNvPr>
          <p:cNvSpPr txBox="1"/>
          <p:nvPr/>
        </p:nvSpPr>
        <p:spPr>
          <a:xfrm>
            <a:off x="2102069" y="1856828"/>
            <a:ext cx="5379386" cy="165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67" b="1" dirty="0">
                <a:solidFill>
                  <a:srgbClr val="0432FF"/>
                </a:solidFill>
              </a:rPr>
              <a:t>Forecasts</a:t>
            </a:r>
          </a:p>
          <a:p>
            <a:pPr marL="285739" indent="-285739">
              <a:buFont typeface="Wingdings" pitchFamily="2" charset="2"/>
              <a:buChar char="ü"/>
            </a:pPr>
            <a:r>
              <a:rPr lang="en-US" sz="1500" dirty="0"/>
              <a:t>IRI ENSO Plume,</a:t>
            </a:r>
          </a:p>
          <a:p>
            <a:pPr marL="285739" indent="-285739">
              <a:buFont typeface="Wingdings" pitchFamily="2" charset="2"/>
              <a:buChar char="ü"/>
            </a:pPr>
            <a:r>
              <a:rPr lang="en-US" sz="1500" dirty="0"/>
              <a:t>Probability of Nino-34, </a:t>
            </a:r>
          </a:p>
          <a:p>
            <a:pPr marL="285739" indent="-285739">
              <a:buFont typeface="Wingdings" pitchFamily="2" charset="2"/>
              <a:buChar char="ü"/>
            </a:pPr>
            <a:r>
              <a:rPr lang="en-US" sz="1500" dirty="0"/>
              <a:t>Global SSTs from NMME,</a:t>
            </a:r>
          </a:p>
          <a:p>
            <a:pPr marL="285739" indent="-285739">
              <a:buFont typeface="Wingdings" pitchFamily="2" charset="2"/>
              <a:buChar char="ü"/>
            </a:pPr>
            <a:r>
              <a:rPr lang="en-US" sz="1500" dirty="0" err="1"/>
              <a:t>Prcp</a:t>
            </a:r>
            <a:r>
              <a:rPr lang="en-US" sz="1500" dirty="0"/>
              <a:t>. and Temp. outlook from IRI 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FF0000"/>
                </a:solidFill>
              </a:rPr>
              <a:t>November,  2024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6529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58102C-C4D5-8290-8E53-FE84806FD455}"/>
              </a:ext>
            </a:extLst>
          </p:cNvPr>
          <p:cNvSpPr txBox="1"/>
          <p:nvPr/>
        </p:nvSpPr>
        <p:spPr>
          <a:xfrm>
            <a:off x="22873" y="50816"/>
            <a:ext cx="4944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IRI’s ENSO Forecast (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issued on 19</a:t>
            </a:r>
            <a:r>
              <a:rPr lang="en-US" sz="2400" b="1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 November, 2024</a:t>
            </a:r>
            <a:r>
              <a:rPr lang="en-US" sz="2400" b="1" dirty="0"/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D8ED7-D029-7674-7782-EFEBF3B1D3F9}"/>
              </a:ext>
            </a:extLst>
          </p:cNvPr>
          <p:cNvSpPr txBox="1"/>
          <p:nvPr/>
        </p:nvSpPr>
        <p:spPr>
          <a:xfrm>
            <a:off x="49128" y="2488443"/>
            <a:ext cx="3553387" cy="2862322"/>
          </a:xfrm>
          <a:prstGeom prst="rect">
            <a:avLst/>
          </a:prstGeom>
          <a:noFill/>
          <a:ln>
            <a:solidFill>
              <a:srgbClr val="94165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of STAT Models indicate ENSO-Neutral Conditions,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of DYN Models reaching La Nina threshold (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below the -0.5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just for two-seasons NDJ and DJF, 2025,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ENSO-Neutral Conditions, from JFM, 2025 onwards.</a:t>
            </a:r>
          </a:p>
        </p:txBody>
      </p:sp>
      <p:pic>
        <p:nvPicPr>
          <p:cNvPr id="3074" name="Picture 2" descr="IRI ENSO Model Forecast Plumes Image">
            <a:extLst>
              <a:ext uri="{FF2B5EF4-FFF2-40B4-BE49-F238E27FC236}">
                <a16:creationId xmlns:a16="http://schemas.microsoft.com/office/drawing/2014/main" id="{20F9467F-59DC-1C36-F78D-165AFAEE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947" y="473732"/>
            <a:ext cx="5422781" cy="417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4ACFD4-1DC9-F71F-FD84-329A6F3A51CB}"/>
              </a:ext>
            </a:extLst>
          </p:cNvPr>
          <p:cNvSpPr/>
          <p:nvPr/>
        </p:nvSpPr>
        <p:spPr>
          <a:xfrm>
            <a:off x="4793478" y="3035603"/>
            <a:ext cx="2713311" cy="961631"/>
          </a:xfrm>
          <a:prstGeom prst="rect">
            <a:avLst/>
          </a:prstGeom>
          <a:noFill/>
          <a:ln w="57150">
            <a:solidFill>
              <a:srgbClr val="FF0A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74F984-714A-449D-03DC-74F556435B17}"/>
              </a:ext>
            </a:extLst>
          </p:cNvPr>
          <p:cNvSpPr txBox="1"/>
          <p:nvPr/>
        </p:nvSpPr>
        <p:spPr>
          <a:xfrm>
            <a:off x="5289" y="6221"/>
            <a:ext cx="850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IRI’s Probabilistic (STAT+DYN) ENSO Forecasts (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Issued on 19</a:t>
            </a:r>
            <a:r>
              <a:rPr lang="en-US" sz="2400" b="1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 November, 2024</a:t>
            </a:r>
            <a:r>
              <a:rPr lang="en-US" sz="2400" b="1" dirty="0"/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45BB1-5DC1-778A-6C65-EDC11808072E}"/>
              </a:ext>
            </a:extLst>
          </p:cNvPr>
          <p:cNvSpPr txBox="1"/>
          <p:nvPr/>
        </p:nvSpPr>
        <p:spPr>
          <a:xfrm>
            <a:off x="96208" y="4482115"/>
            <a:ext cx="8900649" cy="1200329"/>
          </a:xfrm>
          <a:prstGeom prst="rect">
            <a:avLst/>
          </a:prstGeom>
          <a:solidFill>
            <a:schemeClr val="bg1"/>
          </a:solidFill>
          <a:ln>
            <a:solidFill>
              <a:srgbClr val="94165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52% chances for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ENSO-Neutral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continuation NDJ-2025,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per this objective ENSO tool, however, La Nina, has 1% more chance of happening during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DJF, 2025 (50%), while ENSO-neutral continuation is estimated at 49%.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ENSO-neutral from JFM, 2025onwards.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50759A-05B6-2714-C957-2A91BE250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2" y="2027105"/>
            <a:ext cx="3367064" cy="2410941"/>
          </a:xfrm>
          <a:prstGeom prst="rect">
            <a:avLst/>
          </a:prstGeom>
        </p:spPr>
      </p:pic>
      <p:pic>
        <p:nvPicPr>
          <p:cNvPr id="4098" name="Picture 2" descr="IRI ENSO Forecast histogram">
            <a:extLst>
              <a:ext uri="{FF2B5EF4-FFF2-40B4-BE49-F238E27FC236}">
                <a16:creationId xmlns:a16="http://schemas.microsoft.com/office/drawing/2014/main" id="{2F044A43-6765-E358-FECA-23186336E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65" y="418640"/>
            <a:ext cx="5494384" cy="37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67E2821-A6C1-956E-5256-C9F2D06A740A}"/>
              </a:ext>
            </a:extLst>
          </p:cNvPr>
          <p:cNvGrpSpPr/>
          <p:nvPr/>
        </p:nvGrpSpPr>
        <p:grpSpPr>
          <a:xfrm>
            <a:off x="3608182" y="2718158"/>
            <a:ext cx="5348582" cy="2818760"/>
            <a:chOff x="3747524" y="2857500"/>
            <a:chExt cx="5348582" cy="28187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C8FDB3-C4A9-036B-D3D5-62D3D9AB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7524" y="2857500"/>
              <a:ext cx="5348582" cy="28187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4B262E-0896-32C8-B231-082BF213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3691" y="3812440"/>
              <a:ext cx="3257006" cy="117465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0081B9-BB09-C3F5-D537-2264148AE504}"/>
              </a:ext>
            </a:extLst>
          </p:cNvPr>
          <p:cNvGrpSpPr/>
          <p:nvPr/>
        </p:nvGrpSpPr>
        <p:grpSpPr>
          <a:xfrm>
            <a:off x="60960" y="26127"/>
            <a:ext cx="5190309" cy="2841694"/>
            <a:chOff x="60960" y="26127"/>
            <a:chExt cx="5190309" cy="28416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D9DED8-DAE8-CAE2-E777-0DEDD1033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" y="26127"/>
              <a:ext cx="5190309" cy="28416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456779-4C1E-E535-A66D-FD7CC889E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087" y="1015624"/>
              <a:ext cx="3608182" cy="12267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94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B5C6B2-5854-9AB8-0F71-2CA89C72E305}"/>
              </a:ext>
            </a:extLst>
          </p:cNvPr>
          <p:cNvSpPr txBox="1"/>
          <p:nvPr/>
        </p:nvSpPr>
        <p:spPr>
          <a:xfrm>
            <a:off x="8236" y="7252"/>
            <a:ext cx="836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North American Multi Model Ensemble </a:t>
            </a:r>
          </a:p>
          <a:p>
            <a:r>
              <a:rPr lang="en-US" sz="2400" b="1" dirty="0"/>
              <a:t>(</a:t>
            </a:r>
            <a:r>
              <a:rPr lang="en-US" sz="2400" dirty="0">
                <a:solidFill>
                  <a:srgbClr val="FF0000"/>
                </a:solidFill>
              </a:rPr>
              <a:t>NMME</a:t>
            </a:r>
            <a:r>
              <a:rPr lang="en-US" sz="2400" b="1" dirty="0"/>
              <a:t>) SST Forecast</a:t>
            </a:r>
          </a:p>
        </p:txBody>
      </p:sp>
      <p:pic>
        <p:nvPicPr>
          <p:cNvPr id="2" name="Picture 1" descr="nmme_ensemble.png">
            <a:extLst>
              <a:ext uri="{FF2B5EF4-FFF2-40B4-BE49-F238E27FC236}">
                <a16:creationId xmlns:a16="http://schemas.microsoft.com/office/drawing/2014/main" id="{EC5ADF71-528D-DFAA-9688-54A341A16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23" y="744741"/>
            <a:ext cx="6406308" cy="49488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47270E8-D6D3-2807-31D9-F8E4836B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" y="22033"/>
            <a:ext cx="3493877" cy="269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EDCEF34-4F75-9627-94AA-43427A73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95" y="2714279"/>
            <a:ext cx="3670355" cy="28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2FB9DEA-7C12-D523-0122-FB957313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03" y="22033"/>
            <a:ext cx="3670355" cy="283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BEFB53-8D84-1122-6C32-EC525A75FB6F}"/>
              </a:ext>
            </a:extLst>
          </p:cNvPr>
          <p:cNvSpPr txBox="1"/>
          <p:nvPr/>
        </p:nvSpPr>
        <p:spPr>
          <a:xfrm>
            <a:off x="910755" y="2012281"/>
            <a:ext cx="1570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000000"/>
                </a:highlight>
              </a:rPr>
              <a:t>GFDL-SPEAR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1CB0A-35F5-ABD0-FAC6-0F6799F8C485}"/>
              </a:ext>
            </a:extLst>
          </p:cNvPr>
          <p:cNvSpPr txBox="1"/>
          <p:nvPr/>
        </p:nvSpPr>
        <p:spPr>
          <a:xfrm>
            <a:off x="3728225" y="4830761"/>
            <a:ext cx="1570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000000"/>
                </a:highlight>
              </a:rPr>
              <a:t>CFSv2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10178-5A58-D7F6-BC4E-C04DBF06DFA5}"/>
              </a:ext>
            </a:extLst>
          </p:cNvPr>
          <p:cNvSpPr txBox="1"/>
          <p:nvPr/>
        </p:nvSpPr>
        <p:spPr>
          <a:xfrm>
            <a:off x="6323684" y="2147238"/>
            <a:ext cx="2164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000000"/>
                </a:highlight>
              </a:rPr>
              <a:t>NASA-GEOS5v2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34005-2D13-908E-2F33-BE51EA9B243B}"/>
              </a:ext>
            </a:extLst>
          </p:cNvPr>
          <p:cNvSpPr txBox="1"/>
          <p:nvPr/>
        </p:nvSpPr>
        <p:spPr>
          <a:xfrm>
            <a:off x="61419" y="548141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https://www.cpc.ncep.noaa.gov/products/NMME/current/tmpsfc_Seas1.html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070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12407" y="289991"/>
            <a:ext cx="7467960" cy="802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tx2"/>
                </a:solidFill>
                <a:latin typeface="Roboto"/>
                <a:cs typeface="Roboto"/>
              </a:rPr>
              <a:t>Outline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71278" y="1064948"/>
            <a:ext cx="8191544" cy="0"/>
          </a:xfrm>
          <a:prstGeom prst="line">
            <a:avLst/>
          </a:prstGeom>
          <a:ln w="127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0ED66F-88BF-E875-1CE8-1B4CDEB0C362}"/>
              </a:ext>
            </a:extLst>
          </p:cNvPr>
          <p:cNvSpPr txBox="1"/>
          <p:nvPr/>
        </p:nvSpPr>
        <p:spPr>
          <a:xfrm>
            <a:off x="307975" y="1206500"/>
            <a:ext cx="8166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Observed Oceanic and Atmospheric Conditions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Tropical Pacific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Across the Globe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ENSO Forecast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NMME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IRI ENSO Forecast Tool (Deterministic and Probabilistic)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Seasons Outlook of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SST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Precipitation and Temperature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85529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38686F-7858-FCDD-D417-E3AAA0481522}"/>
              </a:ext>
            </a:extLst>
          </p:cNvPr>
          <p:cNvSpPr txBox="1"/>
          <p:nvPr/>
        </p:nvSpPr>
        <p:spPr>
          <a:xfrm>
            <a:off x="8236" y="7252"/>
            <a:ext cx="913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Precipitation</a:t>
            </a:r>
            <a:r>
              <a:rPr lang="en-US" sz="2400" b="1" dirty="0"/>
              <a:t> Forecasts based on North American Multi Model Ensemble (</a:t>
            </a:r>
            <a:r>
              <a:rPr lang="en-US" sz="2400" dirty="0">
                <a:solidFill>
                  <a:srgbClr val="FF0000"/>
                </a:solidFill>
              </a:rPr>
              <a:t>NMME</a:t>
            </a:r>
            <a:r>
              <a:rPr lang="en-US" sz="2400" b="1" dirty="0"/>
              <a:t>)</a:t>
            </a:r>
          </a:p>
        </p:txBody>
      </p:sp>
      <p:pic>
        <p:nvPicPr>
          <p:cNvPr id="2" name="Picture 1" descr="DJF25_World_pcp.gif">
            <a:extLst>
              <a:ext uri="{FF2B5EF4-FFF2-40B4-BE49-F238E27FC236}">
                <a16:creationId xmlns:a16="http://schemas.microsoft.com/office/drawing/2014/main" id="{CEBEF1B9-7FD8-E39F-D2EF-AE2C176A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47" y="804233"/>
            <a:ext cx="6599106" cy="466654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801C866-9F57-7B3A-8EC6-A35751797E67}"/>
              </a:ext>
            </a:extLst>
          </p:cNvPr>
          <p:cNvSpPr/>
          <p:nvPr/>
        </p:nvSpPr>
        <p:spPr>
          <a:xfrm>
            <a:off x="3709851" y="2220686"/>
            <a:ext cx="966652" cy="400594"/>
          </a:xfrm>
          <a:prstGeom prst="ellipse">
            <a:avLst/>
          </a:prstGeom>
          <a:noFill/>
          <a:ln w="28575">
            <a:solidFill>
              <a:srgbClr val="FF0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056A12-1328-4C85-D7A7-8D710851C257}"/>
              </a:ext>
            </a:extLst>
          </p:cNvPr>
          <p:cNvSpPr/>
          <p:nvPr/>
        </p:nvSpPr>
        <p:spPr>
          <a:xfrm>
            <a:off x="6492239" y="2137954"/>
            <a:ext cx="1119051" cy="483325"/>
          </a:xfrm>
          <a:prstGeom prst="ellipse">
            <a:avLst/>
          </a:prstGeom>
          <a:noFill/>
          <a:ln w="28575">
            <a:solidFill>
              <a:srgbClr val="FF0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M25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E9351C5-D2CD-384F-F299-9499C877B253}"/>
              </a:ext>
            </a:extLst>
          </p:cNvPr>
          <p:cNvSpPr/>
          <p:nvPr/>
        </p:nvSpPr>
        <p:spPr>
          <a:xfrm>
            <a:off x="2124889" y="1741715"/>
            <a:ext cx="966652" cy="400594"/>
          </a:xfrm>
          <a:prstGeom prst="ellipse">
            <a:avLst/>
          </a:prstGeom>
          <a:noFill/>
          <a:ln w="28575">
            <a:solidFill>
              <a:srgbClr val="FF0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F7DB83-386F-CD3D-954E-0C46AE76D105}"/>
              </a:ext>
            </a:extLst>
          </p:cNvPr>
          <p:cNvSpPr/>
          <p:nvPr/>
        </p:nvSpPr>
        <p:spPr>
          <a:xfrm>
            <a:off x="4907277" y="1658983"/>
            <a:ext cx="1119051" cy="483325"/>
          </a:xfrm>
          <a:prstGeom prst="ellipse">
            <a:avLst/>
          </a:prstGeom>
          <a:noFill/>
          <a:ln w="28575">
            <a:solidFill>
              <a:srgbClr val="FF0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MA25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M25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FDBAF1-1971-3FB6-0E65-E6C4971AED7D}"/>
              </a:ext>
            </a:extLst>
          </p:cNvPr>
          <p:cNvSpPr txBox="1"/>
          <p:nvPr/>
        </p:nvSpPr>
        <p:spPr>
          <a:xfrm>
            <a:off x="8236" y="7252"/>
            <a:ext cx="913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2m-Temperature</a:t>
            </a:r>
            <a:r>
              <a:rPr lang="en-US" sz="2400" b="1" dirty="0">
                <a:solidFill>
                  <a:srgbClr val="0432FF"/>
                </a:solidFill>
              </a:rPr>
              <a:t> </a:t>
            </a:r>
            <a:r>
              <a:rPr lang="en-US" sz="2400" b="1" dirty="0"/>
              <a:t>Forecasts based on North American Multi Model Ensemble (</a:t>
            </a:r>
            <a:r>
              <a:rPr lang="en-US" sz="2400" dirty="0">
                <a:solidFill>
                  <a:srgbClr val="FF0000"/>
                </a:solidFill>
              </a:rPr>
              <a:t>NMME</a:t>
            </a:r>
            <a:r>
              <a:rPr lang="en-US" sz="2400" b="1" dirty="0"/>
              <a:t>)</a:t>
            </a:r>
          </a:p>
        </p:txBody>
      </p:sp>
      <p:pic>
        <p:nvPicPr>
          <p:cNvPr id="2" name="Picture 1" descr="DJF25_World_tmp.gif">
            <a:extLst>
              <a:ext uri="{FF2B5EF4-FFF2-40B4-BE49-F238E27FC236}">
                <a16:creationId xmlns:a16="http://schemas.microsoft.com/office/drawing/2014/main" id="{8DB93050-774D-A539-B772-6CF5508D9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626" y="1031179"/>
            <a:ext cx="6206903" cy="43070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6EC32A-8BE6-138A-F080-1D2F92361E69}"/>
              </a:ext>
            </a:extLst>
          </p:cNvPr>
          <p:cNvSpPr/>
          <p:nvPr/>
        </p:nvSpPr>
        <p:spPr>
          <a:xfrm>
            <a:off x="3561806" y="1968137"/>
            <a:ext cx="836023" cy="539932"/>
          </a:xfrm>
          <a:prstGeom prst="rect">
            <a:avLst/>
          </a:prstGeom>
          <a:noFill/>
          <a:ln w="38100">
            <a:solidFill>
              <a:srgbClr val="FF0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M25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352CA1-DA37-14A0-C30F-32BF005757B2}"/>
              </a:ext>
            </a:extLst>
          </p:cNvPr>
          <p:cNvSpPr/>
          <p:nvPr/>
        </p:nvSpPr>
        <p:spPr>
          <a:xfrm>
            <a:off x="1828802" y="1184366"/>
            <a:ext cx="1184365" cy="539932"/>
          </a:xfrm>
          <a:prstGeom prst="rect">
            <a:avLst/>
          </a:prstGeom>
          <a:noFill/>
          <a:ln w="38100">
            <a:solidFill>
              <a:srgbClr val="FF0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MA25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M25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A40E6E-B255-6B81-4A8D-49C978B03331}"/>
              </a:ext>
            </a:extLst>
          </p:cNvPr>
          <p:cNvSpPr txBox="1"/>
          <p:nvPr/>
        </p:nvSpPr>
        <p:spPr>
          <a:xfrm>
            <a:off x="0" y="39653"/>
            <a:ext cx="253113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E0A9A0-352B-DF7A-BB7B-3555F61E03AE}"/>
              </a:ext>
            </a:extLst>
          </p:cNvPr>
          <p:cNvSpPr txBox="1"/>
          <p:nvPr/>
        </p:nvSpPr>
        <p:spPr>
          <a:xfrm>
            <a:off x="33900" y="595115"/>
            <a:ext cx="5165113" cy="502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end of 2023/24 El Nino, tropical Pacific is experiencing ENSO-neutral conditions since May, 2024 (NINO3.4 for </a:t>
            </a:r>
            <a:r>
              <a:rPr lang="en-US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May was +0.3, June was +0.24, July was +0.21, Aug was -0.07, and Sep was -0.15, and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Oct was -0.23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while for most recent week ending on 13 Nov, 2024, it was</a:t>
            </a:r>
            <a:r>
              <a:rPr lang="en-US" dirty="0">
                <a:solidFill>
                  <a:srgbClr val="FF0A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0.0.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STAT+DYN guidance favors chances for </a:t>
            </a:r>
            <a:r>
              <a:rPr lang="en-US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ENSO-Neutral continuation (52%)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compared to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Nina Onset (48%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NDJ 2025)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Guidance from Combined DYN+STAT Forecasts show </a:t>
            </a:r>
            <a:r>
              <a:rPr lang="en-US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ENSO-Neutral continuation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winter and Spring of 2025.</a:t>
            </a:r>
          </a:p>
        </p:txBody>
      </p:sp>
      <p:pic>
        <p:nvPicPr>
          <p:cNvPr id="4" name="Picture 2" descr="IRI ENSO Forecast histogram">
            <a:extLst>
              <a:ext uri="{FF2B5EF4-FFF2-40B4-BE49-F238E27FC236}">
                <a16:creationId xmlns:a16="http://schemas.microsoft.com/office/drawing/2014/main" id="{28FDA140-903A-8D1A-8D9F-AAE69BDD3C3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72" y="105127"/>
            <a:ext cx="3657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2D0A69-106E-C880-9C63-BC23120EBAF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6" y="2350800"/>
            <a:ext cx="3657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8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58532-8AD5-D45F-97E2-4C073636ED57}"/>
              </a:ext>
            </a:extLst>
          </p:cNvPr>
          <p:cNvSpPr txBox="1"/>
          <p:nvPr/>
        </p:nvSpPr>
        <p:spPr>
          <a:xfrm>
            <a:off x="2102069" y="1856828"/>
            <a:ext cx="4931103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67" b="1" dirty="0">
                <a:solidFill>
                  <a:srgbClr val="0432FF"/>
                </a:solidFill>
              </a:rPr>
              <a:t>Observations</a:t>
            </a:r>
          </a:p>
          <a:p>
            <a:pPr marL="285739" indent="-285739">
              <a:buFont typeface="+mj-lt"/>
              <a:buAutoNum type="arabicPeriod"/>
            </a:pPr>
            <a:r>
              <a:rPr lang="en-US" sz="1500" dirty="0"/>
              <a:t>Oceanic</a:t>
            </a:r>
          </a:p>
          <a:p>
            <a:pPr marL="285739" indent="-285739">
              <a:buFont typeface="+mj-lt"/>
              <a:buAutoNum type="arabicPeriod"/>
            </a:pPr>
            <a:r>
              <a:rPr lang="en-US" sz="1500" dirty="0"/>
              <a:t>Atmospheric</a:t>
            </a:r>
          </a:p>
        </p:txBody>
      </p:sp>
    </p:spTree>
    <p:extLst>
      <p:ext uri="{BB962C8B-B14F-4D97-AF65-F5344CB8AC3E}">
        <p14:creationId xmlns:p14="http://schemas.microsoft.com/office/powerpoint/2010/main" val="97800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2E59C5-EC54-BEA4-B8A2-D9D9D8ECA3C7}"/>
              </a:ext>
            </a:extLst>
          </p:cNvPr>
          <p:cNvPicPr>
            <a:picLocks/>
          </p:cNvPicPr>
          <p:nvPr/>
        </p:nvPicPr>
        <p:blipFill>
          <a:blip r:embed="rId3"/>
          <a:srcRect t="10645" r="7770" b="9508"/>
          <a:stretch/>
        </p:blipFill>
        <p:spPr>
          <a:xfrm>
            <a:off x="32712" y="1286718"/>
            <a:ext cx="7315200" cy="4114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F2EFCC-6480-944C-4F92-BDEBEBCB18A9}"/>
              </a:ext>
            </a:extLst>
          </p:cNvPr>
          <p:cNvGrpSpPr/>
          <p:nvPr/>
        </p:nvGrpSpPr>
        <p:grpSpPr>
          <a:xfrm>
            <a:off x="471278" y="43384"/>
            <a:ext cx="8191544" cy="820215"/>
            <a:chOff x="471278" y="273454"/>
            <a:chExt cx="8191544" cy="802204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793407" y="273454"/>
              <a:ext cx="7467960" cy="8022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>
                  <a:solidFill>
                    <a:schemeClr val="tx2"/>
                  </a:solidFill>
                  <a:latin typeface="Roboto"/>
                  <a:cs typeface="Roboto"/>
                </a:rPr>
                <a:t>SST Departures in Monthly (</a:t>
              </a:r>
              <a:r>
                <a:rPr lang="en-US" sz="2000" b="1" dirty="0">
                  <a:solidFill>
                    <a:srgbClr val="FF0000"/>
                  </a:solidFill>
                  <a:latin typeface="Roboto"/>
                  <a:cs typeface="Roboto"/>
                </a:rPr>
                <a:t>Oct, 2024</a:t>
              </a:r>
              <a:r>
                <a:rPr lang="en-US" sz="2000" b="1" dirty="0">
                  <a:solidFill>
                    <a:schemeClr val="tx2"/>
                  </a:solidFill>
                  <a:latin typeface="Roboto"/>
                  <a:cs typeface="Roboto"/>
                </a:rPr>
                <a:t>) Data: OISST v2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71278" y="953161"/>
              <a:ext cx="8191544" cy="0"/>
            </a:xfrm>
            <a:prstGeom prst="line">
              <a:avLst/>
            </a:prstGeom>
            <a:ln w="12700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6AFC84-DD9D-920E-A726-F7D2723BED31}"/>
              </a:ext>
            </a:extLst>
          </p:cNvPr>
          <p:cNvCxnSpPr/>
          <p:nvPr/>
        </p:nvCxnSpPr>
        <p:spPr>
          <a:xfrm>
            <a:off x="800102" y="3166011"/>
            <a:ext cx="6400800" cy="0"/>
          </a:xfrm>
          <a:prstGeom prst="line">
            <a:avLst/>
          </a:prstGeom>
          <a:ln w="9525">
            <a:solidFill>
              <a:srgbClr val="FF0AFF"/>
            </a:solidFill>
            <a:headEnd type="diamond" w="med" len="med"/>
            <a:tailEnd type="diamond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50B440-5EC9-790C-BF24-C4DECD858066}"/>
              </a:ext>
            </a:extLst>
          </p:cNvPr>
          <p:cNvCxnSpPr/>
          <p:nvPr/>
        </p:nvCxnSpPr>
        <p:spPr>
          <a:xfrm flipV="1">
            <a:off x="4001801" y="1644661"/>
            <a:ext cx="0" cy="301752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74424E9-FE17-7987-8DB4-06B2A4B550F4}"/>
              </a:ext>
            </a:extLst>
          </p:cNvPr>
          <p:cNvSpPr txBox="1"/>
          <p:nvPr/>
        </p:nvSpPr>
        <p:spPr>
          <a:xfrm>
            <a:off x="2664070" y="5388416"/>
            <a:ext cx="6462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hlinkClick r:id="rId4"/>
              </a:rPr>
              <a:t>https://psl.noaa.gov/data/gridded/data.noaa.oisst.v2.highres.html</a:t>
            </a:r>
            <a:r>
              <a:rPr lang="en-US" sz="1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56B22D-FAC6-2AE7-909A-D0ABC9022194}"/>
              </a:ext>
            </a:extLst>
          </p:cNvPr>
          <p:cNvSpPr txBox="1"/>
          <p:nvPr/>
        </p:nvSpPr>
        <p:spPr>
          <a:xfrm>
            <a:off x="1389206" y="1988499"/>
            <a:ext cx="1512916" cy="6771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NINO4: +0.35</a:t>
            </a:r>
          </a:p>
          <a:p>
            <a:pPr algn="l"/>
            <a:r>
              <a:rPr lang="en-US" sz="1000" b="0" i="0" dirty="0">
                <a:effectLst/>
                <a:latin typeface="__fkGroteskNeue_598ab8"/>
              </a:rPr>
              <a:t>Latitude: 5°S - 5°N</a:t>
            </a:r>
          </a:p>
          <a:p>
            <a:pPr algn="l"/>
            <a:r>
              <a:rPr lang="en-US" sz="1000" b="0" i="0" dirty="0">
                <a:effectLst/>
                <a:latin typeface="__fkGroteskNeue_598ab8"/>
              </a:rPr>
              <a:t>Longitude: 160°E - 210°E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1F025F-BCC2-D2D1-2306-DECBB069D14F}"/>
              </a:ext>
            </a:extLst>
          </p:cNvPr>
          <p:cNvSpPr txBox="1"/>
          <p:nvPr/>
        </p:nvSpPr>
        <p:spPr>
          <a:xfrm>
            <a:off x="2378468" y="3644380"/>
            <a:ext cx="1582603" cy="6771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NINO34: </a:t>
            </a:r>
            <a:r>
              <a:rPr lang="en-US" b="1" dirty="0">
                <a:solidFill>
                  <a:srgbClr val="00B0F0"/>
                </a:solidFill>
              </a:rPr>
              <a:t>-0.23</a:t>
            </a:r>
          </a:p>
          <a:p>
            <a:pPr algn="l"/>
            <a:r>
              <a:rPr lang="en-US" sz="1000" b="0" i="0" dirty="0">
                <a:effectLst/>
                <a:latin typeface="__fkGroteskNeue_598ab8"/>
              </a:rPr>
              <a:t>Latitude: 5°S - 5°N</a:t>
            </a:r>
          </a:p>
          <a:p>
            <a:pPr algn="l"/>
            <a:r>
              <a:rPr lang="en-US" sz="1000" b="0" i="0" dirty="0">
                <a:effectLst/>
                <a:latin typeface="__fkGroteskNeue_598ab8"/>
              </a:rPr>
              <a:t>Longitude: 190°E - 240°E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204DA2-4B09-9317-E7F9-4E35E53C10B1}"/>
              </a:ext>
            </a:extLst>
          </p:cNvPr>
          <p:cNvSpPr txBox="1"/>
          <p:nvPr/>
        </p:nvSpPr>
        <p:spPr>
          <a:xfrm>
            <a:off x="4654063" y="1825818"/>
            <a:ext cx="1582603" cy="6771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NINO3: </a:t>
            </a:r>
            <a:r>
              <a:rPr lang="en-US" b="1" dirty="0">
                <a:solidFill>
                  <a:srgbClr val="00B0F0"/>
                </a:solidFill>
              </a:rPr>
              <a:t>0.0</a:t>
            </a:r>
          </a:p>
          <a:p>
            <a:pPr algn="l"/>
            <a:r>
              <a:rPr lang="en-US" sz="1000" b="0" i="0" dirty="0">
                <a:effectLst/>
                <a:latin typeface="__fkGroteskNeue_598ab8"/>
              </a:rPr>
              <a:t>Latitude: 5°S - 5°N</a:t>
            </a:r>
          </a:p>
          <a:p>
            <a:pPr algn="l"/>
            <a:r>
              <a:rPr lang="en-US" sz="1000" b="0" i="0" dirty="0">
                <a:effectLst/>
                <a:latin typeface="__fkGroteskNeue_598ab8"/>
              </a:rPr>
              <a:t>Longitude: 210°E - 270°E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79E5E-C077-6BFD-271C-DFC2A4A749C1}"/>
              </a:ext>
            </a:extLst>
          </p:cNvPr>
          <p:cNvSpPr txBox="1"/>
          <p:nvPr/>
        </p:nvSpPr>
        <p:spPr>
          <a:xfrm>
            <a:off x="5558359" y="3435133"/>
            <a:ext cx="1582603" cy="6771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NINO12: </a:t>
            </a:r>
            <a:r>
              <a:rPr lang="en-US" b="1" dirty="0">
                <a:solidFill>
                  <a:srgbClr val="00B0F0"/>
                </a:solidFill>
              </a:rPr>
              <a:t>-0.36</a:t>
            </a:r>
          </a:p>
          <a:p>
            <a:pPr algn="l"/>
            <a:r>
              <a:rPr lang="en-US" sz="1000" b="0" i="0" dirty="0">
                <a:effectLst/>
                <a:latin typeface="__fkGroteskNeue_598ab8"/>
              </a:rPr>
              <a:t>Latitude: 10°S - 0°N</a:t>
            </a:r>
          </a:p>
          <a:p>
            <a:pPr algn="l"/>
            <a:r>
              <a:rPr lang="en-US" sz="1000" b="0" i="0" dirty="0">
                <a:effectLst/>
                <a:latin typeface="__fkGroteskNeue_598ab8"/>
              </a:rPr>
              <a:t>Longitude: 270°E - 280°E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5073BE-0038-FECC-CB6E-097F55BBF967}"/>
              </a:ext>
            </a:extLst>
          </p:cNvPr>
          <p:cNvCxnSpPr>
            <a:cxnSpLocks/>
          </p:cNvCxnSpPr>
          <p:nvPr/>
        </p:nvCxnSpPr>
        <p:spPr>
          <a:xfrm>
            <a:off x="2905591" y="2655669"/>
            <a:ext cx="837467" cy="501796"/>
          </a:xfrm>
          <a:prstGeom prst="straightConnector1">
            <a:avLst/>
          </a:prstGeom>
          <a:ln>
            <a:solidFill>
              <a:srgbClr val="FF0A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FFD8A60-7C2F-5CD5-5D95-58BE0A9048F2}"/>
              </a:ext>
            </a:extLst>
          </p:cNvPr>
          <p:cNvCxnSpPr>
            <a:cxnSpLocks/>
          </p:cNvCxnSpPr>
          <p:nvPr/>
        </p:nvCxnSpPr>
        <p:spPr>
          <a:xfrm flipV="1">
            <a:off x="3951835" y="3225054"/>
            <a:ext cx="566316" cy="419326"/>
          </a:xfrm>
          <a:prstGeom prst="straightConnector1">
            <a:avLst/>
          </a:prstGeom>
          <a:ln>
            <a:solidFill>
              <a:srgbClr val="FF0A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CD880CE-E239-0AC6-01D2-3E474F13D269}"/>
              </a:ext>
            </a:extLst>
          </p:cNvPr>
          <p:cNvCxnSpPr>
            <a:cxnSpLocks/>
          </p:cNvCxnSpPr>
          <p:nvPr/>
        </p:nvCxnSpPr>
        <p:spPr>
          <a:xfrm flipH="1">
            <a:off x="5185170" y="2502926"/>
            <a:ext cx="278666" cy="566959"/>
          </a:xfrm>
          <a:prstGeom prst="straightConnector1">
            <a:avLst/>
          </a:prstGeom>
          <a:ln>
            <a:solidFill>
              <a:srgbClr val="FF0A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312CF9C-68F3-F87D-A3E8-2FEF8C251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022" y="792086"/>
            <a:ext cx="1838830" cy="888188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C8A9CF6-54E9-4F19-5379-5989BAA50F85}"/>
              </a:ext>
            </a:extLst>
          </p:cNvPr>
          <p:cNvCxnSpPr>
            <a:cxnSpLocks/>
          </p:cNvCxnSpPr>
          <p:nvPr/>
        </p:nvCxnSpPr>
        <p:spPr>
          <a:xfrm flipH="1" flipV="1">
            <a:off x="5750350" y="3215627"/>
            <a:ext cx="571030" cy="210079"/>
          </a:xfrm>
          <a:prstGeom prst="straightConnector1">
            <a:avLst/>
          </a:prstGeom>
          <a:ln>
            <a:solidFill>
              <a:srgbClr val="FF0A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23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A6492E5-8756-6962-5CF5-FB67D174DF8C}"/>
              </a:ext>
            </a:extLst>
          </p:cNvPr>
          <p:cNvSpPr txBox="1">
            <a:spLocks/>
          </p:cNvSpPr>
          <p:nvPr/>
        </p:nvSpPr>
        <p:spPr>
          <a:xfrm>
            <a:off x="793407" y="17593"/>
            <a:ext cx="7467960" cy="626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2"/>
                </a:solidFill>
                <a:latin typeface="Roboto"/>
                <a:cs typeface="Roboto"/>
              </a:rPr>
              <a:t>SST Departures in Last Two-Weeks (</a:t>
            </a:r>
            <a:r>
              <a:rPr lang="en-US" sz="2000" b="1" dirty="0">
                <a:solidFill>
                  <a:srgbClr val="FF0000"/>
                </a:solidFill>
                <a:latin typeface="Roboto"/>
                <a:cs typeface="Roboto"/>
              </a:rPr>
              <a:t>Nov 05-18</a:t>
            </a:r>
            <a:r>
              <a:rPr lang="en-US" sz="2000" b="1" dirty="0">
                <a:solidFill>
                  <a:schemeClr val="tx2"/>
                </a:solidFill>
                <a:latin typeface="Roboto"/>
                <a:cs typeface="Roboto"/>
              </a:rPr>
              <a:t>) Data: OISST v2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786DEB-AEA4-497F-7BC5-EF5C3ED5844A}"/>
              </a:ext>
            </a:extLst>
          </p:cNvPr>
          <p:cNvCxnSpPr/>
          <p:nvPr/>
        </p:nvCxnSpPr>
        <p:spPr>
          <a:xfrm>
            <a:off x="471278" y="544928"/>
            <a:ext cx="8191544" cy="0"/>
          </a:xfrm>
          <a:prstGeom prst="line">
            <a:avLst/>
          </a:prstGeom>
          <a:ln w="127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48E1974-4C27-4F8A-ED4E-956011FE1262}"/>
              </a:ext>
            </a:extLst>
          </p:cNvPr>
          <p:cNvSpPr txBox="1"/>
          <p:nvPr/>
        </p:nvSpPr>
        <p:spPr>
          <a:xfrm>
            <a:off x="2664070" y="5388416"/>
            <a:ext cx="6462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hlinkClick r:id="rId2"/>
              </a:rPr>
              <a:t>https://psl.noaa.gov/data/gridded/data.noaa.oisst.v2.highres.html</a:t>
            </a:r>
            <a:r>
              <a:rPr lang="en-US" sz="1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29FCB-FD5B-0299-202C-1521487FF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022" y="588891"/>
            <a:ext cx="1838830" cy="8881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523991-C62B-7C17-71EA-03066237B8A3}"/>
              </a:ext>
            </a:extLst>
          </p:cNvPr>
          <p:cNvSpPr txBox="1"/>
          <p:nvPr/>
        </p:nvSpPr>
        <p:spPr>
          <a:xfrm>
            <a:off x="6883777" y="1636864"/>
            <a:ext cx="2130914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NINO 1+2: +0.19</a:t>
            </a:r>
            <a:endParaRPr lang="en-US" b="1" dirty="0">
              <a:solidFill>
                <a:srgbClr val="00B0F0"/>
              </a:solidFill>
            </a:endParaRPr>
          </a:p>
          <a:p>
            <a:pPr algn="l"/>
            <a:r>
              <a:rPr lang="en-US" sz="1000" b="0" i="0" dirty="0">
                <a:effectLst/>
                <a:latin typeface="__fkGroteskNeue_598ab8"/>
              </a:rPr>
              <a:t>Latitude: 10°S - 0°N</a:t>
            </a:r>
          </a:p>
          <a:p>
            <a:pPr algn="l"/>
            <a:r>
              <a:rPr lang="en-US" sz="1000" b="0" i="0" dirty="0">
                <a:effectLst/>
                <a:latin typeface="__fkGroteskNeue_598ab8"/>
              </a:rPr>
              <a:t>Longitude: 270°E - 280°E</a:t>
            </a:r>
          </a:p>
          <a:p>
            <a:pPr algn="l"/>
            <a:endParaRPr lang="en-US" sz="1000" dirty="0">
              <a:latin typeface="__fkGroteskNeue_598ab8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NINO 3: +0.12</a:t>
            </a:r>
          </a:p>
          <a:p>
            <a:r>
              <a:rPr lang="en-US" sz="1000" dirty="0">
                <a:latin typeface="__fkGroteskNeue_598ab8"/>
              </a:rPr>
              <a:t>Latitude: 5°S - 5°N</a:t>
            </a:r>
          </a:p>
          <a:p>
            <a:r>
              <a:rPr lang="en-US" sz="1000" dirty="0">
                <a:latin typeface="__fkGroteskNeue_598ab8"/>
              </a:rPr>
              <a:t>Longitude: 210°E - 270°E</a:t>
            </a:r>
          </a:p>
          <a:p>
            <a:pPr algn="l"/>
            <a:endParaRPr lang="en-US" sz="1000" b="0" i="0" dirty="0">
              <a:effectLst/>
              <a:latin typeface="__fkGroteskNeue_598ab8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NINO 3.4: +0.11</a:t>
            </a:r>
            <a:endParaRPr lang="en-US" b="1" dirty="0">
              <a:solidFill>
                <a:srgbClr val="00B0F0"/>
              </a:solidFill>
            </a:endParaRPr>
          </a:p>
          <a:p>
            <a:r>
              <a:rPr lang="en-US" sz="1000" dirty="0">
                <a:latin typeface="__fkGroteskNeue_598ab8"/>
              </a:rPr>
              <a:t>Latitude: 5°S - 5°N</a:t>
            </a:r>
          </a:p>
          <a:p>
            <a:r>
              <a:rPr lang="en-US" sz="1000" dirty="0">
                <a:latin typeface="__fkGroteskNeue_598ab8"/>
              </a:rPr>
              <a:t>Longitude: 190°E - 240°E</a:t>
            </a:r>
          </a:p>
          <a:p>
            <a:pPr algn="l"/>
            <a:endParaRPr lang="en-US" sz="1000" b="0" i="0" dirty="0">
              <a:effectLst/>
              <a:latin typeface="__fkGroteskNeue_598ab8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NINO 4: +0.51</a:t>
            </a:r>
          </a:p>
          <a:p>
            <a:r>
              <a:rPr lang="en-US" sz="1000" dirty="0">
                <a:latin typeface="__fkGroteskNeue_598ab8"/>
              </a:rPr>
              <a:t>Latitude: 5°S - 5°N</a:t>
            </a:r>
          </a:p>
          <a:p>
            <a:r>
              <a:rPr lang="en-US" sz="1000" dirty="0">
                <a:latin typeface="__fkGroteskNeue_598ab8"/>
              </a:rPr>
              <a:t>Longitude: 160°E - 210°E</a:t>
            </a:r>
            <a:endParaRPr lang="en-US" sz="1000" b="0" i="0" dirty="0">
              <a:effectLst/>
              <a:latin typeface="__fkGroteskNeue_598ab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6F2D8-00BF-5349-8E45-6B9C271617D9}"/>
              </a:ext>
            </a:extLst>
          </p:cNvPr>
          <p:cNvPicPr>
            <a:picLocks/>
          </p:cNvPicPr>
          <p:nvPr/>
        </p:nvPicPr>
        <p:blipFill>
          <a:blip r:embed="rId4"/>
          <a:srcRect t="10792" r="7770" b="8999"/>
          <a:stretch/>
        </p:blipFill>
        <p:spPr>
          <a:xfrm>
            <a:off x="27356" y="677010"/>
            <a:ext cx="6858000" cy="4572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11AF92-EF52-74AC-FB64-1704C20938AB}"/>
              </a:ext>
            </a:extLst>
          </p:cNvPr>
          <p:cNvCxnSpPr/>
          <p:nvPr/>
        </p:nvCxnSpPr>
        <p:spPr>
          <a:xfrm>
            <a:off x="745017" y="2736352"/>
            <a:ext cx="603504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87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A58BBB-8143-5B43-E93B-A5307E4F9387}"/>
              </a:ext>
            </a:extLst>
          </p:cNvPr>
          <p:cNvSpPr txBox="1"/>
          <p:nvPr/>
        </p:nvSpPr>
        <p:spPr>
          <a:xfrm>
            <a:off x="16357" y="19205"/>
            <a:ext cx="760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11893"/>
                </a:solidFill>
              </a:rPr>
              <a:t>What is the underwater conversation?</a:t>
            </a:r>
            <a:endParaRPr lang="en-US" sz="2400" b="1" dirty="0">
              <a:solidFill>
                <a:srgbClr val="011893"/>
              </a:solidFill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6D237-7EE5-F01E-DBA1-5E15DAE77244}"/>
              </a:ext>
            </a:extLst>
          </p:cNvPr>
          <p:cNvSpPr txBox="1"/>
          <p:nvPr/>
        </p:nvSpPr>
        <p:spPr>
          <a:xfrm>
            <a:off x="4396155" y="4237138"/>
            <a:ext cx="44313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8115" indent="-238115" algn="just">
              <a:buFont typeface="Wingdings" pitchFamily="2" charset="2"/>
              <a:buChar char="Ø"/>
            </a:pP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subsurface-to-surface temperature anomalies dominate from </a:t>
            </a:r>
            <a:r>
              <a:rPr lang="en-US" sz="1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140E to 180</a:t>
            </a:r>
            <a:r>
              <a:rPr lang="en-US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equatorial Pacific Ocean (Surface to 200 meter at depth).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37B795-572E-3D16-332D-48C59BBD1C29}"/>
              </a:ext>
            </a:extLst>
          </p:cNvPr>
          <p:cNvSpPr txBox="1"/>
          <p:nvPr/>
        </p:nvSpPr>
        <p:spPr>
          <a:xfrm>
            <a:off x="4341642" y="5046339"/>
            <a:ext cx="4445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8115" indent="-238115" algn="just">
              <a:buFont typeface="Wingdings" pitchFamily="2" charset="2"/>
              <a:buChar char="ü"/>
            </a:pPr>
            <a:r>
              <a:rPr lang="en-US" sz="1400" b="1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en-US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subsurface temperature anomalies Persisting but are not growing further!</a:t>
            </a:r>
          </a:p>
        </p:txBody>
      </p:sp>
      <p:pic>
        <p:nvPicPr>
          <p:cNvPr id="8" name="Picture 7" descr="wkteq_xz.gif">
            <a:extLst>
              <a:ext uri="{FF2B5EF4-FFF2-40B4-BE49-F238E27FC236}">
                <a16:creationId xmlns:a16="http://schemas.microsoft.com/office/drawing/2014/main" id="{FC1F31F1-41A7-34B2-56E9-2E82F70AC619}"/>
              </a:ext>
            </a:extLst>
          </p:cNvPr>
          <p:cNvPicPr>
            <a:picLocks/>
          </p:cNvPicPr>
          <p:nvPr/>
        </p:nvPicPr>
        <p:blipFill>
          <a:blip r:embed="rId2"/>
          <a:srcRect l="2435" t="4564" r="5195" b="48101"/>
          <a:stretch/>
        </p:blipFill>
        <p:spPr>
          <a:xfrm>
            <a:off x="43962" y="403975"/>
            <a:ext cx="4297680" cy="2560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0BFEE-FB7D-A2A9-A850-48816406669D}"/>
              </a:ext>
            </a:extLst>
          </p:cNvPr>
          <p:cNvSpPr txBox="1"/>
          <p:nvPr/>
        </p:nvSpPr>
        <p:spPr>
          <a:xfrm>
            <a:off x="2728538" y="2232618"/>
            <a:ext cx="1570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Sep, 2024</a:t>
            </a:r>
          </a:p>
        </p:txBody>
      </p:sp>
      <p:pic>
        <p:nvPicPr>
          <p:cNvPr id="15" name="Picture 14" descr="wkteq_xz.gif">
            <a:extLst>
              <a:ext uri="{FF2B5EF4-FFF2-40B4-BE49-F238E27FC236}">
                <a16:creationId xmlns:a16="http://schemas.microsoft.com/office/drawing/2014/main" id="{C3B46E4F-DE49-E288-E38A-CFD59AFDA962}"/>
              </a:ext>
            </a:extLst>
          </p:cNvPr>
          <p:cNvPicPr>
            <a:picLocks/>
          </p:cNvPicPr>
          <p:nvPr/>
        </p:nvPicPr>
        <p:blipFill>
          <a:blip r:embed="rId3"/>
          <a:srcRect b="48299"/>
          <a:stretch/>
        </p:blipFill>
        <p:spPr>
          <a:xfrm>
            <a:off x="61543" y="3072119"/>
            <a:ext cx="4297680" cy="2560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30E1E0-2889-D478-A354-6AF464D0A8F3}"/>
              </a:ext>
            </a:extLst>
          </p:cNvPr>
          <p:cNvSpPr txBox="1"/>
          <p:nvPr/>
        </p:nvSpPr>
        <p:spPr>
          <a:xfrm>
            <a:off x="2529245" y="4954122"/>
            <a:ext cx="1570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October, 2024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36936A-38D2-890F-04D0-1DC77832C34B}"/>
              </a:ext>
            </a:extLst>
          </p:cNvPr>
          <p:cNvCxnSpPr/>
          <p:nvPr/>
        </p:nvCxnSpPr>
        <p:spPr>
          <a:xfrm flipV="1">
            <a:off x="1802088" y="608604"/>
            <a:ext cx="0" cy="2011680"/>
          </a:xfrm>
          <a:prstGeom prst="line">
            <a:avLst/>
          </a:prstGeom>
          <a:ln w="38100">
            <a:solidFill>
              <a:srgbClr val="FF0AFF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ABF425-CB2E-D3D2-3F0E-048563B010C0}"/>
              </a:ext>
            </a:extLst>
          </p:cNvPr>
          <p:cNvCxnSpPr/>
          <p:nvPr/>
        </p:nvCxnSpPr>
        <p:spPr>
          <a:xfrm flipV="1">
            <a:off x="1793296" y="3494654"/>
            <a:ext cx="0" cy="1828800"/>
          </a:xfrm>
          <a:prstGeom prst="line">
            <a:avLst/>
          </a:prstGeom>
          <a:ln w="38100">
            <a:solidFill>
              <a:srgbClr val="FF0AFF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wkteq_xz.gif">
            <a:extLst>
              <a:ext uri="{FF2B5EF4-FFF2-40B4-BE49-F238E27FC236}">
                <a16:creationId xmlns:a16="http://schemas.microsoft.com/office/drawing/2014/main" id="{FCE56715-2A01-F0C5-04E3-84622A63B504}"/>
              </a:ext>
            </a:extLst>
          </p:cNvPr>
          <p:cNvPicPr>
            <a:picLocks/>
          </p:cNvPicPr>
          <p:nvPr/>
        </p:nvPicPr>
        <p:blipFill>
          <a:blip r:embed="rId4"/>
          <a:srcRect l="2603" t="4999" r="5256"/>
          <a:stretch/>
        </p:blipFill>
        <p:spPr>
          <a:xfrm>
            <a:off x="5268091" y="66414"/>
            <a:ext cx="3200400" cy="4110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E766B5-7FD0-CBA9-CB07-03E8C5469464}"/>
              </a:ext>
            </a:extLst>
          </p:cNvPr>
          <p:cNvSpPr txBox="1"/>
          <p:nvPr/>
        </p:nvSpPr>
        <p:spPr>
          <a:xfrm>
            <a:off x="6664569" y="3485830"/>
            <a:ext cx="17701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November, 2024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5D0CDD-6DAA-E182-3419-F20030062FEB}"/>
              </a:ext>
            </a:extLst>
          </p:cNvPr>
          <p:cNvCxnSpPr>
            <a:cxnSpLocks/>
          </p:cNvCxnSpPr>
          <p:nvPr/>
        </p:nvCxnSpPr>
        <p:spPr>
          <a:xfrm flipV="1">
            <a:off x="6570449" y="246185"/>
            <a:ext cx="0" cy="155623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D161F2-CA06-C009-F0C8-CCB5B1968017}"/>
              </a:ext>
            </a:extLst>
          </p:cNvPr>
          <p:cNvSpPr txBox="1"/>
          <p:nvPr/>
        </p:nvSpPr>
        <p:spPr>
          <a:xfrm>
            <a:off x="86830" y="4522482"/>
            <a:ext cx="9004922" cy="1156086"/>
          </a:xfrm>
          <a:prstGeom prst="rect">
            <a:avLst/>
          </a:prstGeom>
          <a:solidFill>
            <a:schemeClr val="bg1"/>
          </a:solidFill>
          <a:ln>
            <a:solidFill>
              <a:srgbClr val="941651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reaching peak levels in April and May 2024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negative anomalies have shown a trend towards warmer temperatures, then increased again, then decreased for a shorter time, then increased again.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of Mid-November, Index is near -0.6.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73B1C-CDC7-89E8-3585-70A5724843FA}"/>
              </a:ext>
            </a:extLst>
          </p:cNvPr>
          <p:cNvSpPr txBox="1"/>
          <p:nvPr/>
        </p:nvSpPr>
        <p:spPr>
          <a:xfrm>
            <a:off x="25149" y="45581"/>
            <a:ext cx="760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11893"/>
                </a:solidFill>
              </a:rPr>
              <a:t>What is the underwater conversation?</a:t>
            </a:r>
            <a:endParaRPr lang="en-US" sz="2400" b="1" dirty="0">
              <a:solidFill>
                <a:srgbClr val="011893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 descr="heat-last-year.gif">
            <a:extLst>
              <a:ext uri="{FF2B5EF4-FFF2-40B4-BE49-F238E27FC236}">
                <a16:creationId xmlns:a16="http://schemas.microsoft.com/office/drawing/2014/main" id="{25D629F6-0EBD-37B1-8A7E-56948ECE7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2" t="5918" r="9990" b="60154"/>
          <a:stretch/>
        </p:blipFill>
        <p:spPr>
          <a:xfrm>
            <a:off x="1013553" y="606399"/>
            <a:ext cx="7359267" cy="387793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D9DA96A-93EA-8A2F-CB3F-7DD4D723B107}"/>
              </a:ext>
            </a:extLst>
          </p:cNvPr>
          <p:cNvCxnSpPr/>
          <p:nvPr/>
        </p:nvCxnSpPr>
        <p:spPr>
          <a:xfrm flipV="1">
            <a:off x="7204105" y="3349951"/>
            <a:ext cx="264920" cy="316195"/>
          </a:xfrm>
          <a:prstGeom prst="straightConnector1">
            <a:avLst/>
          </a:prstGeom>
          <a:ln w="57150">
            <a:solidFill>
              <a:srgbClr val="FF0A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12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D052E7-6DBD-2812-BD2B-74A9CAF08177}"/>
              </a:ext>
            </a:extLst>
          </p:cNvPr>
          <p:cNvSpPr txBox="1"/>
          <p:nvPr/>
        </p:nvSpPr>
        <p:spPr>
          <a:xfrm>
            <a:off x="16452" y="4757133"/>
            <a:ext cx="84950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During El Niño, the pressure becomes below average in Tahiti and above average in Darwin, and the Southern Oscillation Index is negative. </a:t>
            </a:r>
          </a:p>
          <a:p>
            <a:pPr algn="ctr"/>
            <a:r>
              <a:rPr lang="en-US" sz="14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A Sustained Negative values of the SOI above </a:t>
            </a:r>
            <a:r>
              <a:rPr lang="en-US" sz="1400" b="1" i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-</a:t>
            </a:r>
            <a:r>
              <a:rPr lang="en-US" sz="1400" b="1" i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7 typically indicate El Niño</a:t>
            </a:r>
            <a:endParaRPr lang="en-US" sz="1400" b="1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02BE3-4FF5-CD51-AABE-27276B4A1E98}"/>
              </a:ext>
            </a:extLst>
          </p:cNvPr>
          <p:cNvSpPr txBox="1"/>
          <p:nvPr/>
        </p:nvSpPr>
        <p:spPr>
          <a:xfrm>
            <a:off x="-2746" y="5299757"/>
            <a:ext cx="8974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Source:</a:t>
            </a:r>
          </a:p>
          <a:p>
            <a:r>
              <a:rPr lang="en-US" sz="1000" dirty="0">
                <a:hlinkClick r:id="rId2"/>
              </a:rPr>
              <a:t>http://www.bom.gov.au/climate/enso/#tabs=Pacific-Ocean&amp;pacific=SOI</a:t>
            </a:r>
            <a:r>
              <a:rPr lang="en-US" sz="1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12BC7-4853-6D21-BB30-4D9D7BA50771}"/>
              </a:ext>
            </a:extLst>
          </p:cNvPr>
          <p:cNvSpPr txBox="1"/>
          <p:nvPr/>
        </p:nvSpPr>
        <p:spPr>
          <a:xfrm>
            <a:off x="21993" y="3240"/>
            <a:ext cx="6988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Southern Oscillation (Traditional &amp; EQ) Index (</a:t>
            </a:r>
            <a:r>
              <a:rPr lang="en-US" sz="2400" b="1" dirty="0">
                <a:solidFill>
                  <a:srgbClr val="00B0F0"/>
                </a:solidFill>
              </a:rPr>
              <a:t>SOI </a:t>
            </a:r>
            <a:r>
              <a:rPr lang="en-US" sz="2400" b="1" dirty="0">
                <a:solidFill>
                  <a:srgbClr val="00B0F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in ENSO-Neutral Space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DCAE1-1F9C-5F49-F89F-462F44979ECB}"/>
              </a:ext>
            </a:extLst>
          </p:cNvPr>
          <p:cNvSpPr txBox="1"/>
          <p:nvPr/>
        </p:nvSpPr>
        <p:spPr>
          <a:xfrm>
            <a:off x="39706" y="1575993"/>
            <a:ext cx="3445127" cy="2893100"/>
          </a:xfrm>
          <a:prstGeom prst="rect">
            <a:avLst/>
          </a:prstGeom>
          <a:solidFill>
            <a:schemeClr val="bg1"/>
          </a:solidFill>
          <a:ln>
            <a:solidFill>
              <a:srgbClr val="94165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SOI values is in ENSO-neutral range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(For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October, 2024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Equatorial-SOI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also in ENSO-neutral range,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(For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October, 2024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+0.8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change, from Sep (+0.7) to Oct.</a:t>
            </a:r>
          </a:p>
        </p:txBody>
      </p:sp>
      <p:pic>
        <p:nvPicPr>
          <p:cNvPr id="1026" name="Picture 2" descr="Select to see full-size map of 30-day Southern Oscillation Index values for the past two years, updated daily.">
            <a:extLst>
              <a:ext uri="{FF2B5EF4-FFF2-40B4-BE49-F238E27FC236}">
                <a16:creationId xmlns:a16="http://schemas.microsoft.com/office/drawing/2014/main" id="{16DB9990-91AC-0A87-F34A-290FE49F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86" y="1010953"/>
            <a:ext cx="5615696" cy="37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43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D052E7-6DBD-2812-BD2B-74A9CAF08177}"/>
              </a:ext>
            </a:extLst>
          </p:cNvPr>
          <p:cNvSpPr txBox="1"/>
          <p:nvPr/>
        </p:nvSpPr>
        <p:spPr>
          <a:xfrm>
            <a:off x="50956" y="4863817"/>
            <a:ext cx="8495071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During El Niño, the </a:t>
            </a:r>
            <a:r>
              <a:rPr lang="en-US" sz="1600" b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convection is enhanced 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over-and-around the Date-Line, while </a:t>
            </a:r>
            <a:r>
              <a:rPr lang="en-US" sz="1600" b="1" dirty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suppressed during La Niña</a:t>
            </a:r>
            <a:endParaRPr lang="en-US" sz="1600" b="1" i="1" dirty="0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02BE3-4FF5-CD51-AABE-27276B4A1E98}"/>
              </a:ext>
            </a:extLst>
          </p:cNvPr>
          <p:cNvSpPr txBox="1"/>
          <p:nvPr/>
        </p:nvSpPr>
        <p:spPr>
          <a:xfrm>
            <a:off x="24585" y="5142613"/>
            <a:ext cx="89747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Source:</a:t>
            </a:r>
          </a:p>
          <a:p>
            <a:r>
              <a:rPr lang="en-US" sz="1000" b="1" dirty="0">
                <a:hlinkClick r:id="rId2"/>
              </a:rPr>
              <a:t>http://www.bom.gov.au/climate/mjo/#tabs=Cloudiness</a:t>
            </a:r>
            <a:r>
              <a:rPr lang="en-US" sz="1000" b="1" dirty="0"/>
              <a:t> </a:t>
            </a:r>
          </a:p>
          <a:p>
            <a:r>
              <a:rPr lang="en-US" sz="1000" b="1" dirty="0">
                <a:hlinkClick r:id="rId3"/>
              </a:rPr>
              <a:t>https://www.cpc.ncep.noaa.gov/data/indices/cpolr.mth.91-20.ascii</a:t>
            </a:r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12BC7-4853-6D21-BB30-4D9D7BA50771}"/>
              </a:ext>
            </a:extLst>
          </p:cNvPr>
          <p:cNvSpPr txBox="1"/>
          <p:nvPr/>
        </p:nvSpPr>
        <p:spPr>
          <a:xfrm>
            <a:off x="21994" y="3240"/>
            <a:ext cx="4936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Outgoing Longwave Radiation (</a:t>
            </a:r>
            <a:r>
              <a:rPr lang="en-US" sz="2400" b="1" dirty="0">
                <a:solidFill>
                  <a:srgbClr val="FF0000"/>
                </a:solidFill>
              </a:rPr>
              <a:t>OLR</a:t>
            </a:r>
            <a:r>
              <a:rPr lang="en-US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DCAE1-1F9C-5F49-F89F-462F44979ECB}"/>
              </a:ext>
            </a:extLst>
          </p:cNvPr>
          <p:cNvSpPr txBox="1"/>
          <p:nvPr/>
        </p:nvSpPr>
        <p:spPr>
          <a:xfrm>
            <a:off x="48371" y="1427255"/>
            <a:ext cx="3820243" cy="2308324"/>
          </a:xfrm>
          <a:prstGeom prst="rect">
            <a:avLst/>
          </a:prstGeom>
          <a:solidFill>
            <a:schemeClr val="bg1"/>
          </a:solidFill>
          <a:ln>
            <a:solidFill>
              <a:srgbClr val="94165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OLR reduced convection over the Dateline as well as in the western Pacific, and Indian Ocean.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30-Days (Mid-Oct to Mid-Nov), reduced convection over and around central and eastern Indian Ocean,</a:t>
            </a:r>
          </a:p>
        </p:txBody>
      </p:sp>
      <p:pic>
        <p:nvPicPr>
          <p:cNvPr id="5" name="Picture 4" descr="olra_c.gif">
            <a:extLst>
              <a:ext uri="{FF2B5EF4-FFF2-40B4-BE49-F238E27FC236}">
                <a16:creationId xmlns:a16="http://schemas.microsoft.com/office/drawing/2014/main" id="{05BBEC79-014C-1DFB-D1AC-014500628B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873"/>
          <a:stretch/>
        </p:blipFill>
        <p:spPr>
          <a:xfrm>
            <a:off x="4511718" y="231356"/>
            <a:ext cx="4355401" cy="4605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5BFE4-85AF-D845-A73D-D871CA037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680" y="55813"/>
            <a:ext cx="4737292" cy="268603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BA7CE0-1EDE-3A25-686E-D2DF955F3592}"/>
              </a:ext>
            </a:extLst>
          </p:cNvPr>
          <p:cNvCxnSpPr/>
          <p:nvPr/>
        </p:nvCxnSpPr>
        <p:spPr>
          <a:xfrm flipH="1">
            <a:off x="5585551" y="1266940"/>
            <a:ext cx="220338" cy="2765233"/>
          </a:xfrm>
          <a:prstGeom prst="straightConnector1">
            <a:avLst/>
          </a:prstGeom>
          <a:ln w="76200">
            <a:solidFill>
              <a:srgbClr val="FF0A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F3877D-E09F-017F-3243-0376BD654A44}"/>
              </a:ext>
            </a:extLst>
          </p:cNvPr>
          <p:cNvSpPr/>
          <p:nvPr/>
        </p:nvSpPr>
        <p:spPr>
          <a:xfrm>
            <a:off x="5164182" y="3997337"/>
            <a:ext cx="896982" cy="470158"/>
          </a:xfrm>
          <a:prstGeom prst="roundRect">
            <a:avLst/>
          </a:prstGeom>
          <a:noFill/>
          <a:ln w="38100">
            <a:solidFill>
              <a:srgbClr val="FF0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9BFC491-63E6-2905-F40A-FE49D911D12E}"/>
              </a:ext>
            </a:extLst>
          </p:cNvPr>
          <p:cNvSpPr/>
          <p:nvPr/>
        </p:nvSpPr>
        <p:spPr>
          <a:xfrm rot="18868239">
            <a:off x="7528563" y="561805"/>
            <a:ext cx="896982" cy="470158"/>
          </a:xfrm>
          <a:prstGeom prst="roundRect">
            <a:avLst/>
          </a:prstGeom>
          <a:noFill/>
          <a:ln w="38100">
            <a:solidFill>
              <a:srgbClr val="FF0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14D0B7-4840-A724-5FF6-D1D4E6792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41" y="1899172"/>
            <a:ext cx="3430173" cy="352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5CFCF3-3BE2-9CD7-E736-EF867F169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154" y="36192"/>
            <a:ext cx="3372835" cy="30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5128</TotalTime>
  <Words>1036</Words>
  <Application>Microsoft Macintosh PowerPoint</Application>
  <PresentationFormat>On-screen Show (16:10)</PresentationFormat>
  <Paragraphs>119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__fkGroteskNeue_598ab8</vt:lpstr>
      <vt:lpstr>Arial</vt:lpstr>
      <vt:lpstr>Arial Narrow</vt:lpstr>
      <vt:lpstr>Calibri</vt:lpstr>
      <vt:lpstr>Courier New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Azhar Ehsan</cp:lastModifiedBy>
  <cp:revision>326</cp:revision>
  <dcterms:created xsi:type="dcterms:W3CDTF">2022-09-08T16:50:36Z</dcterms:created>
  <dcterms:modified xsi:type="dcterms:W3CDTF">2024-11-20T15:50:31Z</dcterms:modified>
</cp:coreProperties>
</file>