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3" r:id="rId2"/>
    <p:sldId id="257" r:id="rId3"/>
    <p:sldId id="382" r:id="rId4"/>
    <p:sldId id="261" r:id="rId5"/>
    <p:sldId id="355" r:id="rId6"/>
    <p:sldId id="406" r:id="rId7"/>
    <p:sldId id="395" r:id="rId8"/>
    <p:sldId id="319" r:id="rId9"/>
    <p:sldId id="409" r:id="rId10"/>
    <p:sldId id="381" r:id="rId11"/>
    <p:sldId id="268" r:id="rId12"/>
    <p:sldId id="408" r:id="rId13"/>
    <p:sldId id="331" r:id="rId14"/>
    <p:sldId id="401" r:id="rId15"/>
    <p:sldId id="272" r:id="rId16"/>
    <p:sldId id="273" r:id="rId17"/>
    <p:sldId id="274" r:id="rId18"/>
    <p:sldId id="399" r:id="rId19"/>
    <p:sldId id="276" r:id="rId20"/>
    <p:sldId id="277" r:id="rId21"/>
    <p:sldId id="278" r:id="rId22"/>
    <p:sldId id="400" r:id="rId23"/>
    <p:sldId id="280" r:id="rId24"/>
    <p:sldId id="281" r:id="rId25"/>
    <p:sldId id="282" r:id="rId26"/>
    <p:sldId id="318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AFF"/>
    <a:srgbClr val="0432FF"/>
    <a:srgbClr val="941651"/>
    <a:srgbClr val="011893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/>
    <p:restoredTop sz="94762"/>
  </p:normalViewPr>
  <p:slideViewPr>
    <p:cSldViewPr snapToGrid="0" snapToObjects="1">
      <p:cViewPr varScale="1">
        <p:scale>
          <a:sx n="145" d="100"/>
          <a:sy n="145" d="100"/>
        </p:scale>
        <p:origin x="1120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5545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</a:t>
            </a:r>
          </a:p>
          <a:p>
            <a:pPr algn="ctr"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May,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May,  2024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May,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28135" y="898469"/>
            <a:ext cx="3163474" cy="4247317"/>
          </a:xfrm>
          <a:prstGeom prst="rect">
            <a:avLst/>
          </a:prstGeom>
          <a:noFill/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DYN &amp; STAT Models indicate ENSO-Neutral Conditions during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Apr-Jun 2024, that continue till Jul-Sep 2024,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four seasons of ENSO-neutral conditions, most models indicate a transition to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Aug-Oct 2024, that continues till the end of the forecasts,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significant uncertainty moving forward.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783E1-5967-45D1-B10F-98E2FB9FE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4"/>
          <a:stretch/>
        </p:blipFill>
        <p:spPr>
          <a:xfrm>
            <a:off x="3261947" y="927514"/>
            <a:ext cx="5818749" cy="4232604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831A92A1-F121-ADCD-80FD-E87AFBAECD54}"/>
              </a:ext>
            </a:extLst>
          </p:cNvPr>
          <p:cNvSpPr/>
          <p:nvPr/>
        </p:nvSpPr>
        <p:spPr>
          <a:xfrm>
            <a:off x="5873261" y="2910252"/>
            <a:ext cx="527539" cy="1554480"/>
          </a:xfrm>
          <a:prstGeom prst="leftBrace">
            <a:avLst/>
          </a:prstGeom>
          <a:ln>
            <a:solidFill>
              <a:srgbClr val="FF0A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AFF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D920C38-3C8E-4823-14D6-169C386A8F0A}"/>
              </a:ext>
            </a:extLst>
          </p:cNvPr>
          <p:cNvSpPr/>
          <p:nvPr/>
        </p:nvSpPr>
        <p:spPr>
          <a:xfrm rot="10800000">
            <a:off x="7748956" y="2927836"/>
            <a:ext cx="527539" cy="1554480"/>
          </a:xfrm>
          <a:prstGeom prst="leftBrace">
            <a:avLst/>
          </a:prstGeom>
          <a:ln>
            <a:solidFill>
              <a:srgbClr val="FF0A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DEFD04-1CB8-418E-8B68-4A1275C76798}"/>
              </a:ext>
            </a:extLst>
          </p:cNvPr>
          <p:cNvSpPr txBox="1"/>
          <p:nvPr/>
        </p:nvSpPr>
        <p:spPr>
          <a:xfrm>
            <a:off x="756138" y="3376242"/>
            <a:ext cx="28575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Colder Group of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1940A-991A-9796-32D1-E7B957C032B4}"/>
              </a:ext>
            </a:extLst>
          </p:cNvPr>
          <p:cNvSpPr txBox="1"/>
          <p:nvPr/>
        </p:nvSpPr>
        <p:spPr>
          <a:xfrm>
            <a:off x="5524500" y="5234352"/>
            <a:ext cx="28575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Warmer Cluster of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1B355-D89D-7054-296C-9C55EEF1137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92962" y="1934311"/>
            <a:ext cx="4572000" cy="3200400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9F8D2-1310-E6AA-0C9B-D56DBABB59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717" y="78306"/>
            <a:ext cx="4114800" cy="3200400"/>
          </a:xfrm>
          <a:prstGeom prst="rect">
            <a:avLst/>
          </a:prstGeom>
          <a:ln w="57150">
            <a:solidFill>
              <a:srgbClr val="0432FF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35902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will be 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May,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4F7E6-7577-DE5A-95BA-B329ACC1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" y="596413"/>
            <a:ext cx="4696397" cy="3122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0C150-ADF6-2C06-ABE0-1ADE7428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19" y="2530716"/>
            <a:ext cx="4660445" cy="3122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C6C20-2ADC-44D3-0E58-CA8627107C77}"/>
              </a:ext>
            </a:extLst>
          </p:cNvPr>
          <p:cNvSpPr txBox="1"/>
          <p:nvPr/>
        </p:nvSpPr>
        <p:spPr>
          <a:xfrm>
            <a:off x="7519738" y="5310495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April, 2024</a:t>
            </a:r>
          </a:p>
        </p:txBody>
      </p:sp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DFD1F672-57EC-68E0-49C1-0F210FDB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07" y="772998"/>
            <a:ext cx="6999066" cy="49207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JJA24_World_pcp.gif">
            <a:extLst>
              <a:ext uri="{FF2B5EF4-FFF2-40B4-BE49-F238E27FC236}">
                <a16:creationId xmlns:a16="http://schemas.microsoft.com/office/drawing/2014/main" id="{9E9C7B02-AE11-ABBC-76FF-7FF5C23F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5" y="837021"/>
            <a:ext cx="6862716" cy="47923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JJA24_World_tmp.gif">
            <a:extLst>
              <a:ext uri="{FF2B5EF4-FFF2-40B4-BE49-F238E27FC236}">
                <a16:creationId xmlns:a16="http://schemas.microsoft.com/office/drawing/2014/main" id="{CA2E36D3-D7E6-C671-F954-A1CFF179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28" y="838250"/>
            <a:ext cx="6973838" cy="48392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940595" y="589757"/>
            <a:ext cx="7779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its Peak in Nov-Jan, 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El Nino has started declining (Dec, 2023 NINO3.4 Value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Jan, 2024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+1.78, and Feb, was +1.53, March was +1.24, and April, was +0.8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most recent week ending on </a:t>
            </a:r>
            <a:r>
              <a:rPr lang="en-US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 May, 2024, it was </a:t>
            </a:r>
            <a:r>
              <a:rPr lang="en-US" b="1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+0.3.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a declined El Nino state.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is most probable in AMJ, MJJ, JJA, JAS, 2024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most likely from ASO, and remain so onward.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LA NINA, Monsoonal regions of Africa, Asia, MC, Australia, Central America, could experience wetter than normal conditions during their peak seasons (JJA, and JAS of 2024)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While, most of northern South America in JJA, and JAS, while most of southern South America in ASO and SON, and South Africa experience drier than normal conditions!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April, 2024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8797" y="4429074"/>
            <a:ext cx="9126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persisted across the central (across the Date Line),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negative close to SA-coasts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 Indian Ocean, Neutral 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alt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 value is </a:t>
            </a: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+0.22 as of 12 May, 2024),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-2.09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+1.54, TSAI, +1.31, </a:t>
            </a:r>
            <a:r>
              <a:rPr lang="en-US" altLang="en-US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TAtl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+0.86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April, 2024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0432FF"/>
                </a:solidFill>
              </a:rPr>
              <a:t>-0.03 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+0.54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+0.80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+0.93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C4B5DC-FD46-94EB-1CF4-63B8F618646E}"/>
              </a:ext>
            </a:extLst>
          </p:cNvPr>
          <p:cNvCxnSpPr>
            <a:cxnSpLocks/>
          </p:cNvCxnSpPr>
          <p:nvPr/>
        </p:nvCxnSpPr>
        <p:spPr>
          <a:xfrm>
            <a:off x="8155862" y="1943102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BD0BE2-ECAB-AC51-6D97-500CEB1E4B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86231" y="2499949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14FF0-0D22-9221-7ABF-5AC18E7127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6215" y="3065583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A0256-F1C0-5D98-4810-D7A1BC635F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71578" y="361071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F0F5F83-2147-1512-F8C5-B8CE0A5A8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3" y="786572"/>
            <a:ext cx="6180992" cy="35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028407" y="3700813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(~ +1C)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subsurface-to-surface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160E to 150W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(Surface to 50 meter at depth).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993273" y="4676537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have strengthened in the Pacific Ocean and expanded to surface level at far eastern Pacific (</a:t>
            </a:r>
            <a:r>
              <a:rPr lang="en-US" sz="15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W onwards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D5F3B1B6-43C5-59EE-A708-7F222FE087A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4087" r="5895" b="47836"/>
          <a:stretch/>
        </p:blipFill>
        <p:spPr>
          <a:xfrm>
            <a:off x="17584" y="401350"/>
            <a:ext cx="4273062" cy="256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DA0E7-BA3A-BD9E-3BF9-09B3DF5F16BD}"/>
              </a:ext>
            </a:extLst>
          </p:cNvPr>
          <p:cNvSpPr txBox="1"/>
          <p:nvPr/>
        </p:nvSpPr>
        <p:spPr>
          <a:xfrm>
            <a:off x="2702168" y="2226884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March, 2024</a:t>
            </a:r>
          </a:p>
        </p:txBody>
      </p:sp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7E30F96C-1C3E-BE83-9532-8F2E5BCBEF6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051" t="4458" r="4830" b="47892"/>
          <a:stretch/>
        </p:blipFill>
        <p:spPr>
          <a:xfrm>
            <a:off x="18432" y="3008110"/>
            <a:ext cx="4270248" cy="2560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83456B-2B22-A645-5DD7-9E0DD95FD10A}"/>
              </a:ext>
            </a:extLst>
          </p:cNvPr>
          <p:cNvSpPr txBox="1"/>
          <p:nvPr/>
        </p:nvSpPr>
        <p:spPr>
          <a:xfrm>
            <a:off x="2658208" y="4823828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April, 2024</a:t>
            </a: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8FD0D442-FC2D-57AD-D5E8-4BBDCD45B7E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89684" y="35168"/>
            <a:ext cx="32004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EDC59-D252-7900-8A85-F79D9EBF8BDE}"/>
              </a:ext>
            </a:extLst>
          </p:cNvPr>
          <p:cNvSpPr txBox="1"/>
          <p:nvPr/>
        </p:nvSpPr>
        <p:spPr>
          <a:xfrm>
            <a:off x="6822194" y="3054661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May, 2024</a:t>
            </a:r>
          </a:p>
        </p:txBody>
      </p:sp>
      <p:pic>
        <p:nvPicPr>
          <p:cNvPr id="8" name="Picture 7" descr="wkteq_xz.gif">
            <a:extLst>
              <a:ext uri="{FF2B5EF4-FFF2-40B4-BE49-F238E27FC236}">
                <a16:creationId xmlns:a16="http://schemas.microsoft.com/office/drawing/2014/main" id="{4DF54B0B-51E1-B3DB-4C84-953004BC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49" y="418934"/>
            <a:ext cx="3092651" cy="3753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3B76FA-66F8-8E0A-15FE-BB9EB5A06E00}"/>
              </a:ext>
            </a:extLst>
          </p:cNvPr>
          <p:cNvSpPr txBox="1"/>
          <p:nvPr/>
        </p:nvSpPr>
        <p:spPr>
          <a:xfrm>
            <a:off x="3267479" y="3525948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May, 2023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5F1A12-2843-B18C-B991-233900A71817}"/>
              </a:ext>
            </a:extLst>
          </p:cNvPr>
          <p:cNvCxnSpPr>
            <a:cxnSpLocks/>
          </p:cNvCxnSpPr>
          <p:nvPr/>
        </p:nvCxnSpPr>
        <p:spPr>
          <a:xfrm>
            <a:off x="4901939" y="2512516"/>
            <a:ext cx="0" cy="307276"/>
          </a:xfrm>
          <a:prstGeom prst="straightConnector1">
            <a:avLst/>
          </a:prstGeom>
          <a:ln>
            <a:solidFill>
              <a:srgbClr val="FF0A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FC7114-DA53-C80F-DA65-866AE625542E}"/>
              </a:ext>
            </a:extLst>
          </p:cNvPr>
          <p:cNvCxnSpPr>
            <a:cxnSpLocks/>
          </p:cNvCxnSpPr>
          <p:nvPr/>
        </p:nvCxnSpPr>
        <p:spPr>
          <a:xfrm>
            <a:off x="8441795" y="2070944"/>
            <a:ext cx="0" cy="91440"/>
          </a:xfrm>
          <a:prstGeom prst="straightConnector1">
            <a:avLst/>
          </a:prstGeom>
          <a:ln>
            <a:solidFill>
              <a:srgbClr val="FF0A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5224018" y="1107633"/>
            <a:ext cx="3813622" cy="336649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peak levels in November and December 2023, positive anomalies have diminished.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February 2024, negative anomalies have begun to strengthen gradually, nearing an index value of approximately -1.0.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45581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 descr="heat-last-year.gif">
            <a:extLst>
              <a:ext uri="{FF2B5EF4-FFF2-40B4-BE49-F238E27FC236}">
                <a16:creationId xmlns:a16="http://schemas.microsoft.com/office/drawing/2014/main" id="{83505601-B8B6-3368-8337-D8FC3647A57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791" t="6016" r="10261" b="60292"/>
          <a:stretch/>
        </p:blipFill>
        <p:spPr>
          <a:xfrm>
            <a:off x="36024" y="944498"/>
            <a:ext cx="51206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</a:t>
            </a:r>
            <a:r>
              <a:rPr lang="en-US" sz="2400" b="1" dirty="0">
                <a:solidFill>
                  <a:srgbClr val="00B050"/>
                </a:solidFill>
              </a:rPr>
              <a:t>(Blowing close to Normal)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08E0EC74-D144-6A6B-C158-9A38A67A4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7" y="800104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757133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2031325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SOI values is in ENSO-neutral range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April, 2024 it is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-6.3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 is also in ENSO-neutral range,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April, 2024 it is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 descr="soi30.png">
            <a:extLst>
              <a:ext uri="{FF2B5EF4-FFF2-40B4-BE49-F238E27FC236}">
                <a16:creationId xmlns:a16="http://schemas.microsoft.com/office/drawing/2014/main" id="{870ED6F3-5BBA-052F-C586-1065E4BB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84" y="388258"/>
            <a:ext cx="5125915" cy="35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A125B7-D93C-6BDE-6D34-B37987B506ED}"/>
              </a:ext>
            </a:extLst>
          </p:cNvPr>
          <p:cNvSpPr txBox="1"/>
          <p:nvPr/>
        </p:nvSpPr>
        <p:spPr>
          <a:xfrm>
            <a:off x="21993" y="38408"/>
            <a:ext cx="90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Precipitation (</a:t>
            </a:r>
            <a:r>
              <a:rPr lang="en-US" sz="2400" b="1" dirty="0" err="1">
                <a:solidFill>
                  <a:srgbClr val="0432FF"/>
                </a:solidFill>
              </a:rPr>
              <a:t>Prcp</a:t>
            </a:r>
            <a:r>
              <a:rPr lang="en-US" sz="2400" b="1" dirty="0"/>
              <a:t>) April, and Feb to Apr (FMA), 2024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E482C-5691-A43B-D51C-488E0076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" y="546745"/>
            <a:ext cx="5512777" cy="3943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3A910-80DD-16E2-1C0B-6D0ED25FA38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58" y="3300307"/>
            <a:ext cx="3566160" cy="23774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7D36725-0F5A-A3A3-AC66-B4239431610E}"/>
              </a:ext>
            </a:extLst>
          </p:cNvPr>
          <p:cNvSpPr/>
          <p:nvPr/>
        </p:nvSpPr>
        <p:spPr>
          <a:xfrm>
            <a:off x="1195753" y="1318845"/>
            <a:ext cx="64008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CD49ED-9ED0-22F3-5F9B-FF0B8940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630" y="517657"/>
            <a:ext cx="3244299" cy="269315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459002-1753-DDC8-D80A-01B698210AEC}"/>
              </a:ext>
            </a:extLst>
          </p:cNvPr>
          <p:cNvCxnSpPr>
            <a:cxnSpLocks/>
          </p:cNvCxnSpPr>
          <p:nvPr/>
        </p:nvCxnSpPr>
        <p:spPr>
          <a:xfrm flipH="1">
            <a:off x="1084471" y="1638885"/>
            <a:ext cx="111282" cy="482146"/>
          </a:xfrm>
          <a:prstGeom prst="straightConnector1">
            <a:avLst/>
          </a:prstGeom>
          <a:ln w="57150"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5348A9F-C21A-36AB-FE00-D6DC52745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2" y="4583781"/>
            <a:ext cx="3790033" cy="111049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D0AB1D-A87C-2FDF-6B91-07F74B1EC5A6}"/>
              </a:ext>
            </a:extLst>
          </p:cNvPr>
          <p:cNvCxnSpPr>
            <a:cxnSpLocks/>
          </p:cNvCxnSpPr>
          <p:nvPr/>
        </p:nvCxnSpPr>
        <p:spPr>
          <a:xfrm>
            <a:off x="1736760" y="1368284"/>
            <a:ext cx="393698" cy="128060"/>
          </a:xfrm>
          <a:prstGeom prst="straightConnector1">
            <a:avLst/>
          </a:prstGeom>
          <a:ln w="57150"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02ADB9C-55A0-B07D-5BE9-324E6886F67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61228" y="4326902"/>
            <a:ext cx="2286000" cy="13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792</Words>
  <Application>Microsoft Macintosh PowerPoint</Application>
  <PresentationFormat>On-screen Show (16:10)</PresentationFormat>
  <Paragraphs>94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215</cp:revision>
  <dcterms:created xsi:type="dcterms:W3CDTF">2022-09-08T16:50:36Z</dcterms:created>
  <dcterms:modified xsi:type="dcterms:W3CDTF">2024-05-15T14:42:31Z</dcterms:modified>
</cp:coreProperties>
</file>