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84" r:id="rId8"/>
    <p:sldId id="262" r:id="rId9"/>
    <p:sldId id="264" r:id="rId10"/>
    <p:sldId id="285" r:id="rId11"/>
    <p:sldId id="286" r:id="rId12"/>
    <p:sldId id="263" r:id="rId13"/>
    <p:sldId id="266" r:id="rId14"/>
    <p:sldId id="267" r:id="rId15"/>
    <p:sldId id="268" r:id="rId16"/>
    <p:sldId id="269" r:id="rId17"/>
    <p:sldId id="287" r:id="rId18"/>
    <p:sldId id="288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65"/>
  </p:normalViewPr>
  <p:slideViewPr>
    <p:cSldViewPr snapToGrid="0" snapToObjects="1">
      <p:cViewPr varScale="1">
        <p:scale>
          <a:sx n="107" d="100"/>
          <a:sy n="107" d="100"/>
        </p:scale>
        <p:origin x="56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RITemplate_may20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34400" cy="6400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93B8CA-5091-6042-83E5-D0BF87F3CD54}"/>
              </a:ext>
            </a:extLst>
          </p:cNvPr>
          <p:cNvSpPr/>
          <p:nvPr/>
        </p:nvSpPr>
        <p:spPr>
          <a:xfrm>
            <a:off x="182880" y="662940"/>
            <a:ext cx="8534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spc="130" dirty="0">
                <a:solidFill>
                  <a:srgbClr val="FFFFFF"/>
                </a:solidFill>
                <a:latin typeface="Gill Sans MT"/>
                <a:ea typeface="ＭＳ Ｐゴシック" charset="0"/>
                <a:cs typeface="Gill Sans MT"/>
                <a:sym typeface="Helvetica" charset="0"/>
              </a:rPr>
              <a:t>ENSO and Climate Outlook  </a:t>
            </a:r>
          </a:p>
          <a:p>
            <a:pPr algn="ctr">
              <a:defRPr/>
            </a:pPr>
            <a:r>
              <a:rPr lang="en-US" sz="3200" b="1" spc="130" dirty="0">
                <a:solidFill>
                  <a:srgbClr val="FFFFFF"/>
                </a:solidFill>
                <a:latin typeface="Gill Sans MT"/>
                <a:ea typeface="ＭＳ Ｐゴシック" charset="0"/>
                <a:cs typeface="Gill Sans MT"/>
                <a:sym typeface="Helvetica" charset="0"/>
              </a:rPr>
              <a:t>May 2021:</a:t>
            </a:r>
          </a:p>
          <a:p>
            <a:pPr algn="ctr">
              <a:defRPr/>
            </a:pPr>
            <a:endParaRPr lang="en-US" sz="3200" b="1" spc="130" dirty="0">
              <a:solidFill>
                <a:srgbClr val="FFFFFF"/>
              </a:solidFill>
              <a:latin typeface="Gill Sans MT"/>
              <a:ea typeface="ＭＳ Ｐゴシック" charset="0"/>
              <a:cs typeface="Gill Sans MT"/>
              <a:sym typeface="Helvetica" charset="0"/>
            </a:endParaRPr>
          </a:p>
          <a:p>
            <a:pPr algn="ctr">
              <a:defRPr/>
            </a:pPr>
            <a:r>
              <a:rPr lang="en-US" sz="3200" spc="130" dirty="0">
                <a:solidFill>
                  <a:srgbClr val="B4FFFF"/>
                </a:solidFill>
                <a:latin typeface="Gill Sans MT"/>
                <a:ea typeface="ＭＳ Ｐゴシック" charset="0"/>
                <a:cs typeface="Gill Sans MT"/>
                <a:sym typeface="Helvetica" charset="0"/>
              </a:rPr>
              <a:t>ENSO-Neutral Conditions Ahead,</a:t>
            </a:r>
          </a:p>
          <a:p>
            <a:pPr algn="ctr">
              <a:defRPr/>
            </a:pPr>
            <a:r>
              <a:rPr lang="en-US" sz="3200" spc="130" dirty="0">
                <a:solidFill>
                  <a:srgbClr val="B4FFFF"/>
                </a:solidFill>
                <a:latin typeface="Gill Sans MT"/>
                <a:ea typeface="ＭＳ Ｐゴシック" charset="0"/>
                <a:cs typeface="Gill Sans MT"/>
                <a:sym typeface="Helvetica" charset="0"/>
              </a:rPr>
              <a:t>Probably.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4FE7FF-1D84-724F-B82C-D00C3BA12D9F}"/>
              </a:ext>
            </a:extLst>
          </p:cNvPr>
          <p:cNvSpPr txBox="1"/>
          <p:nvPr/>
        </p:nvSpPr>
        <p:spPr>
          <a:xfrm>
            <a:off x="880110" y="1771650"/>
            <a:ext cx="76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50A32D-9B94-E841-ABCF-160383C8D002}"/>
              </a:ext>
            </a:extLst>
          </p:cNvPr>
          <p:cNvSpPr txBox="1"/>
          <p:nvPr/>
        </p:nvSpPr>
        <p:spPr>
          <a:xfrm>
            <a:off x="880110" y="4107180"/>
            <a:ext cx="114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ANOMALY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722705-7017-1344-88A9-3E1CF46D3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897" y="323850"/>
            <a:ext cx="5118022" cy="6400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59CA5A-81E3-B34A-87CC-69D71E1CA56A}"/>
              </a:ext>
            </a:extLst>
          </p:cNvPr>
          <p:cNvSpPr txBox="1"/>
          <p:nvPr/>
        </p:nvSpPr>
        <p:spPr>
          <a:xfrm>
            <a:off x="6887945" y="760020"/>
            <a:ext cx="2247667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Analysis directly</a:t>
            </a:r>
            <a:br>
              <a:rPr lang="en-US" dirty="0"/>
            </a:br>
            <a:r>
              <a:rPr lang="en-US" dirty="0"/>
              <a:t>from TOGA-TAO buoy </a:t>
            </a:r>
            <a:br>
              <a:rPr lang="en-US" dirty="0"/>
            </a:br>
            <a:r>
              <a:rPr lang="en-US" dirty="0"/>
              <a:t>measurements.</a:t>
            </a:r>
          </a:p>
        </p:txBody>
      </p:sp>
    </p:spTree>
    <p:extLst>
      <p:ext uri="{BB962C8B-B14F-4D97-AF65-F5344CB8AC3E}">
        <p14:creationId xmlns:p14="http://schemas.microsoft.com/office/powerpoint/2010/main" val="2148374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86ED5C-53DA-004F-B7DB-5C7B7B237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897" y="323850"/>
            <a:ext cx="5118022" cy="6400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6C3C09-7AC3-8645-9343-FC4D101D6C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237"/>
          <a:stretch/>
        </p:blipFill>
        <p:spPr>
          <a:xfrm>
            <a:off x="1922897" y="844755"/>
            <a:ext cx="5118022" cy="286516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7998B0D-9742-3943-A81C-93719C729C5F}"/>
              </a:ext>
            </a:extLst>
          </p:cNvPr>
          <p:cNvGrpSpPr/>
          <p:nvPr/>
        </p:nvGrpSpPr>
        <p:grpSpPr>
          <a:xfrm>
            <a:off x="1965986" y="263047"/>
            <a:ext cx="5118022" cy="923330"/>
            <a:chOff x="1878304" y="275573"/>
            <a:chExt cx="5118022" cy="92333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E75C9D0-BDCC-6A47-88F5-A6EF5FCACA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24" b="85351"/>
            <a:stretch/>
          </p:blipFill>
          <p:spPr>
            <a:xfrm>
              <a:off x="1878304" y="275573"/>
              <a:ext cx="5118022" cy="92333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E0F4992-820E-0E43-AE47-749218FD7C03}"/>
                </a:ext>
              </a:extLst>
            </p:cNvPr>
            <p:cNvSpPr/>
            <p:nvPr/>
          </p:nvSpPr>
          <p:spPr>
            <a:xfrm>
              <a:off x="2567836" y="663879"/>
              <a:ext cx="1290180" cy="27557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5DBB90F-8590-0647-8D26-B3D27C3AB9C9}"/>
              </a:ext>
            </a:extLst>
          </p:cNvPr>
          <p:cNvSpPr txBox="1"/>
          <p:nvPr/>
        </p:nvSpPr>
        <p:spPr>
          <a:xfrm>
            <a:off x="880110" y="1771650"/>
            <a:ext cx="1005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Last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Month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(Apr ‘21)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3651DD-75F1-9E4D-999F-C3DFE1B5400C}"/>
              </a:ext>
            </a:extLst>
          </p:cNvPr>
          <p:cNvSpPr txBox="1"/>
          <p:nvPr/>
        </p:nvSpPr>
        <p:spPr>
          <a:xfrm>
            <a:off x="880110" y="4107180"/>
            <a:ext cx="795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Last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5 Days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D59CF1-34FE-9941-B60E-FF8E05BECCD3}"/>
              </a:ext>
            </a:extLst>
          </p:cNvPr>
          <p:cNvSpPr txBox="1"/>
          <p:nvPr/>
        </p:nvSpPr>
        <p:spPr>
          <a:xfrm>
            <a:off x="6887945" y="760020"/>
            <a:ext cx="2247667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Analysis directly</a:t>
            </a:r>
            <a:br>
              <a:rPr lang="en-US" dirty="0"/>
            </a:br>
            <a:r>
              <a:rPr lang="en-US" dirty="0"/>
              <a:t>from TOGA-TAO buoy </a:t>
            </a:r>
            <a:br>
              <a:rPr lang="en-US" dirty="0"/>
            </a:br>
            <a:r>
              <a:rPr lang="en-US" dirty="0"/>
              <a:t>measurements.</a:t>
            </a:r>
          </a:p>
        </p:txBody>
      </p:sp>
    </p:spTree>
    <p:extLst>
      <p:ext uri="{BB962C8B-B14F-4D97-AF65-F5344CB8AC3E}">
        <p14:creationId xmlns:p14="http://schemas.microsoft.com/office/powerpoint/2010/main" val="757930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t-last-yea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829675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wnd_sst_iso20_anom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945267" cy="59436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EAF4720-1A48-1941-94FB-8CA963E7210B}"/>
              </a:ext>
            </a:extLst>
          </p:cNvPr>
          <p:cNvCxnSpPr>
            <a:cxnSpLocks/>
          </p:cNvCxnSpPr>
          <p:nvPr/>
        </p:nvCxnSpPr>
        <p:spPr>
          <a:xfrm flipH="1">
            <a:off x="1376238" y="4726712"/>
            <a:ext cx="57001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2020BA4-F408-6845-9FF4-0A152F198E36}"/>
              </a:ext>
            </a:extLst>
          </p:cNvPr>
          <p:cNvCxnSpPr>
            <a:cxnSpLocks/>
          </p:cNvCxnSpPr>
          <p:nvPr/>
        </p:nvCxnSpPr>
        <p:spPr>
          <a:xfrm>
            <a:off x="2252380" y="4726712"/>
            <a:ext cx="41761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no34.rescaling.NMM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008112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8011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8011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522" y="1156276"/>
            <a:ext cx="8573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86940" y="1316401"/>
            <a:ext cx="3243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April Forecast</a:t>
            </a:r>
          </a:p>
        </p:txBody>
      </p:sp>
      <p:pic>
        <p:nvPicPr>
          <p:cNvPr id="3" name="Picture 2" descr="april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97" y="0"/>
            <a:ext cx="8224603" cy="6765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1560" y="971610"/>
            <a:ext cx="3243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April Forecast</a:t>
            </a:r>
          </a:p>
        </p:txBody>
      </p:sp>
    </p:spTree>
    <p:extLst>
      <p:ext uri="{BB962C8B-B14F-4D97-AF65-F5344CB8AC3E}">
        <p14:creationId xmlns:p14="http://schemas.microsoft.com/office/powerpoint/2010/main" val="39491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522" y="1156276"/>
            <a:ext cx="8573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86940" y="1316401"/>
            <a:ext cx="3243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April Forecast</a:t>
            </a:r>
          </a:p>
        </p:txBody>
      </p:sp>
      <p:pic>
        <p:nvPicPr>
          <p:cNvPr id="2" name="Picture 1" descr="may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97" y="0"/>
            <a:ext cx="8224603" cy="6765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1560" y="971610"/>
            <a:ext cx="3243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Current Forecast</a:t>
            </a:r>
          </a:p>
        </p:txBody>
      </p:sp>
    </p:spTree>
    <p:extLst>
      <p:ext uri="{BB962C8B-B14F-4D97-AF65-F5344CB8AC3E}">
        <p14:creationId xmlns:p14="http://schemas.microsoft.com/office/powerpoint/2010/main" val="1801676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915400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t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1828800"/>
            <a:ext cx="8303741" cy="3657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BDCF60-9768-A547-BF77-208FD60A0821}"/>
              </a:ext>
            </a:extLst>
          </p:cNvPr>
          <p:cNvSpPr/>
          <p:nvPr/>
        </p:nvSpPr>
        <p:spPr>
          <a:xfrm>
            <a:off x="4323908" y="3645195"/>
            <a:ext cx="1020725" cy="23391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BD7F9A-B5B7-1C41-8060-32405EBF4B12}"/>
              </a:ext>
            </a:extLst>
          </p:cNvPr>
          <p:cNvSpPr txBox="1"/>
          <p:nvPr/>
        </p:nvSpPr>
        <p:spPr>
          <a:xfrm>
            <a:off x="1122744" y="335666"/>
            <a:ext cx="56683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Weekly Sea Surface Temperature Anomalies</a:t>
            </a:r>
            <a:br>
              <a:rPr lang="en-US" dirty="0"/>
            </a:br>
            <a:r>
              <a:rPr lang="en-US" i="1" dirty="0"/>
              <a:t>(includes satellite data)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60941A-A57F-914D-8D17-CD99D52AD264}"/>
              </a:ext>
            </a:extLst>
          </p:cNvPr>
          <p:cNvSpPr txBox="1"/>
          <p:nvPr/>
        </p:nvSpPr>
        <p:spPr>
          <a:xfrm>
            <a:off x="3467595" y="5771408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NINO3.4 = -0.3 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915400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_tmpsfc_season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285825" cy="6400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79C9A8-F94A-714F-A69F-3F3682764663}"/>
              </a:ext>
            </a:extLst>
          </p:cNvPr>
          <p:cNvSpPr txBox="1"/>
          <p:nvPr/>
        </p:nvSpPr>
        <p:spPr>
          <a:xfrm>
            <a:off x="0" y="4749"/>
            <a:ext cx="1535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Includes NASA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_tmpsfc_season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285825" cy="6400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BF3B14-6027-BE4B-93C2-15879A66ACBA}"/>
              </a:ext>
            </a:extLst>
          </p:cNvPr>
          <p:cNvSpPr txBox="1"/>
          <p:nvPr/>
        </p:nvSpPr>
        <p:spPr>
          <a:xfrm>
            <a:off x="0" y="4749"/>
            <a:ext cx="1535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Includes NASA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_tmpsfc_season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285825" cy="6400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6EED90-5FFF-7F44-AF1C-B43AE3FE841D}"/>
              </a:ext>
            </a:extLst>
          </p:cNvPr>
          <p:cNvSpPr txBox="1"/>
          <p:nvPr/>
        </p:nvSpPr>
        <p:spPr>
          <a:xfrm>
            <a:off x="0" y="4749"/>
            <a:ext cx="1535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Includes NASA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_tmpsfc_season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285825" cy="6400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E795C9-FE3B-D74B-AE5A-075BA6D980AE}"/>
              </a:ext>
            </a:extLst>
          </p:cNvPr>
          <p:cNvSpPr txBox="1"/>
          <p:nvPr/>
        </p:nvSpPr>
        <p:spPr>
          <a:xfrm>
            <a:off x="0" y="4749"/>
            <a:ext cx="1535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Includes NASA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JA21_World_pc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11379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S21_World_pc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O21_World_pc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N21_World_pc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JA21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ta_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421" y="457200"/>
            <a:ext cx="5166880" cy="5943600"/>
          </a:xfrm>
          <a:prstGeom prst="rect">
            <a:avLst/>
          </a:prstGeom>
        </p:spPr>
      </p:pic>
      <p:sp>
        <p:nvSpPr>
          <p:cNvPr id="3" name="5-Point Star 2">
            <a:extLst>
              <a:ext uri="{FF2B5EF4-FFF2-40B4-BE49-F238E27FC236}">
                <a16:creationId xmlns:a16="http://schemas.microsoft.com/office/drawing/2014/main" id="{EBCB3F58-5C99-E541-85C7-D909C0014CED}"/>
              </a:ext>
            </a:extLst>
          </p:cNvPr>
          <p:cNvSpPr/>
          <p:nvPr/>
        </p:nvSpPr>
        <p:spPr>
          <a:xfrm>
            <a:off x="6998775" y="2245490"/>
            <a:ext cx="729205" cy="70605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D9FA6A-B76F-7541-BA47-E9A973E1C51C}"/>
              </a:ext>
            </a:extLst>
          </p:cNvPr>
          <p:cNvSpPr txBox="1"/>
          <p:nvPr/>
        </p:nvSpPr>
        <p:spPr>
          <a:xfrm>
            <a:off x="7832152" y="2199190"/>
            <a:ext cx="10832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</a:t>
            </a:r>
            <a:br>
              <a:rPr lang="en-US" dirty="0"/>
            </a:br>
            <a:r>
              <a:rPr lang="en-US" dirty="0"/>
              <a:t>the SST</a:t>
            </a:r>
          </a:p>
          <a:p>
            <a:r>
              <a:rPr lang="en-US" dirty="0"/>
              <a:t>Index</a:t>
            </a:r>
          </a:p>
          <a:p>
            <a:r>
              <a:rPr lang="en-US" dirty="0"/>
              <a:t>predicted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FE096A-AB08-B343-873E-B27749B4FF7B}"/>
              </a:ext>
            </a:extLst>
          </p:cNvPr>
          <p:cNvSpPr txBox="1"/>
          <p:nvPr/>
        </p:nvSpPr>
        <p:spPr>
          <a:xfrm>
            <a:off x="6810301" y="742950"/>
            <a:ext cx="1475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Near Dateline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7E3F7F-76EC-584A-A9F0-93BA44C06929}"/>
              </a:ext>
            </a:extLst>
          </p:cNvPr>
          <p:cNvSpPr txBox="1"/>
          <p:nvPr/>
        </p:nvSpPr>
        <p:spPr>
          <a:xfrm>
            <a:off x="6810301" y="3810000"/>
            <a:ext cx="1872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Eastern Eq. Pacific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6E5A9-AD15-D14C-A375-91446E7E93D9}"/>
              </a:ext>
            </a:extLst>
          </p:cNvPr>
          <p:cNvSpPr txBox="1"/>
          <p:nvPr/>
        </p:nvSpPr>
        <p:spPr>
          <a:xfrm>
            <a:off x="6810301" y="5147310"/>
            <a:ext cx="2280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Off Coast of </a:t>
            </a:r>
            <a:r>
              <a:rPr lang="en-US" i="1" dirty="0" err="1"/>
              <a:t>S.America</a:t>
            </a:r>
            <a:endParaRPr lang="en-US" i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S21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O21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N21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i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182880"/>
            <a:ext cx="8495071" cy="5943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1178F1-C695-1546-8F0D-8EF9CEFA1D18}"/>
              </a:ext>
            </a:extLst>
          </p:cNvPr>
          <p:cNvSpPr txBox="1"/>
          <p:nvPr/>
        </p:nvSpPr>
        <p:spPr>
          <a:xfrm>
            <a:off x="5810493" y="277793"/>
            <a:ext cx="251459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Tahiti</a:t>
            </a:r>
            <a:r>
              <a:rPr lang="en-US" baseline="-25000" dirty="0" err="1"/>
              <a:t>SLP</a:t>
            </a:r>
            <a:r>
              <a:rPr lang="en-US" dirty="0"/>
              <a:t> – </a:t>
            </a:r>
            <a:r>
              <a:rPr lang="en-US" dirty="0" err="1"/>
              <a:t>Darwin,AUS</a:t>
            </a:r>
            <a:r>
              <a:rPr lang="en-US" baseline="-25000" dirty="0" err="1"/>
              <a:t>SLP</a:t>
            </a:r>
            <a:endParaRPr lang="en-US" baseline="-25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_seaso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32261"/>
            <a:ext cx="8229600" cy="3200400"/>
          </a:xfrm>
          <a:prstGeom prst="rect">
            <a:avLst/>
          </a:prstGeom>
        </p:spPr>
      </p:pic>
      <p:pic>
        <p:nvPicPr>
          <p:cNvPr id="3" name="Picture 2" descr="pr_anom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3632661"/>
            <a:ext cx="8229600" cy="3200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4A592D-D79B-4848-84BA-B1C9A2EB4D79}"/>
              </a:ext>
            </a:extLst>
          </p:cNvPr>
          <p:cNvSpPr txBox="1"/>
          <p:nvPr/>
        </p:nvSpPr>
        <p:spPr>
          <a:xfrm>
            <a:off x="182880" y="0"/>
            <a:ext cx="3152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Precipitation Anomalies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ra_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925" y="353291"/>
            <a:ext cx="5914037" cy="77724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A4A9D5D-932D-5148-A652-8CF503F7A41A}"/>
              </a:ext>
            </a:extLst>
          </p:cNvPr>
          <p:cNvCxnSpPr>
            <a:cxnSpLocks/>
          </p:cNvCxnSpPr>
          <p:nvPr/>
        </p:nvCxnSpPr>
        <p:spPr>
          <a:xfrm flipH="1">
            <a:off x="4665937" y="5014383"/>
            <a:ext cx="1057969" cy="105252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006EC31-12F8-6A4B-9CEA-B611B7C9E203}"/>
              </a:ext>
            </a:extLst>
          </p:cNvPr>
          <p:cNvCxnSpPr>
            <a:cxnSpLocks/>
          </p:cNvCxnSpPr>
          <p:nvPr/>
        </p:nvCxnSpPr>
        <p:spPr>
          <a:xfrm flipV="1">
            <a:off x="1413038" y="4636228"/>
            <a:ext cx="2652985" cy="378155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CD11273-6B38-C046-8D9C-2E19DA98EF73}"/>
              </a:ext>
            </a:extLst>
          </p:cNvPr>
          <p:cNvSpPr txBox="1"/>
          <p:nvPr/>
        </p:nvSpPr>
        <p:spPr>
          <a:xfrm>
            <a:off x="624822" y="4873705"/>
            <a:ext cx="852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Wetter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ADC7F9-0E1B-AC4C-862D-D4CDA235335D}"/>
              </a:ext>
            </a:extLst>
          </p:cNvPr>
          <p:cNvSpPr txBox="1"/>
          <p:nvPr/>
        </p:nvSpPr>
        <p:spPr>
          <a:xfrm>
            <a:off x="5675101" y="4766857"/>
            <a:ext cx="665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Drier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t_wind_5day_drup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914400"/>
            <a:ext cx="9023684" cy="457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3A3832-712F-4A47-8C34-99FEECD4FE93}"/>
              </a:ext>
            </a:extLst>
          </p:cNvPr>
          <p:cNvSpPr/>
          <p:nvPr/>
        </p:nvSpPr>
        <p:spPr>
          <a:xfrm>
            <a:off x="4049623" y="3870826"/>
            <a:ext cx="2790564" cy="5705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69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t_wind_5day_drup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914400"/>
            <a:ext cx="9023684" cy="457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1FD710-D488-0148-A5B6-9418093394E1}"/>
              </a:ext>
            </a:extLst>
          </p:cNvPr>
          <p:cNvSpPr/>
          <p:nvPr/>
        </p:nvSpPr>
        <p:spPr>
          <a:xfrm>
            <a:off x="4049623" y="3870826"/>
            <a:ext cx="2790564" cy="5705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kteq_xz.gif"/>
          <p:cNvPicPr>
            <a:picLocks noChangeAspect="1"/>
          </p:cNvPicPr>
          <p:nvPr/>
        </p:nvPicPr>
        <p:blipFill rotWithShape="1">
          <a:blip r:embed="rId2"/>
          <a:srcRect b="47569"/>
          <a:stretch/>
        </p:blipFill>
        <p:spPr>
          <a:xfrm>
            <a:off x="2098964" y="3092334"/>
            <a:ext cx="4946073" cy="3355967"/>
          </a:xfrm>
          <a:prstGeom prst="rect">
            <a:avLst/>
          </a:prstGeom>
        </p:spPr>
      </p:pic>
      <p:pic>
        <p:nvPicPr>
          <p:cNvPr id="3" name="Picture 2" descr="wkteq_xz.gif">
            <a:extLst>
              <a:ext uri="{FF2B5EF4-FFF2-40B4-BE49-F238E27FC236}">
                <a16:creationId xmlns:a16="http://schemas.microsoft.com/office/drawing/2014/main" id="{FE6C5A43-88A7-8E4E-86F1-97B0FF0D1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948"/>
          <a:stretch/>
        </p:blipFill>
        <p:spPr>
          <a:xfrm>
            <a:off x="2098964" y="182880"/>
            <a:ext cx="4946073" cy="30757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21BED5-AC3D-134F-AD3A-15AF03E7E90A}"/>
              </a:ext>
            </a:extLst>
          </p:cNvPr>
          <p:cNvSpPr txBox="1"/>
          <p:nvPr/>
        </p:nvSpPr>
        <p:spPr>
          <a:xfrm>
            <a:off x="6951024" y="273132"/>
            <a:ext cx="1901803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GODAS* Analysis</a:t>
            </a:r>
          </a:p>
          <a:p>
            <a:r>
              <a:rPr lang="en-US" i="1" dirty="0"/>
              <a:t>Used to initialize</a:t>
            </a:r>
            <a:br>
              <a:rPr lang="en-US" i="1" dirty="0"/>
            </a:br>
            <a:r>
              <a:rPr lang="en-US" i="1" dirty="0"/>
              <a:t>CFSv2 and CCSM4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B4F0C5-B352-374A-8B8C-0BCB225AB3EE}"/>
              </a:ext>
            </a:extLst>
          </p:cNvPr>
          <p:cNvSpPr txBox="1"/>
          <p:nvPr/>
        </p:nvSpPr>
        <p:spPr>
          <a:xfrm>
            <a:off x="403761" y="6495803"/>
            <a:ext cx="4008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Global Ocean Data Assimilation 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76BD5C-9147-AD42-9885-981F9EE09488}"/>
              </a:ext>
            </a:extLst>
          </p:cNvPr>
          <p:cNvSpPr txBox="1"/>
          <p:nvPr/>
        </p:nvSpPr>
        <p:spPr>
          <a:xfrm>
            <a:off x="880110" y="1771650"/>
            <a:ext cx="76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2EF409-A2A0-7940-8B50-705422FB6AB5}"/>
              </a:ext>
            </a:extLst>
          </p:cNvPr>
          <p:cNvSpPr txBox="1"/>
          <p:nvPr/>
        </p:nvSpPr>
        <p:spPr>
          <a:xfrm>
            <a:off x="880110" y="4107180"/>
            <a:ext cx="114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ANOMALY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84</Words>
  <Application>Microsoft Macintosh PowerPoint</Application>
  <PresentationFormat>On-screen Show (4:3)</PresentationFormat>
  <Paragraphs>36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>generated using python-pptx</dc:description>
  <cp:lastModifiedBy>Microsoft Office User</cp:lastModifiedBy>
  <cp:revision>4</cp:revision>
  <dcterms:created xsi:type="dcterms:W3CDTF">2013-01-27T09:14:16Z</dcterms:created>
  <dcterms:modified xsi:type="dcterms:W3CDTF">2021-05-20T15:27:32Z</dcterms:modified>
  <cp:category/>
</cp:coreProperties>
</file>