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83" r:id="rId2"/>
    <p:sldId id="257" r:id="rId3"/>
    <p:sldId id="382" r:id="rId4"/>
    <p:sldId id="261" r:id="rId5"/>
    <p:sldId id="355" r:id="rId6"/>
    <p:sldId id="406" r:id="rId7"/>
    <p:sldId id="395" r:id="rId8"/>
    <p:sldId id="319" r:id="rId9"/>
    <p:sldId id="407" r:id="rId10"/>
    <p:sldId id="408" r:id="rId11"/>
    <p:sldId id="381" r:id="rId12"/>
    <p:sldId id="267" r:id="rId13"/>
    <p:sldId id="268" r:id="rId14"/>
    <p:sldId id="331" r:id="rId15"/>
    <p:sldId id="401" r:id="rId16"/>
    <p:sldId id="272" r:id="rId17"/>
    <p:sldId id="273" r:id="rId18"/>
    <p:sldId id="274" r:id="rId19"/>
    <p:sldId id="399" r:id="rId20"/>
    <p:sldId id="276" r:id="rId21"/>
    <p:sldId id="277" r:id="rId22"/>
    <p:sldId id="278" r:id="rId23"/>
    <p:sldId id="400" r:id="rId24"/>
    <p:sldId id="280" r:id="rId25"/>
    <p:sldId id="281" r:id="rId26"/>
    <p:sldId id="282" r:id="rId27"/>
    <p:sldId id="318" r:id="rId2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AFF"/>
    <a:srgbClr val="011893"/>
    <a:srgbClr val="0432FF"/>
    <a:srgbClr val="941651"/>
    <a:srgbClr val="009051"/>
    <a:srgbClr val="5E9800"/>
    <a:srgbClr val="66A107"/>
    <a:srgbClr val="74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0"/>
    <p:restoredTop sz="94762"/>
  </p:normalViewPr>
  <p:slideViewPr>
    <p:cSldViewPr snapToGrid="0" snapToObjects="1">
      <p:cViewPr varScale="1">
        <p:scale>
          <a:sx n="145" d="100"/>
          <a:sy n="145" d="100"/>
        </p:scale>
        <p:origin x="1120" y="184"/>
      </p:cViewPr>
      <p:guideLst>
        <p:guide orient="horz" pos="1800"/>
        <p:guide pos="3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49C4D-AD17-7F48-82FF-B48078E7A774}" type="datetimeFigureOut">
              <a:rPr lang="en-US" smtClean="0"/>
              <a:t>3/20/24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13A70-001C-284F-9C3D-55B566BA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9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13A70-001C-284F-9C3D-55B566BA34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1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7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0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5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3/20/24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9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3/20/24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8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3/20/24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1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3/20/24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3/20/24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3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3/20/24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3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92840-3B1F-3D41-8390-8D974439144B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5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ridl.ldeo.columbia.edu/maproom/Global/Ocean_Temp/ERSST_Anomaly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bom.gov.au/climate/enso/#tabs=Pacific-Ocean&amp;pacific=SO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D42727-7D54-F041-A0CD-752663A2960C}"/>
              </a:ext>
            </a:extLst>
          </p:cNvPr>
          <p:cNvGrpSpPr/>
          <p:nvPr/>
        </p:nvGrpSpPr>
        <p:grpSpPr>
          <a:xfrm>
            <a:off x="0" y="-5"/>
            <a:ext cx="9144000" cy="5715000"/>
            <a:chOff x="182880" y="182880"/>
            <a:chExt cx="8534400" cy="6400800"/>
          </a:xfrm>
        </p:grpSpPr>
        <p:pic>
          <p:nvPicPr>
            <p:cNvPr id="2" name="Picture 1" descr="IRITemplate_may201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82880"/>
              <a:ext cx="8534400" cy="6400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8C44B9-764F-014A-BFF7-FBDD1FAD95B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01" y="5659831"/>
              <a:ext cx="3200400" cy="9144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4F98BF6-C0C0-1248-A8A1-D293EB7C691A}"/>
              </a:ext>
            </a:extLst>
          </p:cNvPr>
          <p:cNvSpPr txBox="1"/>
          <p:nvPr/>
        </p:nvSpPr>
        <p:spPr>
          <a:xfrm>
            <a:off x="67941" y="3816393"/>
            <a:ext cx="4405373" cy="810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Jeffrey </a:t>
            </a:r>
            <a:r>
              <a:rPr lang="en-US" sz="1167" b="1" dirty="0" err="1">
                <a:solidFill>
                  <a:schemeClr val="bg2">
                    <a:lumMod val="90000"/>
                  </a:schemeClr>
                </a:solidFill>
              </a:rPr>
              <a:t>Turmelle</a:t>
            </a:r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 and Jing Yuan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forecast processing and web updates</a:t>
            </a:r>
          </a:p>
          <a:p>
            <a:r>
              <a:rPr lang="en-US" sz="1167" b="1" dirty="0" err="1">
                <a:solidFill>
                  <a:schemeClr val="bg2">
                    <a:lumMod val="90000"/>
                  </a:schemeClr>
                </a:solidFill>
              </a:rPr>
              <a:t>Cuihua</a:t>
            </a:r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 Li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Draft PowerPoint development</a:t>
            </a:r>
          </a:p>
          <a:p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IRI’s Climate Group, led by Dr. Andrew Robertson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</a:t>
            </a:r>
            <a:br>
              <a:rPr lang="en-US" sz="1167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Forecast system development, ongoing innovation, and verification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026269D-456A-E438-5D8A-893F34ABE8E1}"/>
              </a:ext>
            </a:extLst>
          </p:cNvPr>
          <p:cNvSpPr txBox="1">
            <a:spLocks/>
          </p:cNvSpPr>
          <p:nvPr/>
        </p:nvSpPr>
        <p:spPr>
          <a:xfrm>
            <a:off x="67940" y="2137653"/>
            <a:ext cx="3029887" cy="136680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91453">
              <a:spcBef>
                <a:spcPts val="25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3333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M. </a:t>
            </a:r>
            <a:r>
              <a:rPr lang="en-US" sz="3333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</a:t>
            </a:r>
            <a:r>
              <a:rPr lang="en-US" sz="3333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Ehsan</a:t>
            </a:r>
          </a:p>
          <a:p>
            <a:pPr marL="0" indent="0" defTabSz="291453">
              <a:spcBef>
                <a:spcPts val="25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975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</a:t>
            </a:r>
            <a:r>
              <a:rPr lang="en-US" sz="1417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(</a:t>
            </a:r>
            <a:r>
              <a:rPr lang="en-US" sz="1417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azhar@iri.columbia.edu</a:t>
            </a:r>
            <a:r>
              <a:rPr lang="en-US" sz="1417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)</a:t>
            </a:r>
          </a:p>
          <a:p>
            <a:pPr marL="0" indent="0" defTabSz="291453">
              <a:spcBef>
                <a:spcPts val="187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125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Associate Research Scientist</a:t>
            </a:r>
          </a:p>
          <a:p>
            <a:pPr marL="0" indent="0" defTabSz="291453">
              <a:spcBef>
                <a:spcPts val="187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125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IRI ENSO and Climate Forecast Lead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E06E84-1F36-AC91-7507-88089E5A55FD}"/>
              </a:ext>
            </a:extLst>
          </p:cNvPr>
          <p:cNvSpPr/>
          <p:nvPr/>
        </p:nvSpPr>
        <p:spPr>
          <a:xfrm>
            <a:off x="-3247" y="-62"/>
            <a:ext cx="9144000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13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ENSO and Climate Outlook in </a:t>
            </a:r>
          </a:p>
          <a:p>
            <a:pPr algn="ctr">
              <a:defRPr/>
            </a:pPr>
            <a:r>
              <a:rPr lang="en-US" sz="3600" b="1" spc="13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March,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C702E-6BCB-6C31-12B9-C0B77F452A97}"/>
              </a:ext>
            </a:extLst>
          </p:cNvPr>
          <p:cNvSpPr txBox="1"/>
          <p:nvPr/>
        </p:nvSpPr>
        <p:spPr>
          <a:xfrm>
            <a:off x="1072661" y="1209059"/>
            <a:ext cx="7095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El Niño's Tenacity</a:t>
            </a:r>
            <a:r>
              <a:rPr lang="en-US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: Clinging on in the MJO’s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Spring </a:t>
            </a:r>
            <a:r>
              <a:rPr lang="en-US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Dance Party!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E613CD-5304-269C-725C-D64FAD71916F}"/>
              </a:ext>
            </a:extLst>
          </p:cNvPr>
          <p:cNvSpPr txBox="1"/>
          <p:nvPr/>
        </p:nvSpPr>
        <p:spPr>
          <a:xfrm>
            <a:off x="0" y="0"/>
            <a:ext cx="6501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MJO-Index State (</a:t>
            </a:r>
            <a:r>
              <a:rPr lang="en-US" sz="2400" b="1" dirty="0">
                <a:solidFill>
                  <a:srgbClr val="FF0000"/>
                </a:solidFill>
              </a:rPr>
              <a:t>MJO</a:t>
            </a:r>
            <a:r>
              <a:rPr lang="en-US" sz="2400" b="1" dirty="0"/>
              <a:t>)</a:t>
            </a:r>
            <a:endParaRPr lang="en-US" sz="2400" b="1" dirty="0">
              <a:solidFill>
                <a:srgbClr val="0432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E2B2B-3B40-4322-E17C-399F083E6DC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4052" y="673674"/>
            <a:ext cx="4114800" cy="5029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48B731-44F2-1F1F-9EDD-AEF00FADD24B}"/>
              </a:ext>
            </a:extLst>
          </p:cNvPr>
          <p:cNvSpPr txBox="1"/>
          <p:nvPr/>
        </p:nvSpPr>
        <p:spPr>
          <a:xfrm>
            <a:off x="4176074" y="3305165"/>
            <a:ext cx="4920791" cy="2369880"/>
          </a:xfrm>
          <a:prstGeom prst="rect">
            <a:avLst/>
          </a:prstGeom>
          <a:solidFill>
            <a:schemeClr val="bg1"/>
          </a:solidFill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During MJO Phases 6 and 7, there is often </a:t>
            </a:r>
            <a:r>
              <a:rPr lang="en-US" sz="1600" dirty="0">
                <a:solidFill>
                  <a:srgbClr val="0432FF"/>
                </a:solidFill>
              </a:rPr>
              <a:t>enhanced convection and rainfall activity over the central-western Pacific</a:t>
            </a:r>
            <a:r>
              <a:rPr lang="en-US" sz="1600" dirty="0"/>
              <a:t> and,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Suppression of convection over the eastern Pacific.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This can lead to the weakening or suppression of trade winds in the central and eastern Pacific.</a:t>
            </a:r>
          </a:p>
          <a:p>
            <a:pPr algn="ctr"/>
            <a:endParaRPr lang="en-US" sz="1600" dirty="0">
              <a:solidFill>
                <a:srgbClr val="011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i="1" dirty="0">
                <a:solidFill>
                  <a:srgbClr val="011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Again, a Constructive interference </a:t>
            </a:r>
            <a:r>
              <a:rPr lang="en-US" dirty="0">
                <a:solidFill>
                  <a:srgbClr val="011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ongoing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Nino</a:t>
            </a:r>
            <a:r>
              <a:rPr lang="en-US" dirty="0">
                <a:solidFill>
                  <a:srgbClr val="011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8" name="Picture 4" descr="MJO phase diagram">
            <a:extLst>
              <a:ext uri="{FF2B5EF4-FFF2-40B4-BE49-F238E27FC236}">
                <a16:creationId xmlns:a16="http://schemas.microsoft.com/office/drawing/2014/main" id="{E3D44FD8-1003-F21C-C475-20B493A34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90" y="84843"/>
            <a:ext cx="3498117" cy="313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E3CA92-A42C-4109-2990-859B1D406234}"/>
              </a:ext>
            </a:extLst>
          </p:cNvPr>
          <p:cNvSpPr/>
          <p:nvPr/>
        </p:nvSpPr>
        <p:spPr>
          <a:xfrm>
            <a:off x="169682" y="3073138"/>
            <a:ext cx="3874417" cy="1780216"/>
          </a:xfrm>
          <a:prstGeom prst="rect">
            <a:avLst/>
          </a:prstGeom>
          <a:noFill/>
          <a:ln w="28575">
            <a:solidFill>
              <a:srgbClr val="FF0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58532-8AD5-D45F-97E2-4C073636ED57}"/>
              </a:ext>
            </a:extLst>
          </p:cNvPr>
          <p:cNvSpPr txBox="1"/>
          <p:nvPr/>
        </p:nvSpPr>
        <p:spPr>
          <a:xfrm>
            <a:off x="2102069" y="1856828"/>
            <a:ext cx="4931103" cy="1887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solidFill>
                  <a:srgbClr val="0432FF"/>
                </a:solidFill>
              </a:rPr>
              <a:t>Forecasts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Nino-34 in NMME,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IRI ENSO Plume,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Probability of Nino-34, 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Global SSTs from NMME,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 err="1"/>
              <a:t>Prcp</a:t>
            </a:r>
            <a:r>
              <a:rPr lang="en-US" sz="1500" dirty="0"/>
              <a:t>. and Temp. outlook from IRI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FF0000"/>
                </a:solidFill>
              </a:rPr>
              <a:t>March,  2024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6529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A3B78E-E851-5156-8D3A-706117635A4F}"/>
              </a:ext>
            </a:extLst>
          </p:cNvPr>
          <p:cNvSpPr txBox="1"/>
          <p:nvPr/>
        </p:nvSpPr>
        <p:spPr>
          <a:xfrm>
            <a:off x="50276" y="59802"/>
            <a:ext cx="805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 ENSO Forecast (</a:t>
            </a:r>
            <a:r>
              <a:rPr lang="en-US" sz="2400" b="1" dirty="0">
                <a:solidFill>
                  <a:srgbClr val="FF0000"/>
                </a:solidFill>
              </a:rPr>
              <a:t>Mar, 2024 Initial</a:t>
            </a:r>
            <a:r>
              <a:rPr lang="en-US" sz="2400" b="1" dirty="0"/>
              <a:t>)</a:t>
            </a:r>
          </a:p>
        </p:txBody>
      </p:sp>
      <p:pic>
        <p:nvPicPr>
          <p:cNvPr id="4" name="Picture 3" descr="nino34.rescaling.NMME.png">
            <a:extLst>
              <a:ext uri="{FF2B5EF4-FFF2-40B4-BE49-F238E27FC236}">
                <a16:creationId xmlns:a16="http://schemas.microsoft.com/office/drawing/2014/main" id="{1DB49D78-1A1E-8A1E-AFA2-E67C4C7EC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575" y="858659"/>
            <a:ext cx="6030013" cy="48240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58102C-C4D5-8290-8E53-FE84806FD455}"/>
              </a:ext>
            </a:extLst>
          </p:cNvPr>
          <p:cNvSpPr txBox="1"/>
          <p:nvPr/>
        </p:nvSpPr>
        <p:spPr>
          <a:xfrm>
            <a:off x="22873" y="50816"/>
            <a:ext cx="4944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IRI’s ENSO Forecast </a:t>
            </a:r>
            <a:r>
              <a:rPr lang="en-US" sz="2400" b="1" dirty="0">
                <a:solidFill>
                  <a:srgbClr val="FF0000"/>
                </a:solidFill>
              </a:rPr>
              <a:t>March,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2024</a:t>
            </a:r>
            <a:r>
              <a:rPr lang="en-US" sz="2400" dirty="0">
                <a:solidFill>
                  <a:srgbClr val="FF0000"/>
                </a:solidFill>
                <a:highlight>
                  <a:srgbClr val="000000"/>
                </a:highlight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D8ED7-D029-7674-7782-EFEBF3B1D3F9}"/>
              </a:ext>
            </a:extLst>
          </p:cNvPr>
          <p:cNvSpPr txBox="1"/>
          <p:nvPr/>
        </p:nvSpPr>
        <p:spPr>
          <a:xfrm>
            <a:off x="28135" y="1332103"/>
            <a:ext cx="3163474" cy="3416320"/>
          </a:xfrm>
          <a:prstGeom prst="rect">
            <a:avLst/>
          </a:prstGeom>
          <a:noFill/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Majority of models (DYN &amp; STAT) indicate El Niño will persist through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March-May 2024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then transition to ENSO-neutral during April-June 2024.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three seasons of ENSO-neutral conditions, most models indicate a transition to </a:t>
            </a:r>
            <a:r>
              <a:rPr lang="en-US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Niña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around Jul-Sep 2024.</a:t>
            </a:r>
          </a:p>
        </p:txBody>
      </p:sp>
      <p:pic>
        <p:nvPicPr>
          <p:cNvPr id="2" name="Picture 1" descr="figure4.png">
            <a:extLst>
              <a:ext uri="{FF2B5EF4-FFF2-40B4-BE49-F238E27FC236}">
                <a16:creationId xmlns:a16="http://schemas.microsoft.com/office/drawing/2014/main" id="{3418B7AE-74CB-88FA-DDB1-E4BBC0F9B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247" y="540762"/>
            <a:ext cx="5835337" cy="50188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74F984-714A-449D-03DC-74F556435B17}"/>
              </a:ext>
            </a:extLst>
          </p:cNvPr>
          <p:cNvSpPr txBox="1"/>
          <p:nvPr/>
        </p:nvSpPr>
        <p:spPr>
          <a:xfrm>
            <a:off x="5289" y="6221"/>
            <a:ext cx="850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IRI’s Probabilistic ENSO Forecasts (</a:t>
            </a:r>
            <a:r>
              <a:rPr lang="en-US" sz="2400" b="1" dirty="0">
                <a:solidFill>
                  <a:srgbClr val="0432FF"/>
                </a:solidFill>
              </a:rPr>
              <a:t>on 19</a:t>
            </a:r>
            <a:r>
              <a:rPr lang="en-US" sz="2400" b="1" baseline="30000" dirty="0">
                <a:solidFill>
                  <a:srgbClr val="0432FF"/>
                </a:solidFill>
              </a:rPr>
              <a:t>th</a:t>
            </a:r>
            <a:r>
              <a:rPr lang="en-US" sz="2400" b="1" dirty="0">
                <a:solidFill>
                  <a:srgbClr val="0432FF"/>
                </a:solidFill>
              </a:rPr>
              <a:t> March, 2024</a:t>
            </a:r>
            <a:r>
              <a:rPr lang="en-US" sz="2400" b="1" dirty="0"/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0FD9B-60B7-71BA-8192-E6693802F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306" y="534318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39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B5C6B2-5854-9AB8-0F71-2CA89C72E305}"/>
              </a:ext>
            </a:extLst>
          </p:cNvPr>
          <p:cNvSpPr txBox="1"/>
          <p:nvPr/>
        </p:nvSpPr>
        <p:spPr>
          <a:xfrm>
            <a:off x="8236" y="7252"/>
            <a:ext cx="836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North American Multi Model Ensemble </a:t>
            </a:r>
          </a:p>
          <a:p>
            <a:r>
              <a:rPr lang="en-US" sz="2400" b="1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 SST Forecast</a:t>
            </a:r>
          </a:p>
        </p:txBody>
      </p:sp>
      <p:pic>
        <p:nvPicPr>
          <p:cNvPr id="2" name="Picture 1" descr="nmme_ensemble.png">
            <a:extLst>
              <a:ext uri="{FF2B5EF4-FFF2-40B4-BE49-F238E27FC236}">
                <a16:creationId xmlns:a16="http://schemas.microsoft.com/office/drawing/2014/main" id="{E9F9DADE-96A2-68CC-CBF0-222D90422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30" y="809968"/>
            <a:ext cx="6886280" cy="48590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38686F-7858-FCDD-D417-E3AAA0481522}"/>
              </a:ext>
            </a:extLst>
          </p:cNvPr>
          <p:cNvSpPr txBox="1"/>
          <p:nvPr/>
        </p:nvSpPr>
        <p:spPr>
          <a:xfrm>
            <a:off x="8236" y="7252"/>
            <a:ext cx="91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Precipitation</a:t>
            </a:r>
            <a:r>
              <a:rPr lang="en-US" sz="2400" b="1" dirty="0"/>
              <a:t> Forecasts based on 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</a:t>
            </a:r>
          </a:p>
        </p:txBody>
      </p:sp>
      <p:pic>
        <p:nvPicPr>
          <p:cNvPr id="2" name="Picture 1" descr="AMJ24_World_pcp.gif">
            <a:extLst>
              <a:ext uri="{FF2B5EF4-FFF2-40B4-BE49-F238E27FC236}">
                <a16:creationId xmlns:a16="http://schemas.microsoft.com/office/drawing/2014/main" id="{F271C393-BD0D-0952-8756-90A6B6147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939" y="838249"/>
            <a:ext cx="6811809" cy="47567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2407" y="289991"/>
            <a:ext cx="7467960" cy="802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tx2"/>
                </a:solidFill>
                <a:latin typeface="Roboto"/>
                <a:cs typeface="Roboto"/>
              </a:rPr>
              <a:t>Outline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71278" y="1064948"/>
            <a:ext cx="8191544" cy="0"/>
          </a:xfrm>
          <a:prstGeom prst="line">
            <a:avLst/>
          </a:prstGeom>
          <a:ln w="12700" cmpd="sng">
            <a:solidFill>
              <a:srgbClr val="9416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30ED66F-88BF-E875-1CE8-1B4CDEB0C362}"/>
              </a:ext>
            </a:extLst>
          </p:cNvPr>
          <p:cNvSpPr txBox="1"/>
          <p:nvPr/>
        </p:nvSpPr>
        <p:spPr>
          <a:xfrm>
            <a:off x="307975" y="1206500"/>
            <a:ext cx="81661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Observed Oceanic and Atmospheric Conditions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Tropical Pacific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Across the Globe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ENSO Forecast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NMME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IRI ENSO Forecast Tool (Deterministic and Probabilistic)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Seasons Outlook of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SST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Precipitation and Temperature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85529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J24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A24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S24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FDBAF1-1971-3FB6-0E65-E6C4971AED7D}"/>
              </a:ext>
            </a:extLst>
          </p:cNvPr>
          <p:cNvSpPr txBox="1"/>
          <p:nvPr/>
        </p:nvSpPr>
        <p:spPr>
          <a:xfrm>
            <a:off x="8236" y="7252"/>
            <a:ext cx="91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2m-Temperature</a:t>
            </a:r>
            <a:r>
              <a:rPr lang="en-US" sz="2400" b="1" dirty="0">
                <a:solidFill>
                  <a:srgbClr val="0432FF"/>
                </a:solidFill>
              </a:rPr>
              <a:t> </a:t>
            </a:r>
            <a:r>
              <a:rPr lang="en-US" sz="2400" b="1" dirty="0"/>
              <a:t>Forecasts based on 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</a:t>
            </a:r>
          </a:p>
        </p:txBody>
      </p:sp>
      <p:pic>
        <p:nvPicPr>
          <p:cNvPr id="2" name="Picture 1" descr="AMJ24_World_tmp.gif">
            <a:extLst>
              <a:ext uri="{FF2B5EF4-FFF2-40B4-BE49-F238E27FC236}">
                <a16:creationId xmlns:a16="http://schemas.microsoft.com/office/drawing/2014/main" id="{7B980D81-148A-91F6-5379-353BCC60F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764" y="1055801"/>
            <a:ext cx="6074661" cy="421533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J24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A24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S24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40E6E-B255-6B81-4A8D-49C978B03331}"/>
              </a:ext>
            </a:extLst>
          </p:cNvPr>
          <p:cNvSpPr txBox="1"/>
          <p:nvPr/>
        </p:nvSpPr>
        <p:spPr>
          <a:xfrm>
            <a:off x="0" y="39653"/>
            <a:ext cx="253113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0A9A0-352B-DF7A-BB7B-3555F61E03AE}"/>
              </a:ext>
            </a:extLst>
          </p:cNvPr>
          <p:cNvSpPr txBox="1"/>
          <p:nvPr/>
        </p:nvSpPr>
        <p:spPr>
          <a:xfrm>
            <a:off x="430641" y="818357"/>
            <a:ext cx="8519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its Peak in Nov-Jan, c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urrent El Nino has started declining (Dec, 2023 NINO3.4 Value was 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+1.99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while Jan, 2024 was 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+1.78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Feb, was +1.53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while for most recent week ending on 13 March, 2024, it was 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.1.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shows a gradually declining El Nino.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latest forecasts suggest that the current El Nino will persist through the boreal Spring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88% in MAM-2024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sharply weakening thereafter.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ENSO-Neutral is most probable in AMJ, MJJ, and JJA, 2024.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NINA is most likely from JAS, and remain so onward.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8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58532-8AD5-D45F-97E2-4C073636ED57}"/>
              </a:ext>
            </a:extLst>
          </p:cNvPr>
          <p:cNvSpPr txBox="1"/>
          <p:nvPr/>
        </p:nvSpPr>
        <p:spPr>
          <a:xfrm>
            <a:off x="2102069" y="1856828"/>
            <a:ext cx="4931103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solidFill>
                  <a:srgbClr val="0432FF"/>
                </a:solidFill>
              </a:rPr>
              <a:t>Observations</a:t>
            </a:r>
          </a:p>
          <a:p>
            <a:pPr marL="285739" indent="-285739">
              <a:buFont typeface="+mj-lt"/>
              <a:buAutoNum type="arabicPeriod"/>
            </a:pPr>
            <a:r>
              <a:rPr lang="en-US" sz="1500" dirty="0"/>
              <a:t>Oceanic</a:t>
            </a:r>
          </a:p>
          <a:p>
            <a:pPr marL="285739" indent="-285739">
              <a:buFont typeface="+mj-lt"/>
              <a:buAutoNum type="arabicPeriod"/>
            </a:pPr>
            <a:r>
              <a:rPr lang="en-US" sz="1500" dirty="0"/>
              <a:t>Atmospheric</a:t>
            </a:r>
          </a:p>
        </p:txBody>
      </p:sp>
    </p:spTree>
    <p:extLst>
      <p:ext uri="{BB962C8B-B14F-4D97-AF65-F5344CB8AC3E}">
        <p14:creationId xmlns:p14="http://schemas.microsoft.com/office/powerpoint/2010/main" val="97800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2F2EFCC-6480-944C-4F92-BDEBEBCB18A9}"/>
              </a:ext>
            </a:extLst>
          </p:cNvPr>
          <p:cNvGrpSpPr/>
          <p:nvPr/>
        </p:nvGrpSpPr>
        <p:grpSpPr>
          <a:xfrm>
            <a:off x="471278" y="43384"/>
            <a:ext cx="8191544" cy="820215"/>
            <a:chOff x="471278" y="273454"/>
            <a:chExt cx="8191544" cy="802204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793407" y="273454"/>
              <a:ext cx="7467960" cy="8022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chemeClr val="tx2"/>
                  </a:solidFill>
                  <a:latin typeface="Roboto"/>
                  <a:cs typeface="Roboto"/>
                </a:rPr>
                <a:t>Evolution of SST Departures in Monthly (</a:t>
              </a:r>
              <a:r>
                <a:rPr lang="en-US" sz="2000" b="1" dirty="0">
                  <a:solidFill>
                    <a:srgbClr val="FF0000"/>
                  </a:solidFill>
                  <a:latin typeface="Roboto"/>
                  <a:cs typeface="Roboto"/>
                </a:rPr>
                <a:t>Feb, 2024</a:t>
              </a:r>
              <a:r>
                <a:rPr lang="en-US" sz="2000" b="1" dirty="0">
                  <a:solidFill>
                    <a:schemeClr val="tx2"/>
                  </a:solidFill>
                  <a:latin typeface="Roboto"/>
                  <a:cs typeface="Roboto"/>
                </a:rPr>
                <a:t>) Data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71278" y="953161"/>
              <a:ext cx="8191544" cy="0"/>
            </a:xfrm>
            <a:prstGeom prst="line">
              <a:avLst/>
            </a:prstGeom>
            <a:ln w="12700" cmpd="sng">
              <a:solidFill>
                <a:srgbClr val="941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E5086A0-F774-08A4-FAAB-6297D8273A1C}"/>
              </a:ext>
            </a:extLst>
          </p:cNvPr>
          <p:cNvSpPr txBox="1"/>
          <p:nvPr/>
        </p:nvSpPr>
        <p:spPr>
          <a:xfrm>
            <a:off x="8797" y="4429074"/>
            <a:ext cx="91264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Pacific Ocean: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Above-Average SSTs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persisted across the central (across the Date Line), </a:t>
            </a:r>
          </a:p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Indian Ocean: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across Indian Ocean,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 IOD</a:t>
            </a:r>
            <a:r>
              <a:rPr lang="en-US" altLang="en-US" sz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(Though Index value is </a:t>
            </a:r>
            <a:r>
              <a:rPr lang="en-US" altLang="en-US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+0.86 as of 17 March, 2024),</a:t>
            </a:r>
            <a:endParaRPr lang="en-US" alt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North-Pacific and North Atlantic Ocean: 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PDO (</a:t>
            </a:r>
            <a:r>
              <a:rPr lang="en-US" altLang="en-US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-1.33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across</a:t>
            </a:r>
            <a:r>
              <a:rPr lang="en-US" alt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Atlantic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(TNAI, </a:t>
            </a:r>
            <a:r>
              <a:rPr lang="en-US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+1.34, TSAI, +1.24, </a:t>
            </a:r>
            <a:r>
              <a:rPr lang="en-US" altLang="en-US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TAtl</a:t>
            </a:r>
            <a:r>
              <a:rPr lang="en-US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+1.02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D29B7-ADDE-B253-346D-0C1B2C03B852}"/>
              </a:ext>
            </a:extLst>
          </p:cNvPr>
          <p:cNvSpPr txBox="1"/>
          <p:nvPr/>
        </p:nvSpPr>
        <p:spPr>
          <a:xfrm>
            <a:off x="2924327" y="5435791"/>
            <a:ext cx="62108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</a:t>
            </a:r>
            <a:r>
              <a:rPr lang="en-US" sz="12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https://iridl.ldeo.columbia.edu/maproom/Global/Ocean_Temp/ERSST_Anomaly.html</a:t>
            </a:r>
            <a:r>
              <a:rPr lang="en-US" sz="12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E222FB-3D49-5558-4003-2E424BF00EBC}"/>
              </a:ext>
            </a:extLst>
          </p:cNvPr>
          <p:cNvSpPr txBox="1"/>
          <p:nvPr/>
        </p:nvSpPr>
        <p:spPr>
          <a:xfrm>
            <a:off x="6462346" y="1230923"/>
            <a:ext cx="24473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Feb, 2024</a:t>
            </a:r>
          </a:p>
          <a:p>
            <a:endParaRPr lang="en-US" dirty="0"/>
          </a:p>
          <a:p>
            <a:r>
              <a:rPr lang="en-US" dirty="0"/>
              <a:t>NINO 1+2: </a:t>
            </a:r>
            <a:r>
              <a:rPr lang="en-US" dirty="0">
                <a:solidFill>
                  <a:srgbClr val="FF0000"/>
                </a:solidFill>
              </a:rPr>
              <a:t>+0.92 </a:t>
            </a:r>
          </a:p>
          <a:p>
            <a:endParaRPr lang="en-US" dirty="0"/>
          </a:p>
          <a:p>
            <a:r>
              <a:rPr lang="en-US" dirty="0"/>
              <a:t>NINO3: </a:t>
            </a:r>
            <a:r>
              <a:rPr lang="en-US" dirty="0">
                <a:solidFill>
                  <a:srgbClr val="FF0000"/>
                </a:solidFill>
              </a:rPr>
              <a:t>+1.47</a:t>
            </a:r>
          </a:p>
          <a:p>
            <a:endParaRPr lang="en-US" dirty="0"/>
          </a:p>
          <a:p>
            <a:r>
              <a:rPr lang="en-US" dirty="0"/>
              <a:t>NINO3.4: </a:t>
            </a:r>
            <a:r>
              <a:rPr lang="en-US" dirty="0">
                <a:solidFill>
                  <a:srgbClr val="FF0000"/>
                </a:solidFill>
              </a:rPr>
              <a:t>+1.53</a:t>
            </a:r>
          </a:p>
          <a:p>
            <a:endParaRPr lang="en-US" dirty="0"/>
          </a:p>
          <a:p>
            <a:r>
              <a:rPr lang="en-US" dirty="0"/>
              <a:t>NINO4: </a:t>
            </a:r>
            <a:r>
              <a:rPr lang="en-US" dirty="0">
                <a:solidFill>
                  <a:srgbClr val="FF0000"/>
                </a:solidFill>
              </a:rPr>
              <a:t>+1.22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044BB9-24FA-E712-1033-4151076055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0338" y="752241"/>
            <a:ext cx="6400800" cy="36576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C4B5DC-FD46-94EB-1CF4-63B8F618646E}"/>
              </a:ext>
            </a:extLst>
          </p:cNvPr>
          <p:cNvCxnSpPr>
            <a:cxnSpLocks/>
          </p:cNvCxnSpPr>
          <p:nvPr/>
        </p:nvCxnSpPr>
        <p:spPr>
          <a:xfrm rot="10800000">
            <a:off x="8155862" y="1943102"/>
            <a:ext cx="0" cy="182880"/>
          </a:xfrm>
          <a:prstGeom prst="straightConnector1">
            <a:avLst/>
          </a:prstGeom>
          <a:ln>
            <a:solidFill>
              <a:srgbClr val="FF0A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BD0BE2-ECAB-AC51-6D97-500CEB1E4B59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86231" y="2499949"/>
            <a:ext cx="0" cy="182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014FF0-0D22-9221-7ABF-5AC18E712737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56215" y="3065583"/>
            <a:ext cx="0" cy="182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DAA0256-F1C0-5D98-4810-D7A1BC635F55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71578" y="3610710"/>
            <a:ext cx="0" cy="182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A4B6BF8-6E83-F836-1DAF-7D79C0B1FDCB}"/>
              </a:ext>
            </a:extLst>
          </p:cNvPr>
          <p:cNvSpPr/>
          <p:nvPr/>
        </p:nvSpPr>
        <p:spPr>
          <a:xfrm>
            <a:off x="2497014" y="2125982"/>
            <a:ext cx="2312377" cy="731518"/>
          </a:xfrm>
          <a:prstGeom prst="rect">
            <a:avLst/>
          </a:prstGeom>
          <a:noFill/>
          <a:ln w="38100">
            <a:solidFill>
              <a:srgbClr val="FF0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" presetClass="entr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A58BBB-8143-5B43-E93B-A5307E4F9387}"/>
              </a:ext>
            </a:extLst>
          </p:cNvPr>
          <p:cNvSpPr txBox="1"/>
          <p:nvPr/>
        </p:nvSpPr>
        <p:spPr>
          <a:xfrm>
            <a:off x="16357" y="19205"/>
            <a:ext cx="760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1893"/>
                </a:solidFill>
              </a:rPr>
              <a:t>What is the underwater conversation?</a:t>
            </a:r>
            <a:endParaRPr lang="en-US" sz="2400" b="1" dirty="0">
              <a:solidFill>
                <a:srgbClr val="011893"/>
              </a:solidFill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26D237-7EE5-F01E-DBA1-5E15DAE77244}"/>
              </a:ext>
            </a:extLst>
          </p:cNvPr>
          <p:cNvSpPr txBox="1"/>
          <p:nvPr/>
        </p:nvSpPr>
        <p:spPr>
          <a:xfrm>
            <a:off x="5028407" y="3700813"/>
            <a:ext cx="36786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8115" indent="-238115" algn="just">
              <a:buFont typeface="Wingdings" pitchFamily="2" charset="2"/>
              <a:buChar char="Ø"/>
            </a:pP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</a:t>
            </a:r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subsurface temperature anomalies dominate from </a:t>
            </a:r>
            <a:r>
              <a:rPr lang="en-US" sz="1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140E to 140W</a:t>
            </a:r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equatorial Pacific Ocean (Surface to 50 meter at depth).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37B795-572E-3D16-332D-48C59BBD1C29}"/>
              </a:ext>
            </a:extLst>
          </p:cNvPr>
          <p:cNvSpPr txBox="1"/>
          <p:nvPr/>
        </p:nvSpPr>
        <p:spPr>
          <a:xfrm>
            <a:off x="4993273" y="4676537"/>
            <a:ext cx="36786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8115" indent="-238115" algn="just">
              <a:buFont typeface="Wingdings" pitchFamily="2" charset="2"/>
              <a:buChar char="ü"/>
            </a:pPr>
            <a:r>
              <a:rPr lang="en-US" sz="1500" b="1" dirty="0">
                <a:solidFill>
                  <a:srgbClr val="011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r>
              <a:rPr lang="en-US" sz="1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subsurface temperature anomalies have strengthened in the Pacific Ocean and expanded to surface level at far easter Pacific (</a:t>
            </a:r>
            <a:r>
              <a:rPr lang="en-US" sz="15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 W onwards</a:t>
            </a:r>
            <a:r>
              <a:rPr lang="en-US" sz="1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kteq_xz.gif">
            <a:extLst>
              <a:ext uri="{FF2B5EF4-FFF2-40B4-BE49-F238E27FC236}">
                <a16:creationId xmlns:a16="http://schemas.microsoft.com/office/drawing/2014/main" id="{1C6F3CF9-9526-B4C6-674F-2017A8F9A087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2115" t="4720" r="4424" b="48046"/>
          <a:stretch/>
        </p:blipFill>
        <p:spPr>
          <a:xfrm>
            <a:off x="79131" y="597876"/>
            <a:ext cx="4114800" cy="2286000"/>
          </a:xfrm>
          <a:prstGeom prst="rect">
            <a:avLst/>
          </a:prstGeom>
        </p:spPr>
      </p:pic>
      <p:pic>
        <p:nvPicPr>
          <p:cNvPr id="7" name="Picture 6" descr="wkteq_xz.gif">
            <a:extLst>
              <a:ext uri="{FF2B5EF4-FFF2-40B4-BE49-F238E27FC236}">
                <a16:creationId xmlns:a16="http://schemas.microsoft.com/office/drawing/2014/main" id="{5CEB8E1B-D468-6715-0992-F49AF2202263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32" t="4655" r="4542" b="47787"/>
          <a:stretch/>
        </p:blipFill>
        <p:spPr>
          <a:xfrm>
            <a:off x="87923" y="3061288"/>
            <a:ext cx="4114800" cy="228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97F72D-A667-0C93-2933-9C8C1EA896A7}"/>
              </a:ext>
            </a:extLst>
          </p:cNvPr>
          <p:cNvSpPr txBox="1"/>
          <p:nvPr/>
        </p:nvSpPr>
        <p:spPr>
          <a:xfrm>
            <a:off x="2201005" y="2199565"/>
            <a:ext cx="19255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1893"/>
                </a:solidFill>
              </a:rPr>
              <a:t>January,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4A03C4-1F5E-8CCA-F1D5-DDB69CFEE531}"/>
              </a:ext>
            </a:extLst>
          </p:cNvPr>
          <p:cNvSpPr txBox="1"/>
          <p:nvPr/>
        </p:nvSpPr>
        <p:spPr>
          <a:xfrm>
            <a:off x="2215661" y="4639307"/>
            <a:ext cx="19255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1893"/>
                </a:solidFill>
              </a:rPr>
              <a:t>February, 2024</a:t>
            </a:r>
          </a:p>
        </p:txBody>
      </p:sp>
      <p:pic>
        <p:nvPicPr>
          <p:cNvPr id="4" name="Picture 3" descr="wkteq_xz.gif">
            <a:extLst>
              <a:ext uri="{FF2B5EF4-FFF2-40B4-BE49-F238E27FC236}">
                <a16:creationId xmlns:a16="http://schemas.microsoft.com/office/drawing/2014/main" id="{D5F3B1B6-43C5-59EE-A708-7F222FE087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291409" y="35168"/>
            <a:ext cx="3657600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1DA0E7-BA3A-BD9E-3BF9-09B3DF5F16BD}"/>
              </a:ext>
            </a:extLst>
          </p:cNvPr>
          <p:cNvSpPr txBox="1"/>
          <p:nvPr/>
        </p:nvSpPr>
        <p:spPr>
          <a:xfrm>
            <a:off x="6807888" y="3054661"/>
            <a:ext cx="192551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March, 2024</a:t>
            </a:r>
          </a:p>
        </p:txBody>
      </p:sp>
    </p:spTree>
    <p:extLst>
      <p:ext uri="{BB962C8B-B14F-4D97-AF65-F5344CB8AC3E}">
        <p14:creationId xmlns:p14="http://schemas.microsoft.com/office/powerpoint/2010/main" val="1361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D161F2-CA06-C009-F0C8-CCB5B1968017}"/>
              </a:ext>
            </a:extLst>
          </p:cNvPr>
          <p:cNvSpPr txBox="1"/>
          <p:nvPr/>
        </p:nvSpPr>
        <p:spPr>
          <a:xfrm>
            <a:off x="5224018" y="1107633"/>
            <a:ext cx="3813622" cy="3366499"/>
          </a:xfrm>
          <a:prstGeom prst="rect">
            <a:avLst/>
          </a:prstGeom>
          <a:solidFill>
            <a:schemeClr val="bg1"/>
          </a:solidFill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peak levels in November and December 2023, positive anomalies have diminished.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February 2024, negative anomalies have begun to strengthen gradually, nearing an index value of approximately -0.5.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73B1C-CDC7-89E8-3585-70A5724843FA}"/>
              </a:ext>
            </a:extLst>
          </p:cNvPr>
          <p:cNvSpPr txBox="1"/>
          <p:nvPr/>
        </p:nvSpPr>
        <p:spPr>
          <a:xfrm>
            <a:off x="25149" y="45581"/>
            <a:ext cx="760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1893"/>
                </a:solidFill>
              </a:rPr>
              <a:t>What is the underwater conversation?</a:t>
            </a:r>
            <a:endParaRPr lang="en-US" sz="2400" b="1" dirty="0">
              <a:solidFill>
                <a:srgbClr val="011893"/>
              </a:solidFill>
              <a:highlight>
                <a:srgbClr val="FFFF00"/>
              </a:highlight>
            </a:endParaRPr>
          </a:p>
        </p:txBody>
      </p:sp>
      <p:pic>
        <p:nvPicPr>
          <p:cNvPr id="2" name="Picture 1" descr="heat-last-year.gif">
            <a:extLst>
              <a:ext uri="{FF2B5EF4-FFF2-40B4-BE49-F238E27FC236}">
                <a16:creationId xmlns:a16="http://schemas.microsoft.com/office/drawing/2014/main" id="{0B32F32F-0BAA-86DF-F68C-B4196AB17140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6585" t="5696" r="9727" b="60304"/>
          <a:stretch/>
        </p:blipFill>
        <p:spPr>
          <a:xfrm>
            <a:off x="33941" y="817688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2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3" y="3240"/>
            <a:ext cx="6370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Sea Surface Temperature (</a:t>
            </a:r>
            <a:r>
              <a:rPr lang="en-US" sz="2400" b="1" dirty="0">
                <a:solidFill>
                  <a:srgbClr val="FF0000"/>
                </a:solidFill>
              </a:rPr>
              <a:t>SST</a:t>
            </a:r>
            <a:r>
              <a:rPr lang="en-US" sz="2400" b="1" dirty="0"/>
              <a:t>) </a:t>
            </a:r>
            <a:r>
              <a:rPr lang="en-US" sz="2400" b="1" dirty="0">
                <a:solidFill>
                  <a:srgbClr val="00B050"/>
                </a:solidFill>
              </a:rPr>
              <a:t>Lower-Level Winds</a:t>
            </a:r>
          </a:p>
        </p:txBody>
      </p:sp>
      <p:pic>
        <p:nvPicPr>
          <p:cNvPr id="2" name="Picture 1" descr="sst_wind_5day_drupal.png">
            <a:extLst>
              <a:ext uri="{FF2B5EF4-FFF2-40B4-BE49-F238E27FC236}">
                <a16:creationId xmlns:a16="http://schemas.microsoft.com/office/drawing/2014/main" id="{BEF9F29E-2164-A29D-EA4D-40E343FD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8" y="817687"/>
            <a:ext cx="902368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6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D052E7-6DBD-2812-BD2B-74A9CAF08177}"/>
              </a:ext>
            </a:extLst>
          </p:cNvPr>
          <p:cNvSpPr txBox="1"/>
          <p:nvPr/>
        </p:nvSpPr>
        <p:spPr>
          <a:xfrm>
            <a:off x="16452" y="4757133"/>
            <a:ext cx="84950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During El Niño, the pressure becomes below average in Tahiti and above average in Darwin, and the Southern Oscillation Index is negative. </a:t>
            </a:r>
          </a:p>
          <a:p>
            <a:pPr algn="ctr"/>
            <a:r>
              <a:rPr lang="en-US" sz="14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A Sustained Negative values of the SOI above </a:t>
            </a:r>
            <a:r>
              <a:rPr lang="en-US" sz="1400" b="1" i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-</a:t>
            </a:r>
            <a:r>
              <a:rPr lang="en-US" sz="1400" b="1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7 typically indicate El Niño</a:t>
            </a:r>
            <a:endParaRPr lang="en-US" sz="1400" b="1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02BE3-4FF5-CD51-AABE-27276B4A1E98}"/>
              </a:ext>
            </a:extLst>
          </p:cNvPr>
          <p:cNvSpPr txBox="1"/>
          <p:nvPr/>
        </p:nvSpPr>
        <p:spPr>
          <a:xfrm>
            <a:off x="-2746" y="5299757"/>
            <a:ext cx="8974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Source:</a:t>
            </a:r>
          </a:p>
          <a:p>
            <a:r>
              <a:rPr lang="en-US" sz="1000" dirty="0">
                <a:hlinkClick r:id="rId2"/>
              </a:rPr>
              <a:t>http://www.bom.gov.au/climate/enso/#tabs=Pacific-Ocean&amp;pacific=SOI</a:t>
            </a:r>
            <a:r>
              <a:rPr lang="en-US" sz="10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4" y="3240"/>
            <a:ext cx="493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Southern Oscillation Index (</a:t>
            </a:r>
            <a:r>
              <a:rPr lang="en-US" sz="2400" b="1" dirty="0">
                <a:solidFill>
                  <a:srgbClr val="00B0F0"/>
                </a:solidFill>
              </a:rPr>
              <a:t>SOI</a:t>
            </a:r>
            <a:r>
              <a:rPr lang="en-US" sz="2400" b="1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DCAE1-1F9C-5F49-F89F-462F44979ECB}"/>
              </a:ext>
            </a:extLst>
          </p:cNvPr>
          <p:cNvSpPr txBox="1"/>
          <p:nvPr/>
        </p:nvSpPr>
        <p:spPr>
          <a:xfrm>
            <a:off x="48371" y="1427255"/>
            <a:ext cx="3820243" cy="646331"/>
          </a:xfrm>
          <a:prstGeom prst="rect">
            <a:avLst/>
          </a:prstGeom>
          <a:solidFill>
            <a:schemeClr val="bg1"/>
          </a:solidFill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SOI values is in ENSO-neutral range.</a:t>
            </a:r>
          </a:p>
        </p:txBody>
      </p:sp>
      <p:pic>
        <p:nvPicPr>
          <p:cNvPr id="1026" name="Picture 2" descr="Select to see full-size map of 30-day Southern Oscillation Index values for the past two years, updated daily.">
            <a:extLst>
              <a:ext uri="{FF2B5EF4-FFF2-40B4-BE49-F238E27FC236}">
                <a16:creationId xmlns:a16="http://schemas.microsoft.com/office/drawing/2014/main" id="{381E78B3-CA6D-887C-7484-C0B1B36D3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578" y="677006"/>
            <a:ext cx="5182509" cy="400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8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E613CD-5304-269C-725C-D64FAD71916F}"/>
              </a:ext>
            </a:extLst>
          </p:cNvPr>
          <p:cNvSpPr txBox="1"/>
          <p:nvPr/>
        </p:nvSpPr>
        <p:spPr>
          <a:xfrm>
            <a:off x="0" y="14540"/>
            <a:ext cx="650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Outgoing Longwave Radiation (</a:t>
            </a:r>
            <a:r>
              <a:rPr lang="en-US" sz="2400" b="1" dirty="0">
                <a:solidFill>
                  <a:srgbClr val="FF0000"/>
                </a:solidFill>
              </a:rPr>
              <a:t>OLR</a:t>
            </a:r>
            <a:r>
              <a:rPr lang="en-US" sz="2400" b="1" dirty="0"/>
              <a:t>) and Precipitation</a:t>
            </a:r>
            <a:endParaRPr lang="en-US" sz="2400" b="1" dirty="0">
              <a:solidFill>
                <a:srgbClr val="0432FF"/>
              </a:solidFill>
            </a:endParaRPr>
          </a:p>
        </p:txBody>
      </p:sp>
      <p:pic>
        <p:nvPicPr>
          <p:cNvPr id="6" name="Picture 5" descr="olra_c.gif">
            <a:extLst>
              <a:ext uri="{FF2B5EF4-FFF2-40B4-BE49-F238E27FC236}">
                <a16:creationId xmlns:a16="http://schemas.microsoft.com/office/drawing/2014/main" id="{ADD87692-04AD-9DB5-9EFA-D0BB9130F93B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b="14863"/>
          <a:stretch/>
        </p:blipFill>
        <p:spPr>
          <a:xfrm>
            <a:off x="4536831" y="584462"/>
            <a:ext cx="4572000" cy="5115998"/>
          </a:xfrm>
          <a:prstGeom prst="rect">
            <a:avLst/>
          </a:prstGeom>
        </p:spPr>
      </p:pic>
      <p:pic>
        <p:nvPicPr>
          <p:cNvPr id="8" name="Picture 7" descr="pr_season.gif">
            <a:extLst>
              <a:ext uri="{FF2B5EF4-FFF2-40B4-BE49-F238E27FC236}">
                <a16:creationId xmlns:a16="http://schemas.microsoft.com/office/drawing/2014/main" id="{98E53A37-EA24-D28C-CA3C-0A202A858DE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1476" y="861611"/>
            <a:ext cx="4114800" cy="2286000"/>
          </a:xfrm>
          <a:prstGeom prst="rect">
            <a:avLst/>
          </a:prstGeom>
        </p:spPr>
      </p:pic>
      <p:pic>
        <p:nvPicPr>
          <p:cNvPr id="9" name="Picture 8" descr="pr_anom.gif">
            <a:extLst>
              <a:ext uri="{FF2B5EF4-FFF2-40B4-BE49-F238E27FC236}">
                <a16:creationId xmlns:a16="http://schemas.microsoft.com/office/drawing/2014/main" id="{5286F807-D3D0-53E4-0500-8DDBB22BBE3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050" y="3232450"/>
            <a:ext cx="4114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92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768</Words>
  <Application>Microsoft Macintosh PowerPoint</Application>
  <PresentationFormat>On-screen Show (16:10)</PresentationFormat>
  <Paragraphs>91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Apple Chancery</vt:lpstr>
      <vt:lpstr>Arial</vt:lpstr>
      <vt:lpstr>Arial Narrow</vt:lpstr>
      <vt:lpstr>Calibri</vt:lpstr>
      <vt:lpstr>Courier New</vt:lpstr>
      <vt:lpstr>Roboto</vt:lpstr>
      <vt:lpstr>Times New Roman</vt:lpstr>
      <vt:lpstr>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Earth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Research Institute for Climate &amp; Society turns 25!</dc:title>
  <dc:creator>Sunghee KIm</dc:creator>
  <cp:lastModifiedBy>Azhar Ehsan</cp:lastModifiedBy>
  <cp:revision>191</cp:revision>
  <dcterms:created xsi:type="dcterms:W3CDTF">2022-09-08T16:50:36Z</dcterms:created>
  <dcterms:modified xsi:type="dcterms:W3CDTF">2024-03-20T16:09:34Z</dcterms:modified>
</cp:coreProperties>
</file>