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416" r:id="rId2"/>
    <p:sldId id="257" r:id="rId3"/>
    <p:sldId id="382" r:id="rId4"/>
    <p:sldId id="261" r:id="rId5"/>
    <p:sldId id="419" r:id="rId6"/>
    <p:sldId id="415" r:id="rId7"/>
    <p:sldId id="355" r:id="rId8"/>
    <p:sldId id="406" r:id="rId9"/>
    <p:sldId id="395" r:id="rId10"/>
    <p:sldId id="319" r:id="rId11"/>
    <p:sldId id="411" r:id="rId12"/>
    <p:sldId id="381" r:id="rId13"/>
    <p:sldId id="268" r:id="rId14"/>
    <p:sldId id="401" r:id="rId15"/>
    <p:sldId id="417" r:id="rId16"/>
    <p:sldId id="426" r:id="rId17"/>
    <p:sldId id="399" r:id="rId18"/>
    <p:sldId id="422" r:id="rId19"/>
    <p:sldId id="427" r:id="rId20"/>
    <p:sldId id="400" r:id="rId21"/>
    <p:sldId id="425" r:id="rId22"/>
    <p:sldId id="318" r:id="rId2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AFF"/>
    <a:srgbClr val="011893"/>
    <a:srgbClr val="941651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94"/>
    <p:restoredTop sz="94830"/>
  </p:normalViewPr>
  <p:slideViewPr>
    <p:cSldViewPr snapToGrid="0" snapToObjects="1">
      <p:cViewPr varScale="1">
        <p:scale>
          <a:sx n="146" d="100"/>
          <a:sy n="146" d="100"/>
        </p:scale>
        <p:origin x="760" y="160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csr.columbia.edu/people/muhammad-azhar-ehsa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cpolr.mth.91-20.ascii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psl.noaa.gov/data/gridded/data.noaa.oisst.v2.highre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l.noaa.gov/data/gridded/data.noaa.oisst.v2.highr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.ncep.noaa.gov/data/indices/epac850" TargetMode="External"/><Relationship Id="rId2" Type="http://schemas.openxmlformats.org/officeDocument/2006/relationships/hyperlink" Target="https://mikeventrice.weebly.com/hovmoller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80BF91-4FD8-D906-1057-F983988C042B}"/>
              </a:ext>
            </a:extLst>
          </p:cNvPr>
          <p:cNvSpPr txBox="1"/>
          <p:nvPr/>
        </p:nvSpPr>
        <p:spPr>
          <a:xfrm>
            <a:off x="61546" y="123630"/>
            <a:ext cx="8994531" cy="646331"/>
          </a:xfrm>
          <a:prstGeom prst="rect">
            <a:avLst/>
          </a:prstGeom>
          <a:ln>
            <a:noFill/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ENSO and Climate Outlook in May,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0BE6A08-DB3B-D0D4-4B6A-1871FB9D80A1}"/>
              </a:ext>
            </a:extLst>
          </p:cNvPr>
          <p:cNvSpPr txBox="1">
            <a:spLocks/>
          </p:cNvSpPr>
          <p:nvPr/>
        </p:nvSpPr>
        <p:spPr>
          <a:xfrm>
            <a:off x="26376" y="2237392"/>
            <a:ext cx="6363454" cy="16378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8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Ehsan, M. Azhar</a:t>
            </a:r>
          </a:p>
          <a:p>
            <a:pPr marL="0" indent="0" defTabSz="242868">
              <a:spcBef>
                <a:spcPts val="208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(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  <a:hlinkClick r:id="rId2"/>
              </a:rPr>
              <a:t>mae2171@columbia.edu</a:t>
            </a: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)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Center for Climate Systems Research (CCSR),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Affiliate of NASA GISS and </a:t>
            </a:r>
          </a:p>
          <a:p>
            <a:pPr marL="0" indent="0" defTabSz="242868">
              <a:spcBef>
                <a:spcPts val="156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1600" dirty="0">
                <a:latin typeface="Arial" panose="020B0604020202020204" pitchFamily="34" charset="0"/>
                <a:ea typeface="To"/>
                <a:cs typeface="Arial" panose="020B0604020202020204" pitchFamily="34" charset="0"/>
                <a:sym typeface="To"/>
              </a:rPr>
              <a:t>International Research Institute for Climate and Society (IRI)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8CFBCC-6C00-2402-3518-30A3E48794A1}"/>
              </a:ext>
            </a:extLst>
          </p:cNvPr>
          <p:cNvSpPr txBox="1"/>
          <p:nvPr/>
        </p:nvSpPr>
        <p:spPr>
          <a:xfrm>
            <a:off x="26376" y="3847955"/>
            <a:ext cx="7227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Dr. Andrew Robertson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system development, ongoing innovation,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Jing Yuan (CCSR)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Post-Processing,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Jeffrey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Turmelle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(IRI)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Forecast Post-Processing and Web updates.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24A9C5-FA78-AA63-BAE6-C33A610B6483}"/>
              </a:ext>
            </a:extLst>
          </p:cNvPr>
          <p:cNvGrpSpPr/>
          <p:nvPr/>
        </p:nvGrpSpPr>
        <p:grpSpPr>
          <a:xfrm>
            <a:off x="1" y="4790043"/>
            <a:ext cx="9141821" cy="916157"/>
            <a:chOff x="1" y="4781251"/>
            <a:chExt cx="9141821" cy="916157"/>
          </a:xfrm>
        </p:grpSpPr>
        <p:pic>
          <p:nvPicPr>
            <p:cNvPr id="1026" name="Picture 2" descr="National Aeronautics and Space Administration, Goddard Institute for Space Studies">
              <a:extLst>
                <a:ext uri="{FF2B5EF4-FFF2-40B4-BE49-F238E27FC236}">
                  <a16:creationId xmlns:a16="http://schemas.microsoft.com/office/drawing/2014/main" id="{BCACCB67-8169-534E-45F0-C1718FFAA2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840" y="4781251"/>
              <a:ext cx="45720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C2366F-76C5-3F00-4DDE-CFC56135F870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4783008"/>
              <a:ext cx="2377440" cy="914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66E1BDB-B431-B4D1-7A26-1140F5B3973D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8622" y="4781251"/>
              <a:ext cx="2743200" cy="9144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90AC3AA-C55D-8B0F-F123-E8401CB2BFEC}"/>
              </a:ext>
            </a:extLst>
          </p:cNvPr>
          <p:cNvSpPr txBox="1"/>
          <p:nvPr/>
        </p:nvSpPr>
        <p:spPr>
          <a:xfrm>
            <a:off x="61546" y="878113"/>
            <a:ext cx="8994531" cy="58477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ENSO Status </a:t>
            </a:r>
            <a:r>
              <a:rPr lang="en-US" sz="3200" u="sng" dirty="0">
                <a:solidFill>
                  <a:schemeClr val="accent6"/>
                </a:solidFill>
              </a:rPr>
              <a:t>“Non-Active”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37968" y="4810923"/>
            <a:ext cx="90878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pressure becomes above-average in Tahiti and below-average in Darwin, and the Southern Oscillation Index is Positive. </a:t>
            </a:r>
          </a:p>
          <a:p>
            <a:pPr algn="ctr"/>
            <a:r>
              <a:rPr lang="en-US" sz="14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Positive values of the SOI above</a:t>
            </a:r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1" i="1" dirty="0">
                <a:solidFill>
                  <a:srgbClr val="0432FF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+7 typically indicate La Niña</a:t>
            </a:r>
            <a:endParaRPr lang="en-US" sz="1400" b="1" i="1" dirty="0">
              <a:solidFill>
                <a:srgbClr val="0432FF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988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(Traditional &amp; EQ) Index (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SOI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ENSO-N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39706" y="1223378"/>
            <a:ext cx="3974944" cy="2523768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values is in ENSO-Neutral range,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Apr=+3.6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 ENSO-Neutral range,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Apr=0.6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Eq-SOI and SOI both within ENSO-Neutral range during April, 2025.</a:t>
            </a:r>
            <a:endParaRPr lang="en-US" sz="1600" i="1" dirty="0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AFCF63BE-C7EA-7E4A-4AE7-57201559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0" y="647363"/>
            <a:ext cx="5068623" cy="394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9DCDB80-C775-4CEB-BF69-5BFC5CFF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36" y="55899"/>
            <a:ext cx="4348163" cy="560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21994" y="4554140"/>
            <a:ext cx="4693166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La Niña, the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convection is reduced 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over-and-around the Date-Line</a:t>
            </a:r>
            <a:endParaRPr lang="en-US" sz="1600" b="1" i="1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24585" y="5258991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b="1" dirty="0">
                <a:hlinkClick r:id="rId3"/>
              </a:rPr>
              <a:t>https://www.cpc.ncep.noaa.gov/data/indices/cpolr.mth.91-20.ascii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</a:p>
          <a:p>
            <a:r>
              <a:rPr lang="en-US" sz="2400" b="1" dirty="0"/>
              <a:t>(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OLR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ENSO-N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21994" y="1797498"/>
            <a:ext cx="4409047" cy="87350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OLR shows typical (Normal) convection over the Dateline since mid-April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2025.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CB8BB42-897F-AAAF-716D-A280EDA63AAF}"/>
              </a:ext>
            </a:extLst>
          </p:cNvPr>
          <p:cNvSpPr/>
          <p:nvPr/>
        </p:nvSpPr>
        <p:spPr>
          <a:xfrm>
            <a:off x="6434380" y="1497873"/>
            <a:ext cx="817581" cy="2490651"/>
          </a:xfrm>
          <a:prstGeom prst="roundRect">
            <a:avLst/>
          </a:prstGeom>
          <a:noFill/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96AB58-22B0-DCCF-47E2-FB3900A3E7FB}"/>
              </a:ext>
            </a:extLst>
          </p:cNvPr>
          <p:cNvSpPr/>
          <p:nvPr/>
        </p:nvSpPr>
        <p:spPr>
          <a:xfrm>
            <a:off x="6470469" y="4023360"/>
            <a:ext cx="801188" cy="530780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5379386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</a:t>
            </a:r>
            <a:r>
              <a:rPr lang="en-US" sz="1500"/>
              <a:t>IRI </a:t>
            </a:r>
            <a:r>
              <a:rPr lang="en-US" sz="2000"/>
              <a:t>(</a:t>
            </a:r>
            <a:r>
              <a:rPr lang="en-US" sz="2000" b="1">
                <a:solidFill>
                  <a:srgbClr val="0432FF"/>
                </a:solidFill>
              </a:rPr>
              <a:t>May,  </a:t>
            </a:r>
            <a:r>
              <a:rPr lang="en-US" sz="2000" b="1" dirty="0">
                <a:solidFill>
                  <a:srgbClr val="0432FF"/>
                </a:solidFill>
              </a:rPr>
              <a:t>2025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5455" y="15980"/>
            <a:ext cx="519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(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2400" b="1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May, 2025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42233" y="4483375"/>
            <a:ext cx="9052722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DYN&amp;STAT packed together to show; (STAT-AVG running slightly colder, as compared to DYN-AVG)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conditions from MJJ to the end of the forecasts.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month 3-STAT, and 2-DYN models calling for La Nina.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large spread.</a:t>
            </a:r>
          </a:p>
        </p:txBody>
      </p:sp>
      <p:pic>
        <p:nvPicPr>
          <p:cNvPr id="7170" name="Picture 2" descr="IRI ENSO Model Forecast Plumes Image">
            <a:extLst>
              <a:ext uri="{FF2B5EF4-FFF2-40B4-BE49-F238E27FC236}">
                <a16:creationId xmlns:a16="http://schemas.microsoft.com/office/drawing/2014/main" id="{6F2AE106-92A7-FDBD-98CB-3FA8525CDA8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" y="124401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RI ENSO Forecast histogram">
            <a:extLst>
              <a:ext uri="{FF2B5EF4-FFF2-40B4-BE49-F238E27FC236}">
                <a16:creationId xmlns:a16="http://schemas.microsoft.com/office/drawing/2014/main" id="{50B600FD-EF9E-B519-CC85-D4DE3A79DE1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25" y="442814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62C4EBB-5220-09E6-B051-3E010610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64" y="829539"/>
            <a:ext cx="7278093" cy="4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E22DA574-5C02-8CE9-BD3A-2AEB473233F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" y="17419"/>
            <a:ext cx="4480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2D32DA91-E8EA-6E65-D26E-75E91D7DEAD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59" y="17418"/>
            <a:ext cx="4480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0B6C5EBF-1D0E-55D9-C1E4-2859D651D51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748" y="2781073"/>
            <a:ext cx="457200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3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683128-DF6D-FC60-74D0-8450F48C07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7" t="1604" r="2693" b="1552"/>
          <a:stretch/>
        </p:blipFill>
        <p:spPr>
          <a:xfrm>
            <a:off x="2264231" y="635725"/>
            <a:ext cx="6836229" cy="50248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37FB4A-8FA4-F208-9743-1A43C42742F1}"/>
              </a:ext>
            </a:extLst>
          </p:cNvPr>
          <p:cNvSpPr txBox="1"/>
          <p:nvPr/>
        </p:nvSpPr>
        <p:spPr>
          <a:xfrm>
            <a:off x="8236" y="24670"/>
            <a:ext cx="913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A Reminder about Precipitation</a:t>
            </a:r>
            <a:r>
              <a:rPr lang="en-US" sz="2400" b="1" dirty="0"/>
              <a:t> Composites based on ENSO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73BA01-BE47-9195-2C8E-4BEFB01D0245}"/>
              </a:ext>
            </a:extLst>
          </p:cNvPr>
          <p:cNvCxnSpPr/>
          <p:nvPr/>
        </p:nvCxnSpPr>
        <p:spPr>
          <a:xfrm>
            <a:off x="2838992" y="3640181"/>
            <a:ext cx="0" cy="4528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21531B-3D65-EECD-E8E6-892AA8890500}"/>
              </a:ext>
            </a:extLst>
          </p:cNvPr>
          <p:cNvCxnSpPr>
            <a:cxnSpLocks/>
          </p:cNvCxnSpPr>
          <p:nvPr/>
        </p:nvCxnSpPr>
        <p:spPr>
          <a:xfrm>
            <a:off x="2838992" y="3640181"/>
            <a:ext cx="326572" cy="30044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E4D39B-1709-D628-B64D-F88F01C71902}"/>
              </a:ext>
            </a:extLst>
          </p:cNvPr>
          <p:cNvCxnSpPr/>
          <p:nvPr/>
        </p:nvCxnSpPr>
        <p:spPr>
          <a:xfrm>
            <a:off x="6274529" y="3679368"/>
            <a:ext cx="0" cy="45284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077515-3A39-B03F-7F7A-AC2E42FC57B9}"/>
              </a:ext>
            </a:extLst>
          </p:cNvPr>
          <p:cNvCxnSpPr>
            <a:cxnSpLocks/>
          </p:cNvCxnSpPr>
          <p:nvPr/>
        </p:nvCxnSpPr>
        <p:spPr>
          <a:xfrm>
            <a:off x="6274529" y="3679368"/>
            <a:ext cx="326572" cy="30044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4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4621D5-4EFB-E27C-4EB6-C2F38254D1E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33" y="704383"/>
            <a:ext cx="5367528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F1B4CF-B7F4-066C-68A1-EA6DC68C286F}"/>
              </a:ext>
            </a:extLst>
          </p:cNvPr>
          <p:cNvSpPr txBox="1"/>
          <p:nvPr/>
        </p:nvSpPr>
        <p:spPr>
          <a:xfrm>
            <a:off x="18396" y="845245"/>
            <a:ext cx="3657600" cy="28931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America: </a:t>
            </a:r>
          </a:p>
          <a:p>
            <a:pPr algn="l"/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portion of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northwest</a:t>
            </a:r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United States, shows a probability (40-45% or more) of below-normal precipitation.</a:t>
            </a:r>
          </a:p>
          <a:p>
            <a:r>
              <a:rPr lang="en-US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South America: 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Northern regions, southern Chile, are expected to experience below-normal rainfall.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Africa: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West Africa, particularly around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Gulf of Guneia, parts of South Africa, </a:t>
            </a:r>
            <a:endParaRPr lang="en-US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Asia:</a:t>
            </a:r>
          </a:p>
          <a:p>
            <a:r>
              <a:rPr lang="en-US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Areas around the Central-Southwest Asia also show BN rainfall tendencies.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555A6-0AA5-5B2C-F2F8-757D49076CC9}"/>
              </a:ext>
            </a:extLst>
          </p:cNvPr>
          <p:cNvSpPr txBox="1"/>
          <p:nvPr/>
        </p:nvSpPr>
        <p:spPr>
          <a:xfrm>
            <a:off x="20321" y="3989261"/>
            <a:ext cx="3657600" cy="16004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America, South Asia, East Asia, MC and Australia: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Regions including parts of Alaska, eastern US, South of Amazon Basin, equatorial east Africa, Sahel, and South Asia, MC-regions, and Australia show above-normal precipitation probabilities.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61EE5-6B52-5FB3-595C-207A30612326}"/>
              </a:ext>
            </a:extLst>
          </p:cNvPr>
          <p:cNvSpPr txBox="1"/>
          <p:nvPr/>
        </p:nvSpPr>
        <p:spPr>
          <a:xfrm>
            <a:off x="3735976" y="4378238"/>
            <a:ext cx="527449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swathes of Europe, parts of central Africa, and parts of the Middle East (pink: Dry Season) are marked in white, indicating climatological odds or no significant deviation from normal precipitation levels.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2F5245D-1246-FDD8-D234-00B89A31E85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" y="8701"/>
            <a:ext cx="44805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A49FABE-CEA2-C90A-BF8B-23B22577A2C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69" y="16326"/>
            <a:ext cx="44805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B119691-1A7D-891B-0E22-A8156396194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64" y="2871651"/>
            <a:ext cx="448056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76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422F6-06DA-ECB2-397D-20192778E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" y="912719"/>
            <a:ext cx="9044270" cy="422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IRI/CCSR@NASA-GISS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C37DD2-0233-7817-5B4C-DF47E9C58B9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" y="890500"/>
            <a:ext cx="44805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986492C-6ED3-007A-ED67-52E1F4D409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1" y="888270"/>
            <a:ext cx="44805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39FB8F1-668F-6D85-02CC-8E490E7934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" y="26128"/>
            <a:ext cx="44805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34855DD-21B9-1CA8-53AC-FEF4978C65A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3" y="2484117"/>
            <a:ext cx="44805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47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392785" y="565658"/>
            <a:ext cx="7680061" cy="471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end of 2023/24 El Nino, tropical Pacific has experienced ENSO-neutral conditions since May,  to November, 2024 (NINO3.4 for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was +0.3, June was +0.24, July was +0.21, Aug was -0.07, and Sep was -0.15, Oct was -0.28, Nov was -0.14, </a:t>
            </a:r>
            <a:r>
              <a:rPr lang="en-US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Dec-24 was -0.62, </a:t>
            </a:r>
            <a:r>
              <a:rPr lang="en-US" b="1" dirty="0">
                <a:solidFill>
                  <a:srgbClr val="0432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Jan-25 was -0.71, </a:t>
            </a:r>
            <a:r>
              <a:rPr lang="en-US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Feb was -0.43, Mar was -0.1, and Apr was -0.16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and for most recent week ending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May-2025, it was -0.1.</a:t>
            </a:r>
            <a:endParaRPr lang="en-US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 May-2025 IRI/CCSR@NASA-GISS ENSO forecasts show that most models (with exception of 3 models) favors for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from the start to the end of the Forecasts.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CPC issued “Non-Active” ENSO status for May 2025.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76BFA3-DD6C-33CB-446D-D04C22A9D40F}"/>
              </a:ext>
            </a:extLst>
          </p:cNvPr>
          <p:cNvPicPr>
            <a:picLocks/>
          </p:cNvPicPr>
          <p:nvPr/>
        </p:nvPicPr>
        <p:blipFill>
          <a:blip r:embed="rId3"/>
          <a:srcRect t="11138" r="7829" b="9508"/>
          <a:stretch/>
        </p:blipFill>
        <p:spPr>
          <a:xfrm>
            <a:off x="70984" y="1291167"/>
            <a:ext cx="7223760" cy="4114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April, 2025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Data: OISST v2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6AFC84-DD9D-920E-A726-F7D2723BED31}"/>
              </a:ext>
            </a:extLst>
          </p:cNvPr>
          <p:cNvCxnSpPr/>
          <p:nvPr/>
        </p:nvCxnSpPr>
        <p:spPr>
          <a:xfrm>
            <a:off x="800102" y="3166011"/>
            <a:ext cx="6400800" cy="0"/>
          </a:xfrm>
          <a:prstGeom prst="line">
            <a:avLst/>
          </a:prstGeom>
          <a:ln w="9525">
            <a:solidFill>
              <a:srgbClr val="FF0AFF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50B440-5EC9-790C-BF24-C4DECD858066}"/>
              </a:ext>
            </a:extLst>
          </p:cNvPr>
          <p:cNvCxnSpPr/>
          <p:nvPr/>
        </p:nvCxnSpPr>
        <p:spPr>
          <a:xfrm flipV="1">
            <a:off x="4001801" y="164466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4424E9-FE17-7987-8DB4-06B2A4B550F4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4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56B22D-FAC6-2AE7-909A-D0ABC9022194}"/>
              </a:ext>
            </a:extLst>
          </p:cNvPr>
          <p:cNvSpPr txBox="1"/>
          <p:nvPr/>
        </p:nvSpPr>
        <p:spPr>
          <a:xfrm>
            <a:off x="1389206" y="1988499"/>
            <a:ext cx="1512916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NINO4: </a:t>
            </a:r>
            <a:r>
              <a:rPr lang="en-US" b="1" dirty="0">
                <a:solidFill>
                  <a:srgbClr val="00B0F0"/>
                </a:solidFill>
              </a:rPr>
              <a:t>-0.01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160°E - 210°E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1F025F-BCC2-D2D1-2306-DECBB069D14F}"/>
              </a:ext>
            </a:extLst>
          </p:cNvPr>
          <p:cNvSpPr txBox="1"/>
          <p:nvPr/>
        </p:nvSpPr>
        <p:spPr>
          <a:xfrm>
            <a:off x="2378468" y="3644380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NINO34: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0.05</a:t>
            </a:r>
            <a:endParaRPr lang="en-US" b="1" dirty="0">
              <a:solidFill>
                <a:srgbClr val="00B0F0"/>
              </a:solidFill>
              <a:highlight>
                <a:srgbClr val="FFFF00"/>
              </a:highlight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190°E - 240°E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04DA2-4B09-9317-E7F9-4E35E53C10B1}"/>
              </a:ext>
            </a:extLst>
          </p:cNvPr>
          <p:cNvSpPr txBox="1"/>
          <p:nvPr/>
        </p:nvSpPr>
        <p:spPr>
          <a:xfrm>
            <a:off x="4654063" y="1825818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NINO3: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0.23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5°S - 5°N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210°E - 270°E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79E5E-C077-6BFD-271C-DFC2A4A749C1}"/>
              </a:ext>
            </a:extLst>
          </p:cNvPr>
          <p:cNvSpPr txBox="1"/>
          <p:nvPr/>
        </p:nvSpPr>
        <p:spPr>
          <a:xfrm>
            <a:off x="5558359" y="3435133"/>
            <a:ext cx="1582603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A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NINO12: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0.85</a:t>
            </a:r>
            <a:endParaRPr lang="en-US" b="1" dirty="0">
              <a:solidFill>
                <a:srgbClr val="FF0000"/>
              </a:solidFill>
            </a:endParaRP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5073BE-0038-FECC-CB6E-097F55BBF967}"/>
              </a:ext>
            </a:extLst>
          </p:cNvPr>
          <p:cNvCxnSpPr>
            <a:cxnSpLocks/>
          </p:cNvCxnSpPr>
          <p:nvPr/>
        </p:nvCxnSpPr>
        <p:spPr>
          <a:xfrm>
            <a:off x="2905591" y="2655669"/>
            <a:ext cx="837467" cy="50179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FD8A60-7C2F-5CD5-5D95-58BE0A9048F2}"/>
              </a:ext>
            </a:extLst>
          </p:cNvPr>
          <p:cNvCxnSpPr>
            <a:cxnSpLocks/>
          </p:cNvCxnSpPr>
          <p:nvPr/>
        </p:nvCxnSpPr>
        <p:spPr>
          <a:xfrm flipV="1">
            <a:off x="3951835" y="3225054"/>
            <a:ext cx="566316" cy="419326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D880CE-E239-0AC6-01D2-3E474F13D269}"/>
              </a:ext>
            </a:extLst>
          </p:cNvPr>
          <p:cNvCxnSpPr>
            <a:cxnSpLocks/>
          </p:cNvCxnSpPr>
          <p:nvPr/>
        </p:nvCxnSpPr>
        <p:spPr>
          <a:xfrm flipH="1">
            <a:off x="5185170" y="2502926"/>
            <a:ext cx="278666" cy="56695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5312CF9C-68F3-F87D-A3E8-2FEF8C251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022" y="792086"/>
            <a:ext cx="1838830" cy="888188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C8A9CF6-54E9-4F19-5379-5989BAA50F85}"/>
              </a:ext>
            </a:extLst>
          </p:cNvPr>
          <p:cNvCxnSpPr>
            <a:cxnSpLocks/>
          </p:cNvCxnSpPr>
          <p:nvPr/>
        </p:nvCxnSpPr>
        <p:spPr>
          <a:xfrm flipH="1" flipV="1">
            <a:off x="5750350" y="3215627"/>
            <a:ext cx="571030" cy="210079"/>
          </a:xfrm>
          <a:prstGeom prst="straightConnector1">
            <a:avLst/>
          </a:prstGeom>
          <a:ln>
            <a:solidFill>
              <a:srgbClr val="FF0A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35BCE-5A80-7BFA-24C7-493D929902E6}"/>
              </a:ext>
            </a:extLst>
          </p:cNvPr>
          <p:cNvPicPr>
            <a:picLocks/>
          </p:cNvPicPr>
          <p:nvPr/>
        </p:nvPicPr>
        <p:blipFill>
          <a:blip r:embed="rId2"/>
          <a:srcRect t="10694" r="6800" b="9196"/>
          <a:stretch/>
        </p:blipFill>
        <p:spPr>
          <a:xfrm>
            <a:off x="680850" y="643799"/>
            <a:ext cx="7772400" cy="48737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DFDA409-0A5A-0077-10C9-65B479D6D646}"/>
              </a:ext>
            </a:extLst>
          </p:cNvPr>
          <p:cNvSpPr txBox="1">
            <a:spLocks/>
          </p:cNvSpPr>
          <p:nvPr/>
        </p:nvSpPr>
        <p:spPr>
          <a:xfrm>
            <a:off x="793407" y="17593"/>
            <a:ext cx="7467960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SST Anomalies Tendency (</a:t>
            </a:r>
            <a:r>
              <a:rPr lang="en-US" sz="2000" b="1" dirty="0">
                <a:latin typeface="Roboto"/>
                <a:cs typeface="Roboto"/>
              </a:rPr>
              <a:t>April</a:t>
            </a:r>
            <a:r>
              <a:rPr lang="en-US" sz="2000" b="1" dirty="0">
                <a:solidFill>
                  <a:srgbClr val="FF0000"/>
                </a:solidFill>
                <a:latin typeface="Roboto"/>
                <a:cs typeface="Roboto"/>
              </a:rPr>
              <a:t> minus </a:t>
            </a:r>
            <a:r>
              <a:rPr lang="en-US" sz="2000" b="1" dirty="0">
                <a:latin typeface="Roboto"/>
                <a:cs typeface="Roboto"/>
              </a:rPr>
              <a:t>March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) Data: OISST v2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74B72F-129D-3A0D-25E1-BBF1839E04E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98918C19-0CE6-98DE-8ECB-ADE2659EC373}"/>
              </a:ext>
            </a:extLst>
          </p:cNvPr>
          <p:cNvSpPr/>
          <p:nvPr/>
        </p:nvSpPr>
        <p:spPr>
          <a:xfrm>
            <a:off x="5491071" y="2603863"/>
            <a:ext cx="1275487" cy="6357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FAB894-A4B1-311A-6F2B-2ABA556024DF}"/>
              </a:ext>
            </a:extLst>
          </p:cNvPr>
          <p:cNvSpPr/>
          <p:nvPr/>
        </p:nvSpPr>
        <p:spPr>
          <a:xfrm>
            <a:off x="6987548" y="1853692"/>
            <a:ext cx="1079863" cy="9492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193B6B-B6DE-0154-AFBF-3A422A792ABA}"/>
              </a:ext>
            </a:extLst>
          </p:cNvPr>
          <p:cNvSpPr/>
          <p:nvPr/>
        </p:nvSpPr>
        <p:spPr>
          <a:xfrm>
            <a:off x="2156452" y="2173731"/>
            <a:ext cx="874131" cy="1206137"/>
          </a:xfrm>
          <a:prstGeom prst="ellipse">
            <a:avLst/>
          </a:prstGeom>
          <a:noFill/>
          <a:ln w="3810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CAD43B-2203-4880-C13B-8EB3D58C536E}"/>
              </a:ext>
            </a:extLst>
          </p:cNvPr>
          <p:cNvSpPr/>
          <p:nvPr/>
        </p:nvSpPr>
        <p:spPr>
          <a:xfrm rot="5400000">
            <a:off x="4406927" y="1221474"/>
            <a:ext cx="776948" cy="1904514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21755A-7C0F-68F9-BDF8-E91D77553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" y="3323335"/>
            <a:ext cx="3073232" cy="23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C62ED-2106-B7A3-A559-935546420CE8}"/>
              </a:ext>
            </a:extLst>
          </p:cNvPr>
          <p:cNvPicPr>
            <a:picLocks/>
          </p:cNvPicPr>
          <p:nvPr/>
        </p:nvPicPr>
        <p:blipFill>
          <a:blip r:embed="rId2"/>
          <a:srcRect t="11359" r="7314" b="9260"/>
          <a:stretch/>
        </p:blipFill>
        <p:spPr>
          <a:xfrm>
            <a:off x="36148" y="861063"/>
            <a:ext cx="6858000" cy="41148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6492E5-8756-6962-5CF5-FB67D174DF8C}"/>
              </a:ext>
            </a:extLst>
          </p:cNvPr>
          <p:cNvSpPr txBox="1">
            <a:spLocks/>
          </p:cNvSpPr>
          <p:nvPr/>
        </p:nvSpPr>
        <p:spPr>
          <a:xfrm>
            <a:off x="471278" y="17593"/>
            <a:ext cx="8191544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SST Departures in Last Two-Weeks (</a:t>
            </a:r>
            <a:r>
              <a:rPr lang="en-US" sz="2000" b="1" dirty="0">
                <a:solidFill>
                  <a:srgbClr val="FF0000"/>
                </a:solidFill>
                <a:latin typeface="Roboto"/>
                <a:cs typeface="Roboto"/>
              </a:rPr>
              <a:t>May 06-20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) Data: OISST v2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86DEB-AEA4-497F-7BC5-EF5C3ED5844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8E1974-4C27-4F8A-ED4E-956011FE1262}"/>
              </a:ext>
            </a:extLst>
          </p:cNvPr>
          <p:cNvSpPr txBox="1"/>
          <p:nvPr/>
        </p:nvSpPr>
        <p:spPr>
          <a:xfrm>
            <a:off x="2664070" y="5388416"/>
            <a:ext cx="64623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hlinkClick r:id="rId3"/>
              </a:rPr>
              <a:t>https://psl.noaa.gov/data/gridded/data.noaa.oisst.v2.highres.html</a:t>
            </a:r>
            <a:r>
              <a:rPr lang="en-US" sz="14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A29FCB-FD5B-0299-202C-1521487FF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022" y="588891"/>
            <a:ext cx="1838830" cy="8881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23991-C62B-7C17-71EA-03066237B8A3}"/>
              </a:ext>
            </a:extLst>
          </p:cNvPr>
          <p:cNvSpPr txBox="1"/>
          <p:nvPr/>
        </p:nvSpPr>
        <p:spPr>
          <a:xfrm>
            <a:off x="6883777" y="1636864"/>
            <a:ext cx="2130914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NINO 1+2: </a:t>
            </a:r>
            <a:r>
              <a:rPr lang="en-US" b="1" dirty="0"/>
              <a:t>+0.05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Latitude: 10°S - 0°N</a:t>
            </a:r>
          </a:p>
          <a:p>
            <a:pPr algn="l"/>
            <a:r>
              <a:rPr lang="en-US" sz="1000" b="0" i="0" dirty="0">
                <a:effectLst/>
                <a:latin typeface="__fkGroteskNeue_598ab8"/>
              </a:rPr>
              <a:t>Longitude: 270°E - 280°E</a:t>
            </a:r>
          </a:p>
          <a:p>
            <a:pPr algn="l"/>
            <a:endParaRPr lang="en-US" sz="1000" dirty="0"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3: </a:t>
            </a:r>
            <a:r>
              <a:rPr lang="en-US" b="1" dirty="0"/>
              <a:t>-0.03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210°E - 270°E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3.4: </a:t>
            </a:r>
            <a:r>
              <a:rPr lang="en-US" b="1" dirty="0"/>
              <a:t>0.09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190°E - 240°E</a:t>
            </a:r>
          </a:p>
          <a:p>
            <a:pPr algn="l"/>
            <a:endParaRPr lang="en-US" sz="1000" b="0" i="0" dirty="0">
              <a:effectLst/>
              <a:latin typeface="__fkGroteskNeue_598ab8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NINO 4: </a:t>
            </a:r>
            <a:r>
              <a:rPr lang="en-US" b="1" dirty="0"/>
              <a:t>0.06</a:t>
            </a:r>
          </a:p>
          <a:p>
            <a:r>
              <a:rPr lang="en-US" sz="1000" dirty="0">
                <a:latin typeface="__fkGroteskNeue_598ab8"/>
              </a:rPr>
              <a:t>Latitude: 5°S - 5°N</a:t>
            </a:r>
          </a:p>
          <a:p>
            <a:r>
              <a:rPr lang="en-US" sz="1000" dirty="0">
                <a:latin typeface="__fkGroteskNeue_598ab8"/>
              </a:rPr>
              <a:t>Longitude: 160°E - 210°E</a:t>
            </a:r>
            <a:endParaRPr lang="en-US" sz="1000" b="0" i="0" dirty="0">
              <a:effectLst/>
              <a:latin typeface="__fkGroteskNeue_598ab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11AF92-EF52-74AC-FB64-1704C20938AB}"/>
              </a:ext>
            </a:extLst>
          </p:cNvPr>
          <p:cNvCxnSpPr>
            <a:cxnSpLocks/>
          </p:cNvCxnSpPr>
          <p:nvPr/>
        </p:nvCxnSpPr>
        <p:spPr>
          <a:xfrm>
            <a:off x="745017" y="2736352"/>
            <a:ext cx="302165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C7826B-9A9E-B861-16C6-7470580B01A3}"/>
              </a:ext>
            </a:extLst>
          </p:cNvPr>
          <p:cNvCxnSpPr/>
          <p:nvPr/>
        </p:nvCxnSpPr>
        <p:spPr>
          <a:xfrm flipV="1">
            <a:off x="3766668" y="1217941"/>
            <a:ext cx="0" cy="3017520"/>
          </a:xfrm>
          <a:prstGeom prst="line">
            <a:avLst/>
          </a:prstGeom>
          <a:ln>
            <a:solidFill>
              <a:schemeClr val="tx1"/>
            </a:solidFill>
            <a:headEnd type="diamond" w="med" len="med"/>
            <a:tailEnd type="diamond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F46B697-6E5A-7B58-710D-A13CF1B0BA5C}"/>
              </a:ext>
            </a:extLst>
          </p:cNvPr>
          <p:cNvSpPr/>
          <p:nvPr/>
        </p:nvSpPr>
        <p:spPr>
          <a:xfrm>
            <a:off x="3766668" y="2402116"/>
            <a:ext cx="1651511" cy="716134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E76AEDB-E713-49E6-22E0-CE8EA7FF440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" y="3129779"/>
            <a:ext cx="4206240" cy="2560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149C3B-5E55-D155-B4F8-2D6880E85AF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3000" r="1079" b="69667"/>
          <a:stretch>
            <a:fillRect/>
          </a:stretch>
        </p:blipFill>
        <p:spPr bwMode="auto">
          <a:xfrm>
            <a:off x="37520" y="392767"/>
            <a:ext cx="4206240" cy="25603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4378736" y="2932751"/>
            <a:ext cx="474784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Highlight: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366008" y="3340045"/>
            <a:ext cx="47478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Subsurface ocean temperatures from the Date Line to 80°W are near normal (between -0.5 and +0.5°C), with the central and eastern Pacific remaining mostly stable.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There are localized </a:t>
            </a:r>
            <a:r>
              <a:rPr lang="en-US" sz="1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warm</a:t>
            </a:r>
            <a:r>
              <a:rPr lang="en-US" sz="1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and </a:t>
            </a:r>
            <a:r>
              <a:rPr lang="en-US" sz="1400" dirty="0">
                <a:solidFill>
                  <a:srgbClr val="0432FF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cold </a:t>
            </a:r>
            <a:r>
              <a:rPr lang="en-US" sz="1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anomalies in the far eastern Pacific—warm near the surface and cooler around 50 meters depth—but these are not expected to have significant impact.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>
                <a:solidFill>
                  <a:srgbClr val="FF00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Weak subsurface warming is present near and west of the Date Line, extending toward 150°W; while minor, it is worth monitoring.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8915E64-E4CB-22FC-A44D-ED4C5FC86C4D}"/>
              </a:ext>
            </a:extLst>
          </p:cNvPr>
          <p:cNvSpPr/>
          <p:nvPr/>
        </p:nvSpPr>
        <p:spPr>
          <a:xfrm>
            <a:off x="1422400" y="960837"/>
            <a:ext cx="52759" cy="152342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EF3CF-E9A4-005D-7B05-9BF4F19B684C}"/>
              </a:ext>
            </a:extLst>
          </p:cNvPr>
          <p:cNvSpPr txBox="1"/>
          <p:nvPr/>
        </p:nvSpPr>
        <p:spPr>
          <a:xfrm>
            <a:off x="1937322" y="4834299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April, 2025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5A812-A780-560E-B29A-3947C78EB77B}"/>
              </a:ext>
            </a:extLst>
          </p:cNvPr>
          <p:cNvSpPr txBox="1"/>
          <p:nvPr/>
        </p:nvSpPr>
        <p:spPr>
          <a:xfrm>
            <a:off x="1972098" y="2091915"/>
            <a:ext cx="1770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March, 2025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EE782DBF-33D3-65DA-B3B3-8E42CBA21E60}"/>
              </a:ext>
            </a:extLst>
          </p:cNvPr>
          <p:cNvSpPr/>
          <p:nvPr/>
        </p:nvSpPr>
        <p:spPr>
          <a:xfrm>
            <a:off x="1374118" y="3701326"/>
            <a:ext cx="52759" cy="152342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8C65B4-0DC7-5AE7-935D-735B94E8B95D}"/>
              </a:ext>
            </a:extLst>
          </p:cNvPr>
          <p:cNvPicPr>
            <a:picLocks/>
          </p:cNvPicPr>
          <p:nvPr/>
        </p:nvPicPr>
        <p:blipFill>
          <a:blip r:embed="rId4"/>
          <a:srcRect l="2409" t="2733"/>
          <a:stretch/>
        </p:blipFill>
        <p:spPr>
          <a:xfrm>
            <a:off x="4534480" y="462946"/>
            <a:ext cx="4572000" cy="2560320"/>
          </a:xfrm>
          <a:prstGeom prst="rect">
            <a:avLst/>
          </a:prstGeom>
        </p:spPr>
      </p:pic>
      <p:sp>
        <p:nvSpPr>
          <p:cNvPr id="19" name="Down Arrow 18">
            <a:extLst>
              <a:ext uri="{FF2B5EF4-FFF2-40B4-BE49-F238E27FC236}">
                <a16:creationId xmlns:a16="http://schemas.microsoft.com/office/drawing/2014/main" id="{93EAB2A5-CCA2-7FE5-38C0-C26AD10CCBC7}"/>
              </a:ext>
            </a:extLst>
          </p:cNvPr>
          <p:cNvSpPr/>
          <p:nvPr/>
        </p:nvSpPr>
        <p:spPr>
          <a:xfrm>
            <a:off x="5972628" y="1041890"/>
            <a:ext cx="52759" cy="152342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A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DAFA88-6CB8-C4C2-9330-D5D4DE5B9C46}"/>
              </a:ext>
            </a:extLst>
          </p:cNvPr>
          <p:cNvSpPr/>
          <p:nvPr/>
        </p:nvSpPr>
        <p:spPr>
          <a:xfrm>
            <a:off x="6025387" y="1132114"/>
            <a:ext cx="1254979" cy="1158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03E14F-C91F-ACBE-BFBA-218554D51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71" y="457853"/>
            <a:ext cx="7772400" cy="4462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86830" y="4770175"/>
            <a:ext cx="9004922" cy="873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Strongest upward trend during Feb, and as of Mar, 2025,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crossed Zero-Line and now at positive value of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2406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19CCB9-4CCC-04AC-27E3-43C0F80EDFA1}"/>
              </a:ext>
            </a:extLst>
          </p:cNvPr>
          <p:cNvCxnSpPr>
            <a:cxnSpLocks/>
          </p:cNvCxnSpPr>
          <p:nvPr/>
        </p:nvCxnSpPr>
        <p:spPr>
          <a:xfrm>
            <a:off x="1849718" y="3820160"/>
            <a:ext cx="5485802" cy="0"/>
          </a:xfrm>
          <a:prstGeom prst="line">
            <a:avLst/>
          </a:prstGeom>
          <a:ln w="57150">
            <a:solidFill>
              <a:srgbClr val="FF0AFF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8A4DAE-C3EC-5357-7481-470D0FEAC5DC}"/>
              </a:ext>
            </a:extLst>
          </p:cNvPr>
          <p:cNvCxnSpPr/>
          <p:nvPr/>
        </p:nvCxnSpPr>
        <p:spPr>
          <a:xfrm flipV="1">
            <a:off x="7350760" y="1968500"/>
            <a:ext cx="619760" cy="1778000"/>
          </a:xfrm>
          <a:prstGeom prst="straightConnector1">
            <a:avLst/>
          </a:prstGeom>
          <a:ln w="38100">
            <a:solidFill>
              <a:srgbClr val="0432FF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ight Arrow 11">
            <a:extLst>
              <a:ext uri="{FF2B5EF4-FFF2-40B4-BE49-F238E27FC236}">
                <a16:creationId xmlns:a16="http://schemas.microsoft.com/office/drawing/2014/main" id="{8B88F64D-0881-A7B8-A549-8DC9FF282370}"/>
              </a:ext>
            </a:extLst>
          </p:cNvPr>
          <p:cNvSpPr/>
          <p:nvPr/>
        </p:nvSpPr>
        <p:spPr>
          <a:xfrm rot="19269162">
            <a:off x="7903882" y="1368537"/>
            <a:ext cx="961444" cy="23761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(</a:t>
            </a:r>
            <a:r>
              <a:rPr lang="en-US" sz="2400" b="1" dirty="0">
                <a:highlight>
                  <a:srgbClr val="FFFF00"/>
                </a:highlight>
              </a:rPr>
              <a:t>TW-Index</a:t>
            </a:r>
            <a:r>
              <a:rPr lang="en-US" sz="2400" b="1" dirty="0"/>
              <a:t>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0A0D1-F89B-01F6-2BF3-7236D3BF36F1}"/>
              </a:ext>
            </a:extLst>
          </p:cNvPr>
          <p:cNvSpPr txBox="1"/>
          <p:nvPr/>
        </p:nvSpPr>
        <p:spPr>
          <a:xfrm>
            <a:off x="6328064" y="5036819"/>
            <a:ext cx="2435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highlight>
                  <a:srgbClr val="FFFF00"/>
                </a:highlight>
              </a:rPr>
              <a:t>Yellow Shading: </a:t>
            </a:r>
            <a:r>
              <a:rPr lang="en-US" sz="1200" dirty="0"/>
              <a:t>Westerly Anomalies</a:t>
            </a:r>
          </a:p>
          <a:p>
            <a:pPr algn="r"/>
            <a:r>
              <a:rPr lang="en-US" sz="1200" dirty="0">
                <a:highlight>
                  <a:srgbClr val="00FFFF"/>
                </a:highlight>
              </a:rPr>
              <a:t>Blue Shading: </a:t>
            </a:r>
            <a:r>
              <a:rPr lang="en-US" sz="1200" dirty="0"/>
              <a:t>Easterly Anomalies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6E765-5CA6-3A4B-D37C-1208841C17AC}"/>
              </a:ext>
            </a:extLst>
          </p:cNvPr>
          <p:cNvSpPr txBox="1"/>
          <p:nvPr/>
        </p:nvSpPr>
        <p:spPr>
          <a:xfrm>
            <a:off x="32269" y="4898320"/>
            <a:ext cx="6669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Sources: </a:t>
            </a:r>
          </a:p>
          <a:p>
            <a:pPr marL="342900" indent="-342900">
              <a:buAutoNum type="arabicParenR"/>
            </a:pPr>
            <a:r>
              <a:rPr lang="en-US" sz="1200" dirty="0">
                <a:hlinkClick r:id="rId2"/>
              </a:rPr>
              <a:t>https://mikeventrice.weebly.com/hovmollers.html</a:t>
            </a:r>
            <a:endParaRPr lang="en-US" sz="1200" dirty="0"/>
          </a:p>
          <a:p>
            <a:pPr marL="342900" indent="-342900">
              <a:buAutoNum type="arabicParenR"/>
            </a:pPr>
            <a:r>
              <a:rPr lang="en-US" sz="1200" dirty="0">
                <a:hlinkClick r:id="rId3"/>
              </a:rPr>
              <a:t>https://www.cpc.ncep.noaa.gov/data/indices/epac850</a:t>
            </a:r>
            <a:r>
              <a:rPr lang="en-US" sz="1200" dirty="0"/>
              <a:t>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9EDC0B-7376-3E53-0CCC-334B1356986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1156" y="718373"/>
            <a:ext cx="5577840" cy="374904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915677F-F55F-CE5D-1547-793AF803C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687" y="491174"/>
            <a:ext cx="3823065" cy="42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6967</TotalTime>
  <Words>1165</Words>
  <Application>Microsoft Macintosh PowerPoint</Application>
  <PresentationFormat>On-screen Show (16:10)</PresentationFormat>
  <Paragraphs>123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__fkGroteskNeue_598ab8</vt:lpstr>
      <vt:lpstr>Apple Chancery</vt:lpstr>
      <vt:lpstr>Arial</vt:lpstr>
      <vt:lpstr>Arial Narrow</vt:lpstr>
      <vt:lpstr>Calibri</vt:lpstr>
      <vt:lpstr>Courier New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439</cp:revision>
  <dcterms:created xsi:type="dcterms:W3CDTF">2022-09-08T16:50:36Z</dcterms:created>
  <dcterms:modified xsi:type="dcterms:W3CDTF">2025-05-21T14:32:04Z</dcterms:modified>
</cp:coreProperties>
</file>