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16" r:id="rId2"/>
    <p:sldId id="257" r:id="rId3"/>
    <p:sldId id="382" r:id="rId4"/>
    <p:sldId id="261" r:id="rId5"/>
    <p:sldId id="415" r:id="rId6"/>
    <p:sldId id="355" r:id="rId7"/>
    <p:sldId id="406" r:id="rId8"/>
    <p:sldId id="395" r:id="rId9"/>
    <p:sldId id="319" r:id="rId10"/>
    <p:sldId id="411" r:id="rId11"/>
    <p:sldId id="381" r:id="rId12"/>
    <p:sldId id="268" r:id="rId13"/>
    <p:sldId id="331" r:id="rId14"/>
    <p:sldId id="401" r:id="rId15"/>
    <p:sldId id="417" r:id="rId16"/>
    <p:sldId id="399" r:id="rId17"/>
    <p:sldId id="418" r:id="rId18"/>
    <p:sldId id="400" r:id="rId19"/>
    <p:sldId id="281" r:id="rId20"/>
    <p:sldId id="318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AFF"/>
    <a:srgbClr val="0432FF"/>
    <a:srgbClr val="011893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830"/>
  </p:normalViewPr>
  <p:slideViewPr>
    <p:cSldViewPr snapToGrid="0" snapToObjects="1">
      <p:cViewPr varScale="1">
        <p:scale>
          <a:sx n="146" d="100"/>
          <a:sy n="146" d="100"/>
        </p:scale>
        <p:origin x="760" y="160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csr.columbia.edu/people/muhammad-azhar-ehsa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cpolr.mth.91-20.ascii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psl.noaa.gov/data/gridded/data.noaa.oisst.v2.highr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data/gridded/data.noaa.oisst.v2.highr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epac850" TargetMode="External"/><Relationship Id="rId2" Type="http://schemas.openxmlformats.org/officeDocument/2006/relationships/hyperlink" Target="https://mikeventrice.weebly.com/hovmoll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0BF91-4FD8-D906-1057-F983988C042B}"/>
              </a:ext>
            </a:extLst>
          </p:cNvPr>
          <p:cNvSpPr txBox="1"/>
          <p:nvPr/>
        </p:nvSpPr>
        <p:spPr>
          <a:xfrm>
            <a:off x="61546" y="72830"/>
            <a:ext cx="8994531" cy="1200329"/>
          </a:xfrm>
          <a:prstGeom prst="rect">
            <a:avLst/>
          </a:prstGeom>
          <a:ln>
            <a:noFill/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ENSO and Climate Outlook in March,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BE6A08-DB3B-D0D4-4B6A-1871FB9D80A1}"/>
              </a:ext>
            </a:extLst>
          </p:cNvPr>
          <p:cNvSpPr txBox="1">
            <a:spLocks/>
          </p:cNvSpPr>
          <p:nvPr/>
        </p:nvSpPr>
        <p:spPr>
          <a:xfrm>
            <a:off x="26376" y="2237392"/>
            <a:ext cx="6363454" cy="1637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8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Ehsan, M. Azhar</a:t>
            </a:r>
          </a:p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(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  <a:hlinkClick r:id="rId2"/>
              </a:rPr>
              <a:t>mae2171@columbia.edu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)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Center for Climate Systems Research (CCSR),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Affiliate of NASA GISS and 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International Research Institute for Climate and Society (IRI)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FBCC-6C00-2402-3518-30A3E48794A1}"/>
              </a:ext>
            </a:extLst>
          </p:cNvPr>
          <p:cNvSpPr txBox="1"/>
          <p:nvPr/>
        </p:nvSpPr>
        <p:spPr>
          <a:xfrm>
            <a:off x="26376" y="3847955"/>
            <a:ext cx="7227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Andrew Robertson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system development, ongoing innovation,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Jing Yuan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Post-Processing,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Jeffrey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Turmelle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(IRI)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 and Web updates.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4A9C5-FA78-AA63-BAE6-C33A610B6483}"/>
              </a:ext>
            </a:extLst>
          </p:cNvPr>
          <p:cNvGrpSpPr/>
          <p:nvPr/>
        </p:nvGrpSpPr>
        <p:grpSpPr>
          <a:xfrm>
            <a:off x="1" y="4790043"/>
            <a:ext cx="9141821" cy="916157"/>
            <a:chOff x="1" y="4781251"/>
            <a:chExt cx="9141821" cy="916157"/>
          </a:xfrm>
        </p:grpSpPr>
        <p:pic>
          <p:nvPicPr>
            <p:cNvPr id="1026" name="Picture 2" descr="National Aeronautics and Space Administration, Goddard Institute for Space Studies">
              <a:extLst>
                <a:ext uri="{FF2B5EF4-FFF2-40B4-BE49-F238E27FC236}">
                  <a16:creationId xmlns:a16="http://schemas.microsoft.com/office/drawing/2014/main" id="{BCACCB67-8169-534E-45F0-C1718FFAA2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40" y="4781251"/>
              <a:ext cx="4572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2366F-76C5-3F00-4DDE-CFC56135F8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4783008"/>
              <a:ext cx="237744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E1BDB-B431-B4D1-7A26-1140F5B3973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8622" y="4781251"/>
              <a:ext cx="2743200" cy="9144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0AC3AA-C55D-8B0F-F123-E8401CB2BFEC}"/>
              </a:ext>
            </a:extLst>
          </p:cNvPr>
          <p:cNvSpPr txBox="1"/>
          <p:nvPr/>
        </p:nvSpPr>
        <p:spPr>
          <a:xfrm>
            <a:off x="1410789" y="1369294"/>
            <a:ext cx="764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Active Eastern Pacific: Weak La Niña </a:t>
            </a:r>
            <a:r>
              <a:rPr lang="en-US" b="1" u="sng" dirty="0"/>
              <a:t>Conditions</a:t>
            </a:r>
            <a:r>
              <a:rPr lang="en-US" dirty="0"/>
              <a:t> turning to </a:t>
            </a:r>
            <a:r>
              <a:rPr lang="en-US" u="sng" dirty="0"/>
              <a:t>ENSO-Neutral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ra_c.gif">
            <a:extLst>
              <a:ext uri="{FF2B5EF4-FFF2-40B4-BE49-F238E27FC236}">
                <a16:creationId xmlns:a16="http://schemas.microsoft.com/office/drawing/2014/main" id="{5D844DAA-955A-DBF7-BC35-45831C2F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760" y="55899"/>
            <a:ext cx="4094480" cy="555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21994" y="4554140"/>
            <a:ext cx="469316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reduced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24585" y="5258991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3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(</a:t>
            </a:r>
            <a:r>
              <a:rPr lang="en-US" sz="2400" b="1" dirty="0">
                <a:solidFill>
                  <a:srgbClr val="00B0F0"/>
                </a:solidFill>
              </a:rPr>
              <a:t>OLR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La Nina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21994" y="1797498"/>
            <a:ext cx="4409047" cy="2120004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OLR shows reduced convection over the Dateline since Sep, 2024,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strong during January-February, and even in March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(very strong Atmospheric signal of La Nina)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B8BB42-897F-AAAF-716D-A280EDA63AAF}"/>
              </a:ext>
            </a:extLst>
          </p:cNvPr>
          <p:cNvSpPr/>
          <p:nvPr/>
        </p:nvSpPr>
        <p:spPr>
          <a:xfrm>
            <a:off x="6434380" y="2153920"/>
            <a:ext cx="817581" cy="2118995"/>
          </a:xfrm>
          <a:prstGeom prst="round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5379386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432FF"/>
                </a:solidFill>
              </a:rPr>
              <a:t>March,  2025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11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Today, 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March,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50942" y="4645935"/>
            <a:ext cx="905272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months Plume models packed together to show;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conditions from MAM to the end of the forecasts.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(2-DYN and 1-STAT) models out of 29 show continuation of La Nina conditions.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28B61-884C-F79D-A935-EE353D28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2000598"/>
            <a:ext cx="3677918" cy="2482734"/>
          </a:xfrm>
          <a:prstGeom prst="rect">
            <a:avLst/>
          </a:prstGeom>
        </p:spPr>
      </p:pic>
      <p:pic>
        <p:nvPicPr>
          <p:cNvPr id="1026" name="Picture 2" descr="IRI Plume">
            <a:extLst>
              <a:ext uri="{FF2B5EF4-FFF2-40B4-BE49-F238E27FC236}">
                <a16:creationId xmlns:a16="http://schemas.microsoft.com/office/drawing/2014/main" id="{E1F18547-A0FA-BEBF-07E0-FE682D83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59" y="50817"/>
            <a:ext cx="5334305" cy="41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(STAT+DYN) ENSO Forecasts (Today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 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March,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45BB1-5DC1-778A-6C65-EDC11808072E}"/>
              </a:ext>
            </a:extLst>
          </p:cNvPr>
          <p:cNvSpPr txBox="1"/>
          <p:nvPr/>
        </p:nvSpPr>
        <p:spPr>
          <a:xfrm>
            <a:off x="77855" y="4752696"/>
            <a:ext cx="899068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MAM-2025 onwards,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Nina is next dominant category (9% 😲), gradually increasing probability and become dominant again in NDJ-2025, same for El Nino starting in AMJ-2025.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B46D0-9A7F-30CB-9E2C-23464F7E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48" y="470979"/>
            <a:ext cx="6810106" cy="42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8D7AA43B-1C8F-7633-E81B-788817B5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60" y="748347"/>
            <a:ext cx="6380480" cy="49289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ACD4622C-8F45-5ADC-5BA7-655D31BEC6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40641"/>
            <a:ext cx="4572000" cy="2926080"/>
          </a:xfrm>
          <a:prstGeom prst="rect">
            <a:avLst/>
          </a:prstGeom>
        </p:spPr>
      </p:pic>
      <p:pic>
        <p:nvPicPr>
          <p:cNvPr id="3" name="Picture 2" descr="nmme_ensemble.png">
            <a:extLst>
              <a:ext uri="{FF2B5EF4-FFF2-40B4-BE49-F238E27FC236}">
                <a16:creationId xmlns:a16="http://schemas.microsoft.com/office/drawing/2014/main" id="{7B3349AF-AC03-3217-4FF3-0F92B7EEBA7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51" y="40639"/>
            <a:ext cx="4572000" cy="2926080"/>
          </a:xfrm>
          <a:prstGeom prst="rect">
            <a:avLst/>
          </a:prstGeom>
        </p:spPr>
      </p:pic>
      <p:pic>
        <p:nvPicPr>
          <p:cNvPr id="4" name="Picture 3" descr="nmme_ensemble.png">
            <a:extLst>
              <a:ext uri="{FF2B5EF4-FFF2-40B4-BE49-F238E27FC236}">
                <a16:creationId xmlns:a16="http://schemas.microsoft.com/office/drawing/2014/main" id="{1313C213-2A8D-8E2C-E814-57D0CFC7D59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35198" y="29464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3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AMJ25_World_pcp.gif">
            <a:extLst>
              <a:ext uri="{FF2B5EF4-FFF2-40B4-BE49-F238E27FC236}">
                <a16:creationId xmlns:a16="http://schemas.microsoft.com/office/drawing/2014/main" id="{5F7CBE8B-03AA-FCEB-B674-E78B5BE0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81" y="447041"/>
            <a:ext cx="5350436" cy="3931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1B4CF-B7F4-066C-68A1-EA6DC68C286F}"/>
              </a:ext>
            </a:extLst>
          </p:cNvPr>
          <p:cNvSpPr txBox="1"/>
          <p:nvPr/>
        </p:nvSpPr>
        <p:spPr>
          <a:xfrm>
            <a:off x="18396" y="845245"/>
            <a:ext cx="3657600" cy="3291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America: </a:t>
            </a:r>
          </a:p>
          <a:p>
            <a:pPr algn="l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large portion of the southern and western United States, including parts of Mexico, shows a high probability (50-70% or more) of below-normal precipitation.</a:t>
            </a:r>
          </a:p>
          <a:p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America: 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regions, including parts of Brazil and surrounding areas, are expected to experience below-normal rainfall.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around the Horn of Africa and S-Africa (Eastern Side) exhibit BN rainfall tendencies.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around the Central-Southwest Asia also show BN rainfall tendencies.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555A6-0AA5-5B2C-F2F8-757D49076CC9}"/>
              </a:ext>
            </a:extLst>
          </p:cNvPr>
          <p:cNvSpPr txBox="1"/>
          <p:nvPr/>
        </p:nvSpPr>
        <p:spPr>
          <a:xfrm>
            <a:off x="20321" y="4137304"/>
            <a:ext cx="36576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America, South Asia, East Asia, MC and Australia: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including parts of central America, northwest South America, India, Southeast Asia, southern and central China, MC-regions and northern Australia show above-normal precipitation probabilities.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61EE5-6B52-5FB3-595C-207A30612326}"/>
              </a:ext>
            </a:extLst>
          </p:cNvPr>
          <p:cNvSpPr txBox="1"/>
          <p:nvPr/>
        </p:nvSpPr>
        <p:spPr>
          <a:xfrm>
            <a:off x="3995419" y="4491455"/>
            <a:ext cx="51282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swathes of Europe, central Africa, and parts of the Middle East are marked in white, indicating climatological odds or no significant deviation from normal precipitation levels.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5_World_pcp.gif">
            <a:extLst>
              <a:ext uri="{FF2B5EF4-FFF2-40B4-BE49-F238E27FC236}">
                <a16:creationId xmlns:a16="http://schemas.microsoft.com/office/drawing/2014/main" id="{D67D18B6-87C5-43E8-DAFA-C418FE9754A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40640"/>
            <a:ext cx="4480560" cy="2834640"/>
          </a:xfrm>
          <a:prstGeom prst="rect">
            <a:avLst/>
          </a:prstGeom>
        </p:spPr>
      </p:pic>
      <p:pic>
        <p:nvPicPr>
          <p:cNvPr id="3" name="Picture 2" descr="JJA25_World_pcp.gif">
            <a:extLst>
              <a:ext uri="{FF2B5EF4-FFF2-40B4-BE49-F238E27FC236}">
                <a16:creationId xmlns:a16="http://schemas.microsoft.com/office/drawing/2014/main" id="{F8101D17-3DE8-4B4B-906C-53D5BC15EA1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40" y="40640"/>
            <a:ext cx="4480560" cy="2834640"/>
          </a:xfrm>
          <a:prstGeom prst="rect">
            <a:avLst/>
          </a:prstGeom>
        </p:spPr>
      </p:pic>
      <p:pic>
        <p:nvPicPr>
          <p:cNvPr id="4" name="Picture 3" descr="JAS25_World_pcp.gif">
            <a:extLst>
              <a:ext uri="{FF2B5EF4-FFF2-40B4-BE49-F238E27FC236}">
                <a16:creationId xmlns:a16="http://schemas.microsoft.com/office/drawing/2014/main" id="{48B60956-5C38-5EAA-7B32-BB3320A91B3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94280" y="2956560"/>
            <a:ext cx="4572000" cy="2743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1E44BA6-DF8A-67D4-CE3A-596A841217B8}"/>
              </a:ext>
            </a:extLst>
          </p:cNvPr>
          <p:cNvGrpSpPr/>
          <p:nvPr/>
        </p:nvGrpSpPr>
        <p:grpSpPr>
          <a:xfrm>
            <a:off x="2204720" y="1036320"/>
            <a:ext cx="1016000" cy="294640"/>
            <a:chOff x="2204720" y="1036320"/>
            <a:chExt cx="1016000" cy="2946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FBAD8C-DB21-1FA5-196B-BEE72CC1D40E}"/>
                </a:ext>
              </a:extLst>
            </p:cNvPr>
            <p:cNvSpPr/>
            <p:nvPr/>
          </p:nvSpPr>
          <p:spPr>
            <a:xfrm>
              <a:off x="2204720" y="1036320"/>
              <a:ext cx="772160" cy="294640"/>
            </a:xfrm>
            <a:prstGeom prst="rect">
              <a:avLst/>
            </a:prstGeom>
            <a:noFill/>
            <a:ln w="57150">
              <a:solidFill>
                <a:srgbClr val="FF0A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C0255C3-4A14-7174-B83A-758A13CB1D8E}"/>
                </a:ext>
              </a:extLst>
            </p:cNvPr>
            <p:cNvCxnSpPr/>
            <p:nvPr/>
          </p:nvCxnSpPr>
          <p:spPr>
            <a:xfrm>
              <a:off x="2976880" y="1036320"/>
              <a:ext cx="243840" cy="0"/>
            </a:xfrm>
            <a:prstGeom prst="straightConnector1">
              <a:avLst/>
            </a:prstGeom>
            <a:ln w="57150">
              <a:solidFill>
                <a:srgbClr val="FF0A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F4F842-2217-1250-0E4C-85E1B760F6F2}"/>
              </a:ext>
            </a:extLst>
          </p:cNvPr>
          <p:cNvGrpSpPr/>
          <p:nvPr/>
        </p:nvGrpSpPr>
        <p:grpSpPr>
          <a:xfrm>
            <a:off x="6710680" y="1005840"/>
            <a:ext cx="1153160" cy="294640"/>
            <a:chOff x="2204720" y="1036320"/>
            <a:chExt cx="1153160" cy="2946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DAB418-4FBA-8A07-D2B6-E5A4608277CC}"/>
                </a:ext>
              </a:extLst>
            </p:cNvPr>
            <p:cNvSpPr/>
            <p:nvPr/>
          </p:nvSpPr>
          <p:spPr>
            <a:xfrm>
              <a:off x="2204720" y="1036320"/>
              <a:ext cx="772160" cy="294640"/>
            </a:xfrm>
            <a:prstGeom prst="rect">
              <a:avLst/>
            </a:prstGeom>
            <a:noFill/>
            <a:ln w="57150">
              <a:solidFill>
                <a:srgbClr val="FF0A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49A6A4-2267-19A1-4BCC-6F6DBA12189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880" y="1036320"/>
              <a:ext cx="381000" cy="30480"/>
            </a:xfrm>
            <a:prstGeom prst="straightConnector1">
              <a:avLst/>
            </a:prstGeom>
            <a:ln w="57150">
              <a:solidFill>
                <a:srgbClr val="FF0A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6D868D-4FD8-C474-88A9-A8FBE515C947}"/>
              </a:ext>
            </a:extLst>
          </p:cNvPr>
          <p:cNvGrpSpPr/>
          <p:nvPr/>
        </p:nvGrpSpPr>
        <p:grpSpPr>
          <a:xfrm>
            <a:off x="4688840" y="3881120"/>
            <a:ext cx="1112520" cy="294640"/>
            <a:chOff x="2204720" y="1036320"/>
            <a:chExt cx="1112520" cy="2946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15F76-57E0-AEE7-BD9A-78D65832098D}"/>
                </a:ext>
              </a:extLst>
            </p:cNvPr>
            <p:cNvSpPr/>
            <p:nvPr/>
          </p:nvSpPr>
          <p:spPr>
            <a:xfrm>
              <a:off x="2204720" y="1036320"/>
              <a:ext cx="772160" cy="294640"/>
            </a:xfrm>
            <a:prstGeom prst="rect">
              <a:avLst/>
            </a:prstGeom>
            <a:noFill/>
            <a:ln w="57150">
              <a:solidFill>
                <a:srgbClr val="FF0A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EC1C42-C439-D02E-476D-832A0EF345D0}"/>
                </a:ext>
              </a:extLst>
            </p:cNvPr>
            <p:cNvCxnSpPr>
              <a:cxnSpLocks/>
            </p:cNvCxnSpPr>
            <p:nvPr/>
          </p:nvCxnSpPr>
          <p:spPr>
            <a:xfrm>
              <a:off x="2976880" y="1036320"/>
              <a:ext cx="340360" cy="71120"/>
            </a:xfrm>
            <a:prstGeom prst="straightConnector1">
              <a:avLst/>
            </a:prstGeom>
            <a:ln w="57150">
              <a:solidFill>
                <a:srgbClr val="FF0A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28582F1-7D49-A6DD-4DCA-4692DBB1D61E}"/>
              </a:ext>
            </a:extLst>
          </p:cNvPr>
          <p:cNvSpPr/>
          <p:nvPr/>
        </p:nvSpPr>
        <p:spPr>
          <a:xfrm>
            <a:off x="3677920" y="1183640"/>
            <a:ext cx="609600" cy="614680"/>
          </a:xfrm>
          <a:prstGeom prst="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A80C4-D894-4265-6D32-E3BD7CB5FBF2}"/>
              </a:ext>
            </a:extLst>
          </p:cNvPr>
          <p:cNvSpPr/>
          <p:nvPr/>
        </p:nvSpPr>
        <p:spPr>
          <a:xfrm>
            <a:off x="6141720" y="4084320"/>
            <a:ext cx="609600" cy="614680"/>
          </a:xfrm>
          <a:prstGeom prst="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587D7E-6DBF-6607-B753-841C45C95E14}"/>
              </a:ext>
            </a:extLst>
          </p:cNvPr>
          <p:cNvSpPr/>
          <p:nvPr/>
        </p:nvSpPr>
        <p:spPr>
          <a:xfrm>
            <a:off x="8158480" y="1239520"/>
            <a:ext cx="609600" cy="614680"/>
          </a:xfrm>
          <a:prstGeom prst="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AMJ25_World_tmp.gif">
            <a:extLst>
              <a:ext uri="{FF2B5EF4-FFF2-40B4-BE49-F238E27FC236}">
                <a16:creationId xmlns:a16="http://schemas.microsoft.com/office/drawing/2014/main" id="{C097D138-2039-F71B-F131-5020F3BF6C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" y="1283164"/>
            <a:ext cx="4480560" cy="3200400"/>
          </a:xfrm>
          <a:prstGeom prst="rect">
            <a:avLst/>
          </a:prstGeom>
        </p:spPr>
      </p:pic>
      <p:pic>
        <p:nvPicPr>
          <p:cNvPr id="4" name="Picture 3" descr="MJJ25_World_tmp.gif">
            <a:extLst>
              <a:ext uri="{FF2B5EF4-FFF2-40B4-BE49-F238E27FC236}">
                <a16:creationId xmlns:a16="http://schemas.microsoft.com/office/drawing/2014/main" id="{15377045-70CB-B645-8ABE-AD90E1AD6E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81430"/>
            <a:ext cx="4480560" cy="3200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F9162A-13FE-A11A-E5BA-92C771CB91E0}"/>
              </a:ext>
            </a:extLst>
          </p:cNvPr>
          <p:cNvSpPr/>
          <p:nvPr/>
        </p:nvSpPr>
        <p:spPr>
          <a:xfrm>
            <a:off x="3393440" y="2397760"/>
            <a:ext cx="375920" cy="3556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1CCBB4-B1D6-C283-A120-AB28681ED4D5}"/>
              </a:ext>
            </a:extLst>
          </p:cNvPr>
          <p:cNvSpPr/>
          <p:nvPr/>
        </p:nvSpPr>
        <p:spPr>
          <a:xfrm>
            <a:off x="7874000" y="2397760"/>
            <a:ext cx="375920" cy="3556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71C7F-9181-7595-EB09-47EBC7E20DE7}"/>
              </a:ext>
            </a:extLst>
          </p:cNvPr>
          <p:cNvSpPr/>
          <p:nvPr/>
        </p:nvSpPr>
        <p:spPr>
          <a:xfrm>
            <a:off x="8310880" y="2987040"/>
            <a:ext cx="43688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5_World_tmp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08" y="17418"/>
            <a:ext cx="4572000" cy="3200400"/>
          </a:xfrm>
          <a:prstGeom prst="rect">
            <a:avLst/>
          </a:prstGeom>
        </p:spPr>
      </p:pic>
      <p:pic>
        <p:nvPicPr>
          <p:cNvPr id="4" name="Picture 3" descr="JAS25_World_tmp.gif">
            <a:extLst>
              <a:ext uri="{FF2B5EF4-FFF2-40B4-BE49-F238E27FC236}">
                <a16:creationId xmlns:a16="http://schemas.microsoft.com/office/drawing/2014/main" id="{A0244172-56C4-B0CD-F28D-0071512E40A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33" y="2499362"/>
            <a:ext cx="4572000" cy="320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86AFB5-69B4-B796-E2BF-23C528A72D69}"/>
              </a:ext>
            </a:extLst>
          </p:cNvPr>
          <p:cNvSpPr/>
          <p:nvPr/>
        </p:nvSpPr>
        <p:spPr>
          <a:xfrm>
            <a:off x="2177143" y="1201783"/>
            <a:ext cx="783771" cy="226423"/>
          </a:xfrm>
          <a:prstGeom prst="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D37604-6D39-2DF6-77FA-4687CE0F3807}"/>
              </a:ext>
            </a:extLst>
          </p:cNvPr>
          <p:cNvSpPr/>
          <p:nvPr/>
        </p:nvSpPr>
        <p:spPr>
          <a:xfrm>
            <a:off x="3196045" y="1062446"/>
            <a:ext cx="348343" cy="330925"/>
          </a:xfrm>
          <a:prstGeom prst="ellipse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0E72F-B36E-9D83-4A2D-1E2E37EB940F}"/>
              </a:ext>
            </a:extLst>
          </p:cNvPr>
          <p:cNvSpPr/>
          <p:nvPr/>
        </p:nvSpPr>
        <p:spPr>
          <a:xfrm>
            <a:off x="6675129" y="3679379"/>
            <a:ext cx="783771" cy="226423"/>
          </a:xfrm>
          <a:prstGeom prst="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00F598-EF5D-41EF-7082-82B17F349CEA}"/>
              </a:ext>
            </a:extLst>
          </p:cNvPr>
          <p:cNvSpPr/>
          <p:nvPr/>
        </p:nvSpPr>
        <p:spPr>
          <a:xfrm>
            <a:off x="7694031" y="3540042"/>
            <a:ext cx="348343" cy="330925"/>
          </a:xfrm>
          <a:prstGeom prst="ellipse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392785" y="565658"/>
            <a:ext cx="7958735" cy="443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 of 2023/24 El Nino, tropical Pacific has experienced ENSO-neutral conditions since May,  to November, 2024 (NINO3.4 for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was +0.3, June was +0.24, July was +0.21, Aug was -0.07, and Sep was -0.15, Oct was -0.28, Nov was -0.14, </a:t>
            </a:r>
            <a:r>
              <a:rPr lang="en-US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Dec-24 was -0.62, </a:t>
            </a:r>
            <a:r>
              <a:rPr lang="en-US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Jan-25 was -0.71,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Feb was -0.43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and for most recent week ending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Mar-25, it was</a:t>
            </a:r>
            <a:r>
              <a:rPr lang="en-US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0.3.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March-2025 IRI/CCSR@NASA-GISS ENSO forecasts show high probability for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from MAM (91% chances) to the end of the Forecasts,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1FD4A-DF61-2718-23B2-5E7AB925096D}"/>
              </a:ext>
            </a:extLst>
          </p:cNvPr>
          <p:cNvPicPr>
            <a:picLocks/>
          </p:cNvPicPr>
          <p:nvPr/>
        </p:nvPicPr>
        <p:blipFill>
          <a:blip r:embed="rId3"/>
          <a:srcRect t="11138" r="7829" b="9508"/>
          <a:stretch/>
        </p:blipFill>
        <p:spPr>
          <a:xfrm>
            <a:off x="33205" y="1305767"/>
            <a:ext cx="7315200" cy="4114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February, 2025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Data: OISST v2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FC84-DD9D-920E-A726-F7D2723BED31}"/>
              </a:ext>
            </a:extLst>
          </p:cNvPr>
          <p:cNvCxnSpPr/>
          <p:nvPr/>
        </p:nvCxnSpPr>
        <p:spPr>
          <a:xfrm>
            <a:off x="800102" y="3166011"/>
            <a:ext cx="6400800" cy="0"/>
          </a:xfrm>
          <a:prstGeom prst="line">
            <a:avLst/>
          </a:prstGeom>
          <a:ln w="9525">
            <a:solidFill>
              <a:srgbClr val="FF0AFF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50B440-5EC9-790C-BF24-C4DECD858066}"/>
              </a:ext>
            </a:extLst>
          </p:cNvPr>
          <p:cNvCxnSpPr/>
          <p:nvPr/>
        </p:nvCxnSpPr>
        <p:spPr>
          <a:xfrm flipV="1">
            <a:off x="4001801" y="164466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4424E9-FE17-7987-8DB4-06B2A4B550F4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6B22D-FAC6-2AE7-909A-D0ABC9022194}"/>
              </a:ext>
            </a:extLst>
          </p:cNvPr>
          <p:cNvSpPr txBox="1"/>
          <p:nvPr/>
        </p:nvSpPr>
        <p:spPr>
          <a:xfrm>
            <a:off x="1389206" y="1988499"/>
            <a:ext cx="1512916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NINO4: </a:t>
            </a:r>
            <a:r>
              <a:rPr lang="en-US" b="1" dirty="0">
                <a:solidFill>
                  <a:srgbClr val="00B0F0"/>
                </a:solidFill>
              </a:rPr>
              <a:t>-0.56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160°E - 210°E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F025F-BCC2-D2D1-2306-DECBB069D14F}"/>
              </a:ext>
            </a:extLst>
          </p:cNvPr>
          <p:cNvSpPr txBox="1"/>
          <p:nvPr/>
        </p:nvSpPr>
        <p:spPr>
          <a:xfrm>
            <a:off x="2378468" y="3644380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NINO34: </a:t>
            </a:r>
            <a:r>
              <a:rPr lang="en-US" b="1" dirty="0">
                <a:solidFill>
                  <a:srgbClr val="00B0F0"/>
                </a:solidFill>
              </a:rPr>
              <a:t>-0.43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190°E - 240°E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04DA2-4B09-9317-E7F9-4E35E53C10B1}"/>
              </a:ext>
            </a:extLst>
          </p:cNvPr>
          <p:cNvSpPr txBox="1"/>
          <p:nvPr/>
        </p:nvSpPr>
        <p:spPr>
          <a:xfrm>
            <a:off x="4654063" y="1825818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0.05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210°E - 270°E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79E5E-C077-6BFD-271C-DFC2A4A749C1}"/>
              </a:ext>
            </a:extLst>
          </p:cNvPr>
          <p:cNvSpPr txBox="1"/>
          <p:nvPr/>
        </p:nvSpPr>
        <p:spPr>
          <a:xfrm>
            <a:off x="5558359" y="3435133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NINO12: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0.87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5073BE-0038-FECC-CB6E-097F55BBF967}"/>
              </a:ext>
            </a:extLst>
          </p:cNvPr>
          <p:cNvCxnSpPr>
            <a:cxnSpLocks/>
          </p:cNvCxnSpPr>
          <p:nvPr/>
        </p:nvCxnSpPr>
        <p:spPr>
          <a:xfrm>
            <a:off x="2905591" y="2655669"/>
            <a:ext cx="837467" cy="50179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FD8A60-7C2F-5CD5-5D95-58BE0A9048F2}"/>
              </a:ext>
            </a:extLst>
          </p:cNvPr>
          <p:cNvCxnSpPr>
            <a:cxnSpLocks/>
          </p:cNvCxnSpPr>
          <p:nvPr/>
        </p:nvCxnSpPr>
        <p:spPr>
          <a:xfrm flipV="1">
            <a:off x="3951835" y="3225054"/>
            <a:ext cx="566316" cy="41932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880CE-E239-0AC6-01D2-3E474F13D269}"/>
              </a:ext>
            </a:extLst>
          </p:cNvPr>
          <p:cNvCxnSpPr>
            <a:cxnSpLocks/>
          </p:cNvCxnSpPr>
          <p:nvPr/>
        </p:nvCxnSpPr>
        <p:spPr>
          <a:xfrm flipH="1">
            <a:off x="5185170" y="2502926"/>
            <a:ext cx="278666" cy="56695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312CF9C-68F3-F87D-A3E8-2FEF8C25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022" y="792086"/>
            <a:ext cx="1838830" cy="8881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A9CF6-54E9-4F19-5379-5989BAA50F85}"/>
              </a:ext>
            </a:extLst>
          </p:cNvPr>
          <p:cNvCxnSpPr>
            <a:cxnSpLocks/>
          </p:cNvCxnSpPr>
          <p:nvPr/>
        </p:nvCxnSpPr>
        <p:spPr>
          <a:xfrm flipH="1" flipV="1">
            <a:off x="5750350" y="3215627"/>
            <a:ext cx="571030" cy="21007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D5C61B-B555-9E32-F8F3-23F4F393B479}"/>
              </a:ext>
            </a:extLst>
          </p:cNvPr>
          <p:cNvPicPr>
            <a:picLocks/>
          </p:cNvPicPr>
          <p:nvPr/>
        </p:nvPicPr>
        <p:blipFill>
          <a:blip r:embed="rId2"/>
          <a:srcRect t="11298" r="8266" b="9063"/>
          <a:stretch/>
        </p:blipFill>
        <p:spPr>
          <a:xfrm>
            <a:off x="23656" y="874870"/>
            <a:ext cx="6858000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6492E5-8756-6962-5CF5-FB67D174DF8C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Departures in Last Two-Weeks (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Roboto"/>
              </a:rPr>
              <a:t>Mar 03-16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 Data: OISST v2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86DEB-AEA4-497F-7BC5-EF5C3ED5844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8E1974-4C27-4F8A-ED4E-956011FE1262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29FCB-FD5B-0299-202C-1521487F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022" y="588891"/>
            <a:ext cx="1838830" cy="888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23991-C62B-7C17-71EA-03066237B8A3}"/>
              </a:ext>
            </a:extLst>
          </p:cNvPr>
          <p:cNvSpPr txBox="1"/>
          <p:nvPr/>
        </p:nvSpPr>
        <p:spPr>
          <a:xfrm>
            <a:off x="6883777" y="1636864"/>
            <a:ext cx="2130914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 1+2: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+1.73</a:t>
            </a:r>
            <a:endParaRPr lang="en-US" b="1" dirty="0">
              <a:solidFill>
                <a:srgbClr val="0432FF"/>
              </a:solidFill>
              <a:highlight>
                <a:srgbClr val="FFFF00"/>
              </a:highlight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  <a:p>
            <a:pPr algn="l"/>
            <a:endParaRPr lang="en-US" sz="1000" dirty="0"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0.73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210°E - 270°E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3.4: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0.17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190°E - 240°E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4: </a:t>
            </a:r>
            <a:r>
              <a:rPr lang="en-US" b="1" dirty="0">
                <a:solidFill>
                  <a:srgbClr val="0432FF"/>
                </a:solidFill>
              </a:rPr>
              <a:t>-0.31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160°E - 210°E</a:t>
            </a:r>
            <a:endParaRPr lang="en-US" sz="1000" b="0" i="0" dirty="0">
              <a:effectLst/>
              <a:latin typeface="__fkGroteskNeue_598ab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11AF92-EF52-74AC-FB64-1704C20938AB}"/>
              </a:ext>
            </a:extLst>
          </p:cNvPr>
          <p:cNvCxnSpPr>
            <a:cxnSpLocks/>
          </p:cNvCxnSpPr>
          <p:nvPr/>
        </p:nvCxnSpPr>
        <p:spPr>
          <a:xfrm>
            <a:off x="745017" y="2736352"/>
            <a:ext cx="302165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26B-9A9E-B861-16C6-7470580B01A3}"/>
              </a:ext>
            </a:extLst>
          </p:cNvPr>
          <p:cNvCxnSpPr/>
          <p:nvPr/>
        </p:nvCxnSpPr>
        <p:spPr>
          <a:xfrm flipV="1">
            <a:off x="3766668" y="121794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10EE441-0DDA-012B-2521-EEBA9A5BB7AC}"/>
              </a:ext>
            </a:extLst>
          </p:cNvPr>
          <p:cNvSpPr/>
          <p:nvPr/>
        </p:nvSpPr>
        <p:spPr>
          <a:xfrm>
            <a:off x="3776828" y="2519680"/>
            <a:ext cx="1740052" cy="436880"/>
          </a:xfrm>
          <a:prstGeom prst="rect">
            <a:avLst/>
          </a:prstGeom>
          <a:noFill/>
          <a:ln w="38100">
            <a:solidFill>
              <a:srgbClr val="FF0A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EDB6351-1796-CC36-B1AB-1039CCD41437}"/>
              </a:ext>
            </a:extLst>
          </p:cNvPr>
          <p:cNvPicPr>
            <a:picLocks/>
          </p:cNvPicPr>
          <p:nvPr/>
        </p:nvPicPr>
        <p:blipFill>
          <a:blip r:embed="rId2"/>
          <a:srcRect l="2697" t="4655" r="4319" b="47936"/>
          <a:stretch/>
        </p:blipFill>
        <p:spPr>
          <a:xfrm>
            <a:off x="15020" y="3093975"/>
            <a:ext cx="4389120" cy="2606040"/>
          </a:xfrm>
          <a:prstGeom prst="rect">
            <a:avLst/>
          </a:prstGeom>
        </p:spPr>
      </p:pic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B1FC774D-6995-0013-27A1-B67D11BECE92}"/>
              </a:ext>
            </a:extLst>
          </p:cNvPr>
          <p:cNvPicPr>
            <a:picLocks/>
          </p:cNvPicPr>
          <p:nvPr/>
        </p:nvPicPr>
        <p:blipFill>
          <a:blip r:embed="rId3"/>
          <a:srcRect l="2714" t="4655" r="5279" b="47673"/>
          <a:stretch/>
        </p:blipFill>
        <p:spPr>
          <a:xfrm>
            <a:off x="20732" y="443306"/>
            <a:ext cx="4389120" cy="2606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4396154" y="3403011"/>
            <a:ext cx="4747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140E to 180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at depth (100 to 250 meter at depth) and over the surface in the eastern Pacific (surface to 25 meters: very shallow).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353323" y="4438705"/>
            <a:ext cx="4732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4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Persisting, at depth in the eastern Pacific and central Pacific. Anomalies are much weaker compared to the last two months (Jan, and Feb, 2025).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7DB8554-D566-A046-CEC5-BF9B38708ED1}"/>
              </a:ext>
            </a:extLst>
          </p:cNvPr>
          <p:cNvSpPr/>
          <p:nvPr/>
        </p:nvSpPr>
        <p:spPr>
          <a:xfrm>
            <a:off x="1799556" y="714095"/>
            <a:ext cx="45719" cy="19202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8915E64-E4CB-22FC-A44D-ED4C5FC86C4D}"/>
              </a:ext>
            </a:extLst>
          </p:cNvPr>
          <p:cNvSpPr/>
          <p:nvPr/>
        </p:nvSpPr>
        <p:spPr>
          <a:xfrm>
            <a:off x="1764720" y="3352225"/>
            <a:ext cx="45719" cy="19202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AB1F9-6C46-4DC2-FCE9-4A0FAB9B877C}"/>
              </a:ext>
            </a:extLst>
          </p:cNvPr>
          <p:cNvSpPr txBox="1"/>
          <p:nvPr/>
        </p:nvSpPr>
        <p:spPr>
          <a:xfrm>
            <a:off x="2601765" y="2299839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January,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4FC5A-0FB0-5E39-6526-907D4D891287}"/>
              </a:ext>
            </a:extLst>
          </p:cNvPr>
          <p:cNvSpPr txBox="1"/>
          <p:nvPr/>
        </p:nvSpPr>
        <p:spPr>
          <a:xfrm>
            <a:off x="2557904" y="4957791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February,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49C3B-5E55-D155-B4F8-2D6880E85AF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3000" r="1079" b="69667"/>
          <a:stretch>
            <a:fillRect/>
          </a:stretch>
        </p:blipFill>
        <p:spPr bwMode="auto">
          <a:xfrm>
            <a:off x="4882195" y="354878"/>
            <a:ext cx="4222860" cy="301766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EF3CF-E9A4-005D-7B05-9BF4F19B684C}"/>
              </a:ext>
            </a:extLst>
          </p:cNvPr>
          <p:cNvSpPr txBox="1"/>
          <p:nvPr/>
        </p:nvSpPr>
        <p:spPr>
          <a:xfrm>
            <a:off x="6839745" y="2445142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2025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22C4482-0239-AA03-1C81-5B6D40E35A80}"/>
              </a:ext>
            </a:extLst>
          </p:cNvPr>
          <p:cNvSpPr/>
          <p:nvPr/>
        </p:nvSpPr>
        <p:spPr>
          <a:xfrm flipH="1">
            <a:off x="6268542" y="1046480"/>
            <a:ext cx="45719" cy="17805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t-last-year.gif">
            <a:extLst>
              <a:ext uri="{FF2B5EF4-FFF2-40B4-BE49-F238E27FC236}">
                <a16:creationId xmlns:a16="http://schemas.microsoft.com/office/drawing/2014/main" id="{9A38B86C-FA3B-5E52-6316-C8C861E3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8" t="5758" r="10533" b="60128"/>
          <a:stretch/>
        </p:blipFill>
        <p:spPr>
          <a:xfrm>
            <a:off x="1763362" y="607650"/>
            <a:ext cx="7304689" cy="3899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86830" y="4445055"/>
            <a:ext cx="9004922" cy="87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Strongest upward trend during Feb, and as of Mar, 2025,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reached to a value close to Zero!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2406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9CCB9-4CCC-04AC-27E3-43C0F80EDFA1}"/>
              </a:ext>
            </a:extLst>
          </p:cNvPr>
          <p:cNvCxnSpPr>
            <a:cxnSpLocks/>
          </p:cNvCxnSpPr>
          <p:nvPr/>
        </p:nvCxnSpPr>
        <p:spPr>
          <a:xfrm>
            <a:off x="2205318" y="3823058"/>
            <a:ext cx="6034442" cy="0"/>
          </a:xfrm>
          <a:prstGeom prst="line">
            <a:avLst/>
          </a:prstGeom>
          <a:ln w="57150">
            <a:solidFill>
              <a:srgbClr val="FF0A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A4DAE-C3EC-5357-7481-470D0FEAC5DC}"/>
              </a:ext>
            </a:extLst>
          </p:cNvPr>
          <p:cNvCxnSpPr/>
          <p:nvPr/>
        </p:nvCxnSpPr>
        <p:spPr>
          <a:xfrm flipV="1">
            <a:off x="8249920" y="2042160"/>
            <a:ext cx="619760" cy="1778000"/>
          </a:xfrm>
          <a:prstGeom prst="straightConnector1">
            <a:avLst/>
          </a:prstGeom>
          <a:ln w="38100">
            <a:solidFill>
              <a:srgbClr val="FF0AFF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(</a:t>
            </a:r>
            <a:r>
              <a:rPr lang="en-US" sz="2400" b="1" dirty="0">
                <a:highlight>
                  <a:srgbClr val="FFFF00"/>
                </a:highlight>
              </a:rPr>
              <a:t>TW-Index</a:t>
            </a:r>
            <a:r>
              <a:rPr lang="en-US" sz="2400" b="1" dirty="0"/>
              <a:t>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0A0D1-F89B-01F6-2BF3-7236D3BF36F1}"/>
              </a:ext>
            </a:extLst>
          </p:cNvPr>
          <p:cNvSpPr txBox="1"/>
          <p:nvPr/>
        </p:nvSpPr>
        <p:spPr>
          <a:xfrm>
            <a:off x="5841836" y="4026345"/>
            <a:ext cx="243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ighlight>
                  <a:srgbClr val="FFFF00"/>
                </a:highlight>
              </a:rPr>
              <a:t>Yellow Shading: </a:t>
            </a:r>
            <a:r>
              <a:rPr lang="en-US" sz="1200" dirty="0"/>
              <a:t>Westerly Anomalies</a:t>
            </a:r>
          </a:p>
          <a:p>
            <a:pPr algn="r"/>
            <a:r>
              <a:rPr lang="en-US" sz="1200" dirty="0">
                <a:highlight>
                  <a:srgbClr val="00FFFF"/>
                </a:highlight>
              </a:rPr>
              <a:t>Blue Shading: </a:t>
            </a:r>
            <a:r>
              <a:rPr lang="en-US" sz="1200" dirty="0"/>
              <a:t>Easterly Anomalies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6E765-5CA6-3A4B-D37C-1208841C17AC}"/>
              </a:ext>
            </a:extLst>
          </p:cNvPr>
          <p:cNvSpPr txBox="1"/>
          <p:nvPr/>
        </p:nvSpPr>
        <p:spPr>
          <a:xfrm>
            <a:off x="32269" y="4959280"/>
            <a:ext cx="6669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Sources: </a:t>
            </a:r>
          </a:p>
          <a:p>
            <a:pPr marL="342900" indent="-342900">
              <a:buAutoNum type="arabicParenR"/>
            </a:pPr>
            <a:r>
              <a:rPr lang="en-US" sz="1200" dirty="0">
                <a:hlinkClick r:id="rId2"/>
              </a:rPr>
              <a:t>https://mikeventrice.weebly.com/hovmollers.html</a:t>
            </a:r>
            <a:endParaRPr lang="en-US" sz="1200" dirty="0"/>
          </a:p>
          <a:p>
            <a:pPr marL="342900" indent="-342900">
              <a:buAutoNum type="arabicParenR"/>
            </a:pPr>
            <a:r>
              <a:rPr lang="en-US" sz="1200" dirty="0">
                <a:hlinkClick r:id="rId3"/>
              </a:rPr>
              <a:t>https://www.cpc.ncep.noaa.gov/data/indices/epac850</a:t>
            </a:r>
            <a:r>
              <a:rPr lang="en-US" sz="12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5D97E-D865-8327-8470-CDA6EBA7340A}"/>
              </a:ext>
            </a:extLst>
          </p:cNvPr>
          <p:cNvSpPr txBox="1"/>
          <p:nvPr/>
        </p:nvSpPr>
        <p:spPr>
          <a:xfrm>
            <a:off x="5142155" y="4780278"/>
            <a:ext cx="396164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highlight>
                  <a:srgbClr val="C0C0C0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In shorter Forecasts; (Highlight for Feb-briefing)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 dirty="0">
                <a:highlight>
                  <a:srgbClr val="C0C0C0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Trades seems to remain relatively weak as compared to Dec-24 or even Jan-25.</a:t>
            </a:r>
            <a:endParaRPr lang="en-US" sz="1600" b="1" i="1" dirty="0">
              <a:solidFill>
                <a:srgbClr val="0432FF"/>
              </a:solidFill>
              <a:highlight>
                <a:srgbClr val="C0C0C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4EA1D-6E40-B88F-984E-95E0A40E66F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43" y="45334"/>
            <a:ext cx="3383280" cy="37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15D99-A4C4-4EC6-BBD7-AAEED4F0F21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" y="569276"/>
            <a:ext cx="55778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37968" y="4810923"/>
            <a:ext cx="9087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pressure becomes above-average in Tahiti and below-average in Darwin, and the Southern Oscillation Index is Positive. </a:t>
            </a:r>
          </a:p>
          <a:p>
            <a:pPr algn="ctr"/>
            <a:r>
              <a:rPr lang="en-US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Positive values of the SOI above</a:t>
            </a:r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sz="1400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98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(Traditional &amp; EQ) Index (</a:t>
            </a:r>
            <a:r>
              <a:rPr lang="en-US" sz="2400" b="1" dirty="0">
                <a:solidFill>
                  <a:srgbClr val="00B0F0"/>
                </a:solidFill>
              </a:rPr>
              <a:t>SOI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ENSO-Neutral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39706" y="1223378"/>
            <a:ext cx="3882054" cy="317009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values is in ENSO-Neutral range </a:t>
            </a:r>
          </a:p>
          <a:p>
            <a:pPr algn="ctr"/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(Jan=3.7, Feb=+3.0)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La Nina range,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Feb, 2025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Eq-SOI values sustained to remain in La Nina range since November, December, 2024 and January, 2025, </a:t>
            </a:r>
            <a:r>
              <a:rPr lang="en-US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reduced significantly in Feb, 2025.</a:t>
            </a:r>
          </a:p>
        </p:txBody>
      </p:sp>
      <p:pic>
        <p:nvPicPr>
          <p:cNvPr id="2050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1E752231-7E02-7009-3B5A-C62D6E3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14" y="1026160"/>
            <a:ext cx="5294220" cy="38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1219</Words>
  <Application>Microsoft Macintosh PowerPoint</Application>
  <PresentationFormat>On-screen Show (16:10)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__fkGroteskNeue_598ab8</vt:lpstr>
      <vt:lpstr>Arial</vt:lpstr>
      <vt:lpstr>Arial Narrow</vt:lpstr>
      <vt:lpstr>Calibri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397</cp:revision>
  <dcterms:created xsi:type="dcterms:W3CDTF">2022-09-08T16:50:36Z</dcterms:created>
  <dcterms:modified xsi:type="dcterms:W3CDTF">2025-03-19T15:54:45Z</dcterms:modified>
</cp:coreProperties>
</file>