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83" r:id="rId2"/>
    <p:sldId id="257" r:id="rId3"/>
    <p:sldId id="382" r:id="rId4"/>
    <p:sldId id="261" r:id="rId5"/>
    <p:sldId id="355" r:id="rId6"/>
    <p:sldId id="406" r:id="rId7"/>
    <p:sldId id="395" r:id="rId8"/>
    <p:sldId id="319" r:id="rId9"/>
    <p:sldId id="411" r:id="rId10"/>
    <p:sldId id="409" r:id="rId11"/>
    <p:sldId id="381" r:id="rId12"/>
    <p:sldId id="268" r:id="rId13"/>
    <p:sldId id="331" r:id="rId14"/>
    <p:sldId id="410" r:id="rId15"/>
    <p:sldId id="401" r:id="rId16"/>
    <p:sldId id="412" r:id="rId17"/>
    <p:sldId id="272" r:id="rId18"/>
    <p:sldId id="273" r:id="rId19"/>
    <p:sldId id="274" r:id="rId20"/>
    <p:sldId id="399" r:id="rId21"/>
    <p:sldId id="276" r:id="rId22"/>
    <p:sldId id="277" r:id="rId23"/>
    <p:sldId id="278" r:id="rId24"/>
    <p:sldId id="400" r:id="rId25"/>
    <p:sldId id="280" r:id="rId26"/>
    <p:sldId id="281" r:id="rId27"/>
    <p:sldId id="282" r:id="rId28"/>
    <p:sldId id="318" r:id="rId29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AFF"/>
    <a:srgbClr val="0432FF"/>
    <a:srgbClr val="941651"/>
    <a:srgbClr val="011893"/>
    <a:srgbClr val="009051"/>
    <a:srgbClr val="5E9800"/>
    <a:srgbClr val="66A107"/>
    <a:srgbClr val="74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0"/>
    <p:restoredTop sz="94786"/>
  </p:normalViewPr>
  <p:slideViewPr>
    <p:cSldViewPr snapToGrid="0" snapToObjects="1">
      <p:cViewPr varScale="1">
        <p:scale>
          <a:sx n="148" d="100"/>
          <a:sy n="148" d="100"/>
        </p:scale>
        <p:origin x="1624" y="184"/>
      </p:cViewPr>
      <p:guideLst>
        <p:guide orient="horz" pos="1800"/>
        <p:guide pos="35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49C4D-AD17-7F48-82FF-B48078E7A774}" type="datetimeFigureOut">
              <a:rPr lang="en-US" smtClean="0"/>
              <a:t>6/20/24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13A70-001C-284F-9C3D-55B566BA3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99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13A70-001C-284F-9C3D-55B566BA34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15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6/20/24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78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6/20/24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0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6/20/24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5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6/20/24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5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6/20/24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1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6/20/24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9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6/20/24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87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6/20/24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17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6/20/24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14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6/20/24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33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6/20/24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32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92840-3B1F-3D41-8390-8D974439144B}" type="datetimeFigureOut">
              <a:rPr lang="en-US" smtClean="0"/>
              <a:t>6/20/24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5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ridl.ldeo.columbia.edu/maproom/Global/Ocean_Temp/ERSST_Anomaly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bom.gov.au/climate/enso/#tabs=Pacific-Ocean&amp;pacific=SOI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s://www.cpc.ncep.noaa.gov/data/indices/cpolr.mth.91-20.asci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7D42727-7D54-F041-A0CD-752663A2960C}"/>
              </a:ext>
            </a:extLst>
          </p:cNvPr>
          <p:cNvGrpSpPr/>
          <p:nvPr/>
        </p:nvGrpSpPr>
        <p:grpSpPr>
          <a:xfrm>
            <a:off x="0" y="-5"/>
            <a:ext cx="9144000" cy="5715000"/>
            <a:chOff x="182880" y="182880"/>
            <a:chExt cx="8534400" cy="6400800"/>
          </a:xfrm>
        </p:grpSpPr>
        <p:pic>
          <p:nvPicPr>
            <p:cNvPr id="2" name="Picture 1" descr="IRITemplate_may2018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82880"/>
              <a:ext cx="8534400" cy="6400800"/>
            </a:xfrm>
            <a:prstGeom prst="rect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18C44B9-764F-014A-BFF7-FBDD1FAD95BE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6801" y="5659831"/>
              <a:ext cx="3200400" cy="9144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4F98BF6-C0C0-1248-A8A1-D293EB7C691A}"/>
              </a:ext>
            </a:extLst>
          </p:cNvPr>
          <p:cNvSpPr txBox="1"/>
          <p:nvPr/>
        </p:nvSpPr>
        <p:spPr>
          <a:xfrm>
            <a:off x="67941" y="3816393"/>
            <a:ext cx="4405373" cy="810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67" b="1" dirty="0">
                <a:solidFill>
                  <a:schemeClr val="bg2">
                    <a:lumMod val="90000"/>
                  </a:schemeClr>
                </a:solidFill>
              </a:rPr>
              <a:t>Jeffrey </a:t>
            </a:r>
            <a:r>
              <a:rPr lang="en-US" sz="1167" b="1" dirty="0" err="1">
                <a:solidFill>
                  <a:schemeClr val="bg2">
                    <a:lumMod val="90000"/>
                  </a:schemeClr>
                </a:solidFill>
              </a:rPr>
              <a:t>Turmelle</a:t>
            </a:r>
            <a:r>
              <a:rPr lang="en-US" sz="1167" b="1" dirty="0">
                <a:solidFill>
                  <a:schemeClr val="bg2">
                    <a:lumMod val="90000"/>
                  </a:schemeClr>
                </a:solidFill>
              </a:rPr>
              <a:t> and Jing Yuan</a:t>
            </a:r>
            <a:r>
              <a:rPr lang="en-US" sz="1167" dirty="0">
                <a:solidFill>
                  <a:schemeClr val="bg2">
                    <a:lumMod val="90000"/>
                  </a:schemeClr>
                </a:solidFill>
              </a:rPr>
              <a:t>: forecast processing and web updates</a:t>
            </a:r>
          </a:p>
          <a:p>
            <a:r>
              <a:rPr lang="en-US" sz="1167" b="1" dirty="0" err="1">
                <a:solidFill>
                  <a:schemeClr val="bg2">
                    <a:lumMod val="90000"/>
                  </a:schemeClr>
                </a:solidFill>
              </a:rPr>
              <a:t>Cuihua</a:t>
            </a:r>
            <a:r>
              <a:rPr lang="en-US" sz="1167" b="1" dirty="0">
                <a:solidFill>
                  <a:schemeClr val="bg2">
                    <a:lumMod val="90000"/>
                  </a:schemeClr>
                </a:solidFill>
              </a:rPr>
              <a:t> Li</a:t>
            </a:r>
            <a:r>
              <a:rPr lang="en-US" sz="1167" dirty="0">
                <a:solidFill>
                  <a:schemeClr val="bg2">
                    <a:lumMod val="90000"/>
                  </a:schemeClr>
                </a:solidFill>
              </a:rPr>
              <a:t>: Draft PowerPoint development</a:t>
            </a:r>
          </a:p>
          <a:p>
            <a:r>
              <a:rPr lang="en-US" sz="1167" b="1" dirty="0">
                <a:solidFill>
                  <a:schemeClr val="bg2">
                    <a:lumMod val="90000"/>
                  </a:schemeClr>
                </a:solidFill>
              </a:rPr>
              <a:t>IRI’s Climate Group, led by Dr. Andrew Robertson</a:t>
            </a:r>
            <a:r>
              <a:rPr lang="en-US" sz="1167" dirty="0">
                <a:solidFill>
                  <a:schemeClr val="bg2">
                    <a:lumMod val="90000"/>
                  </a:schemeClr>
                </a:solidFill>
              </a:rPr>
              <a:t>: </a:t>
            </a:r>
            <a:br>
              <a:rPr lang="en-US" sz="1167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sz="1167" dirty="0">
                <a:solidFill>
                  <a:schemeClr val="bg2">
                    <a:lumMod val="90000"/>
                  </a:schemeClr>
                </a:solidFill>
              </a:rPr>
              <a:t>Forecast system development, ongoing innovation, and verification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026269D-456A-E438-5D8A-893F34ABE8E1}"/>
              </a:ext>
            </a:extLst>
          </p:cNvPr>
          <p:cNvSpPr txBox="1">
            <a:spLocks/>
          </p:cNvSpPr>
          <p:nvPr/>
        </p:nvSpPr>
        <p:spPr>
          <a:xfrm>
            <a:off x="67940" y="2137653"/>
            <a:ext cx="3029887" cy="136680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91453">
              <a:spcBef>
                <a:spcPts val="250"/>
              </a:spcBef>
              <a:buNone/>
              <a:defRPr sz="3570" b="1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3333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M. </a:t>
            </a:r>
            <a:r>
              <a:rPr lang="en-US" sz="3333" b="1" dirty="0" err="1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Azhar</a:t>
            </a:r>
            <a:r>
              <a:rPr lang="en-US" sz="3333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 Ehsan</a:t>
            </a:r>
          </a:p>
          <a:p>
            <a:pPr marL="0" indent="0" defTabSz="291453">
              <a:spcBef>
                <a:spcPts val="250"/>
              </a:spcBef>
              <a:buNone/>
              <a:defRPr sz="3570" b="1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2975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 </a:t>
            </a:r>
            <a:r>
              <a:rPr lang="en-US" sz="1417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(</a:t>
            </a:r>
            <a:r>
              <a:rPr lang="en-US" sz="1417" b="1" dirty="0" err="1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azhar@iri.columbia.edu</a:t>
            </a:r>
            <a:r>
              <a:rPr lang="en-US" sz="1417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)</a:t>
            </a:r>
          </a:p>
          <a:p>
            <a:pPr marL="0" indent="0" defTabSz="291453">
              <a:spcBef>
                <a:spcPts val="187"/>
              </a:spcBef>
              <a:buNone/>
              <a:defRPr sz="2550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2125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Associate Research Scientist</a:t>
            </a:r>
          </a:p>
          <a:p>
            <a:pPr marL="0" indent="0" defTabSz="291453">
              <a:spcBef>
                <a:spcPts val="187"/>
              </a:spcBef>
              <a:buNone/>
              <a:defRPr sz="2550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2125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IRI ENSO and Climate Forecast Lead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E06E84-1F36-AC91-7507-88089E5A55FD}"/>
              </a:ext>
            </a:extLst>
          </p:cNvPr>
          <p:cNvSpPr/>
          <p:nvPr/>
        </p:nvSpPr>
        <p:spPr>
          <a:xfrm>
            <a:off x="5545" y="-62"/>
            <a:ext cx="9144000" cy="120032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spc="13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ENSO and Climate Outlook in </a:t>
            </a:r>
          </a:p>
          <a:p>
            <a:pPr algn="ctr">
              <a:defRPr/>
            </a:pPr>
            <a:r>
              <a:rPr lang="en-US" sz="3600" b="1" spc="13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Jun, 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D55EF8-0F2A-FEC3-1F6D-08BDBABD4765}"/>
              </a:ext>
            </a:extLst>
          </p:cNvPr>
          <p:cNvSpPr txBox="1"/>
          <p:nvPr/>
        </p:nvSpPr>
        <p:spPr>
          <a:xfrm>
            <a:off x="2053087" y="1248031"/>
            <a:ext cx="54950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El Niño has left the building, </a:t>
            </a:r>
            <a:r>
              <a:rPr lang="en-US" dirty="0">
                <a:solidFill>
                  <a:srgbClr val="FF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bye bye</a:t>
            </a:r>
          </a:p>
          <a:p>
            <a:pPr algn="ctr"/>
            <a:r>
              <a:rPr lang="en-US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Neutral is just hanging out, </a:t>
            </a:r>
            <a:r>
              <a:rPr lang="en-US" dirty="0">
                <a:solidFill>
                  <a:srgbClr val="00B05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Welcome</a:t>
            </a:r>
          </a:p>
          <a:p>
            <a:pPr algn="ctr"/>
            <a:r>
              <a:rPr lang="en-US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and La Niña is gearing up for her grand entrance! </a:t>
            </a:r>
            <a:r>
              <a:rPr lang="en-US" dirty="0">
                <a:solidFill>
                  <a:schemeClr val="accent6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But, </a:t>
            </a:r>
            <a:r>
              <a:rPr lang="en-US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A125B7-D93C-6BDE-6D34-B37987B506ED}"/>
              </a:ext>
            </a:extLst>
          </p:cNvPr>
          <p:cNvSpPr txBox="1"/>
          <p:nvPr/>
        </p:nvSpPr>
        <p:spPr>
          <a:xfrm>
            <a:off x="21993" y="38408"/>
            <a:ext cx="9074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Most recent Precipitation (</a:t>
            </a:r>
            <a:r>
              <a:rPr lang="en-US" sz="2400" b="1" dirty="0" err="1">
                <a:solidFill>
                  <a:srgbClr val="0432FF"/>
                </a:solidFill>
              </a:rPr>
              <a:t>Prcp</a:t>
            </a:r>
            <a:r>
              <a:rPr lang="en-US" sz="2400" b="1" dirty="0"/>
              <a:t>) May, and Mar to May (MAM), 2024</a:t>
            </a:r>
            <a:endParaRPr lang="en-US" sz="2400" b="1" dirty="0">
              <a:solidFill>
                <a:srgbClr val="00B050"/>
              </a:solidFill>
            </a:endParaRPr>
          </a:p>
        </p:txBody>
      </p:sp>
      <p:pic>
        <p:nvPicPr>
          <p:cNvPr id="2" name="Picture 1" descr="pr_season.gif">
            <a:extLst>
              <a:ext uri="{FF2B5EF4-FFF2-40B4-BE49-F238E27FC236}">
                <a16:creationId xmlns:a16="http://schemas.microsoft.com/office/drawing/2014/main" id="{E3C6FD75-977C-EDA9-A997-9D17C62A1D3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9291" y="542872"/>
            <a:ext cx="4443689" cy="3157858"/>
          </a:xfrm>
          <a:prstGeom prst="rect">
            <a:avLst/>
          </a:prstGeom>
        </p:spPr>
      </p:pic>
      <p:pic>
        <p:nvPicPr>
          <p:cNvPr id="3" name="Picture 2" descr="pr_anom.gif">
            <a:extLst>
              <a:ext uri="{FF2B5EF4-FFF2-40B4-BE49-F238E27FC236}">
                <a16:creationId xmlns:a16="http://schemas.microsoft.com/office/drawing/2014/main" id="{97A2969A-C219-94BD-B110-4FD1494945D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477103" y="2613805"/>
            <a:ext cx="4622499" cy="307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69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358532-8AD5-D45F-97E2-4C073636ED57}"/>
              </a:ext>
            </a:extLst>
          </p:cNvPr>
          <p:cNvSpPr txBox="1"/>
          <p:nvPr/>
        </p:nvSpPr>
        <p:spPr>
          <a:xfrm>
            <a:off x="2102069" y="1856828"/>
            <a:ext cx="4931103" cy="165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67" b="1" dirty="0">
                <a:solidFill>
                  <a:srgbClr val="0432FF"/>
                </a:solidFill>
              </a:rPr>
              <a:t>Forecasts</a:t>
            </a:r>
          </a:p>
          <a:p>
            <a:pPr marL="285739" indent="-285739">
              <a:buFont typeface="Wingdings" pitchFamily="2" charset="2"/>
              <a:buChar char="ü"/>
            </a:pPr>
            <a:r>
              <a:rPr lang="en-US" sz="1500" dirty="0"/>
              <a:t>IRI ENSO Plume,</a:t>
            </a:r>
          </a:p>
          <a:p>
            <a:pPr marL="285739" indent="-285739">
              <a:buFont typeface="Wingdings" pitchFamily="2" charset="2"/>
              <a:buChar char="ü"/>
            </a:pPr>
            <a:r>
              <a:rPr lang="en-US" sz="1500" dirty="0"/>
              <a:t>Probability of Nino-34, </a:t>
            </a:r>
          </a:p>
          <a:p>
            <a:pPr marL="285739" indent="-285739">
              <a:buFont typeface="Wingdings" pitchFamily="2" charset="2"/>
              <a:buChar char="ü"/>
            </a:pPr>
            <a:r>
              <a:rPr lang="en-US" sz="1500" dirty="0"/>
              <a:t>Global SSTs from NMME,</a:t>
            </a:r>
          </a:p>
          <a:p>
            <a:pPr marL="285739" indent="-285739">
              <a:buFont typeface="Wingdings" pitchFamily="2" charset="2"/>
              <a:buChar char="ü"/>
            </a:pPr>
            <a:r>
              <a:rPr lang="en-US" sz="1500" dirty="0" err="1"/>
              <a:t>Prcp</a:t>
            </a:r>
            <a:r>
              <a:rPr lang="en-US" sz="1500" dirty="0"/>
              <a:t>. and Temp. outlook from IRI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FF0000"/>
                </a:solidFill>
              </a:rPr>
              <a:t>June,  2024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26529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58102C-C4D5-8290-8E53-FE84806FD455}"/>
              </a:ext>
            </a:extLst>
          </p:cNvPr>
          <p:cNvSpPr txBox="1"/>
          <p:nvPr/>
        </p:nvSpPr>
        <p:spPr>
          <a:xfrm>
            <a:off x="22873" y="50816"/>
            <a:ext cx="4944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IRI’s ENSO Forecast </a:t>
            </a:r>
            <a:r>
              <a:rPr lang="en-US" sz="2400" b="1" dirty="0">
                <a:solidFill>
                  <a:srgbClr val="FF0000"/>
                </a:solidFill>
              </a:rPr>
              <a:t>Jun,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2024</a:t>
            </a:r>
            <a:r>
              <a:rPr lang="en-US" sz="2400" dirty="0">
                <a:solidFill>
                  <a:srgbClr val="FF0000"/>
                </a:solidFill>
                <a:highlight>
                  <a:srgbClr val="000000"/>
                </a:highlight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CD8ED7-D029-7674-7782-EFEBF3B1D3F9}"/>
              </a:ext>
            </a:extLst>
          </p:cNvPr>
          <p:cNvSpPr txBox="1"/>
          <p:nvPr/>
        </p:nvSpPr>
        <p:spPr>
          <a:xfrm>
            <a:off x="28135" y="898469"/>
            <a:ext cx="3163474" cy="3416320"/>
          </a:xfrm>
          <a:prstGeom prst="rect">
            <a:avLst/>
          </a:prstGeom>
          <a:noFill/>
          <a:ln>
            <a:solidFill>
              <a:srgbClr val="94165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 of DYN &amp; STAT Models indicate ENSO-Neutral Conditions during </a:t>
            </a:r>
            <a:r>
              <a:rPr lang="en-US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May-Jun 2024, that continue till Jul-Sep 2024,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three seasons of ENSO-neutral conditions, most models indicate a transition to </a:t>
            </a:r>
            <a:r>
              <a:rPr lang="en-US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Niña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Aug-Oct 2024, that continues till the end of the forecasts.</a:t>
            </a:r>
          </a:p>
        </p:txBody>
      </p:sp>
      <p:pic>
        <p:nvPicPr>
          <p:cNvPr id="2" name="Picture 1" descr="figure4.png">
            <a:extLst>
              <a:ext uri="{FF2B5EF4-FFF2-40B4-BE49-F238E27FC236}">
                <a16:creationId xmlns:a16="http://schemas.microsoft.com/office/drawing/2014/main" id="{06CB56CF-981C-DC9E-1720-47BD2C09CC3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191610" y="837557"/>
            <a:ext cx="59436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74F984-714A-449D-03DC-74F556435B17}"/>
              </a:ext>
            </a:extLst>
          </p:cNvPr>
          <p:cNvSpPr txBox="1"/>
          <p:nvPr/>
        </p:nvSpPr>
        <p:spPr>
          <a:xfrm>
            <a:off x="5289" y="6221"/>
            <a:ext cx="850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IRI’s Probabilistic ENSO Forecasts (</a:t>
            </a:r>
            <a:r>
              <a:rPr lang="en-US" sz="2400" b="1" dirty="0">
                <a:solidFill>
                  <a:srgbClr val="0432FF"/>
                </a:solidFill>
              </a:rPr>
              <a:t>on 20</a:t>
            </a:r>
            <a:r>
              <a:rPr lang="en-US" sz="2400" b="1" baseline="30000" dirty="0">
                <a:solidFill>
                  <a:srgbClr val="0432FF"/>
                </a:solidFill>
              </a:rPr>
              <a:t>th</a:t>
            </a:r>
            <a:r>
              <a:rPr lang="en-US" sz="2400" b="1" dirty="0">
                <a:solidFill>
                  <a:srgbClr val="0432FF"/>
                </a:solidFill>
              </a:rPr>
              <a:t> Jun, 2024</a:t>
            </a:r>
            <a:r>
              <a:rPr lang="en-US" sz="2400" b="1" dirty="0"/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72D109-D0D9-D210-0A6C-FDAFCCB79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7" y="423007"/>
            <a:ext cx="5902568" cy="50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6EF4BE-EE19-8F83-A9D3-42F88163E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992" y="2830142"/>
            <a:ext cx="433356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3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F15878-2F81-D0E1-6DA4-0754E20E325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995520" y="425132"/>
            <a:ext cx="5126905" cy="37586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B5F3BE-A412-980B-F410-694263F1FD0F}"/>
              </a:ext>
            </a:extLst>
          </p:cNvPr>
          <p:cNvSpPr txBox="1"/>
          <p:nvPr/>
        </p:nvSpPr>
        <p:spPr>
          <a:xfrm>
            <a:off x="22873" y="7686"/>
            <a:ext cx="6412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ENSO Forecast </a:t>
            </a:r>
            <a:r>
              <a:rPr lang="en-US" sz="2400" b="1" dirty="0">
                <a:solidFill>
                  <a:srgbClr val="FF0000"/>
                </a:solidFill>
              </a:rPr>
              <a:t>Apr, May, and Jun,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dirty="0"/>
              <a:t>2024 Starts</a:t>
            </a:r>
            <a:r>
              <a:rPr lang="en-US" sz="2400" dirty="0">
                <a:highlight>
                  <a:srgbClr val="000000"/>
                </a:highlight>
              </a:rPr>
              <a:t> 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CBB2EE-BFAD-785D-5068-CFD28AFE0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8" y="2805744"/>
            <a:ext cx="4100552" cy="28498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EBB643-590A-7ACB-EEB7-589E8F3897F3}"/>
              </a:ext>
            </a:extLst>
          </p:cNvPr>
          <p:cNvSpPr txBox="1"/>
          <p:nvPr/>
        </p:nvSpPr>
        <p:spPr>
          <a:xfrm>
            <a:off x="5805582" y="310552"/>
            <a:ext cx="2182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DYN vs STAT Models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F4BCA0-9CC4-4D90-C6C2-E3BA6BCA5DB9}"/>
              </a:ext>
            </a:extLst>
          </p:cNvPr>
          <p:cNvSpPr txBox="1"/>
          <p:nvPr/>
        </p:nvSpPr>
        <p:spPr>
          <a:xfrm>
            <a:off x="1158746" y="2638330"/>
            <a:ext cx="2182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DYN-Models vs CPC</a:t>
            </a:r>
          </a:p>
        </p:txBody>
      </p:sp>
    </p:spTree>
    <p:extLst>
      <p:ext uri="{BB962C8B-B14F-4D97-AF65-F5344CB8AC3E}">
        <p14:creationId xmlns:p14="http://schemas.microsoft.com/office/powerpoint/2010/main" val="3670342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B5C6B2-5854-9AB8-0F71-2CA89C72E305}"/>
              </a:ext>
            </a:extLst>
          </p:cNvPr>
          <p:cNvSpPr txBox="1"/>
          <p:nvPr/>
        </p:nvSpPr>
        <p:spPr>
          <a:xfrm>
            <a:off x="8236" y="7252"/>
            <a:ext cx="8368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North American Multi Model Ensemble </a:t>
            </a:r>
          </a:p>
          <a:p>
            <a:r>
              <a:rPr lang="en-US" sz="2400" b="1" dirty="0"/>
              <a:t>(</a:t>
            </a:r>
            <a:r>
              <a:rPr lang="en-US" sz="2400" dirty="0">
                <a:solidFill>
                  <a:srgbClr val="FF0000"/>
                </a:solidFill>
              </a:rPr>
              <a:t>NMME</a:t>
            </a:r>
            <a:r>
              <a:rPr lang="en-US" sz="2400" b="1" dirty="0"/>
              <a:t>) SST Forecast</a:t>
            </a:r>
          </a:p>
        </p:txBody>
      </p:sp>
      <p:pic>
        <p:nvPicPr>
          <p:cNvPr id="4" name="Picture 3" descr="nmme_ensemble.png">
            <a:extLst>
              <a:ext uri="{FF2B5EF4-FFF2-40B4-BE49-F238E27FC236}">
                <a16:creationId xmlns:a16="http://schemas.microsoft.com/office/drawing/2014/main" id="{F211B43B-4A0C-EA6C-FCC4-8E87BEE4E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5" y="819165"/>
            <a:ext cx="5537494" cy="41582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EFCF59-B4EA-F134-BA28-32C28E6BA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500" y="2907104"/>
            <a:ext cx="3673367" cy="27733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6AF975-A04B-A3EA-A86D-34613250EA57}"/>
              </a:ext>
            </a:extLst>
          </p:cNvPr>
          <p:cNvSpPr txBox="1"/>
          <p:nvPr/>
        </p:nvSpPr>
        <p:spPr>
          <a:xfrm>
            <a:off x="6181567" y="2588726"/>
            <a:ext cx="2375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JAS-2024 (</a:t>
            </a:r>
            <a:r>
              <a:rPr lang="en-US" b="1" dirty="0">
                <a:solidFill>
                  <a:srgbClr val="FF0AFF"/>
                </a:solidFill>
              </a:rPr>
              <a:t>April, Start</a:t>
            </a:r>
            <a:r>
              <a:rPr lang="en-US" b="1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DE1648-8784-7B6B-3A64-D02801AF3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4" y="129396"/>
            <a:ext cx="9023231" cy="554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67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152400"/>
            <a:ext cx="6904854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152400"/>
            <a:ext cx="6904854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152400"/>
            <a:ext cx="6904854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12407" y="289991"/>
            <a:ext cx="7467960" cy="8022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tx2"/>
                </a:solidFill>
                <a:latin typeface="Roboto"/>
                <a:cs typeface="Roboto"/>
              </a:rPr>
              <a:t>Outline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71278" y="1064948"/>
            <a:ext cx="8191544" cy="0"/>
          </a:xfrm>
          <a:prstGeom prst="line">
            <a:avLst/>
          </a:prstGeom>
          <a:ln w="12700" cmpd="sng">
            <a:solidFill>
              <a:srgbClr val="94165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30ED66F-88BF-E875-1CE8-1B4CDEB0C362}"/>
              </a:ext>
            </a:extLst>
          </p:cNvPr>
          <p:cNvSpPr txBox="1"/>
          <p:nvPr/>
        </p:nvSpPr>
        <p:spPr>
          <a:xfrm>
            <a:off x="307975" y="1206500"/>
            <a:ext cx="81661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b="1" dirty="0">
                <a:solidFill>
                  <a:srgbClr val="0432FF"/>
                </a:solidFill>
              </a:rPr>
              <a:t>Observed Oceanic and Atmospheric Conditions 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Tropical Pacific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Across the Globe</a:t>
            </a:r>
          </a:p>
          <a:p>
            <a:endParaRPr lang="en-US" sz="20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>
                <a:solidFill>
                  <a:srgbClr val="0432FF"/>
                </a:solidFill>
              </a:rPr>
              <a:t>ENSO Forecast 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NMME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IRI ENSO Forecast Tool (Deterministic and Probabilistic)</a:t>
            </a:r>
          </a:p>
          <a:p>
            <a:endParaRPr lang="en-US" sz="20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>
                <a:solidFill>
                  <a:srgbClr val="0432FF"/>
                </a:solidFill>
              </a:rPr>
              <a:t>Seasons Outlook of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SST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Precipitation and Temperature</a:t>
            </a:r>
          </a:p>
          <a:p>
            <a:endParaRPr lang="en-US" sz="20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>
                <a:solidFill>
                  <a:srgbClr val="0432FF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185529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38686F-7858-FCDD-D417-E3AAA0481522}"/>
              </a:ext>
            </a:extLst>
          </p:cNvPr>
          <p:cNvSpPr txBox="1"/>
          <p:nvPr/>
        </p:nvSpPr>
        <p:spPr>
          <a:xfrm>
            <a:off x="8236" y="7252"/>
            <a:ext cx="9135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Precipitation</a:t>
            </a:r>
            <a:r>
              <a:rPr lang="en-US" sz="2400" b="1" dirty="0"/>
              <a:t> Forecasts based on North American Multi Model Ensemble (</a:t>
            </a:r>
            <a:r>
              <a:rPr lang="en-US" sz="2400" dirty="0">
                <a:solidFill>
                  <a:srgbClr val="FF0000"/>
                </a:solidFill>
              </a:rPr>
              <a:t>NMME</a:t>
            </a:r>
            <a:r>
              <a:rPr lang="en-US" sz="2400" b="1" dirty="0"/>
              <a:t>)</a:t>
            </a:r>
          </a:p>
        </p:txBody>
      </p:sp>
      <p:pic>
        <p:nvPicPr>
          <p:cNvPr id="4" name="Picture 3" descr="JAS24_World_pcp.gif">
            <a:extLst>
              <a:ext uri="{FF2B5EF4-FFF2-40B4-BE49-F238E27FC236}">
                <a16:creationId xmlns:a16="http://schemas.microsoft.com/office/drawing/2014/main" id="{2618E727-90E2-D230-4D45-464664B4A6C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22691" y="759118"/>
            <a:ext cx="6858000" cy="493776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O24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7137707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N24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7137707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D24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7148505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FDBAF1-1971-3FB6-0E65-E6C4971AED7D}"/>
              </a:ext>
            </a:extLst>
          </p:cNvPr>
          <p:cNvSpPr txBox="1"/>
          <p:nvPr/>
        </p:nvSpPr>
        <p:spPr>
          <a:xfrm>
            <a:off x="8236" y="7252"/>
            <a:ext cx="9135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2m-Temperature</a:t>
            </a:r>
            <a:r>
              <a:rPr lang="en-US" sz="2400" b="1" dirty="0">
                <a:solidFill>
                  <a:srgbClr val="0432FF"/>
                </a:solidFill>
              </a:rPr>
              <a:t> </a:t>
            </a:r>
            <a:r>
              <a:rPr lang="en-US" sz="2400" b="1" dirty="0"/>
              <a:t>Forecasts based on North American Multi Model Ensemble (</a:t>
            </a:r>
            <a:r>
              <a:rPr lang="en-US" sz="2400" dirty="0">
                <a:solidFill>
                  <a:srgbClr val="FF0000"/>
                </a:solidFill>
              </a:rPr>
              <a:t>NMME</a:t>
            </a:r>
            <a:r>
              <a:rPr lang="en-US" sz="2400" b="1" dirty="0"/>
              <a:t>)</a:t>
            </a:r>
          </a:p>
        </p:txBody>
      </p:sp>
      <p:pic>
        <p:nvPicPr>
          <p:cNvPr id="4" name="Picture 3" descr="JAS24_World_tmp.gif">
            <a:extLst>
              <a:ext uri="{FF2B5EF4-FFF2-40B4-BE49-F238E27FC236}">
                <a16:creationId xmlns:a16="http://schemas.microsoft.com/office/drawing/2014/main" id="{BC89F438-B2E6-BA1F-5C0C-891331932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9" y="847040"/>
            <a:ext cx="7236070" cy="480641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O24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7137707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N24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7137707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D24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7148505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A40E6E-B255-6B81-4A8D-49C978B03331}"/>
              </a:ext>
            </a:extLst>
          </p:cNvPr>
          <p:cNvSpPr txBox="1"/>
          <p:nvPr/>
        </p:nvSpPr>
        <p:spPr>
          <a:xfrm>
            <a:off x="0" y="39653"/>
            <a:ext cx="2531136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/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E0A9A0-352B-DF7A-BB7B-3555F61E03AE}"/>
              </a:ext>
            </a:extLst>
          </p:cNvPr>
          <p:cNvSpPr txBox="1"/>
          <p:nvPr/>
        </p:nvSpPr>
        <p:spPr>
          <a:xfrm>
            <a:off x="681805" y="512123"/>
            <a:ext cx="809988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its Peak in Nov-Jan, c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urrent El Nino has started declining (Dec, 2023 NINO3.4 Value was </a:t>
            </a:r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+1.99</a:t>
            </a: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while Jan, 2024 was </a:t>
            </a:r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+1.78, and Feb, was +1.53, March was +1.24, April, was +0.8, and </a:t>
            </a:r>
            <a:r>
              <a:rPr lang="en-US" b="1" dirty="0">
                <a:solidFill>
                  <a:srgbClr val="FF0A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May was +0.3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while for most recent week ending on </a:t>
            </a:r>
            <a:r>
              <a:rPr lang="en-US" dirty="0">
                <a:solidFill>
                  <a:srgbClr val="FF0A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 June, 2024, it was </a:t>
            </a:r>
            <a:r>
              <a:rPr lang="en-US" b="1" dirty="0">
                <a:solidFill>
                  <a:srgbClr val="FF0A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+0.0.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Bye-Bye El Nino of 2023/24 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</a:t>
            </a:r>
            <a:endParaRPr 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ENSO-Neutral is most probable in JJA, JAS, and ASO</a:t>
            </a:r>
            <a:r>
              <a:rPr lang="en-US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2024.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en-US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NINA is most likely from SON, and remain so onward, however, the odds are for her </a:t>
            </a:r>
            <a:r>
              <a:rPr lang="en-US" sz="2400" b="1" i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 and weak</a:t>
            </a:r>
            <a:r>
              <a:rPr lang="en-US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Onset. Mostly in low (50% in SON)-high (58% in NDJ) 50s.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 LA NINA, Monsoonal regions of Africa, Asia, MC, Australia, Central America, could experience wetter than normal conditions during next two seasons (JAS, and ASO of 2024)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i="1" dirty="0">
                <a:solidFill>
                  <a:srgbClr val="941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While, most of southern North America (southeast US), South America, central-Southwest Asia, and northeast Africa, experience drier than normal conditions!</a:t>
            </a:r>
          </a:p>
        </p:txBody>
      </p:sp>
    </p:spTree>
    <p:extLst>
      <p:ext uri="{BB962C8B-B14F-4D97-AF65-F5344CB8AC3E}">
        <p14:creationId xmlns:p14="http://schemas.microsoft.com/office/powerpoint/2010/main" val="2652885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358532-8AD5-D45F-97E2-4C073636ED57}"/>
              </a:ext>
            </a:extLst>
          </p:cNvPr>
          <p:cNvSpPr txBox="1"/>
          <p:nvPr/>
        </p:nvSpPr>
        <p:spPr>
          <a:xfrm>
            <a:off x="2102069" y="1856828"/>
            <a:ext cx="4931103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67" b="1" dirty="0">
                <a:solidFill>
                  <a:srgbClr val="0432FF"/>
                </a:solidFill>
              </a:rPr>
              <a:t>Observations</a:t>
            </a:r>
          </a:p>
          <a:p>
            <a:pPr marL="285739" indent="-285739">
              <a:buFont typeface="+mj-lt"/>
              <a:buAutoNum type="arabicPeriod"/>
            </a:pPr>
            <a:r>
              <a:rPr lang="en-US" sz="1500" dirty="0"/>
              <a:t>Oceanic</a:t>
            </a:r>
          </a:p>
          <a:p>
            <a:pPr marL="285739" indent="-285739">
              <a:buFont typeface="+mj-lt"/>
              <a:buAutoNum type="arabicPeriod"/>
            </a:pPr>
            <a:r>
              <a:rPr lang="en-US" sz="1500" dirty="0"/>
              <a:t>Atmospheric</a:t>
            </a:r>
          </a:p>
        </p:txBody>
      </p:sp>
    </p:spTree>
    <p:extLst>
      <p:ext uri="{BB962C8B-B14F-4D97-AF65-F5344CB8AC3E}">
        <p14:creationId xmlns:p14="http://schemas.microsoft.com/office/powerpoint/2010/main" val="978002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2F2EFCC-6480-944C-4F92-BDEBEBCB18A9}"/>
              </a:ext>
            </a:extLst>
          </p:cNvPr>
          <p:cNvGrpSpPr/>
          <p:nvPr/>
        </p:nvGrpSpPr>
        <p:grpSpPr>
          <a:xfrm>
            <a:off x="471278" y="43384"/>
            <a:ext cx="8191544" cy="820215"/>
            <a:chOff x="471278" y="273454"/>
            <a:chExt cx="8191544" cy="802204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793407" y="273454"/>
              <a:ext cx="7467960" cy="80220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b="1" dirty="0">
                  <a:solidFill>
                    <a:schemeClr val="tx2"/>
                  </a:solidFill>
                  <a:latin typeface="Roboto"/>
                  <a:cs typeface="Roboto"/>
                </a:rPr>
                <a:t>Evolution of SST Departures in Monthly (</a:t>
              </a:r>
              <a:r>
                <a:rPr lang="en-US" sz="2000" b="1" dirty="0">
                  <a:solidFill>
                    <a:srgbClr val="FF0000"/>
                  </a:solidFill>
                  <a:latin typeface="Roboto"/>
                  <a:cs typeface="Roboto"/>
                </a:rPr>
                <a:t>May, 2024</a:t>
              </a:r>
              <a:r>
                <a:rPr lang="en-US" sz="2000" b="1" dirty="0">
                  <a:solidFill>
                    <a:schemeClr val="tx2"/>
                  </a:solidFill>
                  <a:latin typeface="Roboto"/>
                  <a:cs typeface="Roboto"/>
                </a:rPr>
                <a:t>) Data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71278" y="953161"/>
              <a:ext cx="8191544" cy="0"/>
            </a:xfrm>
            <a:prstGeom prst="line">
              <a:avLst/>
            </a:prstGeom>
            <a:ln w="12700" cmpd="sng">
              <a:solidFill>
                <a:srgbClr val="94165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E5086A0-F774-08A4-FAAB-6297D8273A1C}"/>
              </a:ext>
            </a:extLst>
          </p:cNvPr>
          <p:cNvSpPr txBox="1"/>
          <p:nvPr/>
        </p:nvSpPr>
        <p:spPr>
          <a:xfrm>
            <a:off x="26381" y="4332362"/>
            <a:ext cx="904727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Pacific Ocean:</a:t>
            </a:r>
            <a:r>
              <a:rPr lang="en-US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Above-Average SSTs</a:t>
            </a:r>
            <a:r>
              <a:rPr lang="en-US" alt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persisted ONLY in WESTERN Pacific (over and across the Date Line), </a:t>
            </a:r>
            <a:r>
              <a:rPr lang="en-US" alt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 negative SSTs in the eastern Pacific </a:t>
            </a:r>
          </a:p>
          <a:p>
            <a:pPr marL="285750" indent="-285750"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Indian Ocean: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Basin wide warm across Indian Ocean, Neutral </a:t>
            </a:r>
            <a:r>
              <a:rPr lang="en-US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IOD</a:t>
            </a:r>
            <a:r>
              <a:rPr lang="en-US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(Index value is </a:t>
            </a:r>
            <a:r>
              <a:rPr lang="en-US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+0.0 as of 11 Jun, 2024),</a:t>
            </a:r>
            <a:endParaRPr lang="en-US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ct val="5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North-Pacific and North Atlantic Ocean: </a:t>
            </a:r>
            <a:r>
              <a:rPr lang="en-US" alt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 PDO (</a:t>
            </a:r>
            <a:r>
              <a:rPr lang="en-US" altLang="en-US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-2.97</a:t>
            </a:r>
            <a:r>
              <a:rPr lang="en-US" alt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 across</a:t>
            </a:r>
            <a:r>
              <a:rPr lang="en-US" altLang="en-US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Atlantic </a:t>
            </a:r>
            <a:r>
              <a:rPr lang="en-US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(TNAI, </a:t>
            </a:r>
            <a:r>
              <a:rPr lang="en-US" altLang="en-US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+1.49, TSAI, +0.98, </a:t>
            </a:r>
            <a:r>
              <a:rPr lang="en-US" altLang="en-US" sz="1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TAtl</a:t>
            </a:r>
            <a:r>
              <a:rPr lang="en-US" altLang="en-US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+0.66</a:t>
            </a:r>
            <a:r>
              <a:rPr lang="en-US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0D29B7-ADDE-B253-346D-0C1B2C03B852}"/>
              </a:ext>
            </a:extLst>
          </p:cNvPr>
          <p:cNvSpPr txBox="1"/>
          <p:nvPr/>
        </p:nvSpPr>
        <p:spPr>
          <a:xfrm>
            <a:off x="2933119" y="5453375"/>
            <a:ext cx="62108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Source:</a:t>
            </a:r>
            <a:r>
              <a:rPr lang="en-US" sz="1200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https://iridl.ldeo.columbia.edu/maproom/Global/Ocean_Temp/ERSST_Anomaly.html</a:t>
            </a:r>
            <a:r>
              <a:rPr lang="en-US" sz="120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E222FB-3D49-5558-4003-2E424BF00EBC}"/>
              </a:ext>
            </a:extLst>
          </p:cNvPr>
          <p:cNvSpPr txBox="1"/>
          <p:nvPr/>
        </p:nvSpPr>
        <p:spPr>
          <a:xfrm>
            <a:off x="6462346" y="1230923"/>
            <a:ext cx="24473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May, 2024</a:t>
            </a:r>
          </a:p>
          <a:p>
            <a:endParaRPr lang="en-US" dirty="0"/>
          </a:p>
          <a:p>
            <a:r>
              <a:rPr lang="en-US" dirty="0"/>
              <a:t>NINO 1+2: </a:t>
            </a:r>
            <a:r>
              <a:rPr lang="en-US" dirty="0">
                <a:solidFill>
                  <a:srgbClr val="0432FF"/>
                </a:solidFill>
              </a:rPr>
              <a:t>-0.68 </a:t>
            </a:r>
          </a:p>
          <a:p>
            <a:endParaRPr lang="en-US" dirty="0"/>
          </a:p>
          <a:p>
            <a:r>
              <a:rPr lang="en-US" dirty="0"/>
              <a:t>NINO3: </a:t>
            </a:r>
            <a:r>
              <a:rPr lang="en-US" dirty="0">
                <a:solidFill>
                  <a:srgbClr val="0432FF"/>
                </a:solidFill>
              </a:rPr>
              <a:t>-0.03</a:t>
            </a:r>
          </a:p>
          <a:p>
            <a:endParaRPr lang="en-US" dirty="0"/>
          </a:p>
          <a:p>
            <a:r>
              <a:rPr lang="en-US" dirty="0"/>
              <a:t>NINO3.4: </a:t>
            </a:r>
            <a:r>
              <a:rPr lang="en-US" b="1" dirty="0"/>
              <a:t>+0.30</a:t>
            </a:r>
          </a:p>
          <a:p>
            <a:endParaRPr lang="en-US" dirty="0"/>
          </a:p>
          <a:p>
            <a:r>
              <a:rPr lang="en-US" dirty="0"/>
              <a:t>NINO4: </a:t>
            </a:r>
            <a:r>
              <a:rPr lang="en-US" dirty="0">
                <a:solidFill>
                  <a:srgbClr val="FF0000"/>
                </a:solidFill>
              </a:rPr>
              <a:t>+0.70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8C4B5DC-FD46-94EB-1CF4-63B8F618646E}"/>
              </a:ext>
            </a:extLst>
          </p:cNvPr>
          <p:cNvCxnSpPr>
            <a:cxnSpLocks/>
          </p:cNvCxnSpPr>
          <p:nvPr/>
        </p:nvCxnSpPr>
        <p:spPr>
          <a:xfrm>
            <a:off x="8155862" y="1943102"/>
            <a:ext cx="0" cy="1828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EBD0BE2-ECAB-AC51-6D97-500CEB1E4B59}"/>
              </a:ext>
            </a:extLst>
          </p:cNvPr>
          <p:cNvCxnSpPr>
            <a:cxnSpLocks/>
          </p:cNvCxnSpPr>
          <p:nvPr/>
        </p:nvCxnSpPr>
        <p:spPr>
          <a:xfrm rot="10800000" flipV="1">
            <a:off x="7886231" y="2499949"/>
            <a:ext cx="0" cy="1828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4014FF0-0D22-9221-7ABF-5AC18E712737}"/>
              </a:ext>
            </a:extLst>
          </p:cNvPr>
          <p:cNvCxnSpPr>
            <a:cxnSpLocks/>
          </p:cNvCxnSpPr>
          <p:nvPr/>
        </p:nvCxnSpPr>
        <p:spPr>
          <a:xfrm rot="10800000" flipV="1">
            <a:off x="8056215" y="3065583"/>
            <a:ext cx="0" cy="1828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DAA0256-F1C0-5D98-4810-D7A1BC635F55}"/>
              </a:ext>
            </a:extLst>
          </p:cNvPr>
          <p:cNvCxnSpPr>
            <a:cxnSpLocks/>
          </p:cNvCxnSpPr>
          <p:nvPr/>
        </p:nvCxnSpPr>
        <p:spPr>
          <a:xfrm rot="10800000" flipV="1">
            <a:off x="7871578" y="3610710"/>
            <a:ext cx="0" cy="1828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023759C-35E7-36C1-835A-3790175D902F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1810" t="1652"/>
          <a:stretch/>
        </p:blipFill>
        <p:spPr>
          <a:xfrm>
            <a:off x="87924" y="795637"/>
            <a:ext cx="6400800" cy="35661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9C90FEE-6959-DDDB-3B68-20A143F7F7BA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t="2143"/>
          <a:stretch/>
        </p:blipFill>
        <p:spPr>
          <a:xfrm>
            <a:off x="4545620" y="2954792"/>
            <a:ext cx="4572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3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A58BBB-8143-5B43-E93B-A5307E4F9387}"/>
              </a:ext>
            </a:extLst>
          </p:cNvPr>
          <p:cNvSpPr txBox="1"/>
          <p:nvPr/>
        </p:nvSpPr>
        <p:spPr>
          <a:xfrm>
            <a:off x="16357" y="19205"/>
            <a:ext cx="7600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11893"/>
                </a:solidFill>
              </a:rPr>
              <a:t>What is the underwater conversation?</a:t>
            </a:r>
            <a:endParaRPr lang="en-US" sz="2400" b="1" dirty="0">
              <a:solidFill>
                <a:srgbClr val="011893"/>
              </a:solidFill>
              <a:highlight>
                <a:srgbClr val="FFFF00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26D237-7EE5-F01E-DBA1-5E15DAE77244}"/>
              </a:ext>
            </a:extLst>
          </p:cNvPr>
          <p:cNvSpPr txBox="1"/>
          <p:nvPr/>
        </p:nvSpPr>
        <p:spPr>
          <a:xfrm>
            <a:off x="5028407" y="3700813"/>
            <a:ext cx="36786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8115" indent="-238115" algn="just">
              <a:buFont typeface="Wingdings" pitchFamily="2" charset="2"/>
              <a:buChar char="Ø"/>
            </a:pPr>
            <a:r>
              <a:rPr 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 (~ +0.5C)</a:t>
            </a:r>
            <a:r>
              <a:rPr lang="en-US" sz="1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subsurface-to-surface temperature anomalies dominate from </a:t>
            </a:r>
            <a:r>
              <a:rPr lang="en-US" sz="15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160E to 160W</a:t>
            </a:r>
            <a:r>
              <a:rPr lang="en-US" sz="1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equatorial Pacific Ocean (Surface to 100 meter at depth).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37B795-572E-3D16-332D-48C59BBD1C29}"/>
              </a:ext>
            </a:extLst>
          </p:cNvPr>
          <p:cNvSpPr txBox="1"/>
          <p:nvPr/>
        </p:nvSpPr>
        <p:spPr>
          <a:xfrm>
            <a:off x="4993273" y="4676537"/>
            <a:ext cx="36786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8115" indent="-238115" algn="just">
              <a:buFont typeface="Wingdings" pitchFamily="2" charset="2"/>
              <a:buChar char="ü"/>
            </a:pPr>
            <a:r>
              <a:rPr lang="en-US" sz="1500" b="1" dirty="0">
                <a:solidFill>
                  <a:srgbClr val="011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Cold</a:t>
            </a:r>
            <a:r>
              <a:rPr lang="en-US" sz="15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subsurface temperature anomalies have extended and reached at the surface in eastern Pacific,</a:t>
            </a:r>
          </a:p>
          <a:p>
            <a:pPr marL="238115" indent="-238115" algn="just">
              <a:buFont typeface="Wingdings" pitchFamily="2" charset="2"/>
              <a:buChar char="ü"/>
            </a:pPr>
            <a:r>
              <a:rPr lang="en-US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</a:t>
            </a:r>
            <a:r>
              <a:rPr lang="en-US" sz="15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/Cold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West</a:t>
            </a:r>
            <a:r>
              <a:rPr lang="en-US" sz="15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/East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150W.</a:t>
            </a:r>
          </a:p>
        </p:txBody>
      </p:sp>
      <p:pic>
        <p:nvPicPr>
          <p:cNvPr id="6" name="Picture 5" descr="wkteq_xz.gif">
            <a:extLst>
              <a:ext uri="{FF2B5EF4-FFF2-40B4-BE49-F238E27FC236}">
                <a16:creationId xmlns:a16="http://schemas.microsoft.com/office/drawing/2014/main" id="{7E30F96C-1C3E-BE83-9532-8F2E5BCBEF6D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3051" t="4458" r="4830" b="47892"/>
          <a:stretch/>
        </p:blipFill>
        <p:spPr>
          <a:xfrm>
            <a:off x="18432" y="405588"/>
            <a:ext cx="4270248" cy="25603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83456B-2B22-A645-5DD7-9E0DD95FD10A}"/>
              </a:ext>
            </a:extLst>
          </p:cNvPr>
          <p:cNvSpPr txBox="1"/>
          <p:nvPr/>
        </p:nvSpPr>
        <p:spPr>
          <a:xfrm>
            <a:off x="2658208" y="2221306"/>
            <a:ext cx="15708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April, 2024</a:t>
            </a:r>
          </a:p>
        </p:txBody>
      </p:sp>
      <p:pic>
        <p:nvPicPr>
          <p:cNvPr id="3" name="Picture 2" descr="wkteq_xz.gif">
            <a:extLst>
              <a:ext uri="{FF2B5EF4-FFF2-40B4-BE49-F238E27FC236}">
                <a16:creationId xmlns:a16="http://schemas.microsoft.com/office/drawing/2014/main" id="{8FD0D442-FC2D-57AD-D5E8-4BBDCD45B7ED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3200" r="4981" b="47596"/>
          <a:stretch/>
        </p:blipFill>
        <p:spPr>
          <a:xfrm>
            <a:off x="14656" y="3081090"/>
            <a:ext cx="4297680" cy="25603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BEDC59-D252-7900-8A85-F79D9EBF8BDE}"/>
              </a:ext>
            </a:extLst>
          </p:cNvPr>
          <p:cNvSpPr txBox="1"/>
          <p:nvPr/>
        </p:nvSpPr>
        <p:spPr>
          <a:xfrm>
            <a:off x="2702168" y="4904438"/>
            <a:ext cx="15708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May, 2024</a:t>
            </a:r>
          </a:p>
        </p:txBody>
      </p:sp>
      <p:pic>
        <p:nvPicPr>
          <p:cNvPr id="10" name="Picture 9" descr="wkteq_xz.gif">
            <a:extLst>
              <a:ext uri="{FF2B5EF4-FFF2-40B4-BE49-F238E27FC236}">
                <a16:creationId xmlns:a16="http://schemas.microsoft.com/office/drawing/2014/main" id="{13EF7442-5E15-994A-B95E-0CA0F8B5CA2D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t="4697" r="4843"/>
          <a:stretch/>
        </p:blipFill>
        <p:spPr>
          <a:xfrm>
            <a:off x="4986193" y="17586"/>
            <a:ext cx="3657600" cy="3657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3AB0852-3F51-FCEA-394A-95D2178F69D1}"/>
              </a:ext>
            </a:extLst>
          </p:cNvPr>
          <p:cNvSpPr txBox="1"/>
          <p:nvPr/>
        </p:nvSpPr>
        <p:spPr>
          <a:xfrm>
            <a:off x="7030625" y="3024264"/>
            <a:ext cx="157089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Jun, 2024</a:t>
            </a:r>
          </a:p>
        </p:txBody>
      </p:sp>
    </p:spTree>
    <p:extLst>
      <p:ext uri="{BB962C8B-B14F-4D97-AF65-F5344CB8AC3E}">
        <p14:creationId xmlns:p14="http://schemas.microsoft.com/office/powerpoint/2010/main" val="13617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D161F2-CA06-C009-F0C8-CCB5B1968017}"/>
              </a:ext>
            </a:extLst>
          </p:cNvPr>
          <p:cNvSpPr txBox="1"/>
          <p:nvPr/>
        </p:nvSpPr>
        <p:spPr>
          <a:xfrm>
            <a:off x="5224018" y="1107633"/>
            <a:ext cx="3813622" cy="3366499"/>
          </a:xfrm>
          <a:prstGeom prst="rect">
            <a:avLst/>
          </a:prstGeom>
          <a:solidFill>
            <a:schemeClr val="bg1"/>
          </a:solidFill>
          <a:ln>
            <a:solidFill>
              <a:srgbClr val="941651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reaching peak levels in April and May 2024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negative anomalies have shown a trend towards warmer temperatures.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of mid-June 2024, negative anomalies, nearing an index value of approximately -0.5.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573B1C-CDC7-89E8-3585-70A5724843FA}"/>
              </a:ext>
            </a:extLst>
          </p:cNvPr>
          <p:cNvSpPr txBox="1"/>
          <p:nvPr/>
        </p:nvSpPr>
        <p:spPr>
          <a:xfrm>
            <a:off x="25149" y="45581"/>
            <a:ext cx="7600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11893"/>
                </a:solidFill>
              </a:rPr>
              <a:t>What is the underwater conversation?</a:t>
            </a:r>
            <a:endParaRPr lang="en-US" sz="2400" b="1" dirty="0">
              <a:solidFill>
                <a:srgbClr val="011893"/>
              </a:solidFill>
              <a:highlight>
                <a:srgbClr val="FFFF00"/>
              </a:highlight>
            </a:endParaRPr>
          </a:p>
        </p:txBody>
      </p:sp>
      <p:pic>
        <p:nvPicPr>
          <p:cNvPr id="3" name="Picture 2" descr="heat-last-year.gif">
            <a:extLst>
              <a:ext uri="{FF2B5EF4-FFF2-40B4-BE49-F238E27FC236}">
                <a16:creationId xmlns:a16="http://schemas.microsoft.com/office/drawing/2014/main" id="{BE8FF82D-688F-429C-2EB1-26620B47F2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56" t="5848" r="10296" b="60313"/>
          <a:stretch/>
        </p:blipFill>
        <p:spPr>
          <a:xfrm>
            <a:off x="25149" y="856978"/>
            <a:ext cx="5118351" cy="386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2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212BC7-4853-6D21-BB30-4D9D7BA50771}"/>
              </a:ext>
            </a:extLst>
          </p:cNvPr>
          <p:cNvSpPr txBox="1"/>
          <p:nvPr/>
        </p:nvSpPr>
        <p:spPr>
          <a:xfrm>
            <a:off x="21993" y="29616"/>
            <a:ext cx="864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Most recent Lower-Level Winds </a:t>
            </a:r>
            <a:r>
              <a:rPr lang="en-US" sz="2400" b="1" dirty="0">
                <a:solidFill>
                  <a:srgbClr val="00B050"/>
                </a:solidFill>
              </a:rPr>
              <a:t>(Blowing close to Normal)</a:t>
            </a:r>
          </a:p>
        </p:txBody>
      </p:sp>
      <p:pic>
        <p:nvPicPr>
          <p:cNvPr id="3" name="Picture 2" descr="sst_wind_5day_drupal.png">
            <a:extLst>
              <a:ext uri="{FF2B5EF4-FFF2-40B4-BE49-F238E27FC236}">
                <a16:creationId xmlns:a16="http://schemas.microsoft.com/office/drawing/2014/main" id="{EDB75F25-C628-2F37-A9ED-0D57C01CC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8" y="606669"/>
            <a:ext cx="902368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61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D052E7-6DBD-2812-BD2B-74A9CAF08177}"/>
              </a:ext>
            </a:extLst>
          </p:cNvPr>
          <p:cNvSpPr txBox="1"/>
          <p:nvPr/>
        </p:nvSpPr>
        <p:spPr>
          <a:xfrm>
            <a:off x="16452" y="4757133"/>
            <a:ext cx="849507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During El Niño, the pressure becomes below average in Tahiti and above average in Darwin, and the Southern Oscillation Index is negative. </a:t>
            </a:r>
          </a:p>
          <a:p>
            <a:pPr algn="ctr"/>
            <a:r>
              <a:rPr lang="en-US" sz="1400" b="0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A Sustained Negative values of the SOI above </a:t>
            </a:r>
            <a:r>
              <a:rPr lang="en-US" sz="1400" b="1" i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-</a:t>
            </a:r>
            <a:r>
              <a:rPr lang="en-US" sz="1400" b="1" i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7 typically indicate El Niño</a:t>
            </a:r>
            <a:endParaRPr lang="en-US" sz="1400" b="1" i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02BE3-4FF5-CD51-AABE-27276B4A1E98}"/>
              </a:ext>
            </a:extLst>
          </p:cNvPr>
          <p:cNvSpPr txBox="1"/>
          <p:nvPr/>
        </p:nvSpPr>
        <p:spPr>
          <a:xfrm>
            <a:off x="-2746" y="5299757"/>
            <a:ext cx="89747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/>
              <a:t>Source:</a:t>
            </a:r>
          </a:p>
          <a:p>
            <a:r>
              <a:rPr lang="en-US" sz="1000" dirty="0">
                <a:hlinkClick r:id="rId2"/>
              </a:rPr>
              <a:t>http://www.bom.gov.au/climate/enso/#tabs=Pacific-Ocean&amp;pacific=SOI</a:t>
            </a:r>
            <a:r>
              <a:rPr lang="en-US" sz="10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12BC7-4853-6D21-BB30-4D9D7BA50771}"/>
              </a:ext>
            </a:extLst>
          </p:cNvPr>
          <p:cNvSpPr txBox="1"/>
          <p:nvPr/>
        </p:nvSpPr>
        <p:spPr>
          <a:xfrm>
            <a:off x="21994" y="3240"/>
            <a:ext cx="4936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Most recent Southern Oscillation Index (</a:t>
            </a:r>
            <a:r>
              <a:rPr lang="en-US" sz="2400" b="1" dirty="0">
                <a:solidFill>
                  <a:srgbClr val="00B0F0"/>
                </a:solidFill>
              </a:rPr>
              <a:t>SOI</a:t>
            </a:r>
            <a:r>
              <a:rPr lang="en-US" sz="2400" b="1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ADCAE1-1F9C-5F49-F89F-462F44979ECB}"/>
              </a:ext>
            </a:extLst>
          </p:cNvPr>
          <p:cNvSpPr txBox="1"/>
          <p:nvPr/>
        </p:nvSpPr>
        <p:spPr>
          <a:xfrm>
            <a:off x="48371" y="1427255"/>
            <a:ext cx="3820243" cy="2031325"/>
          </a:xfrm>
          <a:prstGeom prst="rect">
            <a:avLst/>
          </a:prstGeom>
          <a:solidFill>
            <a:schemeClr val="bg1"/>
          </a:solidFill>
          <a:ln>
            <a:solidFill>
              <a:srgbClr val="94165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SOI values is in ENSO-neutral range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(For May, 2024 it is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Equatorial-SOI is also in ENSO-neutral range,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(For May, 2024 it is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26" name="Picture 2" descr="Select to see full-size map of 30-day Southern Oscillation Index values for the past two years, updated daily.">
            <a:extLst>
              <a:ext uri="{FF2B5EF4-FFF2-40B4-BE49-F238E27FC236}">
                <a16:creationId xmlns:a16="http://schemas.microsoft.com/office/drawing/2014/main" id="{E395B3D4-83F1-7380-FDE2-3D2F05386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781" y="457200"/>
            <a:ext cx="5227015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8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D052E7-6DBD-2812-BD2B-74A9CAF08177}"/>
              </a:ext>
            </a:extLst>
          </p:cNvPr>
          <p:cNvSpPr txBox="1"/>
          <p:nvPr/>
        </p:nvSpPr>
        <p:spPr>
          <a:xfrm>
            <a:off x="50956" y="4800263"/>
            <a:ext cx="8495071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During El Niño, the </a:t>
            </a:r>
            <a:r>
              <a:rPr lang="en-US" sz="1600" b="1" dirty="0">
                <a:solidFill>
                  <a:srgbClr val="0432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convection is enhanced </a:t>
            </a:r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over-and-around the Date-Line, while </a:t>
            </a:r>
            <a:r>
              <a:rPr lang="en-US" sz="1600" b="1" dirty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suppressed during La Niña</a:t>
            </a:r>
            <a:endParaRPr lang="en-US" sz="1600" b="1" i="1" dirty="0">
              <a:solidFill>
                <a:schemeClr val="accent6"/>
              </a:solidFill>
              <a:highlight>
                <a:srgbClr val="FFFF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02BE3-4FF5-CD51-AABE-27276B4A1E98}"/>
              </a:ext>
            </a:extLst>
          </p:cNvPr>
          <p:cNvSpPr txBox="1"/>
          <p:nvPr/>
        </p:nvSpPr>
        <p:spPr>
          <a:xfrm>
            <a:off x="57636" y="5230749"/>
            <a:ext cx="89747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/>
              <a:t>Source:</a:t>
            </a:r>
          </a:p>
          <a:p>
            <a:r>
              <a:rPr lang="en-US" sz="1000" b="1" dirty="0">
                <a:hlinkClick r:id="rId2"/>
              </a:rPr>
              <a:t>https://www.cpc.ncep.noaa.gov/data/indices/cpolr.mth.91-20.ascii</a:t>
            </a:r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12BC7-4853-6D21-BB30-4D9D7BA50771}"/>
              </a:ext>
            </a:extLst>
          </p:cNvPr>
          <p:cNvSpPr txBox="1"/>
          <p:nvPr/>
        </p:nvSpPr>
        <p:spPr>
          <a:xfrm>
            <a:off x="21994" y="3240"/>
            <a:ext cx="4936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Most recent Outgoing Longwave Radiation (</a:t>
            </a:r>
            <a:r>
              <a:rPr lang="en-US" sz="2400" b="1" dirty="0">
                <a:solidFill>
                  <a:srgbClr val="FF0000"/>
                </a:solidFill>
              </a:rPr>
              <a:t>OLR</a:t>
            </a:r>
            <a:r>
              <a:rPr lang="en-US" sz="2400" b="1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ADCAE1-1F9C-5F49-F89F-462F44979ECB}"/>
              </a:ext>
            </a:extLst>
          </p:cNvPr>
          <p:cNvSpPr txBox="1"/>
          <p:nvPr/>
        </p:nvSpPr>
        <p:spPr>
          <a:xfrm>
            <a:off x="48371" y="1427255"/>
            <a:ext cx="3820243" cy="1754326"/>
          </a:xfrm>
          <a:prstGeom prst="rect">
            <a:avLst/>
          </a:prstGeom>
          <a:solidFill>
            <a:schemeClr val="bg1"/>
          </a:solidFill>
          <a:ln>
            <a:solidFill>
              <a:srgbClr val="94165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OLR is near-Normal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 Pacific 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170°E-140°W,5°S-5°N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OLR Index is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+8.58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olra_c.gif">
            <a:extLst>
              <a:ext uri="{FF2B5EF4-FFF2-40B4-BE49-F238E27FC236}">
                <a16:creationId xmlns:a16="http://schemas.microsoft.com/office/drawing/2014/main" id="{E29F17FD-604E-3543-EE53-3B4C7824AC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895"/>
          <a:stretch/>
        </p:blipFill>
        <p:spPr>
          <a:xfrm>
            <a:off x="4562257" y="32776"/>
            <a:ext cx="4426464" cy="4681227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7FA2058-E891-E263-6A09-9CC35467FC5E}"/>
              </a:ext>
            </a:extLst>
          </p:cNvPr>
          <p:cNvSpPr/>
          <p:nvPr/>
        </p:nvSpPr>
        <p:spPr>
          <a:xfrm>
            <a:off x="6538823" y="3234906"/>
            <a:ext cx="457200" cy="931652"/>
          </a:xfrm>
          <a:prstGeom prst="roundRect">
            <a:avLst/>
          </a:prstGeom>
          <a:noFill/>
          <a:ln w="57150">
            <a:solidFill>
              <a:srgbClr val="FF0AFF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2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3355</TotalTime>
  <Words>935</Words>
  <Application>Microsoft Macintosh PowerPoint</Application>
  <PresentationFormat>On-screen Show (16:10)</PresentationFormat>
  <Paragraphs>103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Arial Narrow</vt:lpstr>
      <vt:lpstr>Calibri</vt:lpstr>
      <vt:lpstr>Courier New</vt:lpstr>
      <vt:lpstr>Roboto</vt:lpstr>
      <vt:lpstr>Times New Roman</vt:lpstr>
      <vt:lpstr>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Earth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International Research Institute for Climate &amp; Society turns 25!</dc:title>
  <dc:creator>Sunghee KIm</dc:creator>
  <cp:lastModifiedBy>Azhar Ehsan</cp:lastModifiedBy>
  <cp:revision>232</cp:revision>
  <dcterms:created xsi:type="dcterms:W3CDTF">2022-09-08T16:50:36Z</dcterms:created>
  <dcterms:modified xsi:type="dcterms:W3CDTF">2024-06-20T16:06:17Z</dcterms:modified>
</cp:coreProperties>
</file>