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83" r:id="rId2"/>
    <p:sldId id="285" r:id="rId3"/>
    <p:sldId id="371" r:id="rId4"/>
    <p:sldId id="289" r:id="rId5"/>
    <p:sldId id="355" r:id="rId6"/>
    <p:sldId id="261" r:id="rId7"/>
    <p:sldId id="259" r:id="rId8"/>
    <p:sldId id="374" r:id="rId9"/>
    <p:sldId id="378" r:id="rId10"/>
    <p:sldId id="267" r:id="rId11"/>
    <p:sldId id="373" r:id="rId12"/>
    <p:sldId id="331" r:id="rId13"/>
    <p:sldId id="271" r:id="rId14"/>
    <p:sldId id="272" r:id="rId15"/>
    <p:sldId id="273" r:id="rId16"/>
    <p:sldId id="379" r:id="rId17"/>
    <p:sldId id="274" r:id="rId18"/>
    <p:sldId id="275" r:id="rId19"/>
    <p:sldId id="276" r:id="rId20"/>
    <p:sldId id="277" r:id="rId21"/>
    <p:sldId id="365" r:id="rId22"/>
    <p:sldId id="375" r:id="rId23"/>
    <p:sldId id="376" r:id="rId24"/>
    <p:sldId id="377" r:id="rId25"/>
    <p:sldId id="318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7"/>
    <p:restoredTop sz="94621"/>
  </p:normalViewPr>
  <p:slideViewPr>
    <p:cSldViewPr snapToGrid="0" snapToObjects="1">
      <p:cViewPr varScale="1">
        <p:scale>
          <a:sx n="135" d="100"/>
          <a:sy n="135" d="100"/>
        </p:scale>
        <p:origin x="203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5CE920-7FFE-134D-A8D6-DC7316E6CF23}" type="datetimeFigureOut">
              <a:rPr lang="en-US" smtClean="0"/>
              <a:t>6/15/23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E272E-947B-C84D-BED1-45ED465B0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174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6/15/23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7D42727-7D54-F041-A0CD-752663A2960C}"/>
              </a:ext>
            </a:extLst>
          </p:cNvPr>
          <p:cNvGrpSpPr/>
          <p:nvPr/>
        </p:nvGrpSpPr>
        <p:grpSpPr>
          <a:xfrm>
            <a:off x="0" y="-6"/>
            <a:ext cx="9144000" cy="6858000"/>
            <a:chOff x="182880" y="182880"/>
            <a:chExt cx="8534400" cy="6400800"/>
          </a:xfrm>
        </p:grpSpPr>
        <p:pic>
          <p:nvPicPr>
            <p:cNvPr id="2" name="Picture 1" descr="IRITemplate_may2018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82880"/>
              <a:ext cx="8534400" cy="64008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18C44B9-764F-014A-BFF7-FBDD1FAD95BE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6801" y="5659831"/>
              <a:ext cx="3200400" cy="914400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7DAEE038-9212-DB47-AD02-A8FC216A1F07}"/>
              </a:ext>
            </a:extLst>
          </p:cNvPr>
          <p:cNvSpPr/>
          <p:nvPr/>
        </p:nvSpPr>
        <p:spPr>
          <a:xfrm>
            <a:off x="27550" y="3146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spc="13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Helvetica" charset="0"/>
              </a:rPr>
              <a:t>ENSO and Climate Outlook  </a:t>
            </a:r>
          </a:p>
          <a:p>
            <a:pPr algn="ctr">
              <a:defRPr/>
            </a:pPr>
            <a:r>
              <a:rPr lang="en-US" sz="3600" b="1" spc="13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Helvetica" charset="0"/>
              </a:rPr>
              <a:t>in Jun, 2023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F98BF6-C0C0-1248-A8A1-D293EB7C691A}"/>
              </a:ext>
            </a:extLst>
          </p:cNvPr>
          <p:cNvSpPr txBox="1"/>
          <p:nvPr/>
        </p:nvSpPr>
        <p:spPr>
          <a:xfrm>
            <a:off x="21736" y="4579671"/>
            <a:ext cx="52107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90000"/>
                  </a:schemeClr>
                </a:solidFill>
              </a:rPr>
              <a:t>Jeffrey </a:t>
            </a:r>
            <a:r>
              <a:rPr lang="en-US" sz="1400" b="1" dirty="0" err="1">
                <a:solidFill>
                  <a:schemeClr val="bg2">
                    <a:lumMod val="90000"/>
                  </a:schemeClr>
                </a:solidFill>
              </a:rPr>
              <a:t>Turmelle</a:t>
            </a:r>
            <a:r>
              <a:rPr lang="en-US" sz="1400" b="1" dirty="0">
                <a:solidFill>
                  <a:schemeClr val="bg2">
                    <a:lumMod val="90000"/>
                  </a:schemeClr>
                </a:solidFill>
              </a:rPr>
              <a:t> and Jing Yuan</a:t>
            </a:r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: forecast processing and web updates</a:t>
            </a:r>
          </a:p>
          <a:p>
            <a:r>
              <a:rPr lang="en-US" sz="1400" b="1" dirty="0" err="1">
                <a:solidFill>
                  <a:schemeClr val="bg2">
                    <a:lumMod val="90000"/>
                  </a:schemeClr>
                </a:solidFill>
              </a:rPr>
              <a:t>Cuihua</a:t>
            </a:r>
            <a:r>
              <a:rPr lang="en-US" sz="1400" b="1" dirty="0">
                <a:solidFill>
                  <a:schemeClr val="bg2">
                    <a:lumMod val="90000"/>
                  </a:schemeClr>
                </a:solidFill>
              </a:rPr>
              <a:t> Li</a:t>
            </a:r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: Draft PowerPoint development</a:t>
            </a:r>
          </a:p>
          <a:p>
            <a:r>
              <a:rPr lang="en-US" sz="1400" b="1" dirty="0">
                <a:solidFill>
                  <a:schemeClr val="bg2">
                    <a:lumMod val="90000"/>
                  </a:schemeClr>
                </a:solidFill>
              </a:rPr>
              <a:t>IRI’s Climate Group, led by Dr. Andrew Robertson</a:t>
            </a:r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: </a:t>
            </a:r>
            <a:br>
              <a:rPr lang="en-US" sz="1400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Forecast system development, ongoing innovation, and verification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026269D-456A-E438-5D8A-893F34ABE8E1}"/>
              </a:ext>
            </a:extLst>
          </p:cNvPr>
          <p:cNvSpPr txBox="1">
            <a:spLocks/>
          </p:cNvSpPr>
          <p:nvPr/>
        </p:nvSpPr>
        <p:spPr>
          <a:xfrm>
            <a:off x="21736" y="2565184"/>
            <a:ext cx="3635864" cy="164016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49758">
              <a:spcBef>
                <a:spcPts val="300"/>
              </a:spcBef>
              <a:buNone/>
              <a:defRPr sz="3570" b="1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4000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M. </a:t>
            </a:r>
            <a:r>
              <a:rPr lang="en-US" sz="4000" b="1" dirty="0" err="1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Azhar</a:t>
            </a:r>
            <a:r>
              <a:rPr lang="en-US" sz="4000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 Ehsan</a:t>
            </a:r>
          </a:p>
          <a:p>
            <a:pPr marL="0" indent="0" defTabSz="349758">
              <a:spcBef>
                <a:spcPts val="300"/>
              </a:spcBef>
              <a:buNone/>
              <a:defRPr sz="3570" b="1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3570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 </a:t>
            </a:r>
            <a:r>
              <a:rPr lang="en-US" sz="1700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(</a:t>
            </a:r>
            <a:r>
              <a:rPr lang="en-US" sz="1700" b="1" dirty="0" err="1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azhar@iri.columbia.edu</a:t>
            </a:r>
            <a:r>
              <a:rPr lang="en-US" sz="1700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)</a:t>
            </a:r>
          </a:p>
          <a:p>
            <a:pPr marL="0" indent="0" defTabSz="349758">
              <a:spcBef>
                <a:spcPts val="225"/>
              </a:spcBef>
              <a:buNone/>
              <a:defRPr sz="2550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2550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Associate Research Scientist</a:t>
            </a:r>
          </a:p>
          <a:p>
            <a:pPr marL="0" indent="0" defTabSz="349758">
              <a:spcBef>
                <a:spcPts val="225"/>
              </a:spcBef>
              <a:buNone/>
              <a:defRPr sz="2550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2550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IRI ENSO and Climate Forecast Lead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61389C-B7CD-0485-6E41-4D2AD319D9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0130" y="1197844"/>
            <a:ext cx="5448300" cy="9541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B6764E-6143-52E7-8ABB-430E02A5F04B}"/>
              </a:ext>
            </a:extLst>
          </p:cNvPr>
          <p:cNvSpPr txBox="1"/>
          <p:nvPr/>
        </p:nvSpPr>
        <p:spPr>
          <a:xfrm>
            <a:off x="1597572" y="1817793"/>
            <a:ext cx="5725512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40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</a:t>
            </a:r>
            <a:r>
              <a:rPr lang="en-US" b="1" u="none" strike="noStrike" dirty="0">
                <a:solidFill>
                  <a:srgbClr val="FF40FF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hances of a strong El Niño (56%)</a:t>
            </a:r>
            <a:endParaRPr lang="en-US" b="1" dirty="0">
              <a:solidFill>
                <a:srgbClr val="FF40FF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995F2A-7CDC-0659-E49D-1E1B52673CB9}"/>
              </a:ext>
            </a:extLst>
          </p:cNvPr>
          <p:cNvSpPr txBox="1"/>
          <p:nvPr/>
        </p:nvSpPr>
        <p:spPr>
          <a:xfrm>
            <a:off x="50276" y="59802"/>
            <a:ext cx="3306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432FF"/>
                </a:solidFill>
              </a:rPr>
              <a:t>NMME’s ENSO Forecast</a:t>
            </a:r>
          </a:p>
        </p:txBody>
      </p:sp>
      <p:pic>
        <p:nvPicPr>
          <p:cNvPr id="3" name="Picture 2" descr="nino34.rescaling.NMME.png">
            <a:extLst>
              <a:ext uri="{FF2B5EF4-FFF2-40B4-BE49-F238E27FC236}">
                <a16:creationId xmlns:a16="http://schemas.microsoft.com/office/drawing/2014/main" id="{B3FB5D76-8E03-19F5-B93A-A9093BF39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838" y="456149"/>
            <a:ext cx="8001000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C45184C-5DEB-0D3C-ABDF-8BEFDA69A2E1}"/>
              </a:ext>
            </a:extLst>
          </p:cNvPr>
          <p:cNvSpPr txBox="1"/>
          <p:nvPr/>
        </p:nvSpPr>
        <p:spPr>
          <a:xfrm>
            <a:off x="61851" y="25075"/>
            <a:ext cx="8504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IRI’s ENSO Forecast </a:t>
            </a:r>
            <a:r>
              <a:rPr lang="en-US" sz="2400" b="1" dirty="0">
                <a:solidFill>
                  <a:srgbClr val="FF0000"/>
                </a:solidFill>
                <a:highlight>
                  <a:srgbClr val="000000"/>
                </a:highlight>
              </a:rPr>
              <a:t>(June, 2023: </a:t>
            </a:r>
            <a:r>
              <a:rPr lang="en-US" sz="1400" b="1" dirty="0">
                <a:solidFill>
                  <a:srgbClr val="FF0000"/>
                </a:solidFill>
              </a:rPr>
              <a:t>Caution about different colors</a:t>
            </a:r>
            <a:r>
              <a:rPr lang="en-US" sz="2400" b="1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4" name="Picture 3" descr="figure4.png">
            <a:extLst>
              <a:ext uri="{FF2B5EF4-FFF2-40B4-BE49-F238E27FC236}">
                <a16:creationId xmlns:a16="http://schemas.microsoft.com/office/drawing/2014/main" id="{32C7F7F8-5F81-EC61-35CC-5272D7FBB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1507" y="3636576"/>
            <a:ext cx="4401470" cy="32010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9CCA39-E574-5AE3-1917-9B19BD0BAB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51" y="486740"/>
            <a:ext cx="5082730" cy="34861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AEA6E4-4593-E079-C635-26F06776FD71}"/>
              </a:ext>
            </a:extLst>
          </p:cNvPr>
          <p:cNvSpPr txBox="1"/>
          <p:nvPr/>
        </p:nvSpPr>
        <p:spPr>
          <a:xfrm>
            <a:off x="31547" y="4329198"/>
            <a:ext cx="491884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40FF"/>
                </a:solidFill>
              </a:rPr>
              <a:t>Highlights:</a:t>
            </a:r>
            <a:endParaRPr lang="en-US" dirty="0"/>
          </a:p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A lot of spread (</a:t>
            </a:r>
            <a:r>
              <a:rPr lang="en-US" i="1" dirty="0"/>
              <a:t>tail end of SPB</a:t>
            </a:r>
            <a:r>
              <a:rPr lang="en-US" dirty="0"/>
              <a:t>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Dynamical Models shows stronger warming as compared to Statistical models.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Some statistical models even telling us a different story like BBC_RZDM, IAP_NN, are quite prominent among others (like last month, April, 2023)</a:t>
            </a:r>
          </a:p>
        </p:txBody>
      </p:sp>
    </p:spTree>
    <p:extLst>
      <p:ext uri="{BB962C8B-B14F-4D97-AF65-F5344CB8AC3E}">
        <p14:creationId xmlns:p14="http://schemas.microsoft.com/office/powerpoint/2010/main" val="2939462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89D84FA-B21C-A885-6ABD-E5A3D16730A5}"/>
              </a:ext>
            </a:extLst>
          </p:cNvPr>
          <p:cNvSpPr txBox="1"/>
          <p:nvPr/>
        </p:nvSpPr>
        <p:spPr>
          <a:xfrm>
            <a:off x="61851" y="25075"/>
            <a:ext cx="6315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IRI’s ENSO Forecast </a:t>
            </a:r>
            <a:r>
              <a:rPr lang="en-US" sz="2400" b="1" dirty="0">
                <a:solidFill>
                  <a:srgbClr val="FF0000"/>
                </a:solidFill>
                <a:highlight>
                  <a:srgbClr val="000000"/>
                </a:highlight>
              </a:rPr>
              <a:t>(June, 2023)</a:t>
            </a: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 Probabilities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4E3B1D-15B1-D616-AE5E-F06814C38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130" y="4973384"/>
            <a:ext cx="4286019" cy="16573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FD86640-92C8-CB4C-8E20-CFBBB3B84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9178" y="4298731"/>
            <a:ext cx="3822270" cy="254470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5057B2-735F-CE5D-7492-A5385144C2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02" y="518270"/>
            <a:ext cx="6315798" cy="381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378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285825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285825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285825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8C2D6E-6916-ABF1-736F-E3290338E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55" y="286540"/>
            <a:ext cx="8670100" cy="648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008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AD69432-8CAD-1496-D490-621515DDF188}"/>
              </a:ext>
            </a:extLst>
          </p:cNvPr>
          <p:cNvSpPr txBox="1"/>
          <p:nvPr/>
        </p:nvSpPr>
        <p:spPr>
          <a:xfrm>
            <a:off x="31533" y="2785247"/>
            <a:ext cx="381525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40FF"/>
                </a:solidFill>
              </a:rPr>
              <a:t>Highlights:</a:t>
            </a:r>
          </a:p>
          <a:p>
            <a:pPr algn="ctr"/>
            <a:r>
              <a:rPr lang="en-US" sz="2000" b="1" u="sng" dirty="0">
                <a:solidFill>
                  <a:srgbClr val="0432FF"/>
                </a:solidFill>
              </a:rPr>
              <a:t>Shift towards Normal to Above-Normal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dirty="0"/>
              <a:t>Sahel region and Northwest Africa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dirty="0"/>
              <a:t>Caribbean region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dirty="0"/>
              <a:t>Sri Lanka, Southern India</a:t>
            </a:r>
          </a:p>
          <a:p>
            <a:endParaRPr lang="en-US" dirty="0"/>
          </a:p>
          <a:p>
            <a:pPr algn="ctr"/>
            <a:r>
              <a:rPr lang="en-US" sz="1800" b="1" u="sng" dirty="0">
                <a:solidFill>
                  <a:schemeClr val="accent6"/>
                </a:solidFill>
              </a:rPr>
              <a:t>Shift towards Normal to </a:t>
            </a:r>
          </a:p>
          <a:p>
            <a:pPr algn="ctr"/>
            <a:r>
              <a:rPr lang="en-US" sz="1800" b="1" u="sng" dirty="0">
                <a:solidFill>
                  <a:schemeClr val="accent6"/>
                </a:solidFill>
              </a:rPr>
              <a:t>Below-Normal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Northeast South America,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Maritime Continent,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Australia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Lackluster N-American &amp; Indian monsoon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B65D47-8A33-603E-D4B6-FE4F3130E87F}"/>
              </a:ext>
            </a:extLst>
          </p:cNvPr>
          <p:cNvSpPr txBox="1"/>
          <p:nvPr/>
        </p:nvSpPr>
        <p:spPr>
          <a:xfrm>
            <a:off x="3773212" y="472966"/>
            <a:ext cx="5323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Precipitation Forecasts: </a:t>
            </a:r>
            <a:r>
              <a:rPr lang="en-US" sz="3600" b="1" dirty="0"/>
              <a:t>Season # 1, </a:t>
            </a:r>
            <a:r>
              <a:rPr lang="en-US" sz="3600" b="1" dirty="0">
                <a:solidFill>
                  <a:srgbClr val="0432FF"/>
                </a:solidFill>
              </a:rPr>
              <a:t>Jul to Sep</a:t>
            </a:r>
          </a:p>
        </p:txBody>
      </p:sp>
      <p:pic>
        <p:nvPicPr>
          <p:cNvPr id="3" name="Picture 2" descr="JAS23_World_pcp.gif">
            <a:extLst>
              <a:ext uri="{FF2B5EF4-FFF2-40B4-BE49-F238E27FC236}">
                <a16:creationId xmlns:a16="http://schemas.microsoft.com/office/drawing/2014/main" id="{09989E78-77CE-BD07-1C07-8928AB6E3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14" y="48371"/>
            <a:ext cx="3795283" cy="2667834"/>
          </a:xfrm>
          <a:prstGeom prst="rect">
            <a:avLst/>
          </a:prstGeom>
        </p:spPr>
      </p:pic>
      <p:pic>
        <p:nvPicPr>
          <p:cNvPr id="4" name="Picture 3" descr="JAS23_World_pcp.gif">
            <a:extLst>
              <a:ext uri="{FF2B5EF4-FFF2-40B4-BE49-F238E27FC236}">
                <a16:creationId xmlns:a16="http://schemas.microsoft.com/office/drawing/2014/main" id="{E36BBD88-E820-5975-048C-E80B033BF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297" y="2526687"/>
            <a:ext cx="5208927" cy="3637457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831BFC3-6860-E55A-077F-28584B8510B5}"/>
              </a:ext>
            </a:extLst>
          </p:cNvPr>
          <p:cNvSpPr/>
          <p:nvPr/>
        </p:nvSpPr>
        <p:spPr>
          <a:xfrm>
            <a:off x="2974428" y="1124607"/>
            <a:ext cx="714703" cy="64113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D587CA2-6F68-557B-0B33-A238ECC9EF31}"/>
              </a:ext>
            </a:extLst>
          </p:cNvPr>
          <p:cNvSpPr/>
          <p:nvPr/>
        </p:nvSpPr>
        <p:spPr>
          <a:xfrm>
            <a:off x="1135119" y="998483"/>
            <a:ext cx="520267" cy="48873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9E29F30-47D0-F6E1-F474-18C797166566}"/>
              </a:ext>
            </a:extLst>
          </p:cNvPr>
          <p:cNvSpPr/>
          <p:nvPr/>
        </p:nvSpPr>
        <p:spPr>
          <a:xfrm>
            <a:off x="7903778" y="4130567"/>
            <a:ext cx="814535" cy="64637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780CF56-736B-D8CA-9848-EF1A407FE9DF}"/>
              </a:ext>
            </a:extLst>
          </p:cNvPr>
          <p:cNvSpPr/>
          <p:nvPr/>
        </p:nvSpPr>
        <p:spPr>
          <a:xfrm>
            <a:off x="5439092" y="4009687"/>
            <a:ext cx="520267" cy="64637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84AF74B-9262-347C-EC1B-527F05C71064}"/>
              </a:ext>
            </a:extLst>
          </p:cNvPr>
          <p:cNvSpPr/>
          <p:nvPr/>
        </p:nvSpPr>
        <p:spPr>
          <a:xfrm>
            <a:off x="1855076" y="935421"/>
            <a:ext cx="520267" cy="346845"/>
          </a:xfrm>
          <a:prstGeom prst="roundRect">
            <a:avLst/>
          </a:prstGeom>
          <a:noFill/>
          <a:ln w="57150">
            <a:solidFill>
              <a:srgbClr val="0432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BC131EC-AD92-B2FA-9226-A5D80B00A537}"/>
              </a:ext>
            </a:extLst>
          </p:cNvPr>
          <p:cNvSpPr/>
          <p:nvPr/>
        </p:nvSpPr>
        <p:spPr>
          <a:xfrm flipV="1">
            <a:off x="6274676" y="3681240"/>
            <a:ext cx="893380" cy="488733"/>
          </a:xfrm>
          <a:prstGeom prst="roundRect">
            <a:avLst/>
          </a:prstGeom>
          <a:noFill/>
          <a:ln w="57150">
            <a:solidFill>
              <a:srgbClr val="0432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31DB114-185E-A9D2-3629-9925ECA4BC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9032" y="6259943"/>
            <a:ext cx="4934606" cy="55713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14AF33F-DD7D-CDAF-2080-91433FC2D700}"/>
              </a:ext>
            </a:extLst>
          </p:cNvPr>
          <p:cNvSpPr txBox="1"/>
          <p:nvPr/>
        </p:nvSpPr>
        <p:spPr>
          <a:xfrm>
            <a:off x="4213327" y="6605424"/>
            <a:ext cx="290217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1F1F1F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Credit: Thea TURKINGTON (NEA)</a:t>
            </a:r>
            <a:endParaRPr lang="en-US" sz="10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9" grpId="0" animBg="1"/>
      <p:bldP spid="10" grpId="0" animBg="1"/>
      <p:bldP spid="11" grpId="0" animBg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DBDC03-CC3A-2C96-ED04-BC68CDA3D712}"/>
              </a:ext>
            </a:extLst>
          </p:cNvPr>
          <p:cNvSpPr txBox="1"/>
          <p:nvPr/>
        </p:nvSpPr>
        <p:spPr>
          <a:xfrm>
            <a:off x="3773212" y="472966"/>
            <a:ext cx="5323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Precipitation Forecasts: </a:t>
            </a:r>
            <a:r>
              <a:rPr lang="en-US" sz="3600" b="1" dirty="0"/>
              <a:t>Season # 2, </a:t>
            </a:r>
            <a:r>
              <a:rPr lang="en-US" sz="3600" b="1" dirty="0">
                <a:solidFill>
                  <a:srgbClr val="0432FF"/>
                </a:solidFill>
              </a:rPr>
              <a:t>Aug to Oct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FA0535-4D73-D044-5379-48E86E9E62C2}"/>
              </a:ext>
            </a:extLst>
          </p:cNvPr>
          <p:cNvSpPr txBox="1"/>
          <p:nvPr/>
        </p:nvSpPr>
        <p:spPr>
          <a:xfrm>
            <a:off x="84084" y="2890356"/>
            <a:ext cx="38888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40FF"/>
                </a:solidFill>
              </a:rPr>
              <a:t>Highlights:</a:t>
            </a:r>
          </a:p>
          <a:p>
            <a:pPr algn="ctr"/>
            <a:r>
              <a:rPr lang="en-US" b="1" u="sng" dirty="0">
                <a:solidFill>
                  <a:srgbClr val="0432FF"/>
                </a:solidFill>
              </a:rPr>
              <a:t>Shift towards Normal to Above-Normal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dirty="0"/>
              <a:t>Sahel region and Northwest Africa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dirty="0"/>
              <a:t>Middle-East, Sri Lanka, Southern India, Caribbean regions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dirty="0"/>
              <a:t>Northeast Africa, Parts of Madagascar (South-Southeast)</a:t>
            </a:r>
          </a:p>
          <a:p>
            <a:pPr algn="ctr"/>
            <a:r>
              <a:rPr lang="en-US" b="1" u="sng" dirty="0">
                <a:solidFill>
                  <a:schemeClr val="accent6"/>
                </a:solidFill>
              </a:rPr>
              <a:t>Shift towards Normal to Below-Normal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Northern parts of South America,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Central America,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Maritime Continent,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Australia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Lackluster N-American &amp; Indian monsoon</a:t>
            </a:r>
          </a:p>
        </p:txBody>
      </p:sp>
      <p:pic>
        <p:nvPicPr>
          <p:cNvPr id="2" name="Picture 1" descr="ASO23_World_pcp.gif">
            <a:extLst>
              <a:ext uri="{FF2B5EF4-FFF2-40B4-BE49-F238E27FC236}">
                <a16:creationId xmlns:a16="http://schemas.microsoft.com/office/drawing/2014/main" id="{4DB76BB2-B22F-5FAB-2330-0AF6D16B4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4" y="94593"/>
            <a:ext cx="3983419" cy="2835258"/>
          </a:xfrm>
          <a:prstGeom prst="rect">
            <a:avLst/>
          </a:prstGeom>
        </p:spPr>
      </p:pic>
      <p:pic>
        <p:nvPicPr>
          <p:cNvPr id="5" name="Picture 4" descr="ASO23_World_pcp.gif">
            <a:extLst>
              <a:ext uri="{FF2B5EF4-FFF2-40B4-BE49-F238E27FC236}">
                <a16:creationId xmlns:a16="http://schemas.microsoft.com/office/drawing/2014/main" id="{90DA8B14-CCA4-81E3-6FA2-0552ED239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4440" y="2576532"/>
            <a:ext cx="5087006" cy="3866308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7E4D893-CB47-AB2C-7291-D445D770E493}"/>
              </a:ext>
            </a:extLst>
          </p:cNvPr>
          <p:cNvSpPr/>
          <p:nvPr/>
        </p:nvSpPr>
        <p:spPr>
          <a:xfrm>
            <a:off x="2023241" y="945931"/>
            <a:ext cx="846083" cy="515008"/>
          </a:xfrm>
          <a:prstGeom prst="roundRect">
            <a:avLst/>
          </a:prstGeom>
          <a:noFill/>
          <a:ln w="57150">
            <a:solidFill>
              <a:srgbClr val="0432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D032D8C-7C19-DA50-9A3D-55A60C2B0C33}"/>
              </a:ext>
            </a:extLst>
          </p:cNvPr>
          <p:cNvSpPr/>
          <p:nvPr/>
        </p:nvSpPr>
        <p:spPr>
          <a:xfrm>
            <a:off x="6435190" y="3752193"/>
            <a:ext cx="1058686" cy="725213"/>
          </a:xfrm>
          <a:prstGeom prst="roundRect">
            <a:avLst/>
          </a:prstGeom>
          <a:noFill/>
          <a:ln w="57150">
            <a:solidFill>
              <a:srgbClr val="0432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9BC6BA7-5FEC-EC0E-371C-DAF42C137331}"/>
              </a:ext>
            </a:extLst>
          </p:cNvPr>
          <p:cNvSpPr txBox="1"/>
          <p:nvPr/>
        </p:nvSpPr>
        <p:spPr>
          <a:xfrm>
            <a:off x="3773212" y="472966"/>
            <a:ext cx="5323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Precipitation Forecasts: </a:t>
            </a:r>
            <a:r>
              <a:rPr lang="en-US" sz="3600" b="1" dirty="0"/>
              <a:t>Season # 3, </a:t>
            </a:r>
            <a:r>
              <a:rPr lang="en-US" sz="3600" b="1" dirty="0">
                <a:solidFill>
                  <a:srgbClr val="0432FF"/>
                </a:solidFill>
              </a:rPr>
              <a:t>Sep to Nov</a:t>
            </a:r>
          </a:p>
        </p:txBody>
      </p:sp>
      <p:pic>
        <p:nvPicPr>
          <p:cNvPr id="3" name="Picture 2" descr="SON23_World_pcp.gif">
            <a:extLst>
              <a:ext uri="{FF2B5EF4-FFF2-40B4-BE49-F238E27FC236}">
                <a16:creationId xmlns:a16="http://schemas.microsoft.com/office/drawing/2014/main" id="{6D2E5AB6-D17F-64FC-7ACC-19E9DF3D1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8830" y="2564524"/>
            <a:ext cx="5202820" cy="42241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D28E9B-61D8-DF8B-0AB9-713CA5C42A62}"/>
              </a:ext>
            </a:extLst>
          </p:cNvPr>
          <p:cNvSpPr txBox="1"/>
          <p:nvPr/>
        </p:nvSpPr>
        <p:spPr>
          <a:xfrm>
            <a:off x="21024" y="2932396"/>
            <a:ext cx="388882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40FF"/>
                </a:solidFill>
              </a:rPr>
              <a:t>Highlights:</a:t>
            </a:r>
          </a:p>
          <a:p>
            <a:pPr algn="ctr"/>
            <a:r>
              <a:rPr lang="en-US" b="1" u="sng" dirty="0">
                <a:solidFill>
                  <a:srgbClr val="0432FF"/>
                </a:solidFill>
              </a:rPr>
              <a:t>Shift towards Normal to Above-Normal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dirty="0"/>
              <a:t>Sahel region and Northwest Africa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dirty="0"/>
              <a:t>Middle-East, region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dirty="0"/>
              <a:t>Caribbean region, over and around Uruguay, southeast US, Alaska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dirty="0"/>
              <a:t>Northeast Africa, Parts of Madagascar</a:t>
            </a:r>
          </a:p>
          <a:p>
            <a:pPr algn="ctr"/>
            <a:r>
              <a:rPr lang="en-US" b="1" u="sng" dirty="0">
                <a:solidFill>
                  <a:schemeClr val="accent6"/>
                </a:solidFill>
              </a:rPr>
              <a:t>Shift towards Normal to Below-Normal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Northern parts of South America,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Central America,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Maritime Continent,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Australia</a:t>
            </a:r>
          </a:p>
        </p:txBody>
      </p:sp>
      <p:pic>
        <p:nvPicPr>
          <p:cNvPr id="8" name="Picture 7" descr="SON23_World_pcp.gif">
            <a:extLst>
              <a:ext uri="{FF2B5EF4-FFF2-40B4-BE49-F238E27FC236}">
                <a16:creationId xmlns:a16="http://schemas.microsoft.com/office/drawing/2014/main" id="{27D114AE-FE6B-DD7E-597A-70D8907E4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0" y="69363"/>
            <a:ext cx="3888826" cy="2782251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AEBBD83-7F44-BA35-63AD-D1490453C250}"/>
              </a:ext>
            </a:extLst>
          </p:cNvPr>
          <p:cNvSpPr/>
          <p:nvPr/>
        </p:nvSpPr>
        <p:spPr>
          <a:xfrm>
            <a:off x="2012731" y="851339"/>
            <a:ext cx="846083" cy="800936"/>
          </a:xfrm>
          <a:prstGeom prst="roundRect">
            <a:avLst/>
          </a:prstGeom>
          <a:noFill/>
          <a:ln w="57150">
            <a:solidFill>
              <a:srgbClr val="0432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513449A-BA65-344E-4EF8-7446A366D77F}"/>
              </a:ext>
            </a:extLst>
          </p:cNvPr>
          <p:cNvSpPr/>
          <p:nvPr/>
        </p:nvSpPr>
        <p:spPr>
          <a:xfrm>
            <a:off x="6424680" y="3825763"/>
            <a:ext cx="1195320" cy="1114099"/>
          </a:xfrm>
          <a:prstGeom prst="roundRect">
            <a:avLst/>
          </a:prstGeom>
          <a:noFill/>
          <a:ln w="57150">
            <a:solidFill>
              <a:srgbClr val="0432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C02E59-375E-DF48-AD09-4AB1E1A60217}"/>
              </a:ext>
            </a:extLst>
          </p:cNvPr>
          <p:cNvSpPr txBox="1"/>
          <p:nvPr/>
        </p:nvSpPr>
        <p:spPr>
          <a:xfrm>
            <a:off x="1339850" y="228600"/>
            <a:ext cx="6464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Outline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35456E-3798-B145-9AFE-209D59391BCA}"/>
              </a:ext>
            </a:extLst>
          </p:cNvPr>
          <p:cNvSpPr txBox="1"/>
          <p:nvPr/>
        </p:nvSpPr>
        <p:spPr>
          <a:xfrm>
            <a:off x="622300" y="1206500"/>
            <a:ext cx="81661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b="1" dirty="0">
                <a:solidFill>
                  <a:srgbClr val="0432FF"/>
                </a:solidFill>
              </a:rPr>
              <a:t>Observed Oceanic and Atmospheric Conditions in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Tropical Pacific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Across the Globe</a:t>
            </a:r>
          </a:p>
          <a:p>
            <a:endParaRPr lang="en-US" sz="24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400" b="1" dirty="0">
                <a:solidFill>
                  <a:srgbClr val="0432FF"/>
                </a:solidFill>
              </a:rPr>
              <a:t>ENSO Forecast in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NMME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IRI ENSO Forecast Tool (Deterministic and Probabilistic)</a:t>
            </a:r>
          </a:p>
          <a:p>
            <a:endParaRPr lang="en-US" sz="24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400" b="1" dirty="0">
                <a:solidFill>
                  <a:srgbClr val="0432FF"/>
                </a:solidFill>
              </a:rPr>
              <a:t>Seasons Outlook of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SST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Precipitation and Temperature</a:t>
            </a:r>
          </a:p>
          <a:p>
            <a:endParaRPr lang="en-US" sz="24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400" b="1" dirty="0">
                <a:solidFill>
                  <a:srgbClr val="0432FF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90402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82BC19-F34E-4FC8-4338-790878DFF4AF}"/>
              </a:ext>
            </a:extLst>
          </p:cNvPr>
          <p:cNvSpPr txBox="1"/>
          <p:nvPr/>
        </p:nvSpPr>
        <p:spPr>
          <a:xfrm>
            <a:off x="3773212" y="472966"/>
            <a:ext cx="5323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Precipitation Forecasts: </a:t>
            </a:r>
            <a:r>
              <a:rPr lang="en-US" sz="3600" b="1" dirty="0"/>
              <a:t>Season # 4, </a:t>
            </a:r>
            <a:r>
              <a:rPr lang="en-US" sz="3600" b="1" dirty="0">
                <a:solidFill>
                  <a:srgbClr val="0432FF"/>
                </a:solidFill>
              </a:rPr>
              <a:t>Oct to Dec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AAF75C-1C10-61CB-7930-951C4936C367}"/>
              </a:ext>
            </a:extLst>
          </p:cNvPr>
          <p:cNvSpPr txBox="1"/>
          <p:nvPr/>
        </p:nvSpPr>
        <p:spPr>
          <a:xfrm>
            <a:off x="21023" y="13"/>
            <a:ext cx="3520963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40FF"/>
                </a:solidFill>
              </a:rPr>
              <a:t>Highlights:</a:t>
            </a:r>
          </a:p>
          <a:p>
            <a:endParaRPr lang="en-US" sz="2000" b="1" dirty="0">
              <a:solidFill>
                <a:srgbClr val="FF40FF"/>
              </a:solidFill>
            </a:endParaRPr>
          </a:p>
          <a:p>
            <a:pPr algn="ctr"/>
            <a:r>
              <a:rPr lang="en-US" sz="2000" b="1" u="sng" dirty="0">
                <a:solidFill>
                  <a:srgbClr val="0432FF"/>
                </a:solidFill>
              </a:rPr>
              <a:t>Shift towards Normal to </a:t>
            </a:r>
          </a:p>
          <a:p>
            <a:pPr algn="ctr"/>
            <a:r>
              <a:rPr lang="en-US" sz="2000" b="1" u="sng" dirty="0">
                <a:solidFill>
                  <a:srgbClr val="0432FF"/>
                </a:solidFill>
              </a:rPr>
              <a:t>Above-Normal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dirty="0"/>
              <a:t>Sahel region (Western)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dirty="0"/>
              <a:t>North-east Africa (southeast Ethiopia, Somalia, eastern Kenya)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dirty="0"/>
              <a:t>Caribbean region, over and around Uruguay, </a:t>
            </a:r>
            <a:br>
              <a:rPr lang="en-US" dirty="0"/>
            </a:br>
            <a:r>
              <a:rPr lang="en-US" dirty="0"/>
              <a:t>Southeast US, and Alaska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dirty="0"/>
              <a:t>Middle-East/Western SA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dirty="0"/>
              <a:t>Madagascar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dirty="0"/>
          </a:p>
          <a:p>
            <a:pPr algn="ctr"/>
            <a:r>
              <a:rPr lang="en-US" sz="1800" b="1" u="sng" dirty="0">
                <a:solidFill>
                  <a:schemeClr val="accent6"/>
                </a:solidFill>
              </a:rPr>
              <a:t>Shift towards Normal to </a:t>
            </a:r>
          </a:p>
          <a:p>
            <a:pPr algn="ctr"/>
            <a:r>
              <a:rPr lang="en-US" sz="1800" b="1" u="sng" dirty="0">
                <a:solidFill>
                  <a:schemeClr val="accent6"/>
                </a:solidFill>
              </a:rPr>
              <a:t>Below-Normal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North-Northeast South America,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Central America,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South Asia,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Maritime Continent,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Australia</a:t>
            </a:r>
          </a:p>
        </p:txBody>
      </p:sp>
      <p:pic>
        <p:nvPicPr>
          <p:cNvPr id="3" name="Picture 2" descr="OND23_World_pcp.gif">
            <a:extLst>
              <a:ext uri="{FF2B5EF4-FFF2-40B4-BE49-F238E27FC236}">
                <a16:creationId xmlns:a16="http://schemas.microsoft.com/office/drawing/2014/main" id="{EDFB24FE-BACF-4F96-632C-1BAE2D024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532" y="1854022"/>
            <a:ext cx="6017639" cy="4389123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DB86FEA-3E98-1789-BC6A-C6568568D2EA}"/>
              </a:ext>
            </a:extLst>
          </p:cNvPr>
          <p:cNvSpPr/>
          <p:nvPr/>
        </p:nvSpPr>
        <p:spPr>
          <a:xfrm>
            <a:off x="6424680" y="2953410"/>
            <a:ext cx="1195320" cy="1397873"/>
          </a:xfrm>
          <a:prstGeom prst="roundRect">
            <a:avLst/>
          </a:prstGeom>
          <a:noFill/>
          <a:ln w="57150">
            <a:solidFill>
              <a:srgbClr val="0432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6191A81-C761-E17D-CDEE-CA6810776962}"/>
              </a:ext>
            </a:extLst>
          </p:cNvPr>
          <p:cNvSpPr/>
          <p:nvPr/>
        </p:nvSpPr>
        <p:spPr>
          <a:xfrm>
            <a:off x="4393323" y="3195146"/>
            <a:ext cx="956443" cy="399393"/>
          </a:xfrm>
          <a:prstGeom prst="roundRect">
            <a:avLst/>
          </a:prstGeom>
          <a:noFill/>
          <a:ln w="57150">
            <a:solidFill>
              <a:srgbClr val="0432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B7FF95C-B76B-8112-36E0-61F8C99C7648}"/>
              </a:ext>
            </a:extLst>
          </p:cNvPr>
          <p:cNvSpPr/>
          <p:nvPr/>
        </p:nvSpPr>
        <p:spPr>
          <a:xfrm>
            <a:off x="5131909" y="4167353"/>
            <a:ext cx="470108" cy="399393"/>
          </a:xfrm>
          <a:prstGeom prst="roundRect">
            <a:avLst/>
          </a:prstGeom>
          <a:noFill/>
          <a:ln w="57150">
            <a:solidFill>
              <a:srgbClr val="0432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B5131C-C09D-EC87-4831-61C300844F88}"/>
              </a:ext>
            </a:extLst>
          </p:cNvPr>
          <p:cNvSpPr txBox="1"/>
          <p:nvPr/>
        </p:nvSpPr>
        <p:spPr>
          <a:xfrm>
            <a:off x="3657599" y="147148"/>
            <a:ext cx="5323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Temperature Forecasts: </a:t>
            </a:r>
            <a:r>
              <a:rPr lang="en-US" sz="3600" b="1" dirty="0"/>
              <a:t>Season # 1, </a:t>
            </a:r>
            <a:r>
              <a:rPr lang="en-US" sz="3600" b="1" dirty="0">
                <a:solidFill>
                  <a:srgbClr val="FF0000"/>
                </a:solidFill>
              </a:rPr>
              <a:t>Jul to Sep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59C5A4-DAA1-8FD9-303C-46402F8D95EA}"/>
              </a:ext>
            </a:extLst>
          </p:cNvPr>
          <p:cNvSpPr txBox="1"/>
          <p:nvPr/>
        </p:nvSpPr>
        <p:spPr>
          <a:xfrm>
            <a:off x="21023" y="13"/>
            <a:ext cx="330024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40FF"/>
                </a:solidFill>
              </a:rPr>
              <a:t>Highlights:</a:t>
            </a:r>
          </a:p>
          <a:p>
            <a:endParaRPr lang="en-US" sz="2000" b="1" dirty="0">
              <a:solidFill>
                <a:srgbClr val="FF40FF"/>
              </a:solidFill>
            </a:endParaRPr>
          </a:p>
          <a:p>
            <a:pPr algn="ctr"/>
            <a:r>
              <a:rPr lang="en-US" sz="2000" b="1" u="sng" dirty="0">
                <a:solidFill>
                  <a:srgbClr val="FF0000"/>
                </a:solidFill>
              </a:rPr>
              <a:t>Shift towards Warmer/Above-Normal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dirty="0"/>
              <a:t>Most land areas,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dirty="0"/>
              <a:t>Southeast Asia, the Maritime Continent regions, Northeast South America.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dirty="0"/>
          </a:p>
          <a:p>
            <a:pPr algn="ctr"/>
            <a:r>
              <a:rPr lang="en-US" sz="1800" b="1" u="sng" dirty="0">
                <a:solidFill>
                  <a:srgbClr val="00B0F0"/>
                </a:solidFill>
              </a:rPr>
              <a:t>Shift towards Colder/Below-Normal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Northern tip of South America,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Southern parts of Madagascar,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Southeast Australia</a:t>
            </a:r>
          </a:p>
        </p:txBody>
      </p:sp>
      <p:pic>
        <p:nvPicPr>
          <p:cNvPr id="2" name="Picture 1" descr="JAS23_World_tmp.gif">
            <a:extLst>
              <a:ext uri="{FF2B5EF4-FFF2-40B4-BE49-F238E27FC236}">
                <a16:creationId xmlns:a16="http://schemas.microsoft.com/office/drawing/2014/main" id="{39DC1E95-57F4-22B3-88F3-7033D3590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271" y="1421047"/>
            <a:ext cx="5660287" cy="392778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694968E-EB44-01AC-43E1-E2032771CF50}"/>
              </a:ext>
            </a:extLst>
          </p:cNvPr>
          <p:cNvSpPr/>
          <p:nvPr/>
        </p:nvSpPr>
        <p:spPr>
          <a:xfrm>
            <a:off x="6842233" y="3321269"/>
            <a:ext cx="365760" cy="36576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4929103-F79E-363F-E803-AAB0AB3D9BF3}"/>
              </a:ext>
            </a:extLst>
          </p:cNvPr>
          <p:cNvSpPr/>
          <p:nvPr/>
        </p:nvSpPr>
        <p:spPr>
          <a:xfrm>
            <a:off x="8266384" y="3515709"/>
            <a:ext cx="365760" cy="36576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SO23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5A6D5C1-B64A-23E2-317E-E68137B16DE4}"/>
              </a:ext>
            </a:extLst>
          </p:cNvPr>
          <p:cNvSpPr/>
          <p:nvPr/>
        </p:nvSpPr>
        <p:spPr>
          <a:xfrm>
            <a:off x="1671144" y="1313793"/>
            <a:ext cx="870255" cy="765153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N23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ND23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78206" cy="5943600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C875978-E76A-8FEC-8355-E35CDF669C0D}"/>
              </a:ext>
            </a:extLst>
          </p:cNvPr>
          <p:cNvSpPr/>
          <p:nvPr/>
        </p:nvSpPr>
        <p:spPr>
          <a:xfrm>
            <a:off x="5822731" y="1650124"/>
            <a:ext cx="714703" cy="651642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D3ACE7A-1360-22EF-A661-94CEF36D3D73}"/>
              </a:ext>
            </a:extLst>
          </p:cNvPr>
          <p:cNvSpPr/>
          <p:nvPr/>
        </p:nvSpPr>
        <p:spPr>
          <a:xfrm>
            <a:off x="5456971" y="2669628"/>
            <a:ext cx="365760" cy="36576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A40E6E-B255-6B81-4A8D-49C978B03331}"/>
              </a:ext>
            </a:extLst>
          </p:cNvPr>
          <p:cNvSpPr txBox="1"/>
          <p:nvPr/>
        </p:nvSpPr>
        <p:spPr>
          <a:xfrm>
            <a:off x="1851378" y="203200"/>
            <a:ext cx="5441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Summary</a:t>
            </a:r>
          </a:p>
        </p:txBody>
      </p:sp>
      <p:sp>
        <p:nvSpPr>
          <p:cNvPr id="3" name="Text Box 20">
            <a:extLst>
              <a:ext uri="{FF2B5EF4-FFF2-40B4-BE49-F238E27FC236}">
                <a16:creationId xmlns:a16="http://schemas.microsoft.com/office/drawing/2014/main" id="{C2551516-E1D8-3E09-2056-50FCE1CF8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022" y="1160124"/>
            <a:ext cx="8763000" cy="5362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50000"/>
              </a:spcBef>
            </a:pPr>
            <a:r>
              <a:rPr lang="en-US" altLang="en-US" sz="1800" b="1" dirty="0">
                <a:solidFill>
                  <a:schemeClr val="bg1">
                    <a:lumMod val="65000"/>
                  </a:schemeClr>
                </a:solidFill>
                <a:latin typeface="Trebuchet MS" panose="020B0703020202090204" pitchFamily="34" charset="0"/>
              </a:rPr>
              <a:t>El Niño is </a:t>
            </a:r>
            <a:r>
              <a:rPr lang="en-US" altLang="en-US" sz="1800" b="1" dirty="0">
                <a:solidFill>
                  <a:srgbClr val="FF0000"/>
                </a:solidFill>
                <a:latin typeface="Trebuchet MS" panose="020B0703020202090204" pitchFamily="34" charset="0"/>
              </a:rPr>
              <a:t>here!</a:t>
            </a:r>
            <a:endParaRPr lang="en-US" altLang="en-US" sz="1800" dirty="0">
              <a:latin typeface="Trebuchet MS" panose="020B070302020209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en-US" sz="1800" dirty="0">
                <a:latin typeface="Trebuchet MS" panose="020B0703020202090204" pitchFamily="34" charset="0"/>
                <a:cs typeface="Arial" panose="020B0604020202020204" pitchFamily="34" charset="0"/>
              </a:rPr>
              <a:t>Sea surface temperatures (SSTs) are in El Nino range across the equatorial Pacific Ocean, and further warming up gradually. Substantially Warm SSTs across Pacific for example, NINO1+2, 3 and 3.4, and 4 are </a:t>
            </a:r>
            <a:r>
              <a:rPr lang="en-US" altLang="en-US" sz="2400" b="1" dirty="0">
                <a:solidFill>
                  <a:srgbClr val="FF0000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+2.6</a:t>
            </a:r>
            <a:r>
              <a:rPr lang="en-US" altLang="en-US" sz="1800" dirty="0">
                <a:latin typeface="Trebuchet MS" panose="020B070302020209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b="1" dirty="0">
                <a:solidFill>
                  <a:srgbClr val="FF0000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+1.2</a:t>
            </a:r>
            <a:r>
              <a:rPr lang="en-US" altLang="en-US" sz="1800" b="1" dirty="0">
                <a:solidFill>
                  <a:srgbClr val="FF0000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b="1" dirty="0">
                <a:solidFill>
                  <a:srgbClr val="FF0000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+0.9</a:t>
            </a:r>
            <a:r>
              <a:rPr lang="en-US" altLang="en-US" sz="1400" b="1" dirty="0">
                <a:solidFill>
                  <a:srgbClr val="FF0000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, and </a:t>
            </a:r>
            <a:r>
              <a:rPr lang="en-US" altLang="en-US" sz="2400" b="1" dirty="0">
                <a:solidFill>
                  <a:srgbClr val="FF0000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+0.7</a:t>
            </a:r>
            <a:r>
              <a:rPr lang="en-US" altLang="en-US" sz="1800" b="1" dirty="0">
                <a:solidFill>
                  <a:srgbClr val="FF0000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, on </a:t>
            </a:r>
            <a:r>
              <a:rPr lang="en-US" altLang="en-US" sz="1800" b="1">
                <a:solidFill>
                  <a:srgbClr val="FF0000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weekly basis.</a:t>
            </a:r>
            <a:endParaRPr lang="en-US" altLang="en-US" sz="1800" dirty="0">
              <a:latin typeface="Trebuchet MS" panose="020B070302020209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en-US" sz="1800" dirty="0">
                <a:solidFill>
                  <a:schemeClr val="accent2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Warm Sub-Surface across the Pacific.</a:t>
            </a:r>
          </a:p>
          <a:p>
            <a:pPr marL="285750" indent="-285750" eaLnBrk="1" hangingPunct="1">
              <a:lnSpc>
                <a:spcPct val="20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en-US" sz="1800" dirty="0">
                <a:solidFill>
                  <a:schemeClr val="accent2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A weak hint of coupling, still need to wait for a fully coupled </a:t>
            </a:r>
            <a:r>
              <a:rPr lang="en-US" altLang="en-US" sz="1800" dirty="0" err="1">
                <a:solidFill>
                  <a:schemeClr val="accent2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evnt</a:t>
            </a:r>
            <a:r>
              <a:rPr lang="en-US" altLang="en-US" sz="1800" dirty="0">
                <a:solidFill>
                  <a:schemeClr val="accent2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ctr">
              <a:lnSpc>
                <a:spcPct val="20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en-US" sz="1800" b="1" dirty="0">
                <a:solidFill>
                  <a:srgbClr val="FF0000"/>
                </a:solidFill>
                <a:latin typeface="Trebuchet MS" panose="020B0703020202090204" pitchFamily="34" charset="0"/>
              </a:rPr>
              <a:t>El Niño Advisory is in Place!</a:t>
            </a:r>
            <a:r>
              <a:rPr lang="en-US" altLang="en-US" sz="1800" dirty="0">
                <a:highlight>
                  <a:srgbClr val="FFFF00"/>
                </a:highlight>
                <a:latin typeface="Trebuchet MS" panose="020B0703020202090204" pitchFamily="34" charset="0"/>
              </a:rPr>
              <a:t> </a:t>
            </a:r>
            <a:endParaRPr lang="en-US" altLang="en-US" sz="1800" dirty="0"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885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960F85-6718-4463-8589-28F063F58260}"/>
              </a:ext>
            </a:extLst>
          </p:cNvPr>
          <p:cNvSpPr txBox="1"/>
          <p:nvPr/>
        </p:nvSpPr>
        <p:spPr>
          <a:xfrm>
            <a:off x="195226" y="172055"/>
            <a:ext cx="865837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Evolution of SST Anomalies in Weekly Datasets </a:t>
            </a:r>
          </a:p>
        </p:txBody>
      </p:sp>
      <p:pic>
        <p:nvPicPr>
          <p:cNvPr id="2" name="Picture 1" descr="ssta.gif">
            <a:extLst>
              <a:ext uri="{FF2B5EF4-FFF2-40B4-BE49-F238E27FC236}">
                <a16:creationId xmlns:a16="http://schemas.microsoft.com/office/drawing/2014/main" id="{377A8AAD-36A1-61D8-ECE3-77CB15BBE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86" y="663745"/>
            <a:ext cx="8753547" cy="48121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0741AD-29E5-446B-8496-20C58BD5245D}"/>
              </a:ext>
            </a:extLst>
          </p:cNvPr>
          <p:cNvSpPr txBox="1"/>
          <p:nvPr/>
        </p:nvSpPr>
        <p:spPr>
          <a:xfrm>
            <a:off x="430921" y="5504570"/>
            <a:ext cx="85598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40FF"/>
                </a:solidFill>
              </a:rPr>
              <a:t>Highlights: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dirty="0"/>
              <a:t>Top Story: </a:t>
            </a:r>
            <a:r>
              <a:rPr lang="en-US" sz="2400" b="1" dirty="0">
                <a:solidFill>
                  <a:srgbClr val="FF0000"/>
                </a:solidFill>
              </a:rPr>
              <a:t>El Nino </a:t>
            </a:r>
            <a:r>
              <a:rPr lang="en-US" dirty="0"/>
              <a:t>is here.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dirty="0"/>
              <a:t>Warm SSTAs have expanded further westward, reaching </a:t>
            </a:r>
            <a:r>
              <a:rPr lang="en-US" dirty="0" err="1"/>
              <a:t>upto</a:t>
            </a:r>
            <a:r>
              <a:rPr lang="en-US" dirty="0"/>
              <a:t> 150 W.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dirty="0"/>
              <a:t>Warm tropical North Atlantic, and near Neutral in Indian Ocean. </a:t>
            </a:r>
          </a:p>
        </p:txBody>
      </p:sp>
    </p:spTree>
    <p:extLst>
      <p:ext uri="{BB962C8B-B14F-4D97-AF65-F5344CB8AC3E}">
        <p14:creationId xmlns:p14="http://schemas.microsoft.com/office/powerpoint/2010/main" val="714503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B331B0D-4A36-8C20-7EEC-1B67A1DA0C5E}"/>
              </a:ext>
            </a:extLst>
          </p:cNvPr>
          <p:cNvGrpSpPr/>
          <p:nvPr/>
        </p:nvGrpSpPr>
        <p:grpSpPr>
          <a:xfrm>
            <a:off x="5830644" y="1714583"/>
            <a:ext cx="2320925" cy="1170201"/>
            <a:chOff x="6062137" y="2667000"/>
            <a:chExt cx="2320925" cy="1170201"/>
          </a:xfrm>
        </p:grpSpPr>
        <p:grpSp>
          <p:nvGrpSpPr>
            <p:cNvPr id="7" name="Group 4">
              <a:extLst>
                <a:ext uri="{FF2B5EF4-FFF2-40B4-BE49-F238E27FC236}">
                  <a16:creationId xmlns:a16="http://schemas.microsoft.com/office/drawing/2014/main" id="{07BFD19E-98CB-2A87-69FC-66A8EFB3FF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03412" y="2667000"/>
              <a:ext cx="2262188" cy="339725"/>
              <a:chOff x="712075" y="4129086"/>
              <a:chExt cx="2261793" cy="338556"/>
            </a:xfrm>
          </p:grpSpPr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EB777701-2DE9-7ABB-5707-A1D9DB0007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2075" y="4129088"/>
                <a:ext cx="96274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1" dirty="0"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Niño 4</a:t>
                </a:r>
                <a:endParaRPr lang="en-US" altLang="en-US" sz="1600" dirty="0">
                  <a:cs typeface="Arial" panose="020B0604020202020204" pitchFamily="34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E89DC3CB-43DF-EBD5-7CE3-31CAA4C871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8450" y="4129086"/>
                <a:ext cx="855418" cy="337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en-US" altLang="en-US" sz="1600" b="1" dirty="0">
                    <a:solidFill>
                      <a:srgbClr val="FF0000"/>
                    </a:solidFill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 0.7ºC</a:t>
                </a:r>
              </a:p>
            </p:txBody>
          </p:sp>
        </p:grpSp>
        <p:grpSp>
          <p:nvGrpSpPr>
            <p:cNvPr id="10" name="Group 3">
              <a:extLst>
                <a:ext uri="{FF2B5EF4-FFF2-40B4-BE49-F238E27FC236}">
                  <a16:creationId xmlns:a16="http://schemas.microsoft.com/office/drawing/2014/main" id="{E0826703-A1AA-EAAB-5086-359E8F1724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62137" y="2906713"/>
              <a:ext cx="2306638" cy="339725"/>
              <a:chOff x="687474" y="4510087"/>
              <a:chExt cx="2306393" cy="338555"/>
            </a:xfrm>
          </p:grpSpPr>
          <p:sp>
            <p:nvSpPr>
              <p:cNvPr id="11" name="Rectangle 4">
                <a:extLst>
                  <a:ext uri="{FF2B5EF4-FFF2-40B4-BE49-F238E27FC236}">
                    <a16:creationId xmlns:a16="http://schemas.microsoft.com/office/drawing/2014/main" id="{C9146DEF-38BE-3931-D677-413F873735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7474" y="4510088"/>
                <a:ext cx="120377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1" dirty="0"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 Niño 3.4</a:t>
                </a:r>
                <a:endParaRPr lang="en-US" altLang="en-US" sz="1600" dirty="0">
                  <a:cs typeface="Arial" panose="020B0604020202020204" pitchFamily="34" charset="0"/>
                </a:endParaRPr>
              </a:p>
            </p:txBody>
          </p:sp>
          <p:sp>
            <p:nvSpPr>
              <p:cNvPr id="12" name="Rectangle 9">
                <a:extLst>
                  <a:ext uri="{FF2B5EF4-FFF2-40B4-BE49-F238E27FC236}">
                    <a16:creationId xmlns:a16="http://schemas.microsoft.com/office/drawing/2014/main" id="{9D190FAB-998A-8A6D-AD11-4154EFDF75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8449" y="4510087"/>
                <a:ext cx="855418" cy="337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en-US" altLang="en-US" sz="1600" b="1" dirty="0">
                    <a:solidFill>
                      <a:srgbClr val="FF0000"/>
                    </a:solidFill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 0.9ºC</a:t>
                </a:r>
              </a:p>
            </p:txBody>
          </p:sp>
        </p:grpSp>
        <p:grpSp>
          <p:nvGrpSpPr>
            <p:cNvPr id="13" name="Group 2">
              <a:extLst>
                <a:ext uri="{FF2B5EF4-FFF2-40B4-BE49-F238E27FC236}">
                  <a16:creationId xmlns:a16="http://schemas.microsoft.com/office/drawing/2014/main" id="{B0C04E7B-3DA3-EB21-5F19-DBEE60870F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03412" y="3167063"/>
              <a:ext cx="2279650" cy="363537"/>
              <a:chOff x="712075" y="4884678"/>
              <a:chExt cx="2278612" cy="364014"/>
            </a:xfrm>
          </p:grpSpPr>
          <p:sp>
            <p:nvSpPr>
              <p:cNvPr id="14" name="Rectangle 5">
                <a:extLst>
                  <a:ext uri="{FF2B5EF4-FFF2-40B4-BE49-F238E27FC236}">
                    <a16:creationId xmlns:a16="http://schemas.microsoft.com/office/drawing/2014/main" id="{973D61D1-2D55-7CB7-5AF4-EDF25941A3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2075" y="4910138"/>
                <a:ext cx="96274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1" dirty="0"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Niño 3</a:t>
                </a:r>
                <a:endParaRPr lang="en-US" altLang="en-US" sz="1600" dirty="0">
                  <a:cs typeface="Arial" panose="020B0604020202020204" pitchFamily="34" charset="0"/>
                </a:endParaRPr>
              </a:p>
            </p:txBody>
          </p:sp>
          <p:sp>
            <p:nvSpPr>
              <p:cNvPr id="15" name="Rectangle 11">
                <a:extLst>
                  <a:ext uri="{FF2B5EF4-FFF2-40B4-BE49-F238E27FC236}">
                    <a16:creationId xmlns:a16="http://schemas.microsoft.com/office/drawing/2014/main" id="{25C4B4D6-2A5E-9662-E262-6300F3269F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2022" y="4884678"/>
                <a:ext cx="948665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en-US" altLang="en-US" sz="1600" b="1" dirty="0">
                    <a:solidFill>
                      <a:srgbClr val="FF0000"/>
                    </a:solidFill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1.2ºC</a:t>
                </a:r>
              </a:p>
            </p:txBody>
          </p:sp>
        </p:grpSp>
        <p:grpSp>
          <p:nvGrpSpPr>
            <p:cNvPr id="16" name="Group 1">
              <a:extLst>
                <a:ext uri="{FF2B5EF4-FFF2-40B4-BE49-F238E27FC236}">
                  <a16:creationId xmlns:a16="http://schemas.microsoft.com/office/drawing/2014/main" id="{07A0AF95-AB81-9A8D-65CD-F70ABC6D75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03412" y="3485761"/>
              <a:ext cx="2279650" cy="351440"/>
              <a:chOff x="685800" y="5244524"/>
              <a:chExt cx="2278612" cy="353457"/>
            </a:xfrm>
          </p:grpSpPr>
          <p:sp>
            <p:nvSpPr>
              <p:cNvPr id="17" name="Rectangle 6">
                <a:extLst>
                  <a:ext uri="{FF2B5EF4-FFF2-40B4-BE49-F238E27FC236}">
                    <a16:creationId xmlns:a16="http://schemas.microsoft.com/office/drawing/2014/main" id="{41404E7F-0AB2-7FB6-AA82-0DE8002AF7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5800" y="5259427"/>
                <a:ext cx="125831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1" dirty="0"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Niño 1+2</a:t>
                </a:r>
                <a:endParaRPr lang="en-US" altLang="en-US" sz="1600" dirty="0">
                  <a:cs typeface="Arial" panose="020B0604020202020204" pitchFamily="34" charset="0"/>
                </a:endParaRPr>
              </a:p>
            </p:txBody>
          </p:sp>
          <p:sp>
            <p:nvSpPr>
              <p:cNvPr id="18" name="Rectangle 12">
                <a:extLst>
                  <a:ext uri="{FF2B5EF4-FFF2-40B4-BE49-F238E27FC236}">
                    <a16:creationId xmlns:a16="http://schemas.microsoft.com/office/drawing/2014/main" id="{003E1907-C8EB-41EA-8519-D36A410BE5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5747" y="5244524"/>
                <a:ext cx="948665" cy="340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en-US" altLang="en-US" sz="1600" b="1" dirty="0">
                    <a:solidFill>
                      <a:srgbClr val="FF0000"/>
                    </a:solidFill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 2.6ºC</a:t>
                </a:r>
              </a:p>
            </p:txBody>
          </p:sp>
        </p:grp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2BFADA0E-4826-080A-B457-42EE9C1D5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1583" y="3103829"/>
            <a:ext cx="3536950" cy="153490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EC471AC-864E-8AA4-933E-C6930CB388B2}"/>
              </a:ext>
            </a:extLst>
          </p:cNvPr>
          <p:cNvSpPr txBox="1"/>
          <p:nvPr/>
        </p:nvSpPr>
        <p:spPr>
          <a:xfrm>
            <a:off x="5515920" y="498760"/>
            <a:ext cx="3536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40FF"/>
                </a:solidFill>
              </a:rPr>
              <a:t>Highlights:</a:t>
            </a:r>
            <a:endParaRPr lang="en-US" dirty="0"/>
          </a:p>
          <a:p>
            <a:r>
              <a:rPr lang="en-US" dirty="0"/>
              <a:t>Most Recent (</a:t>
            </a:r>
            <a:r>
              <a:rPr lang="en-US" b="1" dirty="0">
                <a:solidFill>
                  <a:srgbClr val="FF0000"/>
                </a:solidFill>
              </a:rPr>
              <a:t>07 Jun, 2023</a:t>
            </a:r>
            <a:r>
              <a:rPr lang="en-US" dirty="0"/>
              <a:t>) SST Departures in different NINO regions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3138FF-7E29-6AC1-AD70-97EB8ED7CA5C}"/>
              </a:ext>
            </a:extLst>
          </p:cNvPr>
          <p:cNvSpPr txBox="1"/>
          <p:nvPr/>
        </p:nvSpPr>
        <p:spPr>
          <a:xfrm>
            <a:off x="27126" y="25077"/>
            <a:ext cx="3306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432FF"/>
                </a:solidFill>
              </a:rPr>
              <a:t>Most recent SST </a:t>
            </a:r>
            <a:r>
              <a:rPr lang="en-US" sz="2400" b="1" dirty="0" err="1">
                <a:solidFill>
                  <a:srgbClr val="0432FF"/>
                </a:solidFill>
              </a:rPr>
              <a:t>Anom</a:t>
            </a:r>
            <a:r>
              <a:rPr lang="en-US" sz="2400" b="1" dirty="0">
                <a:solidFill>
                  <a:srgbClr val="0432FF"/>
                </a:solidFill>
              </a:rPr>
              <a:t>.</a:t>
            </a:r>
          </a:p>
        </p:txBody>
      </p:sp>
      <p:pic>
        <p:nvPicPr>
          <p:cNvPr id="3" name="Picture 2" descr="cpc_ssta.gif">
            <a:extLst>
              <a:ext uri="{FF2B5EF4-FFF2-40B4-BE49-F238E27FC236}">
                <a16:creationId xmlns:a16="http://schemas.microsoft.com/office/drawing/2014/main" id="{F0C97F02-B489-3ADC-47FB-3FC5F5618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67" y="540172"/>
            <a:ext cx="5166880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A58BBB-8143-5B43-E93B-A5307E4F9387}"/>
              </a:ext>
            </a:extLst>
          </p:cNvPr>
          <p:cNvSpPr txBox="1"/>
          <p:nvPr/>
        </p:nvSpPr>
        <p:spPr>
          <a:xfrm>
            <a:off x="23147" y="11569"/>
            <a:ext cx="9120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432FF"/>
                </a:solidFill>
              </a:rPr>
              <a:t>Subsurface Ocean Temperature Evolution</a:t>
            </a:r>
            <a:endParaRPr lang="en-US" sz="32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6" name="Picture 5" descr="wkteq_xz.gif">
            <a:extLst>
              <a:ext uri="{FF2B5EF4-FFF2-40B4-BE49-F238E27FC236}">
                <a16:creationId xmlns:a16="http://schemas.microsoft.com/office/drawing/2014/main" id="{5B4436A5-3368-9B28-A156-230985121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0" y="638384"/>
            <a:ext cx="4337022" cy="5499657"/>
          </a:xfrm>
          <a:prstGeom prst="rect">
            <a:avLst/>
          </a:prstGeom>
        </p:spPr>
      </p:pic>
      <p:pic>
        <p:nvPicPr>
          <p:cNvPr id="8" name="Picture 7" descr="TAO_5Day_EQ_xz_Anom_Comp.gif">
            <a:extLst>
              <a:ext uri="{FF2B5EF4-FFF2-40B4-BE49-F238E27FC236}">
                <a16:creationId xmlns:a16="http://schemas.microsoft.com/office/drawing/2014/main" id="{832DB293-41E3-5915-DCA8-0F548C07F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738" y="499245"/>
            <a:ext cx="4173360" cy="44170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ACC99EE-72C0-A17C-AED0-627732B91DFA}"/>
              </a:ext>
            </a:extLst>
          </p:cNvPr>
          <p:cNvSpPr txBox="1"/>
          <p:nvPr/>
        </p:nvSpPr>
        <p:spPr>
          <a:xfrm>
            <a:off x="4162100" y="4980837"/>
            <a:ext cx="491884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40FF"/>
                </a:solidFill>
              </a:rPr>
              <a:t>Highlights:</a:t>
            </a:r>
            <a:endParaRPr lang="en-US" dirty="0"/>
          </a:p>
          <a:p>
            <a:r>
              <a:rPr lang="en-US" dirty="0"/>
              <a:t>A nice Downwelling Kelvin Wave, responsible for;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subsurface movement of warm waters towards the eastern Pacific,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contributing to the </a:t>
            </a:r>
            <a:r>
              <a:rPr lang="en-US" dirty="0" err="1"/>
              <a:t>futher</a:t>
            </a:r>
            <a:r>
              <a:rPr lang="en-US" dirty="0"/>
              <a:t> development and intensification of ongoing El Niño conditions. </a:t>
            </a:r>
          </a:p>
        </p:txBody>
      </p:sp>
      <p:pic>
        <p:nvPicPr>
          <p:cNvPr id="18" name="Picture 17" descr="heat-last-year.gif">
            <a:extLst>
              <a:ext uri="{FF2B5EF4-FFF2-40B4-BE49-F238E27FC236}">
                <a16:creationId xmlns:a16="http://schemas.microsoft.com/office/drawing/2014/main" id="{1C3AD91A-424A-FBE8-E6AF-D0C22C6AF1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99" t="5757" r="10177" b="59945"/>
          <a:stretch/>
        </p:blipFill>
        <p:spPr>
          <a:xfrm>
            <a:off x="4167732" y="617364"/>
            <a:ext cx="4940610" cy="4296221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94DF300-FE86-A617-9AB7-50B565A34836}"/>
              </a:ext>
            </a:extLst>
          </p:cNvPr>
          <p:cNvCxnSpPr>
            <a:cxnSpLocks/>
          </p:cNvCxnSpPr>
          <p:nvPr/>
        </p:nvCxnSpPr>
        <p:spPr>
          <a:xfrm flipV="1">
            <a:off x="8110616" y="1513490"/>
            <a:ext cx="876482" cy="87898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5B93F70-BC31-BF1F-343E-65834D03F1B8}"/>
              </a:ext>
            </a:extLst>
          </p:cNvPr>
          <p:cNvSpPr/>
          <p:nvPr/>
        </p:nvSpPr>
        <p:spPr>
          <a:xfrm>
            <a:off x="4572000" y="2301766"/>
            <a:ext cx="651641" cy="693682"/>
          </a:xfrm>
          <a:prstGeom prst="roundRect">
            <a:avLst/>
          </a:prstGeom>
          <a:noFill/>
          <a:ln w="57150">
            <a:solidFill>
              <a:srgbClr val="FF4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67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7213025-D2CA-D4B3-F85A-7195B61E8118}"/>
              </a:ext>
            </a:extLst>
          </p:cNvPr>
          <p:cNvSpPr txBox="1"/>
          <p:nvPr/>
        </p:nvSpPr>
        <p:spPr>
          <a:xfrm>
            <a:off x="27126" y="25077"/>
            <a:ext cx="3306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432FF"/>
                </a:solidFill>
              </a:rPr>
              <a:t>Most recent Lower-Level Winds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7402D8-2276-4754-F1CA-793D8CF88AD5}"/>
              </a:ext>
            </a:extLst>
          </p:cNvPr>
          <p:cNvSpPr txBox="1"/>
          <p:nvPr/>
        </p:nvSpPr>
        <p:spPr>
          <a:xfrm>
            <a:off x="5262" y="5032691"/>
            <a:ext cx="915976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40FF"/>
                </a:solidFill>
              </a:rPr>
              <a:t>Highlights:</a:t>
            </a:r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285750" indent="-285750" algn="l">
              <a:buFont typeface="Wingdings" pitchFamily="2" charset="2"/>
              <a:buChar char="v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The trade winds observed in the 5-day period ending 13 June 2023 were below average in strength across the tropical. </a:t>
            </a:r>
          </a:p>
          <a:p>
            <a:pPr algn="l"/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285750" indent="-285750" algn="ctr">
              <a:buFont typeface="Wingdings" pitchFamily="2" charset="2"/>
              <a:buChar char="v"/>
            </a:pPr>
            <a:r>
              <a:rPr lang="en-US" b="0" i="0" dirty="0">
                <a:effectLst/>
                <a:latin typeface="Söhne"/>
              </a:rPr>
              <a:t>In the tropical Pacific region, </a:t>
            </a:r>
            <a:r>
              <a:rPr lang="en-US" b="1" i="0" dirty="0">
                <a:solidFill>
                  <a:srgbClr val="FF0000"/>
                </a:solidFill>
                <a:effectLst/>
                <a:latin typeface="Söhne"/>
              </a:rPr>
              <a:t>El Niño events </a:t>
            </a:r>
            <a:r>
              <a:rPr lang="en-US" b="0" i="0" dirty="0">
                <a:solidFill>
                  <a:srgbClr val="FF0000"/>
                </a:solidFill>
                <a:effectLst/>
                <a:latin typeface="Söhne"/>
              </a:rPr>
              <a:t>typically lead to a sustained weakening or even a reversal of trade winds.</a:t>
            </a:r>
          </a:p>
        </p:txBody>
      </p:sp>
      <p:pic>
        <p:nvPicPr>
          <p:cNvPr id="2" name="Picture 1" descr="sst_wind_5day_drupal.png">
            <a:extLst>
              <a:ext uri="{FF2B5EF4-FFF2-40B4-BE49-F238E27FC236}">
                <a16:creationId xmlns:a16="http://schemas.microsoft.com/office/drawing/2014/main" id="{D8EC076D-27E1-8EE8-2F97-776750D6D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789" y="557442"/>
            <a:ext cx="7899575" cy="400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4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4194CD8-825F-D1C2-4995-C05951C87E46}"/>
              </a:ext>
            </a:extLst>
          </p:cNvPr>
          <p:cNvSpPr txBox="1"/>
          <p:nvPr/>
        </p:nvSpPr>
        <p:spPr>
          <a:xfrm>
            <a:off x="312156" y="5797469"/>
            <a:ext cx="849507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During El Niño, the pressure becomes below average in Tahiti and above average in Darwin, and the Southern Oscillation Index is negative.</a:t>
            </a:r>
            <a:endParaRPr lang="en-US" sz="1600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algn="ctr"/>
            <a:r>
              <a:rPr lang="en-US" b="0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A Sustained Negative values of the SOI above </a:t>
            </a:r>
            <a:r>
              <a:rPr lang="en-US" b="1" i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-</a:t>
            </a:r>
            <a:r>
              <a:rPr lang="en-US" b="1" i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7 typically indicate El Niño</a:t>
            </a:r>
            <a:endParaRPr lang="en-US" b="1" i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DB0F97-E751-3D8C-D0EA-612E6F47D4B8}"/>
              </a:ext>
            </a:extLst>
          </p:cNvPr>
          <p:cNvSpPr txBox="1"/>
          <p:nvPr/>
        </p:nvSpPr>
        <p:spPr>
          <a:xfrm>
            <a:off x="27126" y="25077"/>
            <a:ext cx="3306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432FF"/>
                </a:solidFill>
              </a:rPr>
              <a:t>Most recent SOI</a:t>
            </a:r>
          </a:p>
        </p:txBody>
      </p:sp>
      <p:pic>
        <p:nvPicPr>
          <p:cNvPr id="2" name="Picture 1" descr="soi30.png">
            <a:extLst>
              <a:ext uri="{FF2B5EF4-FFF2-40B4-BE49-F238E27FC236}">
                <a16:creationId xmlns:a16="http://schemas.microsoft.com/office/drawing/2014/main" id="{1B1399CE-20F1-BD04-6579-07E87F13C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56" y="392152"/>
            <a:ext cx="8495071" cy="53149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450A46-F1F7-314C-3A84-163A95235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750" y="3505857"/>
            <a:ext cx="3155512" cy="16824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D99FCE-4345-5D07-793D-29B3F0DFF5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079"/>
          <a:stretch/>
        </p:blipFill>
        <p:spPr>
          <a:xfrm>
            <a:off x="4963291" y="3867089"/>
            <a:ext cx="3005959" cy="129906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FD37176-62C7-7C79-25C5-A4C015AF32BF}"/>
              </a:ext>
            </a:extLst>
          </p:cNvPr>
          <p:cNvSpPr/>
          <p:nvPr/>
        </p:nvSpPr>
        <p:spPr>
          <a:xfrm>
            <a:off x="1828800" y="4193628"/>
            <a:ext cx="578069" cy="15346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E9AD6D-00B6-C2BF-E344-8AB80CEA182C}"/>
              </a:ext>
            </a:extLst>
          </p:cNvPr>
          <p:cNvSpPr/>
          <p:nvPr/>
        </p:nvSpPr>
        <p:spPr>
          <a:xfrm>
            <a:off x="3410605" y="4198888"/>
            <a:ext cx="578069" cy="153469"/>
          </a:xfrm>
          <a:prstGeom prst="rect">
            <a:avLst/>
          </a:prstGeom>
          <a:noFill/>
          <a:ln w="57150">
            <a:solidFill>
              <a:srgbClr val="0432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A7DFE9-5D17-E842-2E68-0347564BD8F6}"/>
              </a:ext>
            </a:extLst>
          </p:cNvPr>
          <p:cNvSpPr txBox="1"/>
          <p:nvPr/>
        </p:nvSpPr>
        <p:spPr>
          <a:xfrm>
            <a:off x="1785416" y="3867089"/>
            <a:ext cx="856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INDO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5690EF-6EB4-4368-A502-710737AC3A49}"/>
              </a:ext>
            </a:extLst>
          </p:cNvPr>
          <p:cNvSpPr txBox="1"/>
          <p:nvPr/>
        </p:nvSpPr>
        <p:spPr>
          <a:xfrm>
            <a:off x="3314668" y="3893366"/>
            <a:ext cx="856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E-Pac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B89A75-8FD0-A798-0723-4E6B5D2D8ED3}"/>
              </a:ext>
            </a:extLst>
          </p:cNvPr>
          <p:cNvSpPr txBox="1"/>
          <p:nvPr/>
        </p:nvSpPr>
        <p:spPr>
          <a:xfrm>
            <a:off x="7140422" y="4608067"/>
            <a:ext cx="856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-1.0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5F3E075-C454-68D4-C7E4-5281B00BDC22}"/>
              </a:ext>
            </a:extLst>
          </p:cNvPr>
          <p:cNvCxnSpPr/>
          <p:nvPr/>
        </p:nvCxnSpPr>
        <p:spPr>
          <a:xfrm flipV="1">
            <a:off x="7609490" y="4466897"/>
            <a:ext cx="136634" cy="2522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48E2996-971A-29B3-6BE3-96A01FF53DC0}"/>
              </a:ext>
            </a:extLst>
          </p:cNvPr>
          <p:cNvSpPr txBox="1"/>
          <p:nvPr/>
        </p:nvSpPr>
        <p:spPr>
          <a:xfrm>
            <a:off x="50276" y="59802"/>
            <a:ext cx="3306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432FF"/>
                </a:solidFill>
              </a:rPr>
              <a:t>Most recent OLR</a:t>
            </a:r>
          </a:p>
        </p:txBody>
      </p:sp>
      <p:pic>
        <p:nvPicPr>
          <p:cNvPr id="2" name="Picture 1" descr="olra_c.gif">
            <a:extLst>
              <a:ext uri="{FF2B5EF4-FFF2-40B4-BE49-F238E27FC236}">
                <a16:creationId xmlns:a16="http://schemas.microsoft.com/office/drawing/2014/main" id="{1ADDF30A-1E66-DDF1-43F9-D03B1CE4FC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117"/>
          <a:stretch/>
        </p:blipFill>
        <p:spPr>
          <a:xfrm>
            <a:off x="3079528" y="143883"/>
            <a:ext cx="5914037" cy="667512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22F9ABB-318E-9872-5100-32549C14A89D}"/>
              </a:ext>
            </a:extLst>
          </p:cNvPr>
          <p:cNvCxnSpPr>
            <a:cxnSpLocks/>
          </p:cNvCxnSpPr>
          <p:nvPr/>
        </p:nvCxnSpPr>
        <p:spPr>
          <a:xfrm>
            <a:off x="5559972" y="315310"/>
            <a:ext cx="0" cy="5749159"/>
          </a:xfrm>
          <a:prstGeom prst="line">
            <a:avLst/>
          </a:prstGeom>
          <a:ln w="76200">
            <a:solidFill>
              <a:srgbClr val="FF40FF"/>
            </a:solidFill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9906C2A-85FB-5D3B-9DE3-304BC9E005A5}"/>
              </a:ext>
            </a:extLst>
          </p:cNvPr>
          <p:cNvSpPr txBox="1"/>
          <p:nvPr/>
        </p:nvSpPr>
        <p:spPr>
          <a:xfrm>
            <a:off x="8236" y="3481443"/>
            <a:ext cx="315461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40FF"/>
                </a:solidFill>
              </a:rPr>
              <a:t>Highlights:</a:t>
            </a:r>
            <a:endParaRPr lang="en-US" dirty="0"/>
          </a:p>
          <a:p>
            <a:r>
              <a:rPr lang="en-US" dirty="0"/>
              <a:t>From beginning of year 2023, we are seeing convection that are crossing the Maritime Continent region.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8AF24665-334D-F8CD-F4D2-407885052659}"/>
              </a:ext>
            </a:extLst>
          </p:cNvPr>
          <p:cNvSpPr/>
          <p:nvPr/>
        </p:nvSpPr>
        <p:spPr>
          <a:xfrm>
            <a:off x="5959365" y="5433847"/>
            <a:ext cx="168165" cy="546538"/>
          </a:xfrm>
          <a:prstGeom prst="downArrow">
            <a:avLst/>
          </a:prstGeom>
          <a:noFill/>
          <a:ln>
            <a:solidFill>
              <a:srgbClr val="FF4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8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48E2996-971A-29B3-6BE3-96A01FF53DC0}"/>
              </a:ext>
            </a:extLst>
          </p:cNvPr>
          <p:cNvSpPr txBox="1"/>
          <p:nvPr/>
        </p:nvSpPr>
        <p:spPr>
          <a:xfrm>
            <a:off x="50276" y="59802"/>
            <a:ext cx="3859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432FF"/>
                </a:solidFill>
              </a:rPr>
              <a:t>Most recent Precipitation</a:t>
            </a:r>
          </a:p>
        </p:txBody>
      </p:sp>
      <p:pic>
        <p:nvPicPr>
          <p:cNvPr id="3" name="Picture 2" descr="pr_season.gif">
            <a:extLst>
              <a:ext uri="{FF2B5EF4-FFF2-40B4-BE49-F238E27FC236}">
                <a16:creationId xmlns:a16="http://schemas.microsoft.com/office/drawing/2014/main" id="{C4404E07-D2FA-372A-4EC9-DB6FF289B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070" y="456142"/>
            <a:ext cx="8229600" cy="3200400"/>
          </a:xfrm>
          <a:prstGeom prst="rect">
            <a:avLst/>
          </a:prstGeom>
        </p:spPr>
      </p:pic>
      <p:pic>
        <p:nvPicPr>
          <p:cNvPr id="5" name="Picture 4" descr="pr_anom.gif">
            <a:extLst>
              <a:ext uri="{FF2B5EF4-FFF2-40B4-BE49-F238E27FC236}">
                <a16:creationId xmlns:a16="http://schemas.microsoft.com/office/drawing/2014/main" id="{BCCDB22F-CB63-4D5C-5326-7F8DAD3D7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070" y="3656542"/>
            <a:ext cx="82296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547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6586</TotalTime>
  <Words>822</Words>
  <Application>Microsoft Macintosh PowerPoint</Application>
  <PresentationFormat>On-screen Show (4:3)</PresentationFormat>
  <Paragraphs>140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Arial Narrow</vt:lpstr>
      <vt:lpstr>Calibri</vt:lpstr>
      <vt:lpstr>Courier New</vt:lpstr>
      <vt:lpstr>Söhne</vt:lpstr>
      <vt:lpstr>Times New Roman</vt:lpstr>
      <vt:lpstr>To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>generated using python-pptx</dc:description>
  <cp:lastModifiedBy>Azhar Ehsan</cp:lastModifiedBy>
  <cp:revision>486</cp:revision>
  <dcterms:created xsi:type="dcterms:W3CDTF">2013-01-27T09:14:16Z</dcterms:created>
  <dcterms:modified xsi:type="dcterms:W3CDTF">2023-06-15T19:46:11Z</dcterms:modified>
  <cp:category/>
</cp:coreProperties>
</file>