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3" r:id="rId2"/>
    <p:sldId id="257" r:id="rId3"/>
    <p:sldId id="382" r:id="rId4"/>
    <p:sldId id="261" r:id="rId5"/>
    <p:sldId id="415" r:id="rId6"/>
    <p:sldId id="355" r:id="rId7"/>
    <p:sldId id="406" r:id="rId8"/>
    <p:sldId id="395" r:id="rId9"/>
    <p:sldId id="319" r:id="rId10"/>
    <p:sldId id="411" r:id="rId11"/>
    <p:sldId id="409" r:id="rId12"/>
    <p:sldId id="381" r:id="rId13"/>
    <p:sldId id="268" r:id="rId14"/>
    <p:sldId id="331" r:id="rId15"/>
    <p:sldId id="401" r:id="rId16"/>
    <p:sldId id="272" r:id="rId17"/>
    <p:sldId id="273" r:id="rId18"/>
    <p:sldId id="274" r:id="rId19"/>
    <p:sldId id="399" r:id="rId20"/>
    <p:sldId id="276" r:id="rId21"/>
    <p:sldId id="413" r:id="rId22"/>
    <p:sldId id="277" r:id="rId23"/>
    <p:sldId id="414" r:id="rId24"/>
    <p:sldId id="400" r:id="rId25"/>
    <p:sldId id="280" r:id="rId26"/>
    <p:sldId id="281" r:id="rId27"/>
    <p:sldId id="282" r:id="rId28"/>
    <p:sldId id="318" r:id="rId2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AFF"/>
    <a:srgbClr val="941651"/>
    <a:srgbClr val="011893"/>
    <a:srgbClr val="009051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0"/>
    <p:restoredTop sz="94762"/>
  </p:normalViewPr>
  <p:slideViewPr>
    <p:cSldViewPr snapToGrid="0" snapToObjects="1">
      <p:cViewPr varScale="1">
        <p:scale>
          <a:sx n="138" d="100"/>
          <a:sy n="138" d="100"/>
        </p:scale>
        <p:origin x="176" y="312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13A70-001C-284F-9C3D-55B566BA34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1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7/17/24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cpc.ncep.noaa.gov/data/indices/cpolr.mth.91-20.asci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ridl.ldeo.columbia.edu/maproom/Global/Ocean_Temp/ERSST_Anomaly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pc.ncep.noaa.gov/data/indices/wksst9120.for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2" y="3816393"/>
            <a:ext cx="4213912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Dr. Andrew Robertson (CCSR)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system development, ongoing innovation,</a:t>
            </a:r>
            <a:endParaRPr lang="en-US" sz="1167" b="1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Jing Yuan (CCSR)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Post-Processing,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(IRI)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Post-Processing and Web updates.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61603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(mae2171@columbia.edu)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Center for Climate Systems Research (CCSR)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5545" y="-6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spc="1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</a:t>
            </a:r>
          </a:p>
          <a:p>
            <a:pPr algn="ctr">
              <a:defRPr/>
            </a:pPr>
            <a:r>
              <a:rPr lang="en-US" sz="3600" b="1" spc="1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July,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F901AE-B141-C525-9347-17A0F7EB1537}"/>
              </a:ext>
            </a:extLst>
          </p:cNvPr>
          <p:cNvSpPr txBox="1"/>
          <p:nvPr/>
        </p:nvSpPr>
        <p:spPr>
          <a:xfrm>
            <a:off x="2231048" y="1199250"/>
            <a:ext cx="468190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reflection blurRad="6350" stA="60000" endA="900" endPos="58000" dir="5400000" sy="-100000" algn="bl" rotWithShape="0"/>
                </a:effectLst>
              </a:rPr>
              <a:t>ENSO-neutral is expected to continue,…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50956" y="4800263"/>
            <a:ext cx="849507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</a:t>
            </a:r>
            <a:r>
              <a:rPr lang="en-US" sz="1600" b="1" dirty="0">
                <a:solidFill>
                  <a:srgbClr val="0432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convection is enhanced </a:t>
            </a:r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over-and-around the Date-Line, while </a:t>
            </a:r>
            <a:r>
              <a:rPr lang="en-US" sz="1600" b="1" dirty="0">
                <a:solidFill>
                  <a:schemeClr val="accent6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suppressed during La Niña</a:t>
            </a:r>
            <a:endParaRPr lang="en-US" sz="1600" b="1" i="1" dirty="0">
              <a:solidFill>
                <a:schemeClr val="accent6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57636" y="5230749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b="1" dirty="0">
                <a:hlinkClick r:id="rId2"/>
              </a:rPr>
              <a:t>https://www.cpc.ncep.noaa.gov/data/indices/cpolr.mth.91-20.ascii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48371" y="1427255"/>
            <a:ext cx="3820243" cy="2585323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OLR enhanced convection in the western Pacific (120E to 150E),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Also, over Date Line (weak enhanced convection, high-frequency variability).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lra_c.gif">
            <a:extLst>
              <a:ext uri="{FF2B5EF4-FFF2-40B4-BE49-F238E27FC236}">
                <a16:creationId xmlns:a16="http://schemas.microsoft.com/office/drawing/2014/main" id="{A96D4270-1E21-E89C-CB1D-D9AE75230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4652"/>
          <a:stretch/>
        </p:blipFill>
        <p:spPr>
          <a:xfrm>
            <a:off x="4375662" y="15886"/>
            <a:ext cx="4726618" cy="48520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D44222-EDDF-9613-A411-E051E877E35C}"/>
              </a:ext>
            </a:extLst>
          </p:cNvPr>
          <p:cNvSpPr/>
          <p:nvPr/>
        </p:nvSpPr>
        <p:spPr>
          <a:xfrm>
            <a:off x="5938982" y="4091710"/>
            <a:ext cx="979054" cy="452582"/>
          </a:xfrm>
          <a:prstGeom prst="rect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18BEE7-E66C-EC8C-C479-C6EE962D2B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392" y="169659"/>
            <a:ext cx="3842238" cy="31124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B2DCC8-0386-75B1-72EF-B41D0BBB6A57}"/>
              </a:ext>
            </a:extLst>
          </p:cNvPr>
          <p:cNvSpPr txBox="1"/>
          <p:nvPr/>
        </p:nvSpPr>
        <p:spPr>
          <a:xfrm>
            <a:off x="5357424" y="631160"/>
            <a:ext cx="29249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MJO over MC, good for La NINA development, enhanced convection, stronger trades, active upwelling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8992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8A125B7-D93C-6BDE-6D34-B37987B506ED}"/>
              </a:ext>
            </a:extLst>
          </p:cNvPr>
          <p:cNvSpPr txBox="1"/>
          <p:nvPr/>
        </p:nvSpPr>
        <p:spPr>
          <a:xfrm>
            <a:off x="21993" y="38408"/>
            <a:ext cx="90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Precipitation (</a:t>
            </a:r>
            <a:r>
              <a:rPr lang="en-US" sz="2400" b="1" dirty="0" err="1">
                <a:solidFill>
                  <a:srgbClr val="0432FF"/>
                </a:solidFill>
              </a:rPr>
              <a:t>Prcp</a:t>
            </a:r>
            <a:r>
              <a:rPr lang="en-US" sz="2400" b="1" dirty="0"/>
              <a:t>) June, and </a:t>
            </a:r>
            <a:r>
              <a:rPr lang="en-US" sz="2400" b="1" dirty="0" err="1"/>
              <a:t>Apil</a:t>
            </a:r>
            <a:r>
              <a:rPr lang="en-US" sz="2400" b="1" dirty="0"/>
              <a:t> to June (AMJ), 2024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pr_anom.gif">
            <a:extLst>
              <a:ext uri="{FF2B5EF4-FFF2-40B4-BE49-F238E27FC236}">
                <a16:creationId xmlns:a16="http://schemas.microsoft.com/office/drawing/2014/main" id="{08A129D7-EFEB-3853-F403-0B2AFEC0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0" y="463129"/>
            <a:ext cx="4875500" cy="3200400"/>
          </a:xfrm>
          <a:prstGeom prst="rect">
            <a:avLst/>
          </a:prstGeom>
        </p:spPr>
      </p:pic>
      <p:pic>
        <p:nvPicPr>
          <p:cNvPr id="5" name="Picture 4" descr="pr_season.gif">
            <a:extLst>
              <a:ext uri="{FF2B5EF4-FFF2-40B4-BE49-F238E27FC236}">
                <a16:creationId xmlns:a16="http://schemas.microsoft.com/office/drawing/2014/main" id="{77E4AF28-1811-FB00-D7EA-507F47A2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692" y="2927928"/>
            <a:ext cx="4128650" cy="27501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C9BA49-F155-7D19-47A3-7EB6967E3B27}"/>
              </a:ext>
            </a:extLst>
          </p:cNvPr>
          <p:cNvSpPr txBox="1"/>
          <p:nvPr/>
        </p:nvSpPr>
        <p:spPr>
          <a:xfrm>
            <a:off x="365370" y="2792848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June,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7615B8-8FEB-2307-5339-C4747FC00E4B}"/>
              </a:ext>
            </a:extLst>
          </p:cNvPr>
          <p:cNvSpPr txBox="1"/>
          <p:nvPr/>
        </p:nvSpPr>
        <p:spPr>
          <a:xfrm>
            <a:off x="5237550" y="4884884"/>
            <a:ext cx="25209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April-May-June, 2024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12ABF51-4E2E-84CA-F506-7E7F6F87A1C2}"/>
              </a:ext>
            </a:extLst>
          </p:cNvPr>
          <p:cNvSpPr/>
          <p:nvPr/>
        </p:nvSpPr>
        <p:spPr>
          <a:xfrm>
            <a:off x="1679331" y="1670538"/>
            <a:ext cx="773723" cy="597877"/>
          </a:xfrm>
          <a:prstGeom prst="ellipse">
            <a:avLst/>
          </a:prstGeom>
          <a:noFill/>
          <a:ln w="57150">
            <a:solidFill>
              <a:srgbClr val="0432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6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65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FF0000"/>
                </a:solidFill>
              </a:rPr>
              <a:t>July,  2024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22873" y="50816"/>
            <a:ext cx="4944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July,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2024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D8ED7-D029-7674-7782-EFEBF3B1D3F9}"/>
              </a:ext>
            </a:extLst>
          </p:cNvPr>
          <p:cNvSpPr txBox="1"/>
          <p:nvPr/>
        </p:nvSpPr>
        <p:spPr>
          <a:xfrm>
            <a:off x="28134" y="766587"/>
            <a:ext cx="3268981" cy="4801314"/>
          </a:xfrm>
          <a:prstGeom prst="rect">
            <a:avLst/>
          </a:prstGeom>
          <a:noFill/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STAT Models indicate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Conditions,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of DYN Models just hit -0.5 threshold in ASO-2024,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(8 Models) call La NINA,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(8 Models) ENSO-Neutral), in ASO-2024,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EU-Models are calling ENSO-Neutral while NMME are calling La-NINA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JFM-2025 onwards ENSO-Neutral.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7E761-E07E-6885-C5B6-6ED230628B3C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254485" y="965294"/>
            <a:ext cx="585216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Probabilistic ENSO Forecasts (</a:t>
            </a:r>
            <a:r>
              <a:rPr lang="en-US" sz="2400" b="1" dirty="0">
                <a:solidFill>
                  <a:srgbClr val="0432FF"/>
                </a:solidFill>
              </a:rPr>
              <a:t>will be 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July, 2024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3987B-D241-6659-5847-230D9800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" y="412470"/>
            <a:ext cx="6336723" cy="40117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720D4-98E6-2507-2FFE-4AC5E1E9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673" y="2539995"/>
            <a:ext cx="4317996" cy="31497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645BB1-5DC1-778A-6C65-EDC11808072E}"/>
              </a:ext>
            </a:extLst>
          </p:cNvPr>
          <p:cNvSpPr txBox="1"/>
          <p:nvPr/>
        </p:nvSpPr>
        <p:spPr>
          <a:xfrm>
            <a:off x="32332" y="4461777"/>
            <a:ext cx="4881414" cy="1200329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NINA got 49% in SON, while ENSO-Neutral is at 47%,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remain dominant for next three seasons,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from JFM, FMA, MAM, 2025</a:t>
            </a:r>
          </a:p>
        </p:txBody>
      </p:sp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</a:t>
            </a:r>
          </a:p>
          <a:p>
            <a:r>
              <a:rPr lang="en-US" sz="2400" b="1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2" name="Picture 1" descr="nmme_ensemble.png">
            <a:extLst>
              <a:ext uri="{FF2B5EF4-FFF2-40B4-BE49-F238E27FC236}">
                <a16:creationId xmlns:a16="http://schemas.microsoft.com/office/drawing/2014/main" id="{F6D93EB8-E786-9411-A508-279658DD2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809" y="838249"/>
            <a:ext cx="6603023" cy="48611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mme_ensem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1" y="152400"/>
            <a:ext cx="6904854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ASO24_World_pcp.gif">
            <a:extLst>
              <a:ext uri="{FF2B5EF4-FFF2-40B4-BE49-F238E27FC236}">
                <a16:creationId xmlns:a16="http://schemas.microsoft.com/office/drawing/2014/main" id="{16E25EDD-9362-FA3F-F4DC-01B17AFDD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39" y="838249"/>
            <a:ext cx="6947682" cy="48516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D851F-865E-3FCA-312D-F5452A3E826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" y="861642"/>
            <a:ext cx="45720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A6DDC-11CD-9C56-2555-9EB45E7368C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" y="3348149"/>
            <a:ext cx="4572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632733-79A0-4CF3-3C5B-C346CD726C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9" t="14873" r="3125" b="2596"/>
          <a:stretch/>
        </p:blipFill>
        <p:spPr>
          <a:xfrm>
            <a:off x="1230924" y="1706350"/>
            <a:ext cx="747346" cy="825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3FB25B-4829-53AC-A4EB-BED53AF7B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031" y="4215468"/>
            <a:ext cx="971550" cy="9509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AFAA59-3875-D131-A593-5D62D2EA1C61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Djibouti and Ethiopian OND-Rainfall (1979 to 2024) </a:t>
            </a:r>
          </a:p>
          <a:p>
            <a:pPr algn="ctr"/>
            <a:r>
              <a:rPr lang="en-US" sz="2400" b="1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Warm</a:t>
            </a:r>
            <a:r>
              <a:rPr lang="en-US" sz="2400" b="1" dirty="0"/>
              <a:t> </a:t>
            </a:r>
            <a:r>
              <a:rPr lang="en-US" sz="2400" b="1" dirty="0">
                <a:sym typeface="Wingdings" pitchFamily="2" charset="2"/>
              </a:rPr>
              <a:t> </a:t>
            </a:r>
            <a:r>
              <a:rPr lang="en-US" sz="2400" b="1" dirty="0">
                <a:solidFill>
                  <a:srgbClr val="0432FF"/>
                </a:solidFill>
                <a:sym typeface="Wingdings" pitchFamily="2" charset="2"/>
              </a:rPr>
              <a:t>Cold</a:t>
            </a:r>
            <a:r>
              <a:rPr lang="en-US" sz="2400" b="1" dirty="0">
                <a:sym typeface="Wingdings" pitchFamily="2" charset="2"/>
              </a:rPr>
              <a:t> ENSO: 8 Cases)</a:t>
            </a:r>
            <a:endParaRPr lang="en-US" sz="24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0114B7-2C1F-F997-32BA-E49FB0F5D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919" y="2751992"/>
            <a:ext cx="4503705" cy="2947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40BE45-8A6A-504F-E573-CEE4D64C0C7A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7909" t="14873" r="3125" b="2596"/>
          <a:stretch/>
        </p:blipFill>
        <p:spPr>
          <a:xfrm>
            <a:off x="5409700" y="4508733"/>
            <a:ext cx="457200" cy="457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DDA56-D1F7-B661-1957-D3FD61318BC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22553" y="4499613"/>
            <a:ext cx="457200" cy="457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D7540B-ABD6-5955-FE23-6A4553D51D55}"/>
              </a:ext>
            </a:extLst>
          </p:cNvPr>
          <p:cNvSpPr txBox="1"/>
          <p:nvPr/>
        </p:nvSpPr>
        <p:spPr>
          <a:xfrm>
            <a:off x="4809392" y="2488168"/>
            <a:ext cx="4334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(</a:t>
            </a:r>
            <a:r>
              <a:rPr lang="en-US" sz="1800" b="1" dirty="0">
                <a:solidFill>
                  <a:srgbClr val="FF0000"/>
                </a:solidFill>
              </a:rPr>
              <a:t>Warm</a:t>
            </a:r>
            <a:r>
              <a:rPr lang="en-US" sz="1800" b="1" dirty="0"/>
              <a:t> </a:t>
            </a:r>
            <a:r>
              <a:rPr lang="en-US" sz="1800" b="1" dirty="0">
                <a:sym typeface="Wingdings" pitchFamily="2" charset="2"/>
              </a:rPr>
              <a:t>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Neutral</a:t>
            </a:r>
            <a:r>
              <a:rPr lang="en-US" sz="1800" b="1" dirty="0">
                <a:sym typeface="Wingdings" pitchFamily="2" charset="2"/>
              </a:rPr>
              <a:t> ENSO: 4 Cases)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3557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4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5_World_pc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ASO24_World_tmp.gif">
            <a:extLst>
              <a:ext uri="{FF2B5EF4-FFF2-40B4-BE49-F238E27FC236}">
                <a16:creationId xmlns:a16="http://schemas.microsoft.com/office/drawing/2014/main" id="{9A7FDF1A-6911-AFFD-03AB-F3942D6B4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97" y="838249"/>
            <a:ext cx="7343335" cy="484724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24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J25_World_tm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3770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0" y="39653"/>
            <a:ext cx="2531136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681805" y="512123"/>
            <a:ext cx="80998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its Peak in Nov-Jan, 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El Nino has started declining (Dec, 2023 NINO3.4 Value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+1.99</a:t>
            </a:r>
            <a:r>
              <a:rPr lang="en-US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while Jan, 2024 was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+1.78, and Feb, was +1.53, March was +1.24, April, was +0.8, May was +0.3, and </a:t>
            </a:r>
            <a:r>
              <a:rPr lang="en-US" b="1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June was +0.24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most recent week ending on </a:t>
            </a:r>
            <a:r>
              <a:rPr lang="en-US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July, 2024, it was </a:t>
            </a:r>
            <a:r>
              <a:rPr lang="en-US" b="1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+0.3 </a:t>
            </a:r>
            <a:r>
              <a:rPr lang="en-US" sz="1400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(~+0.3 during Last four weeks)</a:t>
            </a:r>
            <a:r>
              <a:rPr lang="en-US" b="1" dirty="0">
                <a:solidFill>
                  <a:srgbClr val="FF0A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continue during JAS, ASO, 2024.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NINA is slightly favored in SON (49%), and remain so (3-seasons) onward, however, the probability is quite low.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ENSO-Neutral at Longer leads, JFM, FMA, and MAM, 2025.</a:t>
            </a: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rgbClr val="043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S-America, could experience dry conditions during ASO, and SON, 2024.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LA NINA in OND and NDJ (52% and 51%), regions that get rainfall during this time could experience a decrease e.g., NE-Africa, central Southwest Asia, Arabian Peninsula,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While, MC region, Australia, could experience wetter than normal conditions.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South America, could experience wetter conditions starting from OND-2024 and NDJ-2025.</a:t>
            </a:r>
            <a:endParaRPr lang="en-US" i="1" dirty="0">
              <a:solidFill>
                <a:srgbClr val="9416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(</a:t>
              </a:r>
              <a:r>
                <a:rPr lang="en-US" sz="2000" b="1" dirty="0">
                  <a:solidFill>
                    <a:srgbClr val="FF0000"/>
                  </a:solidFill>
                  <a:latin typeface="Roboto"/>
                  <a:cs typeface="Roboto"/>
                </a:rPr>
                <a:t>June, 2024</a:t>
              </a:r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)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12700" cmpd="sng">
              <a:solidFill>
                <a:srgbClr val="94165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26381" y="4332362"/>
            <a:ext cx="90472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persisted in WESTERN Pacific (over and across the Date Line),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negative SSTs in the eastern Pacific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Basin wide warm across Indian Ocean, Neutral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(Index value is </a:t>
            </a: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-0.17 as of 07 July, 2024),</a:t>
            </a:r>
            <a:endParaRPr lang="en-US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across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+1.47, TSAI, +0.56, </a:t>
            </a:r>
            <a:r>
              <a:rPr lang="en-US" altLang="en-US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TAtl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+0.55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33119" y="5453375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June, 2024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0432FF"/>
                </a:solidFill>
              </a:rPr>
              <a:t>-0.65 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0432FF"/>
                </a:solidFill>
              </a:rPr>
              <a:t>-0.14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b="1" dirty="0"/>
              <a:t>+0.24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+0.65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EE92F-CE18-0252-BF58-F413B487609C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1697" t="2707" r="1018"/>
          <a:stretch/>
        </p:blipFill>
        <p:spPr>
          <a:xfrm>
            <a:off x="219804" y="806280"/>
            <a:ext cx="612648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A1FCCE-11B4-AF19-ADD5-EF515060AD0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7" y="663718"/>
            <a:ext cx="8229600" cy="5029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A6492E5-8756-6962-5CF5-FB67D174DF8C}"/>
              </a:ext>
            </a:extLst>
          </p:cNvPr>
          <p:cNvSpPr txBox="1">
            <a:spLocks/>
          </p:cNvSpPr>
          <p:nvPr/>
        </p:nvSpPr>
        <p:spPr>
          <a:xfrm>
            <a:off x="793407" y="17593"/>
            <a:ext cx="7467960" cy="62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Evolution of SST Departures in Weekly Data (</a:t>
            </a:r>
            <a:r>
              <a:rPr lang="en-US" sz="2000" b="1" dirty="0">
                <a:solidFill>
                  <a:srgbClr val="00B0F0"/>
                </a:solidFill>
                <a:latin typeface="Roboto"/>
                <a:cs typeface="Roboto"/>
              </a:rPr>
              <a:t>Last 4-Weeks</a:t>
            </a:r>
            <a:r>
              <a:rPr lang="en-US" sz="2000" b="1" dirty="0">
                <a:solidFill>
                  <a:schemeClr val="tx2"/>
                </a:solidFill>
                <a:latin typeface="Roboto"/>
                <a:cs typeface="Roboto"/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786DEB-AEA4-497F-7BC5-EF5C3ED5844A}"/>
              </a:ext>
            </a:extLst>
          </p:cNvPr>
          <p:cNvCxnSpPr/>
          <p:nvPr/>
        </p:nvCxnSpPr>
        <p:spPr>
          <a:xfrm>
            <a:off x="471278" y="544928"/>
            <a:ext cx="8191544" cy="0"/>
          </a:xfrm>
          <a:prstGeom prst="line">
            <a:avLst/>
          </a:prstGeom>
          <a:ln w="12700" cmpd="sng">
            <a:solidFill>
              <a:srgbClr val="94165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9FD9BA-7A9D-3D91-DFAE-886778A49506}"/>
              </a:ext>
            </a:extLst>
          </p:cNvPr>
          <p:cNvGrpSpPr/>
          <p:nvPr/>
        </p:nvGrpSpPr>
        <p:grpSpPr>
          <a:xfrm>
            <a:off x="1702778" y="3544871"/>
            <a:ext cx="6400800" cy="1415943"/>
            <a:chOff x="1702778" y="3544871"/>
            <a:chExt cx="6400800" cy="141594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DF9B3B-EFF5-1B75-E20F-1BDAFF83632A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2778" y="4046414"/>
              <a:ext cx="64008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54A4137-361E-7E80-2E7F-125A616F7313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2778" y="3544871"/>
              <a:ext cx="6400800" cy="5080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6A39B25-08F7-A853-439F-C0584ED73C39}"/>
              </a:ext>
            </a:extLst>
          </p:cNvPr>
          <p:cNvSpPr txBox="1"/>
          <p:nvPr/>
        </p:nvSpPr>
        <p:spPr>
          <a:xfrm>
            <a:off x="35169" y="5424796"/>
            <a:ext cx="39477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5"/>
              </a:rPr>
              <a:t>https://www.cpc.ncep.noaa.gov/data/indices/wksst9120.for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787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16357" y="19205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5213838" y="3700813"/>
            <a:ext cx="3493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(~ +0.5C)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subsurface-to-surface temperature anomalies dominate from </a:t>
            </a:r>
            <a:r>
              <a:rPr lang="en-US" sz="15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140E to 150W</a:t>
            </a: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equatorial Pacific Ocean (Surface to 100 meter at depth).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557349" y="4738081"/>
            <a:ext cx="44459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400" b="1" dirty="0">
                <a:solidFill>
                  <a:srgbClr val="011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</a:t>
            </a: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subsurface temperature anomalies have extended and reached at the surface in eastern Pacific,</a:t>
            </a:r>
          </a:p>
          <a:p>
            <a:pPr marL="238115" indent="-238115" algn="just">
              <a:buFont typeface="Wingdings" pitchFamily="2" charset="2"/>
              <a:buChar char="ü"/>
            </a:pPr>
            <a:r>
              <a:rPr lang="en-US" sz="1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Around 160W, cold subsurface strengthens compared to the previous month.</a:t>
            </a:r>
          </a:p>
        </p:txBody>
      </p:sp>
      <p:pic>
        <p:nvPicPr>
          <p:cNvPr id="3" name="Picture 2" descr="wkteq_xz.gif">
            <a:extLst>
              <a:ext uri="{FF2B5EF4-FFF2-40B4-BE49-F238E27FC236}">
                <a16:creationId xmlns:a16="http://schemas.microsoft.com/office/drawing/2014/main" id="{8FD0D442-FC2D-57AD-D5E8-4BBDCD45B7ED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t="3200" r="4981" b="47596"/>
          <a:stretch/>
        </p:blipFill>
        <p:spPr>
          <a:xfrm>
            <a:off x="23448" y="460987"/>
            <a:ext cx="4297680" cy="25603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EDC59-D252-7900-8A85-F79D9EBF8BDE}"/>
              </a:ext>
            </a:extLst>
          </p:cNvPr>
          <p:cNvSpPr txBox="1"/>
          <p:nvPr/>
        </p:nvSpPr>
        <p:spPr>
          <a:xfrm>
            <a:off x="2710960" y="2284335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May, 2024</a:t>
            </a:r>
          </a:p>
        </p:txBody>
      </p:sp>
      <p:pic>
        <p:nvPicPr>
          <p:cNvPr id="10" name="Picture 9" descr="wkteq_xz.gif">
            <a:extLst>
              <a:ext uri="{FF2B5EF4-FFF2-40B4-BE49-F238E27FC236}">
                <a16:creationId xmlns:a16="http://schemas.microsoft.com/office/drawing/2014/main" id="{13EF7442-5E15-994A-B95E-0CA0F8B5CA2D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697" r="4843" b="47881"/>
          <a:stretch/>
        </p:blipFill>
        <p:spPr>
          <a:xfrm>
            <a:off x="26376" y="3074059"/>
            <a:ext cx="4297680" cy="256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736193-10F0-72E2-EB4F-EE3678BBE181}"/>
              </a:ext>
            </a:extLst>
          </p:cNvPr>
          <p:cNvSpPr txBox="1"/>
          <p:nvPr/>
        </p:nvSpPr>
        <p:spPr>
          <a:xfrm>
            <a:off x="2702168" y="4895108"/>
            <a:ext cx="1570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June, 2024</a:t>
            </a:r>
          </a:p>
        </p:txBody>
      </p:sp>
      <p:pic>
        <p:nvPicPr>
          <p:cNvPr id="5" name="Picture 4" descr="wkteq_xz.gif">
            <a:extLst>
              <a:ext uri="{FF2B5EF4-FFF2-40B4-BE49-F238E27FC236}">
                <a16:creationId xmlns:a16="http://schemas.microsoft.com/office/drawing/2014/main" id="{3C8517AC-549C-8017-0F7E-2CA8395616F0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488" t="4655" r="4541"/>
          <a:stretch/>
        </p:blipFill>
        <p:spPr>
          <a:xfrm>
            <a:off x="5138603" y="24650"/>
            <a:ext cx="3566160" cy="3657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0F1CFF-5FCB-A45A-6B5C-4102DD0D426D}"/>
              </a:ext>
            </a:extLst>
          </p:cNvPr>
          <p:cNvSpPr/>
          <p:nvPr/>
        </p:nvSpPr>
        <p:spPr>
          <a:xfrm>
            <a:off x="2022231" y="3587259"/>
            <a:ext cx="679937" cy="621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835F29-39C3-1A4C-8E1E-B829A202A8A2}"/>
              </a:ext>
            </a:extLst>
          </p:cNvPr>
          <p:cNvSpPr/>
          <p:nvPr/>
        </p:nvSpPr>
        <p:spPr>
          <a:xfrm>
            <a:off x="6685085" y="354107"/>
            <a:ext cx="679937" cy="62138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D161F2-CA06-C009-F0C8-CCB5B1968017}"/>
              </a:ext>
            </a:extLst>
          </p:cNvPr>
          <p:cNvSpPr txBox="1"/>
          <p:nvPr/>
        </p:nvSpPr>
        <p:spPr>
          <a:xfrm>
            <a:off x="5224018" y="1107633"/>
            <a:ext cx="3813622" cy="2951064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reaching peak levels in April and May 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negative anomalies have shown a trend towards warmer temperatures.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of early-July 2024, negative anomalies have started to recover.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73B1C-CDC7-89E8-3585-70A5724843FA}"/>
              </a:ext>
            </a:extLst>
          </p:cNvPr>
          <p:cNvSpPr txBox="1"/>
          <p:nvPr/>
        </p:nvSpPr>
        <p:spPr>
          <a:xfrm>
            <a:off x="25149" y="45581"/>
            <a:ext cx="76007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11893"/>
                </a:solidFill>
              </a:rPr>
              <a:t>What is the underwater conversation?</a:t>
            </a:r>
            <a:endParaRPr lang="en-US" sz="2400" b="1" dirty="0">
              <a:solidFill>
                <a:srgbClr val="011893"/>
              </a:solidFill>
              <a:highlight>
                <a:srgbClr val="FFFF00"/>
              </a:highlight>
            </a:endParaRPr>
          </a:p>
        </p:txBody>
      </p:sp>
      <p:pic>
        <p:nvPicPr>
          <p:cNvPr id="2" name="Picture 1" descr="heat-last-year.gif">
            <a:extLst>
              <a:ext uri="{FF2B5EF4-FFF2-40B4-BE49-F238E27FC236}">
                <a16:creationId xmlns:a16="http://schemas.microsoft.com/office/drawing/2014/main" id="{9CBF7424-787E-6925-71E5-C04C7B539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8" t="5848" r="10295" b="60313"/>
          <a:stretch/>
        </p:blipFill>
        <p:spPr>
          <a:xfrm>
            <a:off x="25149" y="783090"/>
            <a:ext cx="5119506" cy="386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29616"/>
            <a:ext cx="8641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Lower-Level Winds </a:t>
            </a:r>
            <a:r>
              <a:rPr lang="en-US" sz="2400" b="1" dirty="0">
                <a:solidFill>
                  <a:srgbClr val="00B050"/>
                </a:solidFill>
              </a:rPr>
              <a:t>(Blowing slightly stronger in Central Pacific)</a:t>
            </a:r>
          </a:p>
        </p:txBody>
      </p:sp>
      <p:pic>
        <p:nvPicPr>
          <p:cNvPr id="2" name="Picture 1" descr="sst_wind_5day_drupal.png">
            <a:extLst>
              <a:ext uri="{FF2B5EF4-FFF2-40B4-BE49-F238E27FC236}">
                <a16:creationId xmlns:a16="http://schemas.microsoft.com/office/drawing/2014/main" id="{679DF2FA-E7C9-B4AC-30F4-424E02608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" y="1015825"/>
            <a:ext cx="902368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757133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4" y="3240"/>
            <a:ext cx="493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 </a:t>
            </a:r>
            <a:r>
              <a:rPr lang="en-US" sz="2400" b="1" dirty="0">
                <a:solidFill>
                  <a:srgbClr val="00B0F0"/>
                </a:solidFill>
                <a:sym typeface="Wingdings" pitchFamily="2" charset="2"/>
              </a:rPr>
              <a:t>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ENSO Neutral</a:t>
            </a:r>
            <a:r>
              <a:rPr lang="en-US" sz="2400" b="1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ADCAE1-1F9C-5F49-F89F-462F44979ECB}"/>
              </a:ext>
            </a:extLst>
          </p:cNvPr>
          <p:cNvSpPr txBox="1"/>
          <p:nvPr/>
        </p:nvSpPr>
        <p:spPr>
          <a:xfrm>
            <a:off x="20663" y="1427255"/>
            <a:ext cx="3156645" cy="2031325"/>
          </a:xfrm>
          <a:prstGeom prst="rect">
            <a:avLst/>
          </a:prstGeom>
          <a:solidFill>
            <a:schemeClr val="bg1"/>
          </a:solidFill>
          <a:ln>
            <a:solidFill>
              <a:srgbClr val="94165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SOI values is in ENSO-neutral range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June, 2024 it is 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Equatorial-SOI is also in ENSO-neutral range,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June, 2024 it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8FD86-EB89-B113-2EB0-CC61B6513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909" y="834237"/>
            <a:ext cx="5819183" cy="391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3563</TotalTime>
  <Words>1015</Words>
  <Application>Microsoft Macintosh PowerPoint</Application>
  <PresentationFormat>On-screen Show (16:10)</PresentationFormat>
  <Paragraphs>113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255</cp:revision>
  <dcterms:created xsi:type="dcterms:W3CDTF">2022-09-08T16:50:36Z</dcterms:created>
  <dcterms:modified xsi:type="dcterms:W3CDTF">2024-07-17T16:05:48Z</dcterms:modified>
</cp:coreProperties>
</file>