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83" r:id="rId2"/>
    <p:sldId id="285" r:id="rId3"/>
    <p:sldId id="382" r:id="rId4"/>
    <p:sldId id="371" r:id="rId5"/>
    <p:sldId id="289" r:id="rId6"/>
    <p:sldId id="383" r:id="rId7"/>
    <p:sldId id="355" r:id="rId8"/>
    <p:sldId id="380" r:id="rId9"/>
    <p:sldId id="261" r:id="rId10"/>
    <p:sldId id="374" r:id="rId11"/>
    <p:sldId id="378" r:id="rId12"/>
    <p:sldId id="384" r:id="rId13"/>
    <p:sldId id="385" r:id="rId14"/>
    <p:sldId id="386" r:id="rId15"/>
    <p:sldId id="387" r:id="rId16"/>
    <p:sldId id="381" r:id="rId17"/>
    <p:sldId id="267" r:id="rId18"/>
    <p:sldId id="373" r:id="rId19"/>
    <p:sldId id="331" r:id="rId20"/>
    <p:sldId id="271" r:id="rId21"/>
    <p:sldId id="272" r:id="rId22"/>
    <p:sldId id="273" r:id="rId23"/>
    <p:sldId id="379" r:id="rId24"/>
    <p:sldId id="274" r:id="rId25"/>
    <p:sldId id="275" r:id="rId26"/>
    <p:sldId id="276" r:id="rId27"/>
    <p:sldId id="277" r:id="rId28"/>
    <p:sldId id="365" r:id="rId29"/>
    <p:sldId id="280" r:id="rId30"/>
    <p:sldId id="281" r:id="rId31"/>
    <p:sldId id="282" r:id="rId32"/>
    <p:sldId id="31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9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246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CE920-7FFE-134D-A8D6-DC7316E6CF23}" type="datetimeFigureOut">
              <a:rPr lang="en-US" smtClean="0"/>
              <a:t>7/20/23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E272E-947B-C84D-BED1-45ED465B0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74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en.wikipedia.org/wiki/Weakest_Link_(American_game_show)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m.gov.au/climate/enso/#tabs=Overview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7D42727-7D54-F041-A0CD-752663A2960C}"/>
              </a:ext>
            </a:extLst>
          </p:cNvPr>
          <p:cNvGrpSpPr/>
          <p:nvPr/>
        </p:nvGrpSpPr>
        <p:grpSpPr>
          <a:xfrm>
            <a:off x="0" y="-6"/>
            <a:ext cx="9144000" cy="6858000"/>
            <a:chOff x="182880" y="182880"/>
            <a:chExt cx="8534400" cy="6400800"/>
          </a:xfrm>
        </p:grpSpPr>
        <p:pic>
          <p:nvPicPr>
            <p:cNvPr id="2" name="Picture 1" descr="IRITemplate_may201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82880"/>
              <a:ext cx="8534400" cy="6400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8C44B9-764F-014A-BFF7-FBDD1FAD95B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801" y="5659831"/>
              <a:ext cx="3200400" cy="9144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DAEE038-9212-DB47-AD02-A8FC216A1F07}"/>
              </a:ext>
            </a:extLst>
          </p:cNvPr>
          <p:cNvSpPr/>
          <p:nvPr/>
        </p:nvSpPr>
        <p:spPr>
          <a:xfrm>
            <a:off x="6530" y="-62"/>
            <a:ext cx="9144000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7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spc="1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Helvetica" charset="0"/>
              </a:rPr>
              <a:t>ENSO and Climate Outlook in </a:t>
            </a:r>
          </a:p>
          <a:p>
            <a:pPr>
              <a:defRPr/>
            </a:pPr>
            <a:r>
              <a:rPr lang="en-US" sz="3600" b="1" spc="1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Helvetica" charset="0"/>
              </a:rPr>
              <a:t>July,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F98BF6-C0C0-1248-A8A1-D293EB7C691A}"/>
              </a:ext>
            </a:extLst>
          </p:cNvPr>
          <p:cNvSpPr txBox="1"/>
          <p:nvPr/>
        </p:nvSpPr>
        <p:spPr>
          <a:xfrm>
            <a:off x="21736" y="4579671"/>
            <a:ext cx="52107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Jeffrey </a:t>
            </a:r>
            <a:r>
              <a:rPr lang="en-US" sz="1400" b="1" dirty="0" err="1">
                <a:solidFill>
                  <a:schemeClr val="bg2">
                    <a:lumMod val="90000"/>
                  </a:schemeClr>
                </a:solidFill>
              </a:rPr>
              <a:t>Turmelle</a:t>
            </a:r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 and Jing Yuan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: forecast processing and web updates</a:t>
            </a:r>
          </a:p>
          <a:p>
            <a:r>
              <a:rPr lang="en-US" sz="1400" b="1" dirty="0" err="1">
                <a:solidFill>
                  <a:schemeClr val="bg2">
                    <a:lumMod val="90000"/>
                  </a:schemeClr>
                </a:solidFill>
              </a:rPr>
              <a:t>Cuihua</a:t>
            </a:r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 Li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: Draft PowerPoint development</a:t>
            </a:r>
          </a:p>
          <a:p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IRI’s Climate Group, led by Dr. Andrew Robertson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: </a:t>
            </a:r>
            <a:br>
              <a:rPr lang="en-US" sz="1400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Forecast system development, ongoing innovation, and verification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026269D-456A-E438-5D8A-893F34ABE8E1}"/>
              </a:ext>
            </a:extLst>
          </p:cNvPr>
          <p:cNvSpPr txBox="1">
            <a:spLocks/>
          </p:cNvSpPr>
          <p:nvPr/>
        </p:nvSpPr>
        <p:spPr>
          <a:xfrm>
            <a:off x="21736" y="2565184"/>
            <a:ext cx="3635864" cy="164016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9758">
              <a:spcBef>
                <a:spcPts val="300"/>
              </a:spcBef>
              <a:buNone/>
              <a:defRPr sz="3570" b="1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40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M. </a:t>
            </a:r>
            <a:r>
              <a:rPr lang="en-US" sz="4000" b="1" dirty="0" err="1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Azhar</a:t>
            </a:r>
            <a:r>
              <a:rPr lang="en-US" sz="40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 Ehsan</a:t>
            </a:r>
          </a:p>
          <a:p>
            <a:pPr marL="0" indent="0" defTabSz="349758">
              <a:spcBef>
                <a:spcPts val="300"/>
              </a:spcBef>
              <a:buNone/>
              <a:defRPr sz="3570" b="1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357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 </a:t>
            </a:r>
            <a:r>
              <a:rPr lang="en-US" sz="17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(</a:t>
            </a:r>
            <a:r>
              <a:rPr lang="en-US" sz="1700" b="1" dirty="0" err="1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azhar@iri.columbia.edu</a:t>
            </a:r>
            <a:r>
              <a:rPr lang="en-US" sz="17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)</a:t>
            </a:r>
          </a:p>
          <a:p>
            <a:pPr marL="0" indent="0" defTabSz="349758">
              <a:spcBef>
                <a:spcPts val="225"/>
              </a:spcBef>
              <a:buNone/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2550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Associate Research Scientist</a:t>
            </a:r>
          </a:p>
          <a:p>
            <a:pPr marL="0" indent="0" defTabSz="349758">
              <a:spcBef>
                <a:spcPts val="225"/>
              </a:spcBef>
              <a:buNone/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2550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IRI ENSO and Climate Forecast Lead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5ACEEF-B87D-7F45-9CAE-27B5B3467880}"/>
              </a:ext>
            </a:extLst>
          </p:cNvPr>
          <p:cNvSpPr txBox="1"/>
          <p:nvPr/>
        </p:nvSpPr>
        <p:spPr>
          <a:xfrm>
            <a:off x="4465798" y="6611124"/>
            <a:ext cx="46508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4"/>
              </a:rPr>
              <a:t>https://en.wikipedia.org/wiki/Weakest_Link_(American_game_show)</a:t>
            </a:r>
            <a:endParaRPr lang="en-US" sz="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6BC532-1728-4898-AE80-7659AC49A9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8"/>
          <a:stretch/>
        </p:blipFill>
        <p:spPr>
          <a:xfrm>
            <a:off x="4183117" y="1207899"/>
            <a:ext cx="4908329" cy="2936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8E2996-971A-29B3-6BE3-96A01FF53DC0}"/>
              </a:ext>
            </a:extLst>
          </p:cNvPr>
          <p:cNvSpPr txBox="1"/>
          <p:nvPr/>
        </p:nvSpPr>
        <p:spPr>
          <a:xfrm>
            <a:off x="50276" y="59802"/>
            <a:ext cx="330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Most recent OLR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06C2A-85FB-5D3B-9DE3-304BC9E005A5}"/>
              </a:ext>
            </a:extLst>
          </p:cNvPr>
          <p:cNvSpPr txBox="1"/>
          <p:nvPr/>
        </p:nvSpPr>
        <p:spPr>
          <a:xfrm>
            <a:off x="8236" y="3481443"/>
            <a:ext cx="31546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40FF"/>
                </a:solidFill>
              </a:rPr>
              <a:t>Highlights:</a:t>
            </a:r>
            <a:endParaRPr lang="en-US" dirty="0"/>
          </a:p>
          <a:p>
            <a:r>
              <a:rPr lang="en-US" dirty="0"/>
              <a:t>From beginning of year 2023, we are seeing convection that are crossing the Maritime Continent region.</a:t>
            </a:r>
          </a:p>
          <a:p>
            <a:r>
              <a:rPr lang="en-US" dirty="0"/>
              <a:t>High cloudiness over Dateline (west of it)</a:t>
            </a:r>
          </a:p>
        </p:txBody>
      </p:sp>
      <p:pic>
        <p:nvPicPr>
          <p:cNvPr id="3" name="Picture 2" descr="olra_c.gif">
            <a:extLst>
              <a:ext uri="{FF2B5EF4-FFF2-40B4-BE49-F238E27FC236}">
                <a16:creationId xmlns:a16="http://schemas.microsoft.com/office/drawing/2014/main" id="{C00D2D83-016C-8831-CDF8-3DF31FB40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87"/>
          <a:stretch/>
        </p:blipFill>
        <p:spPr>
          <a:xfrm>
            <a:off x="3162844" y="164902"/>
            <a:ext cx="5914037" cy="661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8E2996-971A-29B3-6BE3-96A01FF53DC0}"/>
              </a:ext>
            </a:extLst>
          </p:cNvPr>
          <p:cNvSpPr txBox="1"/>
          <p:nvPr/>
        </p:nvSpPr>
        <p:spPr>
          <a:xfrm>
            <a:off x="50276" y="59802"/>
            <a:ext cx="3859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Most recent Precipitation</a:t>
            </a:r>
          </a:p>
        </p:txBody>
      </p:sp>
      <p:pic>
        <p:nvPicPr>
          <p:cNvPr id="2" name="Picture 1" descr="pr_season.gif">
            <a:extLst>
              <a:ext uri="{FF2B5EF4-FFF2-40B4-BE49-F238E27FC236}">
                <a16:creationId xmlns:a16="http://schemas.microsoft.com/office/drawing/2014/main" id="{47B4E76F-6933-1A54-7F4E-65FC6739A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36" y="445636"/>
            <a:ext cx="8229600" cy="3200400"/>
          </a:xfrm>
          <a:prstGeom prst="rect">
            <a:avLst/>
          </a:prstGeom>
        </p:spPr>
      </p:pic>
      <p:pic>
        <p:nvPicPr>
          <p:cNvPr id="6" name="Picture 5" descr="pr_anom.gif">
            <a:extLst>
              <a:ext uri="{FF2B5EF4-FFF2-40B4-BE49-F238E27FC236}">
                <a16:creationId xmlns:a16="http://schemas.microsoft.com/office/drawing/2014/main" id="{9A390C76-D58E-0DBC-8A9E-F7226961E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36" y="3646036"/>
            <a:ext cx="8229600" cy="32004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092CF10F-22FC-39EB-4559-C8CB1F8F7194}"/>
              </a:ext>
            </a:extLst>
          </p:cNvPr>
          <p:cNvSpPr/>
          <p:nvPr/>
        </p:nvSpPr>
        <p:spPr>
          <a:xfrm>
            <a:off x="2806262" y="4319752"/>
            <a:ext cx="803651" cy="830317"/>
          </a:xfrm>
          <a:custGeom>
            <a:avLst/>
            <a:gdLst>
              <a:gd name="connsiteX0" fmla="*/ 493986 w 803651"/>
              <a:gd name="connsiteY0" fmla="*/ 0 h 830317"/>
              <a:gd name="connsiteX1" fmla="*/ 420414 w 803651"/>
              <a:gd name="connsiteY1" fmla="*/ 21020 h 830317"/>
              <a:gd name="connsiteX2" fmla="*/ 388883 w 803651"/>
              <a:gd name="connsiteY2" fmla="*/ 31531 h 830317"/>
              <a:gd name="connsiteX3" fmla="*/ 336331 w 803651"/>
              <a:gd name="connsiteY3" fmla="*/ 63062 h 830317"/>
              <a:gd name="connsiteX4" fmla="*/ 283779 w 803651"/>
              <a:gd name="connsiteY4" fmla="*/ 115614 h 830317"/>
              <a:gd name="connsiteX5" fmla="*/ 231228 w 803651"/>
              <a:gd name="connsiteY5" fmla="*/ 157655 h 830317"/>
              <a:gd name="connsiteX6" fmla="*/ 157655 w 803651"/>
              <a:gd name="connsiteY6" fmla="*/ 189186 h 830317"/>
              <a:gd name="connsiteX7" fmla="*/ 94593 w 803651"/>
              <a:gd name="connsiteY7" fmla="*/ 241738 h 830317"/>
              <a:gd name="connsiteX8" fmla="*/ 52552 w 803651"/>
              <a:gd name="connsiteY8" fmla="*/ 315310 h 830317"/>
              <a:gd name="connsiteX9" fmla="*/ 31531 w 803651"/>
              <a:gd name="connsiteY9" fmla="*/ 399393 h 830317"/>
              <a:gd name="connsiteX10" fmla="*/ 21021 w 803651"/>
              <a:gd name="connsiteY10" fmla="*/ 441434 h 830317"/>
              <a:gd name="connsiteX11" fmla="*/ 0 w 803651"/>
              <a:gd name="connsiteY11" fmla="*/ 620110 h 830317"/>
              <a:gd name="connsiteX12" fmla="*/ 10510 w 803651"/>
              <a:gd name="connsiteY12" fmla="*/ 767255 h 830317"/>
              <a:gd name="connsiteX13" fmla="*/ 105104 w 803651"/>
              <a:gd name="connsiteY13" fmla="*/ 819807 h 830317"/>
              <a:gd name="connsiteX14" fmla="*/ 136635 w 803651"/>
              <a:gd name="connsiteY14" fmla="*/ 830317 h 830317"/>
              <a:gd name="connsiteX15" fmla="*/ 283779 w 803651"/>
              <a:gd name="connsiteY15" fmla="*/ 819807 h 830317"/>
              <a:gd name="connsiteX16" fmla="*/ 378372 w 803651"/>
              <a:gd name="connsiteY16" fmla="*/ 767255 h 830317"/>
              <a:gd name="connsiteX17" fmla="*/ 451945 w 803651"/>
              <a:gd name="connsiteY17" fmla="*/ 714703 h 830317"/>
              <a:gd name="connsiteX18" fmla="*/ 483476 w 803651"/>
              <a:gd name="connsiteY18" fmla="*/ 672662 h 830317"/>
              <a:gd name="connsiteX19" fmla="*/ 525517 w 803651"/>
              <a:gd name="connsiteY19" fmla="*/ 641131 h 830317"/>
              <a:gd name="connsiteX20" fmla="*/ 588579 w 803651"/>
              <a:gd name="connsiteY20" fmla="*/ 578069 h 830317"/>
              <a:gd name="connsiteX21" fmla="*/ 609600 w 803651"/>
              <a:gd name="connsiteY21" fmla="*/ 546538 h 830317"/>
              <a:gd name="connsiteX22" fmla="*/ 641131 w 803651"/>
              <a:gd name="connsiteY22" fmla="*/ 515007 h 830317"/>
              <a:gd name="connsiteX23" fmla="*/ 651641 w 803651"/>
              <a:gd name="connsiteY23" fmla="*/ 483476 h 830317"/>
              <a:gd name="connsiteX24" fmla="*/ 683172 w 803651"/>
              <a:gd name="connsiteY24" fmla="*/ 441434 h 830317"/>
              <a:gd name="connsiteX25" fmla="*/ 704193 w 803651"/>
              <a:gd name="connsiteY25" fmla="*/ 409903 h 830317"/>
              <a:gd name="connsiteX26" fmla="*/ 735724 w 803651"/>
              <a:gd name="connsiteY26" fmla="*/ 336331 h 830317"/>
              <a:gd name="connsiteX27" fmla="*/ 756745 w 803651"/>
              <a:gd name="connsiteY27" fmla="*/ 294289 h 830317"/>
              <a:gd name="connsiteX28" fmla="*/ 767255 w 803651"/>
              <a:gd name="connsiteY28" fmla="*/ 262758 h 830317"/>
              <a:gd name="connsiteX29" fmla="*/ 788276 w 803651"/>
              <a:gd name="connsiteY29" fmla="*/ 231227 h 830317"/>
              <a:gd name="connsiteX30" fmla="*/ 788276 w 803651"/>
              <a:gd name="connsiteY30" fmla="*/ 105103 h 830317"/>
              <a:gd name="connsiteX31" fmla="*/ 725214 w 803651"/>
              <a:gd name="connsiteY31" fmla="*/ 73572 h 830317"/>
              <a:gd name="connsiteX32" fmla="*/ 693683 w 803651"/>
              <a:gd name="connsiteY32" fmla="*/ 52551 h 830317"/>
              <a:gd name="connsiteX33" fmla="*/ 662152 w 803651"/>
              <a:gd name="connsiteY33" fmla="*/ 42041 h 830317"/>
              <a:gd name="connsiteX34" fmla="*/ 641131 w 803651"/>
              <a:gd name="connsiteY34" fmla="*/ 31531 h 83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3651" h="830317">
                <a:moveTo>
                  <a:pt x="493986" y="0"/>
                </a:moveTo>
                <a:lnTo>
                  <a:pt x="420414" y="21020"/>
                </a:lnTo>
                <a:cubicBezTo>
                  <a:pt x="409802" y="24204"/>
                  <a:pt x="398792" y="26576"/>
                  <a:pt x="388883" y="31531"/>
                </a:cubicBezTo>
                <a:cubicBezTo>
                  <a:pt x="370611" y="40667"/>
                  <a:pt x="353848" y="52552"/>
                  <a:pt x="336331" y="63062"/>
                </a:cubicBezTo>
                <a:cubicBezTo>
                  <a:pt x="303632" y="112110"/>
                  <a:pt x="330492" y="80579"/>
                  <a:pt x="283779" y="115614"/>
                </a:cubicBezTo>
                <a:cubicBezTo>
                  <a:pt x="265833" y="129074"/>
                  <a:pt x="249893" y="145212"/>
                  <a:pt x="231228" y="157655"/>
                </a:cubicBezTo>
                <a:cubicBezTo>
                  <a:pt x="205252" y="174973"/>
                  <a:pt x="185684" y="179843"/>
                  <a:pt x="157655" y="189186"/>
                </a:cubicBezTo>
                <a:cubicBezTo>
                  <a:pt x="126652" y="209855"/>
                  <a:pt x="119883" y="211391"/>
                  <a:pt x="94593" y="241738"/>
                </a:cubicBezTo>
                <a:cubicBezTo>
                  <a:pt x="81778" y="257116"/>
                  <a:pt x="58264" y="298174"/>
                  <a:pt x="52552" y="315310"/>
                </a:cubicBezTo>
                <a:cubicBezTo>
                  <a:pt x="43416" y="342718"/>
                  <a:pt x="38538" y="371365"/>
                  <a:pt x="31531" y="399393"/>
                </a:cubicBezTo>
                <a:cubicBezTo>
                  <a:pt x="28028" y="413407"/>
                  <a:pt x="22813" y="427101"/>
                  <a:pt x="21021" y="441434"/>
                </a:cubicBezTo>
                <a:cubicBezTo>
                  <a:pt x="6575" y="556997"/>
                  <a:pt x="13629" y="497444"/>
                  <a:pt x="0" y="620110"/>
                </a:cubicBezTo>
                <a:cubicBezTo>
                  <a:pt x="3503" y="669158"/>
                  <a:pt x="-753" y="719389"/>
                  <a:pt x="10510" y="767255"/>
                </a:cubicBezTo>
                <a:cubicBezTo>
                  <a:pt x="18544" y="801399"/>
                  <a:pt x="86325" y="813547"/>
                  <a:pt x="105104" y="819807"/>
                </a:cubicBezTo>
                <a:lnTo>
                  <a:pt x="136635" y="830317"/>
                </a:lnTo>
                <a:cubicBezTo>
                  <a:pt x="185683" y="826814"/>
                  <a:pt x="234943" y="825553"/>
                  <a:pt x="283779" y="819807"/>
                </a:cubicBezTo>
                <a:cubicBezTo>
                  <a:pt x="317472" y="815843"/>
                  <a:pt x="355814" y="782293"/>
                  <a:pt x="378372" y="767255"/>
                </a:cubicBezTo>
                <a:cubicBezTo>
                  <a:pt x="396277" y="755318"/>
                  <a:pt x="438906" y="727742"/>
                  <a:pt x="451945" y="714703"/>
                </a:cubicBezTo>
                <a:cubicBezTo>
                  <a:pt x="464331" y="702317"/>
                  <a:pt x="471090" y="685048"/>
                  <a:pt x="483476" y="672662"/>
                </a:cubicBezTo>
                <a:cubicBezTo>
                  <a:pt x="495862" y="660276"/>
                  <a:pt x="513131" y="653518"/>
                  <a:pt x="525517" y="641131"/>
                </a:cubicBezTo>
                <a:cubicBezTo>
                  <a:pt x="603734" y="562913"/>
                  <a:pt x="514273" y="627605"/>
                  <a:pt x="588579" y="578069"/>
                </a:cubicBezTo>
                <a:cubicBezTo>
                  <a:pt x="595586" y="567559"/>
                  <a:pt x="601513" y="556242"/>
                  <a:pt x="609600" y="546538"/>
                </a:cubicBezTo>
                <a:cubicBezTo>
                  <a:pt x="619116" y="535119"/>
                  <a:pt x="632886" y="527375"/>
                  <a:pt x="641131" y="515007"/>
                </a:cubicBezTo>
                <a:cubicBezTo>
                  <a:pt x="647276" y="505789"/>
                  <a:pt x="646144" y="493095"/>
                  <a:pt x="651641" y="483476"/>
                </a:cubicBezTo>
                <a:cubicBezTo>
                  <a:pt x="660332" y="468267"/>
                  <a:pt x="672990" y="455689"/>
                  <a:pt x="683172" y="441434"/>
                </a:cubicBezTo>
                <a:cubicBezTo>
                  <a:pt x="690514" y="431155"/>
                  <a:pt x="697926" y="420871"/>
                  <a:pt x="704193" y="409903"/>
                </a:cubicBezTo>
                <a:cubicBezTo>
                  <a:pt x="744033" y="340185"/>
                  <a:pt x="710456" y="395289"/>
                  <a:pt x="735724" y="336331"/>
                </a:cubicBezTo>
                <a:cubicBezTo>
                  <a:pt x="741896" y="321930"/>
                  <a:pt x="750573" y="308690"/>
                  <a:pt x="756745" y="294289"/>
                </a:cubicBezTo>
                <a:cubicBezTo>
                  <a:pt x="761109" y="284106"/>
                  <a:pt x="762300" y="272667"/>
                  <a:pt x="767255" y="262758"/>
                </a:cubicBezTo>
                <a:cubicBezTo>
                  <a:pt x="772904" y="251460"/>
                  <a:pt x="781269" y="241737"/>
                  <a:pt x="788276" y="231227"/>
                </a:cubicBezTo>
                <a:cubicBezTo>
                  <a:pt x="804364" y="182961"/>
                  <a:pt x="812763" y="172444"/>
                  <a:pt x="788276" y="105103"/>
                </a:cubicBezTo>
                <a:cubicBezTo>
                  <a:pt x="782655" y="89646"/>
                  <a:pt x="737919" y="77807"/>
                  <a:pt x="725214" y="73572"/>
                </a:cubicBezTo>
                <a:cubicBezTo>
                  <a:pt x="714704" y="66565"/>
                  <a:pt x="704981" y="58200"/>
                  <a:pt x="693683" y="52551"/>
                </a:cubicBezTo>
                <a:cubicBezTo>
                  <a:pt x="683774" y="47596"/>
                  <a:pt x="672438" y="46155"/>
                  <a:pt x="662152" y="42041"/>
                </a:cubicBezTo>
                <a:cubicBezTo>
                  <a:pt x="654878" y="39132"/>
                  <a:pt x="648138" y="35034"/>
                  <a:pt x="641131" y="3153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B7560-F632-B13C-1F7E-1AADE94D010D}"/>
              </a:ext>
            </a:extLst>
          </p:cNvPr>
          <p:cNvSpPr txBox="1"/>
          <p:nvPr/>
        </p:nvSpPr>
        <p:spPr>
          <a:xfrm>
            <a:off x="2585548" y="3710156"/>
            <a:ext cx="19023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Path of </a:t>
            </a:r>
            <a:r>
              <a:rPr lang="en-US" sz="1400" dirty="0" err="1"/>
              <a:t>Biparjoy</a:t>
            </a:r>
            <a:endParaRPr lang="en-US" sz="1400" dirty="0"/>
          </a:p>
          <a:p>
            <a:pPr algn="ctr"/>
            <a:r>
              <a:rPr lang="en-US" sz="1400" dirty="0"/>
              <a:t>(6-19 June)</a:t>
            </a:r>
          </a:p>
        </p:txBody>
      </p:sp>
    </p:spTree>
    <p:extLst>
      <p:ext uri="{BB962C8B-B14F-4D97-AF65-F5344CB8AC3E}">
        <p14:creationId xmlns:p14="http://schemas.microsoft.com/office/powerpoint/2010/main" val="305654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E8B3A-E5CA-96A6-BFEA-F77D3A20C59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316014"/>
            <a:ext cx="4572000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06E37-405C-1940-9284-9F91EA68C6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8"/>
          <a:stretch/>
        </p:blipFill>
        <p:spPr>
          <a:xfrm>
            <a:off x="39766" y="31530"/>
            <a:ext cx="2459419" cy="1471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DE1581-2335-17E7-FC3D-8C61DC10ED4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500701" y="52553"/>
            <a:ext cx="4572000" cy="320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70D9A9-7443-3847-0C0B-A31FA0542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652752"/>
            <a:ext cx="4571999" cy="358139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41BBE38-0222-C503-C47E-329773D839EF}"/>
              </a:ext>
            </a:extLst>
          </p:cNvPr>
          <p:cNvSpPr/>
          <p:nvPr/>
        </p:nvSpPr>
        <p:spPr>
          <a:xfrm>
            <a:off x="357354" y="2774731"/>
            <a:ext cx="987972" cy="15975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0E4934-FDE4-50F3-B582-5944E7055B97}"/>
              </a:ext>
            </a:extLst>
          </p:cNvPr>
          <p:cNvSpPr/>
          <p:nvPr/>
        </p:nvSpPr>
        <p:spPr>
          <a:xfrm>
            <a:off x="3484171" y="2133600"/>
            <a:ext cx="987972" cy="222293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B6C4A34-4318-C5BB-B95F-2AC481DC0D8F}"/>
              </a:ext>
            </a:extLst>
          </p:cNvPr>
          <p:cNvSpPr/>
          <p:nvPr/>
        </p:nvSpPr>
        <p:spPr>
          <a:xfrm>
            <a:off x="4834747" y="404653"/>
            <a:ext cx="987972" cy="222293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41937CE-E820-FA14-9827-30955B5514DD}"/>
              </a:ext>
            </a:extLst>
          </p:cNvPr>
          <p:cNvSpPr/>
          <p:nvPr/>
        </p:nvSpPr>
        <p:spPr>
          <a:xfrm>
            <a:off x="7982583" y="367872"/>
            <a:ext cx="987972" cy="222293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1EBDCC3-FC85-F152-7DAB-64DA70BF418E}"/>
              </a:ext>
            </a:extLst>
          </p:cNvPr>
          <p:cNvSpPr/>
          <p:nvPr/>
        </p:nvSpPr>
        <p:spPr>
          <a:xfrm>
            <a:off x="8071923" y="3631328"/>
            <a:ext cx="987972" cy="222293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51F1AAB-1734-EDFB-63DB-94B8B98A3403}"/>
              </a:ext>
            </a:extLst>
          </p:cNvPr>
          <p:cNvSpPr/>
          <p:nvPr/>
        </p:nvSpPr>
        <p:spPr>
          <a:xfrm>
            <a:off x="4903064" y="3636585"/>
            <a:ext cx="987972" cy="222293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5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D06E37-405C-1940-9284-9F91EA68C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8"/>
          <a:stretch/>
        </p:blipFill>
        <p:spPr>
          <a:xfrm>
            <a:off x="39766" y="31530"/>
            <a:ext cx="2459419" cy="1471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70D9A9-7443-3847-0C0B-A31FA0542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6385"/>
            <a:ext cx="3646195" cy="2856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39524D-C690-1497-B704-5D15F8C97EDB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1" b="4759"/>
          <a:stretch/>
        </p:blipFill>
        <p:spPr>
          <a:xfrm>
            <a:off x="4532237" y="2203365"/>
            <a:ext cx="4572000" cy="2179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385A7-387C-29AB-BFFD-B2E7F5CFB653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419922" y="-1176"/>
            <a:ext cx="4572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A6D807-7A3A-D37C-D3AD-C625AEE6A91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8746" y="4344576"/>
            <a:ext cx="4572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486AE0-E5F9-167D-1CA6-0553921911B6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582515" y="4420080"/>
            <a:ext cx="45720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1CE564-7896-530E-7D83-26B379173AA8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8746" y="3913522"/>
            <a:ext cx="5029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6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8E2996-971A-29B3-6BE3-96A01FF53DC0}"/>
              </a:ext>
            </a:extLst>
          </p:cNvPr>
          <p:cNvSpPr txBox="1"/>
          <p:nvPr/>
        </p:nvSpPr>
        <p:spPr>
          <a:xfrm>
            <a:off x="18746" y="7252"/>
            <a:ext cx="3859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Zonal SST Gradient in Pacific Ocean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3FEEA4-A06F-0142-4B2C-1A0FE43EC68B}"/>
              </a:ext>
            </a:extLst>
          </p:cNvPr>
          <p:cNvSpPr txBox="1"/>
          <p:nvPr/>
        </p:nvSpPr>
        <p:spPr>
          <a:xfrm>
            <a:off x="157656" y="777769"/>
            <a:ext cx="88835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l Nile" pitchFamily="2" charset="-78"/>
                <a:cs typeface="Al Nile" pitchFamily="2" charset="-78"/>
              </a:rPr>
              <a:t>The contrast in sea surface temperatures between the </a:t>
            </a:r>
            <a:r>
              <a:rPr lang="en-US" sz="2000" b="1" dirty="0">
                <a:latin typeface="Al Nile" pitchFamily="2" charset="-78"/>
                <a:cs typeface="Al Nile" pitchFamily="2" charset="-78"/>
              </a:rPr>
              <a:t>eastern (</a:t>
            </a:r>
            <a:r>
              <a:rPr lang="en-US" sz="2000" dirty="0">
                <a:solidFill>
                  <a:srgbClr val="00B0F0"/>
                </a:solidFill>
                <a:latin typeface="Al Nile" pitchFamily="2" charset="-78"/>
                <a:cs typeface="Al Nile" pitchFamily="2" charset="-78"/>
              </a:rPr>
              <a:t>coast of South America, is cooler</a:t>
            </a:r>
            <a:r>
              <a:rPr lang="en-US" sz="2000" b="1" dirty="0">
                <a:latin typeface="Al Nile" pitchFamily="2" charset="-78"/>
                <a:cs typeface="Al Nile" pitchFamily="2" charset="-78"/>
              </a:rPr>
              <a:t>)</a:t>
            </a:r>
            <a:r>
              <a:rPr lang="en-US" sz="2000" dirty="0">
                <a:latin typeface="Al Nile" pitchFamily="2" charset="-78"/>
                <a:cs typeface="Al Nile" pitchFamily="2" charset="-78"/>
              </a:rPr>
              <a:t> and </a:t>
            </a:r>
            <a:r>
              <a:rPr lang="en-US" sz="2000" b="1" dirty="0">
                <a:latin typeface="Al Nile" pitchFamily="2" charset="-78"/>
                <a:cs typeface="Al Nile" pitchFamily="2" charset="-78"/>
              </a:rPr>
              <a:t>western (</a:t>
            </a:r>
            <a:r>
              <a:rPr lang="en-US" sz="2000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Indonesia and the Philippines, is warmer</a:t>
            </a:r>
            <a:r>
              <a:rPr lang="en-US" sz="2000" b="1" dirty="0">
                <a:latin typeface="Al Nile" pitchFamily="2" charset="-78"/>
                <a:cs typeface="Al Nile" pitchFamily="2" charset="-78"/>
              </a:rPr>
              <a:t>)</a:t>
            </a:r>
            <a:r>
              <a:rPr lang="en-US" sz="2000" dirty="0">
                <a:latin typeface="Al Nile" pitchFamily="2" charset="-78"/>
                <a:cs typeface="Al Nile" pitchFamily="2" charset="-78"/>
              </a:rPr>
              <a:t> Pacific.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l Nile" pitchFamily="2" charset="-78"/>
                <a:cs typeface="Al Nile" pitchFamily="2" charset="-78"/>
              </a:rPr>
              <a:t>This temperature difference sets up the normal atmospheric circulation patterns and trade winds, which play a key role in maintaining the stability of the tropical Pacific climate.</a:t>
            </a:r>
          </a:p>
          <a:p>
            <a:endParaRPr lang="en-US" sz="2000" dirty="0">
              <a:latin typeface="Al Nile" pitchFamily="2" charset="-78"/>
              <a:cs typeface="Al Nile" pitchFamily="2" charset="-78"/>
            </a:endParaRPr>
          </a:p>
          <a:p>
            <a:r>
              <a:rPr lang="en-US" sz="2000" dirty="0">
                <a:latin typeface="Al Nile" pitchFamily="2" charset="-78"/>
                <a:cs typeface="Al Nile" pitchFamily="2" charset="-78"/>
              </a:rPr>
              <a:t>During an El Niño event, the trade winds weaken or reverse.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Al Nile" pitchFamily="2" charset="-78"/>
                <a:cs typeface="Al Nile" pitchFamily="2" charset="-78"/>
              </a:rPr>
              <a:t>The weakening of the trade winds is then associated with the establishment of a weak or reversed zonal SST gradient, with </a:t>
            </a:r>
            <a:r>
              <a:rPr lang="en-US" sz="2000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warmer waters in the east</a:t>
            </a:r>
            <a:r>
              <a:rPr lang="en-US" sz="2000" dirty="0">
                <a:latin typeface="Al Nile" pitchFamily="2" charset="-78"/>
                <a:cs typeface="Al Nile" pitchFamily="2" charset="-78"/>
              </a:rPr>
              <a:t> and </a:t>
            </a:r>
            <a:r>
              <a:rPr lang="en-US" sz="2000" dirty="0">
                <a:solidFill>
                  <a:srgbClr val="00B0F0"/>
                </a:solidFill>
                <a:latin typeface="Al Nile" pitchFamily="2" charset="-78"/>
                <a:cs typeface="Al Nile" pitchFamily="2" charset="-78"/>
              </a:rPr>
              <a:t>cooler waters in the west</a:t>
            </a:r>
            <a:r>
              <a:rPr lang="en-US" sz="2000" dirty="0">
                <a:latin typeface="Al Nile" pitchFamily="2" charset="-78"/>
                <a:cs typeface="Al Nile" pitchFamily="2" charset="-78"/>
              </a:rPr>
              <a:t>.</a:t>
            </a:r>
          </a:p>
          <a:p>
            <a:endParaRPr lang="en-US" sz="2000" dirty="0">
              <a:latin typeface="Al Nile" pitchFamily="2" charset="-78"/>
              <a:cs typeface="Al Nile" pitchFamily="2" charset="-78"/>
            </a:endParaRPr>
          </a:p>
          <a:p>
            <a:pPr algn="just"/>
            <a:r>
              <a:rPr lang="en-US" sz="2000" dirty="0">
                <a:effectLst/>
                <a:latin typeface="Al Nile" pitchFamily="2" charset="-78"/>
                <a:cs typeface="Al Nile" pitchFamily="2" charset="-78"/>
              </a:rPr>
              <a:t>If the zonal SST gradient is not established or is weak during the El Niño development phase, it can have the following impacts:</a:t>
            </a:r>
          </a:p>
          <a:p>
            <a:pPr algn="l"/>
            <a:endParaRPr lang="en-US" sz="2000" dirty="0">
              <a:effectLst/>
              <a:latin typeface="Al Nile" pitchFamily="2" charset="-78"/>
              <a:cs typeface="Al Nile" pitchFamily="2" charset="-78"/>
            </a:endParaRPr>
          </a:p>
          <a:p>
            <a:pPr marL="285750" indent="-285750" algn="l">
              <a:buFont typeface="Wingdings" pitchFamily="2" charset="2"/>
              <a:buChar char="v"/>
            </a:pPr>
            <a:r>
              <a:rPr lang="en-US" sz="2000" dirty="0">
                <a:solidFill>
                  <a:srgbClr val="FF0000"/>
                </a:solidFill>
                <a:effectLst/>
                <a:latin typeface="Al Nile" pitchFamily="2" charset="-78"/>
                <a:cs typeface="Al Nile" pitchFamily="2" charset="-78"/>
              </a:rPr>
              <a:t>Weakened El Niño,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en-US" sz="2000" dirty="0">
                <a:solidFill>
                  <a:srgbClr val="FF0000"/>
                </a:solidFill>
                <a:effectLst/>
                <a:latin typeface="Al Nile" pitchFamily="2" charset="-78"/>
                <a:cs typeface="Al Nile" pitchFamily="2" charset="-78"/>
              </a:rPr>
              <a:t>Shorter Duration,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en-US" sz="2000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 </a:t>
            </a:r>
            <a:r>
              <a:rPr lang="en-US" sz="2000" dirty="0">
                <a:solidFill>
                  <a:srgbClr val="FF0000"/>
                </a:solidFill>
                <a:effectLst/>
                <a:latin typeface="Al Nile" pitchFamily="2" charset="-78"/>
                <a:cs typeface="Al Nile" pitchFamily="2" charset="-78"/>
              </a:rPr>
              <a:t>Unpredictable Effects.</a:t>
            </a:r>
          </a:p>
        </p:txBody>
      </p:sp>
    </p:spTree>
    <p:extLst>
      <p:ext uri="{BB962C8B-B14F-4D97-AF65-F5344CB8AC3E}">
        <p14:creationId xmlns:p14="http://schemas.microsoft.com/office/powerpoint/2010/main" val="1378256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8E2996-971A-29B3-6BE3-96A01FF53DC0}"/>
              </a:ext>
            </a:extLst>
          </p:cNvPr>
          <p:cNvSpPr txBox="1"/>
          <p:nvPr/>
        </p:nvSpPr>
        <p:spPr>
          <a:xfrm>
            <a:off x="18746" y="7252"/>
            <a:ext cx="3859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Help Needed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87DA83-93BF-47C7-646E-7CEB67A30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6" y="3226676"/>
            <a:ext cx="5125138" cy="3624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90A555-69D2-CB24-78C6-1AA4E30CEA74}"/>
              </a:ext>
            </a:extLst>
          </p:cNvPr>
          <p:cNvSpPr txBox="1"/>
          <p:nvPr/>
        </p:nvSpPr>
        <p:spPr>
          <a:xfrm>
            <a:off x="18746" y="2858801"/>
            <a:ext cx="434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Longer Time Scale (Almost Zero)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5272CD-15B5-5823-A3A5-339F6F41A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062" y="3071652"/>
            <a:ext cx="2932937" cy="27615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FA3F19C-EFE9-D61C-7264-5AF54856E36D}"/>
              </a:ext>
            </a:extLst>
          </p:cNvPr>
          <p:cNvGrpSpPr/>
          <p:nvPr/>
        </p:nvGrpSpPr>
        <p:grpSpPr>
          <a:xfrm>
            <a:off x="3433264" y="306444"/>
            <a:ext cx="5703879" cy="2899469"/>
            <a:chOff x="3422754" y="54204"/>
            <a:chExt cx="5703879" cy="29732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C8E59E-FC54-E91B-4A12-13E9D86AFAA8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0553" y="54204"/>
              <a:ext cx="2926080" cy="292608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229F69-2A43-5BFD-8F41-69D625E26BAC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2754" y="101353"/>
              <a:ext cx="2926080" cy="292608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2B4FC69-1923-DEA2-0506-0BCCD7EDAF20}"/>
              </a:ext>
            </a:extLst>
          </p:cNvPr>
          <p:cNvSpPr txBox="1"/>
          <p:nvPr/>
        </p:nvSpPr>
        <p:spPr>
          <a:xfrm>
            <a:off x="4797964" y="26272"/>
            <a:ext cx="362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Shorter Time Scale (Some help)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596B0F-8717-0AF6-075E-3F6AB55CA1BF}"/>
              </a:ext>
            </a:extLst>
          </p:cNvPr>
          <p:cNvSpPr txBox="1"/>
          <p:nvPr/>
        </p:nvSpPr>
        <p:spPr>
          <a:xfrm>
            <a:off x="5367083" y="5948228"/>
            <a:ext cx="38715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MJO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is currently weak.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M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odels predicting to reach in the eastern Maritime Continent or Western Pacific region in next couple of weeks. </a:t>
            </a:r>
            <a:r>
              <a:rPr lang="en-US" sz="12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If so 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</a:rPr>
              <a:t>this helps.</a:t>
            </a:r>
            <a:endParaRPr lang="en-US" sz="1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7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58532-8AD5-D45F-97E2-4C073636ED57}"/>
              </a:ext>
            </a:extLst>
          </p:cNvPr>
          <p:cNvSpPr txBox="1"/>
          <p:nvPr/>
        </p:nvSpPr>
        <p:spPr>
          <a:xfrm>
            <a:off x="1608083" y="2228193"/>
            <a:ext cx="591732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432FF"/>
                </a:solidFill>
              </a:rPr>
              <a:t>Forecasts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Nino-34 in NMME,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IRI ENSO Plume,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Probability of Nino-34,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Global SSTs from NMME,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IRI Global </a:t>
            </a:r>
            <a:r>
              <a:rPr lang="en-US" dirty="0" err="1"/>
              <a:t>Prcp</a:t>
            </a:r>
            <a:r>
              <a:rPr lang="en-US" dirty="0"/>
              <a:t> and Temp Probabilistic Forecasts,</a:t>
            </a:r>
          </a:p>
        </p:txBody>
      </p:sp>
    </p:spTree>
    <p:extLst>
      <p:ext uri="{BB962C8B-B14F-4D97-AF65-F5344CB8AC3E}">
        <p14:creationId xmlns:p14="http://schemas.microsoft.com/office/powerpoint/2010/main" val="4026529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995F2A-7CDC-0659-E49D-1E1B52673CB9}"/>
              </a:ext>
            </a:extLst>
          </p:cNvPr>
          <p:cNvSpPr txBox="1"/>
          <p:nvPr/>
        </p:nvSpPr>
        <p:spPr>
          <a:xfrm>
            <a:off x="50276" y="59802"/>
            <a:ext cx="330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NMME’s ENSO Forecast</a:t>
            </a:r>
          </a:p>
        </p:txBody>
      </p:sp>
      <p:pic>
        <p:nvPicPr>
          <p:cNvPr id="4" name="Picture 3" descr="nino34.rescaling.NMME.png">
            <a:extLst>
              <a:ext uri="{FF2B5EF4-FFF2-40B4-BE49-F238E27FC236}">
                <a16:creationId xmlns:a16="http://schemas.microsoft.com/office/drawing/2014/main" id="{B33F1C0C-D02A-DA97-FC7E-57F5F6B42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013" y="447897"/>
            <a:ext cx="80010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45184C-5DEB-0D3C-ABDF-8BEFDA69A2E1}"/>
              </a:ext>
            </a:extLst>
          </p:cNvPr>
          <p:cNvSpPr txBox="1"/>
          <p:nvPr/>
        </p:nvSpPr>
        <p:spPr>
          <a:xfrm>
            <a:off x="61851" y="25075"/>
            <a:ext cx="8504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IRI’s ENSO Forecast </a:t>
            </a:r>
            <a:r>
              <a:rPr lang="en-US" sz="2400" b="1" dirty="0">
                <a:solidFill>
                  <a:srgbClr val="FF0000"/>
                </a:solidFill>
              </a:rPr>
              <a:t>July, 2023</a:t>
            </a:r>
            <a:r>
              <a:rPr lang="en-US" sz="2400" b="1" dirty="0">
                <a:solidFill>
                  <a:srgbClr val="FF0000"/>
                </a:solidFill>
                <a:highlight>
                  <a:srgbClr val="000000"/>
                </a:highlight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AEA6E4-4593-E079-C635-26F06776FD71}"/>
              </a:ext>
            </a:extLst>
          </p:cNvPr>
          <p:cNvSpPr txBox="1"/>
          <p:nvPr/>
        </p:nvSpPr>
        <p:spPr>
          <a:xfrm>
            <a:off x="31546" y="4655016"/>
            <a:ext cx="8681530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40FF"/>
                </a:solidFill>
              </a:rPr>
              <a:t>Highlights: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A lot of spread in Amplitude (Weak to very Strong event)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Dynamical Models shows stronger warming as compared to Statistical models.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Some statistical models even telling us a different story just after Autumn of 2023 like IAP-NN, UCLA-TCD, LDEO.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6D8B56-B658-D8C3-D4E0-9AE1E60706E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76807"/>
            <a:ext cx="64008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62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89D84FA-B21C-A885-6ABD-E5A3D16730A5}"/>
              </a:ext>
            </a:extLst>
          </p:cNvPr>
          <p:cNvSpPr txBox="1"/>
          <p:nvPr/>
        </p:nvSpPr>
        <p:spPr>
          <a:xfrm>
            <a:off x="61851" y="25075"/>
            <a:ext cx="631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IRI’s ENSO Forecast </a:t>
            </a:r>
            <a:r>
              <a:rPr lang="en-US" sz="2400" b="1" dirty="0">
                <a:solidFill>
                  <a:srgbClr val="FF0000"/>
                </a:solidFill>
              </a:rPr>
              <a:t>(July, 2023) Probabilities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431C8-02BC-88E4-54A7-31C8B083F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8" y="455209"/>
            <a:ext cx="6315798" cy="4210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83A30B-90A5-5E30-43D3-281CB9D60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573" y="3979688"/>
            <a:ext cx="4466897" cy="2863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D219C2-908C-A233-6F67-D91A8C14BA78}"/>
              </a:ext>
            </a:extLst>
          </p:cNvPr>
          <p:cNvSpPr txBox="1"/>
          <p:nvPr/>
        </p:nvSpPr>
        <p:spPr>
          <a:xfrm>
            <a:off x="31547" y="4655016"/>
            <a:ext cx="44668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40FF"/>
                </a:solidFill>
              </a:rPr>
              <a:t>Highlights:</a:t>
            </a: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El Nino above 90% till Autumn of 2023.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Afterwards decrease in probability.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55% in 2024 Spring (MAM), still double from Climatology value.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Objective and Subjective Forecasts matches quite well till Autumn</a:t>
            </a:r>
          </a:p>
        </p:txBody>
      </p:sp>
    </p:spTree>
    <p:extLst>
      <p:ext uri="{BB962C8B-B14F-4D97-AF65-F5344CB8AC3E}">
        <p14:creationId xmlns:p14="http://schemas.microsoft.com/office/powerpoint/2010/main" val="29373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02E59-375E-DF48-AD09-4AB1E1A60217}"/>
              </a:ext>
            </a:extLst>
          </p:cNvPr>
          <p:cNvSpPr txBox="1"/>
          <p:nvPr/>
        </p:nvSpPr>
        <p:spPr>
          <a:xfrm>
            <a:off x="1339850" y="228600"/>
            <a:ext cx="646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5456E-3798-B145-9AFE-209D59391BCA}"/>
              </a:ext>
            </a:extLst>
          </p:cNvPr>
          <p:cNvSpPr txBox="1"/>
          <p:nvPr/>
        </p:nvSpPr>
        <p:spPr>
          <a:xfrm>
            <a:off x="622300" y="1206500"/>
            <a:ext cx="81661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Observed Oceanic and Atmospheric Conditions 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Tropical Pacific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Across the Globe</a:t>
            </a:r>
          </a:p>
          <a:p>
            <a:endParaRPr lang="en-US" sz="24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ENSO Forecast 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NMME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IRI ENSO Forecast Tool (Deterministic and Probabilistic)</a:t>
            </a:r>
          </a:p>
          <a:p>
            <a:endParaRPr lang="en-US" sz="24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Seasons Outlook of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SST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Precipitation and Temperature</a:t>
            </a:r>
          </a:p>
          <a:p>
            <a:endParaRPr lang="en-US" sz="24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0402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D69432-8CAD-1496-D490-621515DDF188}"/>
              </a:ext>
            </a:extLst>
          </p:cNvPr>
          <p:cNvSpPr txBox="1"/>
          <p:nvPr/>
        </p:nvSpPr>
        <p:spPr>
          <a:xfrm>
            <a:off x="31533" y="2785247"/>
            <a:ext cx="381525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algn="ctr"/>
            <a:r>
              <a:rPr lang="en-US" sz="2000" b="1" u="sng" dirty="0">
                <a:solidFill>
                  <a:srgbClr val="0432FF"/>
                </a:solidFill>
              </a:rPr>
              <a:t>Shift towards Normal to 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Sahel region, Northwest and Northeast Africa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Middle East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Sri Lanka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Shift towards Normal to 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Northeast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Australia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65D47-8A33-603E-D4B6-FE4F3130E87F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1, </a:t>
            </a:r>
            <a:r>
              <a:rPr lang="en-US" sz="3600" b="1" dirty="0">
                <a:solidFill>
                  <a:srgbClr val="0432FF"/>
                </a:solidFill>
              </a:rPr>
              <a:t>Aug to Oct</a:t>
            </a:r>
          </a:p>
        </p:txBody>
      </p:sp>
      <p:pic>
        <p:nvPicPr>
          <p:cNvPr id="13" name="Picture 12" descr="ASO23_World_pcp.gif">
            <a:extLst>
              <a:ext uri="{FF2B5EF4-FFF2-40B4-BE49-F238E27FC236}">
                <a16:creationId xmlns:a16="http://schemas.microsoft.com/office/drawing/2014/main" id="{AA70C9B9-EEB9-28F9-5BDF-D3C5E078A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9" y="21020"/>
            <a:ext cx="3726383" cy="2832185"/>
          </a:xfrm>
          <a:prstGeom prst="rect">
            <a:avLst/>
          </a:prstGeom>
        </p:spPr>
      </p:pic>
      <p:pic>
        <p:nvPicPr>
          <p:cNvPr id="15" name="Picture 14" descr="ASO23_World_pcp.gif">
            <a:extLst>
              <a:ext uri="{FF2B5EF4-FFF2-40B4-BE49-F238E27FC236}">
                <a16:creationId xmlns:a16="http://schemas.microsoft.com/office/drawing/2014/main" id="{A5F5A339-4EC0-B2B1-8BB1-66C196926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707" y="2326989"/>
            <a:ext cx="5250383" cy="367441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DBDC03-CC3A-2C96-ED04-BC68CDA3D712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2, </a:t>
            </a:r>
            <a:r>
              <a:rPr lang="en-US" sz="3600" b="1" dirty="0">
                <a:solidFill>
                  <a:srgbClr val="0432FF"/>
                </a:solidFill>
              </a:rPr>
              <a:t>Sep to Nov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FA0535-4D73-D044-5379-48E86E9E62C2}"/>
              </a:ext>
            </a:extLst>
          </p:cNvPr>
          <p:cNvSpPr txBox="1"/>
          <p:nvPr/>
        </p:nvSpPr>
        <p:spPr>
          <a:xfrm>
            <a:off x="84084" y="2890356"/>
            <a:ext cx="38888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40FF"/>
                </a:solidFill>
              </a:rPr>
              <a:t>Highlights:</a:t>
            </a:r>
          </a:p>
          <a:p>
            <a:pPr algn="ctr"/>
            <a:r>
              <a:rPr lang="en-US" b="1" u="sng" dirty="0">
                <a:solidFill>
                  <a:srgbClr val="0432FF"/>
                </a:solidFill>
              </a:rPr>
              <a:t>Shift towards Normal to 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Sahel region and Northwest Africa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Middle-East, Sri Lanka, Caribbean regions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Northeast Africa, Parts of Madagascar (South-Southeast)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dirty="0"/>
          </a:p>
          <a:p>
            <a:pPr algn="ctr"/>
            <a:r>
              <a:rPr lang="en-US" b="1" u="sng" dirty="0">
                <a:solidFill>
                  <a:schemeClr val="accent6"/>
                </a:solidFill>
              </a:rPr>
              <a:t>Shift towards Normal to 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Northern parts of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Australia</a:t>
            </a:r>
          </a:p>
        </p:txBody>
      </p:sp>
      <p:pic>
        <p:nvPicPr>
          <p:cNvPr id="8" name="Picture 7" descr="SON23_World_pcp.gif">
            <a:extLst>
              <a:ext uri="{FF2B5EF4-FFF2-40B4-BE49-F238E27FC236}">
                <a16:creationId xmlns:a16="http://schemas.microsoft.com/office/drawing/2014/main" id="{F3236649-BD63-22C1-660C-B733FFC37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4" y="11372"/>
            <a:ext cx="3804940" cy="2931524"/>
          </a:xfrm>
          <a:prstGeom prst="rect">
            <a:avLst/>
          </a:prstGeom>
        </p:spPr>
      </p:pic>
      <p:pic>
        <p:nvPicPr>
          <p:cNvPr id="9" name="Picture 8" descr="SON23_World_pcp.gif">
            <a:extLst>
              <a:ext uri="{FF2B5EF4-FFF2-40B4-BE49-F238E27FC236}">
                <a16:creationId xmlns:a16="http://schemas.microsoft.com/office/drawing/2014/main" id="{694E8AF4-2BCF-16DB-8108-3171F55A3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822" y="2396319"/>
            <a:ext cx="5234570" cy="36323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BC6BA7-5FEC-EC0E-371C-DAF42C137331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3, </a:t>
            </a:r>
            <a:r>
              <a:rPr lang="en-US" sz="3600" b="1" dirty="0">
                <a:solidFill>
                  <a:srgbClr val="0432FF"/>
                </a:solidFill>
              </a:rPr>
              <a:t>Oct to Dec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D28E9B-61D8-DF8B-0AB9-713CA5C42A62}"/>
              </a:ext>
            </a:extLst>
          </p:cNvPr>
          <p:cNvSpPr txBox="1"/>
          <p:nvPr/>
        </p:nvSpPr>
        <p:spPr>
          <a:xfrm>
            <a:off x="21024" y="2932396"/>
            <a:ext cx="38888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40FF"/>
                </a:solidFill>
              </a:rPr>
              <a:t>Highlights:</a:t>
            </a:r>
          </a:p>
          <a:p>
            <a:pPr algn="ctr"/>
            <a:r>
              <a:rPr lang="en-US" b="1" u="sng" dirty="0">
                <a:solidFill>
                  <a:srgbClr val="0432FF"/>
                </a:solidFill>
              </a:rPr>
              <a:t>Shift towards Normal to 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Middle-East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Over and around Uruguay, southeast US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Northeast Africa, Parts of Madagascar</a:t>
            </a:r>
          </a:p>
          <a:p>
            <a:endParaRPr lang="en-US" dirty="0"/>
          </a:p>
          <a:p>
            <a:pPr algn="ctr"/>
            <a:r>
              <a:rPr lang="en-US" b="1" u="sng" dirty="0">
                <a:solidFill>
                  <a:schemeClr val="accent6"/>
                </a:solidFill>
              </a:rPr>
              <a:t>Shift towards Normal to 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Northern parts of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Central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Australia</a:t>
            </a:r>
          </a:p>
        </p:txBody>
      </p:sp>
      <p:pic>
        <p:nvPicPr>
          <p:cNvPr id="7" name="Picture 6" descr="OND23_World_pcp.gif">
            <a:extLst>
              <a:ext uri="{FF2B5EF4-FFF2-40B4-BE49-F238E27FC236}">
                <a16:creationId xmlns:a16="http://schemas.microsoft.com/office/drawing/2014/main" id="{2ED6BB15-CAE3-229C-2DDB-6CCB3EF4C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5" y="65689"/>
            <a:ext cx="3944764" cy="2877217"/>
          </a:xfrm>
          <a:prstGeom prst="rect">
            <a:avLst/>
          </a:prstGeom>
        </p:spPr>
      </p:pic>
      <p:pic>
        <p:nvPicPr>
          <p:cNvPr id="9" name="Picture 8" descr="OND23_World_pcp.gif">
            <a:extLst>
              <a:ext uri="{FF2B5EF4-FFF2-40B4-BE49-F238E27FC236}">
                <a16:creationId xmlns:a16="http://schemas.microsoft.com/office/drawing/2014/main" id="{B33EEFB1-98D1-C84A-8CAA-E9274D281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809" y="2392244"/>
            <a:ext cx="5110362" cy="354618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82BC19-F34E-4FC8-4338-790878DFF4AF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4, </a:t>
            </a:r>
            <a:r>
              <a:rPr lang="en-US" sz="3600" b="1" dirty="0">
                <a:solidFill>
                  <a:srgbClr val="0432FF"/>
                </a:solidFill>
              </a:rPr>
              <a:t>Nov to Jan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AAF75C-1C10-61CB-7930-951C4936C367}"/>
              </a:ext>
            </a:extLst>
          </p:cNvPr>
          <p:cNvSpPr txBox="1"/>
          <p:nvPr/>
        </p:nvSpPr>
        <p:spPr>
          <a:xfrm>
            <a:off x="21023" y="13"/>
            <a:ext cx="352096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endParaRPr lang="en-US" sz="2000" b="1" dirty="0">
              <a:solidFill>
                <a:srgbClr val="FF40FF"/>
              </a:solidFill>
            </a:endParaRPr>
          </a:p>
          <a:p>
            <a:pPr algn="ctr"/>
            <a:r>
              <a:rPr lang="en-US" sz="2000" b="1" u="sng" dirty="0">
                <a:solidFill>
                  <a:srgbClr val="0432FF"/>
                </a:solidFill>
              </a:rPr>
              <a:t>Shift towards Normal to </a:t>
            </a:r>
          </a:p>
          <a:p>
            <a:pPr algn="ctr"/>
            <a:r>
              <a:rPr lang="en-US" sz="2000" b="1" u="sng" dirty="0">
                <a:solidFill>
                  <a:srgbClr val="0432FF"/>
                </a:solidFill>
              </a:rPr>
              <a:t>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Middle-East/Western SA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Northern China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North-east Africa (southeast Ethiopia, Somalia, eastern Kenya)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Over and around Uruguay, </a:t>
            </a:r>
            <a:br>
              <a:rPr lang="en-US" dirty="0"/>
            </a:br>
            <a:r>
              <a:rPr lang="en-US" dirty="0"/>
              <a:t>Southeast US, and Alaska</a:t>
            </a:r>
          </a:p>
          <a:p>
            <a:endParaRPr lang="en-US" dirty="0"/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Shift towards Normal to 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North-Northeast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Southwest US and northern Mexico,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Western Australia</a:t>
            </a:r>
          </a:p>
        </p:txBody>
      </p:sp>
      <p:pic>
        <p:nvPicPr>
          <p:cNvPr id="8" name="Picture 7" descr="NDJ24_World_pcp.gif">
            <a:extLst>
              <a:ext uri="{FF2B5EF4-FFF2-40B4-BE49-F238E27FC236}">
                <a16:creationId xmlns:a16="http://schemas.microsoft.com/office/drawing/2014/main" id="{01897F6A-72A2-3007-DD56-1DE167ABE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838" y="1917086"/>
            <a:ext cx="5908333" cy="401074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B5131C-C09D-EC87-4831-61C300844F88}"/>
              </a:ext>
            </a:extLst>
          </p:cNvPr>
          <p:cNvSpPr txBox="1"/>
          <p:nvPr/>
        </p:nvSpPr>
        <p:spPr>
          <a:xfrm>
            <a:off x="3657599" y="147148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Temperature Forecasts: </a:t>
            </a:r>
            <a:r>
              <a:rPr lang="en-US" sz="3600" b="1" dirty="0"/>
              <a:t>Season # 1, </a:t>
            </a:r>
            <a:r>
              <a:rPr lang="en-US" sz="3600" b="1" dirty="0">
                <a:solidFill>
                  <a:srgbClr val="FF0000"/>
                </a:solidFill>
              </a:rPr>
              <a:t>Aug to Oct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9C5A4-DAA1-8FD9-303C-46402F8D95EA}"/>
              </a:ext>
            </a:extLst>
          </p:cNvPr>
          <p:cNvSpPr txBox="1"/>
          <p:nvPr/>
        </p:nvSpPr>
        <p:spPr>
          <a:xfrm>
            <a:off x="21023" y="13"/>
            <a:ext cx="330024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endParaRPr lang="en-US" sz="2000" b="1" dirty="0">
              <a:solidFill>
                <a:srgbClr val="FF40FF"/>
              </a:solidFill>
            </a:endParaRPr>
          </a:p>
          <a:p>
            <a:pPr algn="ctr"/>
            <a:r>
              <a:rPr lang="en-US" sz="2000" b="1" u="sng" dirty="0">
                <a:solidFill>
                  <a:srgbClr val="FF0000"/>
                </a:solidFill>
              </a:rPr>
              <a:t>Shift towards Warmer/Above-Normal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Most land areas,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Southeast Asia, the Maritime Continent regions, Northeast South America.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dirty="0"/>
          </a:p>
          <a:p>
            <a:pPr algn="ctr"/>
            <a:r>
              <a:rPr lang="en-US" sz="1800" b="1" u="sng" dirty="0">
                <a:solidFill>
                  <a:srgbClr val="00B0F0"/>
                </a:solidFill>
              </a:rPr>
              <a:t>Shift towards Colder/Below-Normal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Northern tip of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Southern parts of Madagascar,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Southeast Australia</a:t>
            </a:r>
          </a:p>
        </p:txBody>
      </p:sp>
      <p:pic>
        <p:nvPicPr>
          <p:cNvPr id="7" name="Picture 6" descr="ASO23_World_tmp.gif">
            <a:extLst>
              <a:ext uri="{FF2B5EF4-FFF2-40B4-BE49-F238E27FC236}">
                <a16:creationId xmlns:a16="http://schemas.microsoft.com/office/drawing/2014/main" id="{2729F815-4F80-0E41-48DA-2661645D7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269" y="1537836"/>
            <a:ext cx="5660289" cy="410621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N23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58532-8AD5-D45F-97E2-4C073636ED57}"/>
              </a:ext>
            </a:extLst>
          </p:cNvPr>
          <p:cNvSpPr txBox="1"/>
          <p:nvPr/>
        </p:nvSpPr>
        <p:spPr>
          <a:xfrm>
            <a:off x="1608083" y="2228193"/>
            <a:ext cx="591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432FF"/>
                </a:solidFill>
              </a:rPr>
              <a:t>Observations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Oceanic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Atmospheric</a:t>
            </a:r>
          </a:p>
        </p:txBody>
      </p:sp>
    </p:spTree>
    <p:extLst>
      <p:ext uri="{BB962C8B-B14F-4D97-AF65-F5344CB8AC3E}">
        <p14:creationId xmlns:p14="http://schemas.microsoft.com/office/powerpoint/2010/main" val="978002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D23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DJ24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A40E6E-B255-6B81-4A8D-49C978B03331}"/>
              </a:ext>
            </a:extLst>
          </p:cNvPr>
          <p:cNvSpPr txBox="1"/>
          <p:nvPr/>
        </p:nvSpPr>
        <p:spPr>
          <a:xfrm>
            <a:off x="1851378" y="203200"/>
            <a:ext cx="544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Summary</a:t>
            </a:r>
          </a:p>
        </p:txBody>
      </p:sp>
      <p:sp>
        <p:nvSpPr>
          <p:cNvPr id="3" name="Text Box 20">
            <a:extLst>
              <a:ext uri="{FF2B5EF4-FFF2-40B4-BE49-F238E27FC236}">
                <a16:creationId xmlns:a16="http://schemas.microsoft.com/office/drawing/2014/main" id="{C2551516-E1D8-3E09-2056-50FCE1CF8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22" y="771246"/>
            <a:ext cx="8790833" cy="5632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  <a:buFont typeface="+mj-lt"/>
              <a:buAutoNum type="arabicParenR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response to the warming of the central-eastern equatorial Pacific 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Currently, no consistent changes have been observed in the atmosphere, such as shifts in “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winds, clouds, and broad-scale pressure patterns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  <a:buFont typeface="+mj-lt"/>
              <a:buAutoNum type="arabicParenR"/>
            </a:pPr>
            <a:r>
              <a:rPr lang="en-US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suggests that the Pacific Ocean and atmosphere have not yet fully coupled, which is a characteristic feature of ENSO events.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  <a:buFont typeface="+mj-lt"/>
              <a:buAutoNum type="arabicParenR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onal SST gradient is also not established. 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impacts of above include;</a:t>
            </a:r>
            <a:endParaRPr lang="en-US" sz="20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Weakened El Niño,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Shorter Duration,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Unpredictable Effects.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4C068-D841-85A7-6A83-889225C77CC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343" t="9291"/>
          <a:stretch/>
        </p:blipFill>
        <p:spPr>
          <a:xfrm>
            <a:off x="6432331" y="4456385"/>
            <a:ext cx="2624078" cy="2073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6CE940-C8A1-0891-391E-98927FC6619A}"/>
              </a:ext>
            </a:extLst>
          </p:cNvPr>
          <p:cNvSpPr txBox="1"/>
          <p:nvPr/>
        </p:nvSpPr>
        <p:spPr>
          <a:xfrm>
            <a:off x="4729653" y="6283232"/>
            <a:ext cx="4414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http://www.bom.gov.au/climate/enso/#tabs=Overview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88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960F85-6718-4463-8589-28F063F58260}"/>
              </a:ext>
            </a:extLst>
          </p:cNvPr>
          <p:cNvSpPr txBox="1"/>
          <p:nvPr/>
        </p:nvSpPr>
        <p:spPr>
          <a:xfrm>
            <a:off x="195226" y="35425"/>
            <a:ext cx="86583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Evolution of SST Anomalies in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Datasets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741AD-29E5-446B-8496-20C58BD5245D}"/>
              </a:ext>
            </a:extLst>
          </p:cNvPr>
          <p:cNvSpPr txBox="1"/>
          <p:nvPr/>
        </p:nvSpPr>
        <p:spPr>
          <a:xfrm>
            <a:off x="430921" y="5504570"/>
            <a:ext cx="8559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Top Story: </a:t>
            </a:r>
            <a:r>
              <a:rPr lang="en-US" sz="2400" b="1" dirty="0">
                <a:solidFill>
                  <a:srgbClr val="FF0000"/>
                </a:solidFill>
              </a:rPr>
              <a:t>El Nino </a:t>
            </a:r>
            <a:r>
              <a:rPr lang="en-US" dirty="0"/>
              <a:t>is there.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Warm SSTAs have expanded further westward during last month.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Warm tropical North Atlantic, and northwest Indian Ocean.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D0A57D-7BFB-BEC8-33DF-97DCDF522AB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3" y="516603"/>
            <a:ext cx="8686800" cy="502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706CED-74F9-421B-0919-D4B802BFF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918" y="3344919"/>
            <a:ext cx="4439253" cy="283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BFADA0E-4826-080A-B457-42EE9C1D5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525" y="5298020"/>
            <a:ext cx="3536950" cy="1534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3138FF-7E29-6AC1-AD70-97EB8ED7CA5C}"/>
              </a:ext>
            </a:extLst>
          </p:cNvPr>
          <p:cNvSpPr txBox="1"/>
          <p:nvPr/>
        </p:nvSpPr>
        <p:spPr>
          <a:xfrm>
            <a:off x="27126" y="25077"/>
            <a:ext cx="705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Weekly SST </a:t>
            </a:r>
            <a:r>
              <a:rPr lang="en-US" sz="2400" b="1" dirty="0" err="1">
                <a:solidFill>
                  <a:srgbClr val="0432FF"/>
                </a:solidFill>
              </a:rPr>
              <a:t>Anom</a:t>
            </a:r>
            <a:r>
              <a:rPr lang="en-US" sz="2400" b="1" dirty="0">
                <a:solidFill>
                  <a:srgbClr val="0432FF"/>
                </a:solidFill>
              </a:rPr>
              <a:t>. (</a:t>
            </a:r>
            <a:r>
              <a:rPr lang="en-US" sz="2400" b="1" dirty="0">
                <a:solidFill>
                  <a:srgbClr val="FF0000"/>
                </a:solidFill>
              </a:rPr>
              <a:t>12 July, 2023</a:t>
            </a:r>
            <a:r>
              <a:rPr lang="en-US" sz="2400" b="1" dirty="0">
                <a:solidFill>
                  <a:srgbClr val="0432FF"/>
                </a:solidFill>
              </a:rPr>
              <a:t>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624C358-A6C7-D747-DF7B-D9F662A3EE5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76666" y="471531"/>
            <a:ext cx="4114800" cy="46634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1842150-EA0A-7F67-F765-4EBAC203C89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4688" y="471531"/>
            <a:ext cx="4114800" cy="4663440"/>
          </a:xfrm>
          <a:prstGeom prst="rect">
            <a:avLst/>
          </a:prstGeom>
        </p:spPr>
      </p:pic>
      <p:pic>
        <p:nvPicPr>
          <p:cNvPr id="2" name="Picture 1" descr="cpc_ssta.gif">
            <a:extLst>
              <a:ext uri="{FF2B5EF4-FFF2-40B4-BE49-F238E27FC236}">
                <a16:creationId xmlns:a16="http://schemas.microsoft.com/office/drawing/2014/main" id="{2B4AEA19-C86C-6A63-D313-5E2A1FEE6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172" y="5134971"/>
            <a:ext cx="1566041" cy="1723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800C0-4666-C647-ED53-B15660DB2F4C}"/>
              </a:ext>
            </a:extLst>
          </p:cNvPr>
          <p:cNvSpPr txBox="1"/>
          <p:nvPr/>
        </p:nvSpPr>
        <p:spPr>
          <a:xfrm>
            <a:off x="1555530" y="2953413"/>
            <a:ext cx="206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Far-Eastern Pacific (</a:t>
            </a:r>
            <a:r>
              <a:rPr lang="en-US" dirty="0">
                <a:solidFill>
                  <a:srgbClr val="FF0000"/>
                </a:solidFill>
              </a:rPr>
              <a:t>+3.4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9146BF-6082-3530-183E-233F804ADEB3}"/>
              </a:ext>
            </a:extLst>
          </p:cNvPr>
          <p:cNvSpPr txBox="1"/>
          <p:nvPr/>
        </p:nvSpPr>
        <p:spPr>
          <a:xfrm>
            <a:off x="5796438" y="2916628"/>
            <a:ext cx="206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Western Pacific (</a:t>
            </a:r>
            <a:r>
              <a:rPr lang="en-US" dirty="0">
                <a:solidFill>
                  <a:srgbClr val="FF0000"/>
                </a:solidFill>
              </a:rPr>
              <a:t>+0.7</a:t>
            </a:r>
            <a:r>
              <a:rPr lang="en-US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C06C25-5D90-8C59-2EA1-CD2A2A83A626}"/>
              </a:ext>
            </a:extLst>
          </p:cNvPr>
          <p:cNvSpPr txBox="1"/>
          <p:nvPr/>
        </p:nvSpPr>
        <p:spPr>
          <a:xfrm>
            <a:off x="5770164" y="641145"/>
            <a:ext cx="206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Central-eastern Pacific </a:t>
            </a:r>
            <a:r>
              <a:rPr lang="en-US" sz="1600" b="1" dirty="0"/>
              <a:t>Nino34 (</a:t>
            </a:r>
            <a:r>
              <a:rPr lang="en-US" sz="1600" b="1" dirty="0">
                <a:solidFill>
                  <a:srgbClr val="FF0000"/>
                </a:solidFill>
              </a:rPr>
              <a:t>+1.1</a:t>
            </a:r>
            <a:r>
              <a:rPr lang="en-US" sz="16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629DA-B97F-BFEC-6CAD-E0E491E5BDAB}"/>
              </a:ext>
            </a:extLst>
          </p:cNvPr>
          <p:cNvSpPr txBox="1"/>
          <p:nvPr/>
        </p:nvSpPr>
        <p:spPr>
          <a:xfrm>
            <a:off x="1508233" y="635890"/>
            <a:ext cx="206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Eastern Pacific (</a:t>
            </a:r>
            <a:r>
              <a:rPr lang="en-US" dirty="0">
                <a:solidFill>
                  <a:srgbClr val="FF0000"/>
                </a:solidFill>
              </a:rPr>
              <a:t>+1.6</a:t>
            </a:r>
            <a:r>
              <a:rPr lang="en-US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469AA8-8857-30C3-B230-0DB05257FFF8}"/>
              </a:ext>
            </a:extLst>
          </p:cNvPr>
          <p:cNvSpPr txBox="1"/>
          <p:nvPr/>
        </p:nvSpPr>
        <p:spPr>
          <a:xfrm>
            <a:off x="27126" y="25077"/>
            <a:ext cx="705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Weekly SST </a:t>
            </a:r>
            <a:r>
              <a:rPr lang="en-US" sz="2400" b="1" dirty="0" err="1">
                <a:solidFill>
                  <a:srgbClr val="0432FF"/>
                </a:solidFill>
              </a:rPr>
              <a:t>Anom</a:t>
            </a:r>
            <a:r>
              <a:rPr lang="en-US" sz="2400" b="1" dirty="0">
                <a:solidFill>
                  <a:srgbClr val="0432FF"/>
                </a:solidFill>
              </a:rPr>
              <a:t>. (</a:t>
            </a:r>
            <a:r>
              <a:rPr lang="en-US" sz="2400" b="1" dirty="0">
                <a:solidFill>
                  <a:srgbClr val="FF0000"/>
                </a:solidFill>
              </a:rPr>
              <a:t>All Weeks in July since 1982</a:t>
            </a:r>
            <a:r>
              <a:rPr lang="en-US" sz="2400" b="1" dirty="0">
                <a:solidFill>
                  <a:srgbClr val="0432FF"/>
                </a:solidFill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AE37A-BE66-967E-4877-28FCC604B0B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24212" y="483481"/>
            <a:ext cx="4114800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5F30D2-6CCA-DEBB-FEF8-903664D9211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2741" y="483481"/>
            <a:ext cx="41148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3BF49D-E7D1-00E5-D348-810798AAC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525" y="5298020"/>
            <a:ext cx="3536950" cy="15349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90F726-83F5-0584-5481-A3CC38F90F37}"/>
              </a:ext>
            </a:extLst>
          </p:cNvPr>
          <p:cNvSpPr txBox="1"/>
          <p:nvPr/>
        </p:nvSpPr>
        <p:spPr>
          <a:xfrm>
            <a:off x="1555530" y="2953413"/>
            <a:ext cx="206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Far-Eastern Pacific (</a:t>
            </a:r>
            <a:r>
              <a:rPr lang="en-US" dirty="0">
                <a:solidFill>
                  <a:srgbClr val="FF0000"/>
                </a:solidFill>
              </a:rPr>
              <a:t>+3.4</a:t>
            </a:r>
            <a:r>
              <a:rPr lang="en-US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F1DFFB-D335-2D9A-48E7-377768FD8210}"/>
              </a:ext>
            </a:extLst>
          </p:cNvPr>
          <p:cNvSpPr txBox="1"/>
          <p:nvPr/>
        </p:nvSpPr>
        <p:spPr>
          <a:xfrm>
            <a:off x="5796438" y="2916628"/>
            <a:ext cx="206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Western Pacific (</a:t>
            </a:r>
            <a:r>
              <a:rPr lang="en-US" dirty="0">
                <a:solidFill>
                  <a:srgbClr val="FF0000"/>
                </a:solidFill>
              </a:rPr>
              <a:t>+0.7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14C40A-0A72-0E5A-1B07-FC72F3C68F21}"/>
              </a:ext>
            </a:extLst>
          </p:cNvPr>
          <p:cNvSpPr txBox="1"/>
          <p:nvPr/>
        </p:nvSpPr>
        <p:spPr>
          <a:xfrm>
            <a:off x="5885777" y="578085"/>
            <a:ext cx="206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Central-eastern Pacific </a:t>
            </a:r>
            <a:r>
              <a:rPr lang="en-US" sz="1600" b="1" dirty="0"/>
              <a:t>(Nino34 </a:t>
            </a:r>
            <a:r>
              <a:rPr lang="en-US" sz="1600" b="1" dirty="0">
                <a:solidFill>
                  <a:srgbClr val="FF0000"/>
                </a:solidFill>
              </a:rPr>
              <a:t>+1.1</a:t>
            </a:r>
            <a:r>
              <a:rPr lang="en-US" sz="1600" b="1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3B11B7-1BA8-105A-02ED-E801BA70589F}"/>
              </a:ext>
            </a:extLst>
          </p:cNvPr>
          <p:cNvSpPr txBox="1"/>
          <p:nvPr/>
        </p:nvSpPr>
        <p:spPr>
          <a:xfrm>
            <a:off x="1571293" y="625380"/>
            <a:ext cx="206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Eastern Pacific (</a:t>
            </a:r>
            <a:r>
              <a:rPr lang="en-US" dirty="0">
                <a:solidFill>
                  <a:srgbClr val="FF0000"/>
                </a:solidFill>
              </a:rPr>
              <a:t>+1.6</a:t>
            </a:r>
            <a:r>
              <a:rPr lang="en-US" dirty="0"/>
              <a:t>)</a:t>
            </a:r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A89B349C-E870-2360-8487-F08666B1EBA4}"/>
              </a:ext>
            </a:extLst>
          </p:cNvPr>
          <p:cNvSpPr/>
          <p:nvPr/>
        </p:nvSpPr>
        <p:spPr>
          <a:xfrm>
            <a:off x="1660633" y="798786"/>
            <a:ext cx="182880" cy="182880"/>
          </a:xfrm>
          <a:prstGeom prst="star5">
            <a:avLst/>
          </a:prstGeom>
          <a:solidFill>
            <a:srgbClr val="0432FF"/>
          </a:solidFill>
          <a:ln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A6B883B9-755D-3622-A3D2-95D5F527C157}"/>
              </a:ext>
            </a:extLst>
          </p:cNvPr>
          <p:cNvSpPr/>
          <p:nvPr/>
        </p:nvSpPr>
        <p:spPr>
          <a:xfrm>
            <a:off x="3305498" y="846086"/>
            <a:ext cx="182880" cy="182880"/>
          </a:xfrm>
          <a:prstGeom prst="star5">
            <a:avLst/>
          </a:prstGeom>
          <a:solidFill>
            <a:srgbClr val="0432FF"/>
          </a:solidFill>
          <a:ln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C126821C-C7DF-3888-67A4-D78C9F22F39F}"/>
              </a:ext>
            </a:extLst>
          </p:cNvPr>
          <p:cNvSpPr/>
          <p:nvPr/>
        </p:nvSpPr>
        <p:spPr>
          <a:xfrm>
            <a:off x="3457898" y="3100549"/>
            <a:ext cx="182880" cy="182880"/>
          </a:xfrm>
          <a:prstGeom prst="star5">
            <a:avLst/>
          </a:prstGeom>
          <a:solidFill>
            <a:srgbClr val="0432FF"/>
          </a:solidFill>
          <a:ln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D421D0E6-50B5-D578-7DC1-250653D00DF5}"/>
              </a:ext>
            </a:extLst>
          </p:cNvPr>
          <p:cNvSpPr/>
          <p:nvPr/>
        </p:nvSpPr>
        <p:spPr>
          <a:xfrm>
            <a:off x="1623845" y="3221419"/>
            <a:ext cx="182880" cy="182880"/>
          </a:xfrm>
          <a:prstGeom prst="star5">
            <a:avLst/>
          </a:prstGeom>
          <a:solidFill>
            <a:srgbClr val="0432FF"/>
          </a:solidFill>
          <a:ln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B41D2A8B-6B7B-312E-7D14-8944AAC9CB0A}"/>
              </a:ext>
            </a:extLst>
          </p:cNvPr>
          <p:cNvSpPr/>
          <p:nvPr/>
        </p:nvSpPr>
        <p:spPr>
          <a:xfrm>
            <a:off x="599091" y="3005959"/>
            <a:ext cx="182880" cy="182880"/>
          </a:xfrm>
          <a:prstGeom prst="star5">
            <a:avLst/>
          </a:prstGeom>
          <a:solidFill>
            <a:srgbClr val="0432FF"/>
          </a:solidFill>
          <a:ln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F765990C-9E41-B9DC-8873-4DE2E37D60ED}"/>
              </a:ext>
            </a:extLst>
          </p:cNvPr>
          <p:cNvSpPr/>
          <p:nvPr/>
        </p:nvSpPr>
        <p:spPr>
          <a:xfrm>
            <a:off x="5239394" y="835583"/>
            <a:ext cx="182880" cy="182880"/>
          </a:xfrm>
          <a:prstGeom prst="star5">
            <a:avLst/>
          </a:prstGeom>
          <a:solidFill>
            <a:srgbClr val="0432FF"/>
          </a:solidFill>
          <a:ln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CDDAACC7-B6F9-9213-6890-26B570C0BD10}"/>
              </a:ext>
            </a:extLst>
          </p:cNvPr>
          <p:cNvSpPr/>
          <p:nvPr/>
        </p:nvSpPr>
        <p:spPr>
          <a:xfrm>
            <a:off x="6011901" y="830330"/>
            <a:ext cx="182880" cy="182880"/>
          </a:xfrm>
          <a:prstGeom prst="star5">
            <a:avLst/>
          </a:prstGeom>
          <a:solidFill>
            <a:srgbClr val="0432FF"/>
          </a:solidFill>
          <a:ln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E00748F7-7A74-AB29-A0A6-7813018D8E2C}"/>
              </a:ext>
            </a:extLst>
          </p:cNvPr>
          <p:cNvSpPr/>
          <p:nvPr/>
        </p:nvSpPr>
        <p:spPr>
          <a:xfrm>
            <a:off x="7593705" y="867120"/>
            <a:ext cx="182880" cy="182880"/>
          </a:xfrm>
          <a:prstGeom prst="star5">
            <a:avLst/>
          </a:prstGeom>
          <a:solidFill>
            <a:srgbClr val="0432FF"/>
          </a:solidFill>
          <a:ln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4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A58BBB-8143-5B43-E93B-A5307E4F9387}"/>
              </a:ext>
            </a:extLst>
          </p:cNvPr>
          <p:cNvSpPr txBox="1"/>
          <p:nvPr/>
        </p:nvSpPr>
        <p:spPr>
          <a:xfrm>
            <a:off x="23147" y="11569"/>
            <a:ext cx="9120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</a:rPr>
              <a:t>Subsurface Ocean Temperature Evolution</a:t>
            </a:r>
            <a:endParaRPr lang="en-US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CC99EE-72C0-A17C-AED0-627732B91DFA}"/>
              </a:ext>
            </a:extLst>
          </p:cNvPr>
          <p:cNvSpPr txBox="1"/>
          <p:nvPr/>
        </p:nvSpPr>
        <p:spPr>
          <a:xfrm>
            <a:off x="4162100" y="4833694"/>
            <a:ext cx="49188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40FF"/>
                </a:solidFill>
              </a:rPr>
              <a:t>Highlights:</a:t>
            </a:r>
            <a:endParaRPr lang="en-US" dirty="0"/>
          </a:p>
          <a:p>
            <a:r>
              <a:rPr lang="en-US" dirty="0"/>
              <a:t>Downwelling Kelvin Wave keeps moving;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subsurface warm waters towards the eastern Pacific,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contributing </a:t>
            </a:r>
            <a:r>
              <a:rPr lang="en-US" dirty="0" err="1"/>
              <a:t>futher</a:t>
            </a:r>
            <a:r>
              <a:rPr lang="en-US" dirty="0"/>
              <a:t> development and intensification of ongoing El Niño conditions.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432FF"/>
                </a:solidFill>
              </a:rPr>
              <a:t>Cold water between 160E to 140W at depth. </a:t>
            </a:r>
          </a:p>
        </p:txBody>
      </p:sp>
      <p:pic>
        <p:nvPicPr>
          <p:cNvPr id="4" name="Picture 3" descr="wkteq_xz.gif">
            <a:extLst>
              <a:ext uri="{FF2B5EF4-FFF2-40B4-BE49-F238E27FC236}">
                <a16:creationId xmlns:a16="http://schemas.microsoft.com/office/drawing/2014/main" id="{544FB41D-17B8-B80F-13D2-48612557D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0" y="874365"/>
            <a:ext cx="4078014" cy="5277430"/>
          </a:xfrm>
          <a:prstGeom prst="rect">
            <a:avLst/>
          </a:prstGeom>
        </p:spPr>
      </p:pic>
      <p:pic>
        <p:nvPicPr>
          <p:cNvPr id="5" name="Picture 4" descr="TAO_5Day_EQ_xz_Anom_Comp.gif">
            <a:extLst>
              <a:ext uri="{FF2B5EF4-FFF2-40B4-BE49-F238E27FC236}">
                <a16:creationId xmlns:a16="http://schemas.microsoft.com/office/drawing/2014/main" id="{3104ABDF-40C0-24D2-B4CC-40939FC4F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331" y="462831"/>
            <a:ext cx="3762705" cy="4370861"/>
          </a:xfrm>
          <a:prstGeom prst="rect">
            <a:avLst/>
          </a:prstGeom>
        </p:spPr>
      </p:pic>
      <p:pic>
        <p:nvPicPr>
          <p:cNvPr id="7" name="Picture 6" descr="heat-last-year.gif">
            <a:extLst>
              <a:ext uri="{FF2B5EF4-FFF2-40B4-BE49-F238E27FC236}">
                <a16:creationId xmlns:a16="http://schemas.microsoft.com/office/drawing/2014/main" id="{F6913A9E-F03B-56A7-BA9C-03A244D7F1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9" t="5756" r="10362" b="59853"/>
          <a:stretch/>
        </p:blipFill>
        <p:spPr>
          <a:xfrm>
            <a:off x="4109544" y="743489"/>
            <a:ext cx="5034456" cy="40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7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194CD8-825F-D1C2-4995-C05951C87E46}"/>
              </a:ext>
            </a:extLst>
          </p:cNvPr>
          <p:cNvSpPr txBox="1"/>
          <p:nvPr/>
        </p:nvSpPr>
        <p:spPr>
          <a:xfrm>
            <a:off x="396238" y="5955120"/>
            <a:ext cx="84950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During El Niño, the pressure becomes below average in Tahiti and above average in Darwin, and the Southern Oscillation Index is negative. </a:t>
            </a:r>
            <a:r>
              <a:rPr lang="en-US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Current values are quite steady during last couple of weeks.</a:t>
            </a: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en-US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A Sustained Negative values of the SOI above </a:t>
            </a:r>
            <a:r>
              <a:rPr lang="en-US" b="1" i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-</a:t>
            </a:r>
            <a:r>
              <a:rPr lang="en-US" b="1" i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7 typically indicate El Niño</a:t>
            </a:r>
            <a:endParaRPr lang="en-US" b="1" i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B0F97-E751-3D8C-D0EA-612E6F47D4B8}"/>
              </a:ext>
            </a:extLst>
          </p:cNvPr>
          <p:cNvSpPr txBox="1"/>
          <p:nvPr/>
        </p:nvSpPr>
        <p:spPr>
          <a:xfrm>
            <a:off x="27126" y="25077"/>
            <a:ext cx="6216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Most recent SOI</a:t>
            </a:r>
            <a:endParaRPr lang="en-US" sz="2400" b="1" dirty="0"/>
          </a:p>
        </p:txBody>
      </p:sp>
      <p:pic>
        <p:nvPicPr>
          <p:cNvPr id="5" name="Picture 4" descr="soi30.png">
            <a:extLst>
              <a:ext uri="{FF2B5EF4-FFF2-40B4-BE49-F238E27FC236}">
                <a16:creationId xmlns:a16="http://schemas.microsoft.com/office/drawing/2014/main" id="{AC7BBD3D-2283-2C7B-D839-145654CDACE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403594"/>
            <a:ext cx="868680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A490D0-E7D5-9F24-DE91-360B55F24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79" y="3463817"/>
            <a:ext cx="3155512" cy="16824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2BA639-321B-2EB6-1E0E-38F87D821F55}"/>
              </a:ext>
            </a:extLst>
          </p:cNvPr>
          <p:cNvSpPr/>
          <p:nvPr/>
        </p:nvSpPr>
        <p:spPr>
          <a:xfrm>
            <a:off x="1650129" y="4151588"/>
            <a:ext cx="578069" cy="1534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85B5A5-38EB-D0E2-0149-C63502D8CE43}"/>
              </a:ext>
            </a:extLst>
          </p:cNvPr>
          <p:cNvSpPr/>
          <p:nvPr/>
        </p:nvSpPr>
        <p:spPr>
          <a:xfrm>
            <a:off x="3231934" y="4156848"/>
            <a:ext cx="578069" cy="153469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C6E52E-0602-5E73-C15D-4E66638534F3}"/>
              </a:ext>
            </a:extLst>
          </p:cNvPr>
          <p:cNvSpPr txBox="1"/>
          <p:nvPr/>
        </p:nvSpPr>
        <p:spPr>
          <a:xfrm>
            <a:off x="1606745" y="3825049"/>
            <a:ext cx="85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INDO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DAEE09-27B2-8BC1-7A4A-740904779AAF}"/>
              </a:ext>
            </a:extLst>
          </p:cNvPr>
          <p:cNvSpPr txBox="1"/>
          <p:nvPr/>
        </p:nvSpPr>
        <p:spPr>
          <a:xfrm>
            <a:off x="3135997" y="3851326"/>
            <a:ext cx="85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E-Pac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A19AB97-13A3-B3D6-18F1-1394C9C5C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80"/>
          <a:stretch/>
        </p:blipFill>
        <p:spPr>
          <a:xfrm>
            <a:off x="4151591" y="3589938"/>
            <a:ext cx="3205650" cy="16824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C5BB1F-473F-0F2C-81E3-B3A62759F609}"/>
              </a:ext>
            </a:extLst>
          </p:cNvPr>
          <p:cNvSpPr txBox="1"/>
          <p:nvPr/>
        </p:nvSpPr>
        <p:spPr>
          <a:xfrm>
            <a:off x="6488781" y="4597557"/>
            <a:ext cx="85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-0.5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AAA29A-709D-F971-B1DD-5BE653DEA3A2}"/>
              </a:ext>
            </a:extLst>
          </p:cNvPr>
          <p:cNvCxnSpPr/>
          <p:nvPr/>
        </p:nvCxnSpPr>
        <p:spPr>
          <a:xfrm flipV="1">
            <a:off x="6957849" y="4456387"/>
            <a:ext cx="136634" cy="2522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62AB4F5-AFF2-44C2-1F88-3B4CF207B9F7}"/>
              </a:ext>
            </a:extLst>
          </p:cNvPr>
          <p:cNvSpPr txBox="1"/>
          <p:nvPr/>
        </p:nvSpPr>
        <p:spPr>
          <a:xfrm>
            <a:off x="917031" y="904946"/>
            <a:ext cx="4608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(</a:t>
            </a:r>
            <a:r>
              <a:rPr lang="en-US" sz="1800" dirty="0">
                <a:solidFill>
                  <a:srgbClr val="FF40FF"/>
                </a:solidFill>
              </a:rPr>
              <a:t>This is </a:t>
            </a:r>
            <a:r>
              <a:rPr lang="en-US" sz="1800" dirty="0">
                <a:solidFill>
                  <a:srgbClr val="0432FF"/>
                </a:solidFill>
              </a:rPr>
              <a:t>SO</a:t>
            </a:r>
            <a:r>
              <a:rPr lang="en-US" sz="1800" dirty="0">
                <a:solidFill>
                  <a:srgbClr val="FF40FF"/>
                </a:solidFill>
              </a:rPr>
              <a:t> part of </a:t>
            </a:r>
            <a:r>
              <a:rPr lang="en-US" sz="1800" dirty="0">
                <a:solidFill>
                  <a:srgbClr val="FF0000"/>
                </a:solidFill>
              </a:rPr>
              <a:t>EN</a:t>
            </a:r>
            <a:r>
              <a:rPr lang="en-US" sz="1800" dirty="0">
                <a:solidFill>
                  <a:srgbClr val="FF40FF"/>
                </a:solidFill>
              </a:rPr>
              <a:t>-</a:t>
            </a:r>
            <a:r>
              <a:rPr lang="en-US" sz="1800" dirty="0">
                <a:solidFill>
                  <a:srgbClr val="0432FF"/>
                </a:solidFill>
              </a:rPr>
              <a:t>SO</a:t>
            </a:r>
            <a:r>
              <a:rPr lang="en-US" sz="1800" b="1" dirty="0"/>
              <a:t>)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977AC6-B515-E418-C25F-6BFCB5A53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8771" y="2270234"/>
            <a:ext cx="641131" cy="41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9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/>
      <p:bldP spid="18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213025-D2CA-D4B3-F85A-7195B61E8118}"/>
              </a:ext>
            </a:extLst>
          </p:cNvPr>
          <p:cNvSpPr txBox="1"/>
          <p:nvPr/>
        </p:nvSpPr>
        <p:spPr>
          <a:xfrm>
            <a:off x="27126" y="25077"/>
            <a:ext cx="3306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Most recent Lower-Level Winds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402D8-2276-4754-F1CA-793D8CF88AD5}"/>
              </a:ext>
            </a:extLst>
          </p:cNvPr>
          <p:cNvSpPr txBox="1"/>
          <p:nvPr/>
        </p:nvSpPr>
        <p:spPr>
          <a:xfrm>
            <a:off x="5262" y="5032691"/>
            <a:ext cx="91597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40FF"/>
                </a:solidFill>
              </a:rPr>
              <a:t>Highlights: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l">
              <a:buFont typeface="Wingdings" pitchFamily="2" charset="2"/>
              <a:buChar char="v"/>
            </a:pPr>
            <a:r>
              <a:rPr lang="en-US" b="0" i="0" dirty="0">
                <a:effectLst/>
                <a:latin typeface="Söhne"/>
              </a:rPr>
              <a:t>The trade winds observed in the 5-day period ending 17 July 2023 were </a:t>
            </a:r>
            <a:r>
              <a:rPr lang="en-US" b="1" i="0" u="sng" dirty="0">
                <a:effectLst/>
                <a:latin typeface="Söhne"/>
              </a:rPr>
              <a:t>near-normal</a:t>
            </a:r>
            <a:r>
              <a:rPr lang="en-US" b="0" i="0" dirty="0">
                <a:effectLst/>
                <a:latin typeface="Söhne"/>
              </a:rPr>
              <a:t> across the tropical. </a:t>
            </a:r>
          </a:p>
          <a:p>
            <a:pPr algn="l"/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en-US" b="0" i="0" dirty="0">
                <a:effectLst/>
                <a:latin typeface="Söhne"/>
              </a:rPr>
              <a:t>In the tropical Pacific region, </a:t>
            </a:r>
            <a:r>
              <a:rPr lang="en-US" b="1" i="0" dirty="0">
                <a:solidFill>
                  <a:srgbClr val="FF0000"/>
                </a:solidFill>
                <a:effectLst/>
                <a:latin typeface="Söhne"/>
              </a:rPr>
              <a:t>El Niño events </a:t>
            </a:r>
            <a:r>
              <a:rPr lang="en-US" b="0" i="0" dirty="0">
                <a:solidFill>
                  <a:srgbClr val="FF0000"/>
                </a:solidFill>
                <a:effectLst/>
                <a:latin typeface="Söhne"/>
              </a:rPr>
              <a:t>typically lead to a sustained weakening or even a reversal of trade winds.</a:t>
            </a:r>
          </a:p>
        </p:txBody>
      </p:sp>
      <p:pic>
        <p:nvPicPr>
          <p:cNvPr id="3" name="Picture 2" descr="sst_wind_5day_drupal.png">
            <a:extLst>
              <a:ext uri="{FF2B5EF4-FFF2-40B4-BE49-F238E27FC236}">
                <a16:creationId xmlns:a16="http://schemas.microsoft.com/office/drawing/2014/main" id="{976EFC4C-467A-5796-4E06-FB59C2E6348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6759" y="777759"/>
            <a:ext cx="8686800" cy="42976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BFCEA6-66EB-7EFF-9872-9C86BA1B8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624" y="4950372"/>
            <a:ext cx="830321" cy="41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7125</TotalTime>
  <Words>1107</Words>
  <Application>Microsoft Macintosh PowerPoint</Application>
  <PresentationFormat>On-screen Show (4:3)</PresentationFormat>
  <Paragraphs>172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Al Nile</vt:lpstr>
      <vt:lpstr>Arial</vt:lpstr>
      <vt:lpstr>Arial Narrow</vt:lpstr>
      <vt:lpstr>Calibri</vt:lpstr>
      <vt:lpstr>Courier New</vt:lpstr>
      <vt:lpstr>Söhne</vt:lpstr>
      <vt:lpstr>Times New Roman</vt:lpstr>
      <vt:lpstr>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Azhar Ehsan</cp:lastModifiedBy>
  <cp:revision>521</cp:revision>
  <dcterms:created xsi:type="dcterms:W3CDTF">2013-01-27T09:14:16Z</dcterms:created>
  <dcterms:modified xsi:type="dcterms:W3CDTF">2023-07-20T19:01:55Z</dcterms:modified>
  <cp:category/>
</cp:coreProperties>
</file>