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416" r:id="rId2"/>
    <p:sldId id="257" r:id="rId3"/>
    <p:sldId id="382" r:id="rId4"/>
    <p:sldId id="261" r:id="rId5"/>
    <p:sldId id="415" r:id="rId6"/>
    <p:sldId id="417" r:id="rId7"/>
    <p:sldId id="355" r:id="rId8"/>
    <p:sldId id="406" r:id="rId9"/>
    <p:sldId id="319" r:id="rId10"/>
    <p:sldId id="411" r:id="rId11"/>
    <p:sldId id="395" r:id="rId12"/>
    <p:sldId id="381" r:id="rId13"/>
    <p:sldId id="268" r:id="rId14"/>
    <p:sldId id="331" r:id="rId15"/>
    <p:sldId id="401" r:id="rId16"/>
    <p:sldId id="272" r:id="rId17"/>
    <p:sldId id="273" r:id="rId18"/>
    <p:sldId id="274" r:id="rId19"/>
    <p:sldId id="399" r:id="rId20"/>
    <p:sldId id="276" r:id="rId21"/>
    <p:sldId id="277" r:id="rId22"/>
    <p:sldId id="278" r:id="rId23"/>
    <p:sldId id="400" r:id="rId24"/>
    <p:sldId id="280" r:id="rId25"/>
    <p:sldId id="281" r:id="rId26"/>
    <p:sldId id="282" r:id="rId27"/>
    <p:sldId id="318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0AFF"/>
    <a:srgbClr val="011893"/>
    <a:srgbClr val="941651"/>
    <a:srgbClr val="009051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3"/>
    <p:restoredTop sz="94838"/>
  </p:normalViewPr>
  <p:slideViewPr>
    <p:cSldViewPr snapToGrid="0" snapToObjects="1">
      <p:cViewPr varScale="1">
        <p:scale>
          <a:sx n="118" d="100"/>
          <a:sy n="118" d="100"/>
        </p:scale>
        <p:origin x="208" y="472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13A70-001C-284F-9C3D-55B566BA3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csr.columbia.edu/people/muhammad-azhar-ehsa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data/indices/cpolr.mth.91-20.ascii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data/indices/epac850" TargetMode="External"/><Relationship Id="rId2" Type="http://schemas.openxmlformats.org/officeDocument/2006/relationships/hyperlink" Target="https://mikeventrice.weebly.com/hovmoller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psl.noaa.gov/data/gridded/data.noaa.oisst.v2.highre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sl.noaa.gov/data/gridded/data.noaa.oisst.v2.highr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80BF91-4FD8-D906-1057-F983988C042B}"/>
              </a:ext>
            </a:extLst>
          </p:cNvPr>
          <p:cNvSpPr txBox="1"/>
          <p:nvPr/>
        </p:nvSpPr>
        <p:spPr>
          <a:xfrm>
            <a:off x="61546" y="72830"/>
            <a:ext cx="8994531" cy="1200329"/>
          </a:xfrm>
          <a:prstGeom prst="rect">
            <a:avLst/>
          </a:prstGeom>
          <a:ln>
            <a:noFill/>
            <a:prstDash val="sysDot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ENSO and Climate Outlook in February, 2025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0BE6A08-DB3B-D0D4-4B6A-1871FB9D80A1}"/>
              </a:ext>
            </a:extLst>
          </p:cNvPr>
          <p:cNvSpPr txBox="1">
            <a:spLocks/>
          </p:cNvSpPr>
          <p:nvPr/>
        </p:nvSpPr>
        <p:spPr>
          <a:xfrm>
            <a:off x="26376" y="2237392"/>
            <a:ext cx="6363454" cy="1637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2868">
              <a:spcBef>
                <a:spcPts val="208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8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Ehsan, M. Azhar</a:t>
            </a:r>
          </a:p>
          <a:p>
            <a:pPr marL="0" indent="0" defTabSz="242868">
              <a:spcBef>
                <a:spcPts val="208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(</a:t>
            </a: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  <a:hlinkClick r:id="rId2"/>
              </a:rPr>
              <a:t>mae2171@columbia.edu</a:t>
            </a: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)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Center for Climate Systems Research (CCSR),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Affiliate of NASA GISS and 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International Research Institute for Climate and Society (IRI)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CFBCC-6C00-2402-3518-30A3E48794A1}"/>
              </a:ext>
            </a:extLst>
          </p:cNvPr>
          <p:cNvSpPr txBox="1"/>
          <p:nvPr/>
        </p:nvSpPr>
        <p:spPr>
          <a:xfrm>
            <a:off x="26376" y="3847955"/>
            <a:ext cx="7227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Andrew Robertson (CCSR)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system development, ongoing innovation,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Jing Yuan (CCSR)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Post-Processing,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Jeffrey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Turmelle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(IRI)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Post-Processing and Web updates.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4A9C5-FA78-AA63-BAE6-C33A610B6483}"/>
              </a:ext>
            </a:extLst>
          </p:cNvPr>
          <p:cNvGrpSpPr/>
          <p:nvPr/>
        </p:nvGrpSpPr>
        <p:grpSpPr>
          <a:xfrm>
            <a:off x="1" y="4790043"/>
            <a:ext cx="9141821" cy="916157"/>
            <a:chOff x="1" y="4781251"/>
            <a:chExt cx="9141821" cy="916157"/>
          </a:xfrm>
        </p:grpSpPr>
        <p:pic>
          <p:nvPicPr>
            <p:cNvPr id="1026" name="Picture 2" descr="National Aeronautics and Space Administration, Goddard Institute for Space Studies">
              <a:extLst>
                <a:ext uri="{FF2B5EF4-FFF2-40B4-BE49-F238E27FC236}">
                  <a16:creationId xmlns:a16="http://schemas.microsoft.com/office/drawing/2014/main" id="{BCACCB67-8169-534E-45F0-C1718FFAA2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840" y="4781251"/>
              <a:ext cx="45720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C2366F-76C5-3F00-4DDE-CFC56135F87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4783008"/>
              <a:ext cx="2377440" cy="914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E1BDB-B431-B4D1-7A26-1140F5B3973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8622" y="4781251"/>
              <a:ext cx="2743200" cy="9144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90AC3AA-C55D-8B0F-F123-E8401CB2BFEC}"/>
              </a:ext>
            </a:extLst>
          </p:cNvPr>
          <p:cNvSpPr txBox="1"/>
          <p:nvPr/>
        </p:nvSpPr>
        <p:spPr>
          <a:xfrm>
            <a:off x="2881521" y="1369294"/>
            <a:ext cx="617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 La Niña </a:t>
            </a:r>
            <a:r>
              <a:rPr lang="en-US" b="1" u="sng" dirty="0"/>
              <a:t>Conditions</a:t>
            </a:r>
            <a:r>
              <a:rPr lang="en-US" dirty="0"/>
              <a:t>, Hard-Hitting Impacts!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ra_c.gif">
            <a:extLst>
              <a:ext uri="{FF2B5EF4-FFF2-40B4-BE49-F238E27FC236}">
                <a16:creationId xmlns:a16="http://schemas.microsoft.com/office/drawing/2014/main" id="{DBFFBE69-9926-B9A9-155A-49F01A50AE55}"/>
              </a:ext>
            </a:extLst>
          </p:cNvPr>
          <p:cNvPicPr>
            <a:picLocks/>
          </p:cNvPicPr>
          <p:nvPr/>
        </p:nvPicPr>
        <p:blipFill>
          <a:blip r:embed="rId2"/>
          <a:srcRect b="14721"/>
          <a:stretch/>
        </p:blipFill>
        <p:spPr>
          <a:xfrm>
            <a:off x="4705634" y="151149"/>
            <a:ext cx="4114800" cy="502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21994" y="4554140"/>
            <a:ext cx="4693166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La Niña,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convection is reduced 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over-and-around the Date-Line</a:t>
            </a:r>
            <a:endParaRPr lang="en-US" sz="1600" b="1" i="1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24585" y="5258991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b="1" dirty="0">
                <a:hlinkClick r:id="rId3"/>
              </a:rPr>
              <a:t>https://www.cpc.ncep.noaa.gov/data/indices/cpolr.mth.91-20.ascii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(</a:t>
            </a:r>
            <a:r>
              <a:rPr lang="en-US" sz="2400" b="1" dirty="0">
                <a:solidFill>
                  <a:srgbClr val="00B0F0"/>
                </a:solidFill>
              </a:rPr>
              <a:t>OLR </a:t>
            </a:r>
            <a:r>
              <a:rPr lang="en-US" sz="2400" b="1" dirty="0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La Nina Space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48371" y="2576290"/>
            <a:ext cx="4409047" cy="1289071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OLR shows reduced convection over the Dateline since Sep, 2024,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Quite strong during January and February.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B8BB42-897F-AAAF-716D-A280EDA63AAF}"/>
              </a:ext>
            </a:extLst>
          </p:cNvPr>
          <p:cNvSpPr/>
          <p:nvPr/>
        </p:nvSpPr>
        <p:spPr>
          <a:xfrm>
            <a:off x="6393740" y="2781300"/>
            <a:ext cx="817581" cy="1857375"/>
          </a:xfrm>
          <a:prstGeom prst="roundRect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29616"/>
            <a:ext cx="864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Lower-Level Winds (</a:t>
            </a:r>
            <a:r>
              <a:rPr lang="en-US" sz="2400" b="1" dirty="0">
                <a:highlight>
                  <a:srgbClr val="FFFF00"/>
                </a:highlight>
              </a:rPr>
              <a:t>TW-Index</a:t>
            </a:r>
            <a:r>
              <a:rPr lang="en-US" sz="2400" b="1" dirty="0"/>
              <a:t>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0A0D1-F89B-01F6-2BF3-7236D3BF36F1}"/>
              </a:ext>
            </a:extLst>
          </p:cNvPr>
          <p:cNvSpPr txBox="1"/>
          <p:nvPr/>
        </p:nvSpPr>
        <p:spPr>
          <a:xfrm>
            <a:off x="5841836" y="4026345"/>
            <a:ext cx="243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highlight>
                  <a:srgbClr val="FFFF00"/>
                </a:highlight>
              </a:rPr>
              <a:t>Yellow Shading: </a:t>
            </a:r>
            <a:r>
              <a:rPr lang="en-US" sz="1200" dirty="0"/>
              <a:t>Westerly Anomalies</a:t>
            </a:r>
          </a:p>
          <a:p>
            <a:pPr algn="r"/>
            <a:r>
              <a:rPr lang="en-US" sz="1200" dirty="0">
                <a:highlight>
                  <a:srgbClr val="00FFFF"/>
                </a:highlight>
              </a:rPr>
              <a:t>Blue Shading: </a:t>
            </a:r>
            <a:r>
              <a:rPr lang="en-US" sz="1200" dirty="0"/>
              <a:t>Easterly Anomalies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6E765-5CA6-3A4B-D37C-1208841C17AC}"/>
              </a:ext>
            </a:extLst>
          </p:cNvPr>
          <p:cNvSpPr txBox="1"/>
          <p:nvPr/>
        </p:nvSpPr>
        <p:spPr>
          <a:xfrm>
            <a:off x="32269" y="4959280"/>
            <a:ext cx="6669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Sources: </a:t>
            </a:r>
          </a:p>
          <a:p>
            <a:pPr marL="342900" indent="-342900">
              <a:buAutoNum type="arabicParenR"/>
            </a:pPr>
            <a:r>
              <a:rPr lang="en-US" sz="1200" dirty="0">
                <a:hlinkClick r:id="rId2"/>
              </a:rPr>
              <a:t>https://mikeventrice.weebly.com/hovmollers.html</a:t>
            </a:r>
            <a:endParaRPr lang="en-US" sz="1200" dirty="0"/>
          </a:p>
          <a:p>
            <a:pPr marL="342900" indent="-342900">
              <a:buAutoNum type="arabicParenR"/>
            </a:pPr>
            <a:r>
              <a:rPr lang="en-US" sz="1200" dirty="0">
                <a:hlinkClick r:id="rId3"/>
              </a:rPr>
              <a:t>https://www.cpc.ncep.noaa.gov/data/indices/epac850</a:t>
            </a:r>
            <a:r>
              <a:rPr lang="en-US" sz="1200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55D97E-D865-8327-8470-CDA6EBA7340A}"/>
              </a:ext>
            </a:extLst>
          </p:cNvPr>
          <p:cNvSpPr txBox="1"/>
          <p:nvPr/>
        </p:nvSpPr>
        <p:spPr>
          <a:xfrm>
            <a:off x="5142155" y="4780278"/>
            <a:ext cx="3961646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 shorter Forecasts;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Trades seems to remain relatively weak as compared to Dec-24 or even Jan-25.</a:t>
            </a:r>
            <a:endParaRPr lang="en-US" sz="1600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FEE481-EE4E-6FE4-8275-4F6B70C4D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81" y="56609"/>
            <a:ext cx="3218679" cy="36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E8B85D-C1A6-45D6-0F63-1574AFEE5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1" y="829957"/>
            <a:ext cx="5685180" cy="37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5379386" cy="165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0432FF"/>
                </a:solidFill>
              </a:rPr>
              <a:t>February,  2025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22873" y="50816"/>
            <a:ext cx="4944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(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Today, 19</a:t>
            </a:r>
            <a:r>
              <a:rPr lang="en-US" sz="2400" b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February, 2025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8ED7-D029-7674-7782-EFEBF3B1D3F9}"/>
              </a:ext>
            </a:extLst>
          </p:cNvPr>
          <p:cNvSpPr txBox="1"/>
          <p:nvPr/>
        </p:nvSpPr>
        <p:spPr>
          <a:xfrm>
            <a:off x="50942" y="4483375"/>
            <a:ext cx="905272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of STAT Models (9 out of 11) reach to La Nina threshold and continue to reflect it,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of DYN Models is in ENSO-neutral range and continue to do so,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out of 17 DYN models reaching La Nina Threshold in FMA, and 4 in MAM, and 3 in AMJ. </a:t>
            </a:r>
          </a:p>
        </p:txBody>
      </p:sp>
      <p:pic>
        <p:nvPicPr>
          <p:cNvPr id="3074" name="Picture 2" descr="IRI Plume">
            <a:extLst>
              <a:ext uri="{FF2B5EF4-FFF2-40B4-BE49-F238E27FC236}">
                <a16:creationId xmlns:a16="http://schemas.microsoft.com/office/drawing/2014/main" id="{1508C551-CA1F-467E-EBB3-3476D1DB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59" y="433179"/>
            <a:ext cx="5569019" cy="40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Probabilistic (STAT+DYN) ENSO Forecasts (Today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on 19</a:t>
            </a:r>
            <a:r>
              <a:rPr lang="en-US" sz="2400" b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February, 2025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45BB1-5DC1-778A-6C65-EDC11808072E}"/>
              </a:ext>
            </a:extLst>
          </p:cNvPr>
          <p:cNvSpPr txBox="1"/>
          <p:nvPr/>
        </p:nvSpPr>
        <p:spPr>
          <a:xfrm>
            <a:off x="98175" y="4386936"/>
            <a:ext cx="8990682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Fifty for La Nina and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Fifty for ENSO-Neutral,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ENSO-Neutral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MAM-2025 onwards,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Nina is next dominant category, gradually increasing probability from JJA-2025 and become dominant again in SON-2025 and OND-2025.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8536BC-949C-89FD-A190-35B00776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442205"/>
            <a:ext cx="5526921" cy="4024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EE74F-54E7-5D28-6CC4-264C36F9774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04" y="1064759"/>
            <a:ext cx="32004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116DA9-A365-1071-275B-EB7174D45C3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550" y="2554322"/>
            <a:ext cx="32004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</a:t>
            </a:r>
          </a:p>
          <a:p>
            <a:r>
              <a:rPr lang="en-US" sz="2400" b="1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2" name="Picture 1" descr="nmme_ensemble.png">
            <a:extLst>
              <a:ext uri="{FF2B5EF4-FFF2-40B4-BE49-F238E27FC236}">
                <a16:creationId xmlns:a16="http://schemas.microsoft.com/office/drawing/2014/main" id="{196D9BD8-1403-C6A8-BF4D-BC7651FD9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65" y="720660"/>
            <a:ext cx="6420679" cy="49599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F5E0DB-A17C-3667-1B92-900EB7796584}"/>
              </a:ext>
            </a:extLst>
          </p:cNvPr>
          <p:cNvSpPr/>
          <p:nvPr/>
        </p:nvSpPr>
        <p:spPr>
          <a:xfrm>
            <a:off x="4572000" y="2454965"/>
            <a:ext cx="1719470" cy="5168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221D5A-F574-C1BB-CF50-6C66CB1B5DCD}"/>
              </a:ext>
            </a:extLst>
          </p:cNvPr>
          <p:cNvCxnSpPr>
            <a:cxnSpLocks/>
          </p:cNvCxnSpPr>
          <p:nvPr/>
        </p:nvCxnSpPr>
        <p:spPr>
          <a:xfrm>
            <a:off x="6291470" y="2454965"/>
            <a:ext cx="993913" cy="1888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C336F1-F005-7B8F-51B5-A57BC86083BE}"/>
              </a:ext>
            </a:extLst>
          </p:cNvPr>
          <p:cNvSpPr/>
          <p:nvPr/>
        </p:nvSpPr>
        <p:spPr>
          <a:xfrm>
            <a:off x="4572000" y="2454965"/>
            <a:ext cx="1719470" cy="5168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74777-F48C-BEE0-C840-A6A98B50CA17}"/>
              </a:ext>
            </a:extLst>
          </p:cNvPr>
          <p:cNvSpPr txBox="1"/>
          <p:nvPr/>
        </p:nvSpPr>
        <p:spPr>
          <a:xfrm>
            <a:off x="34363" y="1386404"/>
            <a:ext cx="2917371" cy="427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Nina Conditions continue,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Wet/Dry northern/southern US, northern Mexico,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America, and northern South American in Above Normal, BN in southern South America,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East/CSWA in Below-Normal, as well as northeast China,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Above-Normal favored in MC, Southeast Asia, and Australia,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weak signal of BN in northeast Africa (start of long-rains, keep in eye)</a:t>
            </a:r>
          </a:p>
        </p:txBody>
      </p:sp>
      <p:pic>
        <p:nvPicPr>
          <p:cNvPr id="5" name="Picture 4" descr="MAM25_World_pcp.gif">
            <a:extLst>
              <a:ext uri="{FF2B5EF4-FFF2-40B4-BE49-F238E27FC236}">
                <a16:creationId xmlns:a16="http://schemas.microsoft.com/office/drawing/2014/main" id="{40F8FDF6-C8E4-AE08-30B3-7ACDDE3F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70" y="610200"/>
            <a:ext cx="6217920" cy="4627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5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5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8575"/>
            <a:ext cx="7137707" cy="4953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62BA48-68EF-FB87-6020-EB952D745C54}"/>
              </a:ext>
            </a:extLst>
          </p:cNvPr>
          <p:cNvSpPr/>
          <p:nvPr/>
        </p:nvSpPr>
        <p:spPr>
          <a:xfrm>
            <a:off x="5452027" y="1873940"/>
            <a:ext cx="1162878" cy="327992"/>
          </a:xfrm>
          <a:prstGeom prst="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77D7AF-CFCB-575B-70DC-76374AC2D5F5}"/>
              </a:ext>
            </a:extLst>
          </p:cNvPr>
          <p:cNvCxnSpPr/>
          <p:nvPr/>
        </p:nvCxnSpPr>
        <p:spPr>
          <a:xfrm flipV="1">
            <a:off x="6614905" y="1794427"/>
            <a:ext cx="437322" cy="79513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2916E99-8A12-E98B-32F0-742024F8DDA9}"/>
              </a:ext>
            </a:extLst>
          </p:cNvPr>
          <p:cNvSpPr/>
          <p:nvPr/>
        </p:nvSpPr>
        <p:spPr>
          <a:xfrm>
            <a:off x="3452022" y="1521515"/>
            <a:ext cx="300828" cy="327992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0B34B-6332-3532-F522-5FE478F879A6}"/>
              </a:ext>
            </a:extLst>
          </p:cNvPr>
          <p:cNvSpPr txBox="1"/>
          <p:nvPr/>
        </p:nvSpPr>
        <p:spPr>
          <a:xfrm>
            <a:off x="34618" y="4758035"/>
            <a:ext cx="5242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of Monsoons in South West US (equal odds), Africa (AN, 40 to 45%), and Asia (~40%).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5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MAM25_World_tmp.gif">
            <a:extLst>
              <a:ext uri="{FF2B5EF4-FFF2-40B4-BE49-F238E27FC236}">
                <a16:creationId xmlns:a16="http://schemas.microsoft.com/office/drawing/2014/main" id="{8333D968-B8F1-3411-53E8-D47B9CBB1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5" y="785190"/>
            <a:ext cx="6698971" cy="48602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5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5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5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2DC275-2991-B122-7116-88A29F2D5134}"/>
              </a:ext>
            </a:extLst>
          </p:cNvPr>
          <p:cNvSpPr/>
          <p:nvPr/>
        </p:nvSpPr>
        <p:spPr>
          <a:xfrm>
            <a:off x="5876925" y="1771650"/>
            <a:ext cx="523875" cy="542925"/>
          </a:xfrm>
          <a:prstGeom prst="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4D191D-1EFB-AD18-9D3D-B827EFFC8CD6}"/>
              </a:ext>
            </a:extLst>
          </p:cNvPr>
          <p:cNvSpPr/>
          <p:nvPr/>
        </p:nvSpPr>
        <p:spPr>
          <a:xfrm>
            <a:off x="7029450" y="2857501"/>
            <a:ext cx="523875" cy="400050"/>
          </a:xfrm>
          <a:prstGeom prst="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0" y="39653"/>
            <a:ext cx="25311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66212" y="435026"/>
            <a:ext cx="8799493" cy="499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end of 2023/24 El Nino, tropical Pacific has experienced ENSO-neutral conditions since May,  to November, 2024 (NINO3.4 for </a:t>
            </a:r>
            <a:r>
              <a:rPr lang="en-US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was +0.3, June was +0.24, July was +0.21, Aug was -0.07, and Sep was -0.15, Oct was -0.28, Nov was -0.14, </a:t>
            </a:r>
            <a:r>
              <a:rPr lang="en-US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Dec-24 was -0.62, and </a:t>
            </a:r>
            <a:r>
              <a:rPr lang="en-US" b="1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Jan-25 was -0.71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and for most recent week ending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Feb-25, it was</a:t>
            </a:r>
            <a:r>
              <a:rPr lang="en-US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-0.3.</a:t>
            </a: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 Feb-2025 IRI/CCSR@NASA-GISS ENSO forecasts show Fifty/Fifty chances for </a:t>
            </a: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Nina and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for FMA-2025,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MAM-2025 onwards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continuation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till JJA-25.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SON and OND-2025 La Nina 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again.</a:t>
            </a:r>
          </a:p>
          <a:p>
            <a:pPr algn="ctr">
              <a:lnSpc>
                <a:spcPct val="200000"/>
              </a:lnSpc>
            </a:pP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Long-range ENSO forecasts is uncertain at this point due to spring predictability barrier.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C7EAC-E6CC-C276-0DF7-67F7662A1DDE}"/>
              </a:ext>
            </a:extLst>
          </p:cNvPr>
          <p:cNvPicPr>
            <a:picLocks/>
          </p:cNvPicPr>
          <p:nvPr/>
        </p:nvPicPr>
        <p:blipFill>
          <a:blip r:embed="rId3"/>
          <a:srcRect t="10663" r="8000" b="9509"/>
          <a:stretch/>
        </p:blipFill>
        <p:spPr>
          <a:xfrm>
            <a:off x="24534" y="1282263"/>
            <a:ext cx="7315200" cy="4114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SST Departures in Monthly (</a:t>
              </a:r>
              <a:r>
                <a:rPr lang="en-US" sz="2000" b="1" dirty="0">
                  <a:solidFill>
                    <a:srgbClr val="FF0000"/>
                  </a:solidFill>
                  <a:latin typeface="Roboto"/>
                  <a:cs typeface="Roboto"/>
                </a:rPr>
                <a:t>January, 2025</a:t>
              </a:r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) Data: OISST v2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12700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6AFC84-DD9D-920E-A726-F7D2723BED31}"/>
              </a:ext>
            </a:extLst>
          </p:cNvPr>
          <p:cNvCxnSpPr/>
          <p:nvPr/>
        </p:nvCxnSpPr>
        <p:spPr>
          <a:xfrm>
            <a:off x="800102" y="3166011"/>
            <a:ext cx="6400800" cy="0"/>
          </a:xfrm>
          <a:prstGeom prst="line">
            <a:avLst/>
          </a:prstGeom>
          <a:ln w="9525">
            <a:solidFill>
              <a:srgbClr val="FF0AFF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50B440-5EC9-790C-BF24-C4DECD858066}"/>
              </a:ext>
            </a:extLst>
          </p:cNvPr>
          <p:cNvCxnSpPr/>
          <p:nvPr/>
        </p:nvCxnSpPr>
        <p:spPr>
          <a:xfrm flipV="1">
            <a:off x="4001801" y="1644661"/>
            <a:ext cx="0" cy="301752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4424E9-FE17-7987-8DB4-06B2A4B550F4}"/>
              </a:ext>
            </a:extLst>
          </p:cNvPr>
          <p:cNvSpPr txBox="1"/>
          <p:nvPr/>
        </p:nvSpPr>
        <p:spPr>
          <a:xfrm>
            <a:off x="2664070" y="5388416"/>
            <a:ext cx="6462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https://psl.noaa.gov/data/gridded/data.noaa.oisst.v2.highres.html</a:t>
            </a:r>
            <a:r>
              <a:rPr lang="en-US" sz="1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6B22D-FAC6-2AE7-909A-D0ABC9022194}"/>
              </a:ext>
            </a:extLst>
          </p:cNvPr>
          <p:cNvSpPr txBox="1"/>
          <p:nvPr/>
        </p:nvSpPr>
        <p:spPr>
          <a:xfrm>
            <a:off x="1389206" y="1988499"/>
            <a:ext cx="1512916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NINO4: </a:t>
            </a:r>
            <a:r>
              <a:rPr lang="en-US" b="1" dirty="0">
                <a:solidFill>
                  <a:srgbClr val="00B0F0"/>
                </a:solidFill>
              </a:rPr>
              <a:t>-0.65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160°E - 210°E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1F025F-BCC2-D2D1-2306-DECBB069D14F}"/>
              </a:ext>
            </a:extLst>
          </p:cNvPr>
          <p:cNvSpPr txBox="1"/>
          <p:nvPr/>
        </p:nvSpPr>
        <p:spPr>
          <a:xfrm>
            <a:off x="2378468" y="3644380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NINO34: </a:t>
            </a:r>
            <a:r>
              <a:rPr lang="en-US" b="1" dirty="0">
                <a:solidFill>
                  <a:srgbClr val="00B0F0"/>
                </a:solidFill>
              </a:rPr>
              <a:t>-0.82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190°E - 240°E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04DA2-4B09-9317-E7F9-4E35E53C10B1}"/>
              </a:ext>
            </a:extLst>
          </p:cNvPr>
          <p:cNvSpPr txBox="1"/>
          <p:nvPr/>
        </p:nvSpPr>
        <p:spPr>
          <a:xfrm>
            <a:off x="4654063" y="1825818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NINO3: </a:t>
            </a:r>
            <a:r>
              <a:rPr lang="en-US" b="1" dirty="0">
                <a:solidFill>
                  <a:srgbClr val="00B0F0"/>
                </a:solidFill>
              </a:rPr>
              <a:t>-0.27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210°E - 270°E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79E5E-C077-6BFD-271C-DFC2A4A749C1}"/>
              </a:ext>
            </a:extLst>
          </p:cNvPr>
          <p:cNvSpPr txBox="1"/>
          <p:nvPr/>
        </p:nvSpPr>
        <p:spPr>
          <a:xfrm>
            <a:off x="5558359" y="3435133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NINO12: </a:t>
            </a:r>
            <a:r>
              <a:rPr lang="en-US" b="1" dirty="0">
                <a:solidFill>
                  <a:srgbClr val="00B0F0"/>
                </a:solidFill>
              </a:rPr>
              <a:t>-0.23 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10°S - 0°N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270°E - 280°E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5073BE-0038-FECC-CB6E-097F55BBF967}"/>
              </a:ext>
            </a:extLst>
          </p:cNvPr>
          <p:cNvCxnSpPr>
            <a:cxnSpLocks/>
          </p:cNvCxnSpPr>
          <p:nvPr/>
        </p:nvCxnSpPr>
        <p:spPr>
          <a:xfrm>
            <a:off x="2905591" y="2655669"/>
            <a:ext cx="837467" cy="501796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FD8A60-7C2F-5CD5-5D95-58BE0A9048F2}"/>
              </a:ext>
            </a:extLst>
          </p:cNvPr>
          <p:cNvCxnSpPr>
            <a:cxnSpLocks/>
          </p:cNvCxnSpPr>
          <p:nvPr/>
        </p:nvCxnSpPr>
        <p:spPr>
          <a:xfrm flipV="1">
            <a:off x="3951835" y="3225054"/>
            <a:ext cx="566316" cy="419326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D880CE-E239-0AC6-01D2-3E474F13D269}"/>
              </a:ext>
            </a:extLst>
          </p:cNvPr>
          <p:cNvCxnSpPr>
            <a:cxnSpLocks/>
          </p:cNvCxnSpPr>
          <p:nvPr/>
        </p:nvCxnSpPr>
        <p:spPr>
          <a:xfrm flipH="1">
            <a:off x="5185170" y="2502926"/>
            <a:ext cx="278666" cy="566959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312CF9C-68F3-F87D-A3E8-2FEF8C251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022" y="792086"/>
            <a:ext cx="1838830" cy="88818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8A9CF6-54E9-4F19-5379-5989BAA50F85}"/>
              </a:ext>
            </a:extLst>
          </p:cNvPr>
          <p:cNvCxnSpPr>
            <a:cxnSpLocks/>
          </p:cNvCxnSpPr>
          <p:nvPr/>
        </p:nvCxnSpPr>
        <p:spPr>
          <a:xfrm flipH="1" flipV="1">
            <a:off x="5750350" y="3215627"/>
            <a:ext cx="571030" cy="210079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6492E5-8756-6962-5CF5-FB67D174DF8C}"/>
              </a:ext>
            </a:extLst>
          </p:cNvPr>
          <p:cNvSpPr txBox="1">
            <a:spLocks/>
          </p:cNvSpPr>
          <p:nvPr/>
        </p:nvSpPr>
        <p:spPr>
          <a:xfrm>
            <a:off x="793407" y="17593"/>
            <a:ext cx="7467960" cy="62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SST Departures in Last Two-Weeks (</a:t>
            </a:r>
            <a:r>
              <a:rPr lang="en-US" sz="2000" b="1" dirty="0">
                <a:solidFill>
                  <a:srgbClr val="FF0000"/>
                </a:solidFill>
                <a:latin typeface="Roboto"/>
                <a:cs typeface="Roboto"/>
              </a:rPr>
              <a:t>Feb 03-16</a:t>
            </a:r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) Data: OISST v2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86DEB-AEA4-497F-7BC5-EF5C3ED5844A}"/>
              </a:ext>
            </a:extLst>
          </p:cNvPr>
          <p:cNvCxnSpPr/>
          <p:nvPr/>
        </p:nvCxnSpPr>
        <p:spPr>
          <a:xfrm>
            <a:off x="471278" y="54492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8E1974-4C27-4F8A-ED4E-956011FE1262}"/>
              </a:ext>
            </a:extLst>
          </p:cNvPr>
          <p:cNvSpPr txBox="1"/>
          <p:nvPr/>
        </p:nvSpPr>
        <p:spPr>
          <a:xfrm>
            <a:off x="2664070" y="5388416"/>
            <a:ext cx="6462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2"/>
              </a:rPr>
              <a:t>https://psl.noaa.gov/data/gridded/data.noaa.oisst.v2.highres.html</a:t>
            </a:r>
            <a:r>
              <a:rPr lang="en-US" sz="14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A29FCB-FD5B-0299-202C-1521487FF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022" y="588891"/>
            <a:ext cx="1838830" cy="888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23991-C62B-7C17-71EA-03066237B8A3}"/>
              </a:ext>
            </a:extLst>
          </p:cNvPr>
          <p:cNvSpPr txBox="1"/>
          <p:nvPr/>
        </p:nvSpPr>
        <p:spPr>
          <a:xfrm>
            <a:off x="6883777" y="1636864"/>
            <a:ext cx="2130914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 1+2: +0.72</a:t>
            </a:r>
            <a:endParaRPr lang="en-US" b="1" dirty="0">
              <a:solidFill>
                <a:srgbClr val="0432FF"/>
              </a:solidFill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10°S - 0°N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270°E - 280°E</a:t>
            </a:r>
          </a:p>
          <a:p>
            <a:pPr algn="l"/>
            <a:endParaRPr lang="en-US" sz="1000" dirty="0"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3: </a:t>
            </a:r>
            <a:r>
              <a:rPr lang="en-US" b="1" dirty="0">
                <a:solidFill>
                  <a:srgbClr val="0432FF"/>
                </a:solidFill>
              </a:rPr>
              <a:t>-0.01</a:t>
            </a: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210°E - 270°E</a:t>
            </a:r>
          </a:p>
          <a:p>
            <a:pPr algn="l"/>
            <a:endParaRPr lang="en-US" sz="1000" b="0" i="0" dirty="0">
              <a:effectLst/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3.4: </a:t>
            </a:r>
            <a:r>
              <a:rPr lang="en-US" b="1" dirty="0">
                <a:solidFill>
                  <a:srgbClr val="0432FF"/>
                </a:solidFill>
              </a:rPr>
              <a:t>-0.53</a:t>
            </a: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190°E - 240°E</a:t>
            </a:r>
          </a:p>
          <a:p>
            <a:pPr algn="l"/>
            <a:endParaRPr lang="en-US" sz="1000" b="0" i="0" dirty="0">
              <a:effectLst/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4: </a:t>
            </a:r>
            <a:r>
              <a:rPr lang="en-US" b="1" dirty="0">
                <a:solidFill>
                  <a:srgbClr val="0432FF"/>
                </a:solidFill>
              </a:rPr>
              <a:t>-0.70</a:t>
            </a: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160°E - 210°E</a:t>
            </a:r>
            <a:endParaRPr lang="en-US" sz="1000" b="0" i="0" dirty="0">
              <a:effectLst/>
              <a:latin typeface="__fkGroteskNeue_598ab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304A5-8358-4855-5E88-D7D975D7EA7F}"/>
              </a:ext>
            </a:extLst>
          </p:cNvPr>
          <p:cNvPicPr>
            <a:picLocks/>
          </p:cNvPicPr>
          <p:nvPr/>
        </p:nvPicPr>
        <p:blipFill>
          <a:blip r:embed="rId4"/>
          <a:srcRect t="10716" r="8073" b="9260"/>
          <a:stretch/>
        </p:blipFill>
        <p:spPr>
          <a:xfrm>
            <a:off x="25768" y="877843"/>
            <a:ext cx="6858000" cy="41148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11AF92-EF52-74AC-FB64-1704C20938AB}"/>
              </a:ext>
            </a:extLst>
          </p:cNvPr>
          <p:cNvCxnSpPr/>
          <p:nvPr/>
        </p:nvCxnSpPr>
        <p:spPr>
          <a:xfrm>
            <a:off x="745017" y="2736352"/>
            <a:ext cx="603504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_season.gif">
            <a:extLst>
              <a:ext uri="{FF2B5EF4-FFF2-40B4-BE49-F238E27FC236}">
                <a16:creationId xmlns:a16="http://schemas.microsoft.com/office/drawing/2014/main" id="{BD8A80A2-8851-3D8B-B5D0-A07A2339588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" y="24684"/>
            <a:ext cx="4114800" cy="2743200"/>
          </a:xfrm>
          <a:prstGeom prst="rect">
            <a:avLst/>
          </a:prstGeom>
        </p:spPr>
      </p:pic>
      <p:pic>
        <p:nvPicPr>
          <p:cNvPr id="5" name="Picture 4" descr="pr_anom.gif">
            <a:extLst>
              <a:ext uri="{FF2B5EF4-FFF2-40B4-BE49-F238E27FC236}">
                <a16:creationId xmlns:a16="http://schemas.microsoft.com/office/drawing/2014/main" id="{45BBB5A7-37F3-E598-A8A5-E8BE6FB921E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8128"/>
            <a:ext cx="4114800" cy="2743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B3DB92-BBD5-EB45-95BE-E49439A619FE}"/>
              </a:ext>
            </a:extLst>
          </p:cNvPr>
          <p:cNvSpPr/>
          <p:nvPr/>
        </p:nvSpPr>
        <p:spPr>
          <a:xfrm>
            <a:off x="646043" y="3289852"/>
            <a:ext cx="805069" cy="616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8DEFE9-A9E0-2D41-2523-31F01CF7526D}"/>
              </a:ext>
            </a:extLst>
          </p:cNvPr>
          <p:cNvSpPr/>
          <p:nvPr/>
        </p:nvSpPr>
        <p:spPr>
          <a:xfrm>
            <a:off x="626164" y="4137660"/>
            <a:ext cx="805069" cy="616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5DFCF7-3F57-A108-FBF2-356F247487B9}"/>
              </a:ext>
            </a:extLst>
          </p:cNvPr>
          <p:cNvSpPr/>
          <p:nvPr/>
        </p:nvSpPr>
        <p:spPr>
          <a:xfrm>
            <a:off x="3213651" y="3962069"/>
            <a:ext cx="805069" cy="868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038F03-E5D8-8AD0-3ADA-294E7AA2D104}"/>
              </a:ext>
            </a:extLst>
          </p:cNvPr>
          <p:cNvSpPr/>
          <p:nvPr/>
        </p:nvSpPr>
        <p:spPr>
          <a:xfrm>
            <a:off x="2627244" y="3289852"/>
            <a:ext cx="606285" cy="541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ig. 1">
            <a:extLst>
              <a:ext uri="{FF2B5EF4-FFF2-40B4-BE49-F238E27FC236}">
                <a16:creationId xmlns:a16="http://schemas.microsoft.com/office/drawing/2014/main" id="{0AABEA8B-7483-5ECC-2183-4A91F7FCC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3"/>
          <a:stretch/>
        </p:blipFill>
        <p:spPr bwMode="auto">
          <a:xfrm>
            <a:off x="4253948" y="63612"/>
            <a:ext cx="4819486" cy="21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2F71F8-187C-9CA8-E3BD-96A2CF60EB1F}"/>
              </a:ext>
            </a:extLst>
          </p:cNvPr>
          <p:cNvSpPr txBox="1"/>
          <p:nvPr/>
        </p:nvSpPr>
        <p:spPr>
          <a:xfrm>
            <a:off x="4572000" y="2233215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observed Northern Hemisphere dominant winter/DJF precipitation regions defined as the % fraction of DJF to annual total precipitation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F7F281-6B4C-0B53-738C-3AA7A04EA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758" y="3060459"/>
            <a:ext cx="4819486" cy="13221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74F7F4-5A2E-F338-D736-2A8B1405C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322" y="3438939"/>
            <a:ext cx="2949030" cy="2250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6FD06-21D5-6600-F67C-49819FAB2A9F}"/>
              </a:ext>
            </a:extLst>
          </p:cNvPr>
          <p:cNvSpPr txBox="1">
            <a:spLocks/>
          </p:cNvSpPr>
          <p:nvPr/>
        </p:nvSpPr>
        <p:spPr>
          <a:xfrm>
            <a:off x="314324" y="1815034"/>
            <a:ext cx="3800475" cy="820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tx2"/>
                </a:solidFill>
                <a:highlight>
                  <a:srgbClr val="00FFFF"/>
                </a:highlight>
                <a:latin typeface="Roboto"/>
                <a:cs typeface="Roboto"/>
              </a:rPr>
              <a:t>Prcp</a:t>
            </a:r>
            <a:r>
              <a:rPr lang="en-US" sz="1600" b="1" dirty="0">
                <a:solidFill>
                  <a:schemeClr val="tx2"/>
                </a:solidFill>
                <a:highlight>
                  <a:srgbClr val="00FFFF"/>
                </a:highlight>
                <a:latin typeface="Roboto"/>
                <a:cs typeface="Roboto"/>
              </a:rPr>
              <a:t> Anomalies (Jan, and Nov-Jan)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583C5B-996F-1F11-9ACD-CBB0C11FB097}"/>
              </a:ext>
            </a:extLst>
          </p:cNvPr>
          <p:cNvSpPr/>
          <p:nvPr/>
        </p:nvSpPr>
        <p:spPr>
          <a:xfrm>
            <a:off x="4350074" y="3929411"/>
            <a:ext cx="1125442" cy="327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kteq_xz.gif">
            <a:extLst>
              <a:ext uri="{FF2B5EF4-FFF2-40B4-BE49-F238E27FC236}">
                <a16:creationId xmlns:a16="http://schemas.microsoft.com/office/drawing/2014/main" id="{1A225FDA-5412-E874-3B63-994FD1FD0187}"/>
              </a:ext>
            </a:extLst>
          </p:cNvPr>
          <p:cNvPicPr>
            <a:picLocks/>
          </p:cNvPicPr>
          <p:nvPr/>
        </p:nvPicPr>
        <p:blipFill>
          <a:blip r:embed="rId2"/>
          <a:srcRect l="2337" t="4532" r="4800" b="47734"/>
          <a:stretch/>
        </p:blipFill>
        <p:spPr>
          <a:xfrm>
            <a:off x="35068" y="427806"/>
            <a:ext cx="4297680" cy="2560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16357" y="1920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4396154" y="4063411"/>
            <a:ext cx="47478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Ø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subsurface-to-surface temperature anomalies dominate from </a:t>
            </a:r>
            <a:r>
              <a:rPr lang="en-US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140E to 160E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equatorial Pacific Ocean (Surface to 350 meter at depth) and over the surface in the far eastern Pacific.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352400" y="4949082"/>
            <a:ext cx="47324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ü"/>
            </a:pPr>
            <a:r>
              <a:rPr lang="en-US" sz="1400" b="1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Persisting, at depth (170E and Dateline to far east). close to surface between 170E-120W, and below 25 meters in far east (120W-80W)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766B5-7FD0-CBA9-CB07-03E8C5469464}"/>
              </a:ext>
            </a:extLst>
          </p:cNvPr>
          <p:cNvSpPr txBox="1"/>
          <p:nvPr/>
        </p:nvSpPr>
        <p:spPr>
          <a:xfrm>
            <a:off x="2510322" y="2249067"/>
            <a:ext cx="1770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December, 2024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7DB8554-D566-A046-CEC5-BF9B38708ED1}"/>
              </a:ext>
            </a:extLst>
          </p:cNvPr>
          <p:cNvSpPr/>
          <p:nvPr/>
        </p:nvSpPr>
        <p:spPr>
          <a:xfrm>
            <a:off x="1764720" y="687968"/>
            <a:ext cx="45719" cy="192024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pic>
        <p:nvPicPr>
          <p:cNvPr id="5" name="Picture 4" descr="wkteq_xz.gif">
            <a:extLst>
              <a:ext uri="{FF2B5EF4-FFF2-40B4-BE49-F238E27FC236}">
                <a16:creationId xmlns:a16="http://schemas.microsoft.com/office/drawing/2014/main" id="{B1FC774D-6995-0013-27A1-B67D11BECE92}"/>
              </a:ext>
            </a:extLst>
          </p:cNvPr>
          <p:cNvPicPr>
            <a:picLocks/>
          </p:cNvPicPr>
          <p:nvPr/>
        </p:nvPicPr>
        <p:blipFill>
          <a:blip r:embed="rId3"/>
          <a:srcRect l="2714" t="4655" r="5279" b="47673"/>
          <a:stretch/>
        </p:blipFill>
        <p:spPr>
          <a:xfrm>
            <a:off x="38150" y="3082008"/>
            <a:ext cx="4297680" cy="2560320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B8915E64-E4CB-22FC-A44D-ED4C5FC86C4D}"/>
              </a:ext>
            </a:extLst>
          </p:cNvPr>
          <p:cNvSpPr/>
          <p:nvPr/>
        </p:nvSpPr>
        <p:spPr>
          <a:xfrm>
            <a:off x="1764720" y="3352225"/>
            <a:ext cx="45719" cy="192024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AB1F9-6C46-4DC2-FCE9-4A0FAB9B877C}"/>
              </a:ext>
            </a:extLst>
          </p:cNvPr>
          <p:cNvSpPr txBox="1"/>
          <p:nvPr/>
        </p:nvSpPr>
        <p:spPr>
          <a:xfrm>
            <a:off x="2514675" y="4900839"/>
            <a:ext cx="1770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January, 2025</a:t>
            </a:r>
          </a:p>
        </p:txBody>
      </p:sp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DEDB6351-1796-CC36-B1AB-1039CCD414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97" t="4655" r="4319"/>
          <a:stretch/>
        </p:blipFill>
        <p:spPr>
          <a:xfrm>
            <a:off x="5177308" y="32596"/>
            <a:ext cx="3773509" cy="3962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4FC5A-0FB0-5E39-6526-907D4D891287}"/>
              </a:ext>
            </a:extLst>
          </p:cNvPr>
          <p:cNvSpPr txBox="1"/>
          <p:nvPr/>
        </p:nvSpPr>
        <p:spPr>
          <a:xfrm>
            <a:off x="7102699" y="3283470"/>
            <a:ext cx="1770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February, 2025</a:t>
            </a:r>
          </a:p>
        </p:txBody>
      </p:sp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D161F2-CA06-C009-F0C8-CCB5B1968017}"/>
              </a:ext>
            </a:extLst>
          </p:cNvPr>
          <p:cNvSpPr txBox="1"/>
          <p:nvPr/>
        </p:nvSpPr>
        <p:spPr>
          <a:xfrm>
            <a:off x="86830" y="4445055"/>
            <a:ext cx="9004922" cy="124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Strongest dive in negative anomalies since Dec-Jan-Feb, 2024, Index reached to a value of -1.4 in mid-December 2024,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Driving slightly upwards afterwards.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73B1C-CDC7-89E8-3585-70A5724843FA}"/>
              </a:ext>
            </a:extLst>
          </p:cNvPr>
          <p:cNvSpPr txBox="1"/>
          <p:nvPr/>
        </p:nvSpPr>
        <p:spPr>
          <a:xfrm>
            <a:off x="25149" y="2406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 descr="heat-last-year.gif">
            <a:extLst>
              <a:ext uri="{FF2B5EF4-FFF2-40B4-BE49-F238E27FC236}">
                <a16:creationId xmlns:a16="http://schemas.microsoft.com/office/drawing/2014/main" id="{9FF2F2B5-6662-A02A-2244-1850EA40A6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19" t="5940" r="10296" b="60312"/>
          <a:stretch/>
        </p:blipFill>
        <p:spPr>
          <a:xfrm>
            <a:off x="1694536" y="408456"/>
            <a:ext cx="7336222" cy="423341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19CCB9-4CCC-04AC-27E3-43C0F80EDFA1}"/>
              </a:ext>
            </a:extLst>
          </p:cNvPr>
          <p:cNvCxnSpPr/>
          <p:nvPr/>
        </p:nvCxnSpPr>
        <p:spPr>
          <a:xfrm>
            <a:off x="2205318" y="3823058"/>
            <a:ext cx="6734287" cy="0"/>
          </a:xfrm>
          <a:prstGeom prst="line">
            <a:avLst/>
          </a:prstGeom>
          <a:ln w="57150">
            <a:solidFill>
              <a:srgbClr val="FF0A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37968" y="4810923"/>
            <a:ext cx="90878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La Niña, the pressure becomes above-average in Tahiti and below-average in Darwin, and the Southern Oscillation Index is Positive. </a:t>
            </a:r>
          </a:p>
          <a:p>
            <a:pPr algn="ctr"/>
            <a:r>
              <a:rPr lang="en-US" sz="14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Positive values of the SOI above</a:t>
            </a:r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1" i="1" dirty="0">
                <a:solidFill>
                  <a:srgbClr val="0432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+7 typically indicate La Niña</a:t>
            </a:r>
            <a:endParaRPr lang="en-US" sz="1400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3240"/>
            <a:ext cx="698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(Traditional &amp; EQ) Index (</a:t>
            </a:r>
            <a:r>
              <a:rPr lang="en-US" sz="2400" b="1" dirty="0">
                <a:solidFill>
                  <a:srgbClr val="00B0F0"/>
                </a:solidFill>
              </a:rPr>
              <a:t>SOI </a:t>
            </a:r>
            <a:r>
              <a:rPr lang="en-US" sz="2400" b="1" dirty="0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La Nina Space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39706" y="1264018"/>
            <a:ext cx="3542589" cy="2923877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 values is in La Nina range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January, 2025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Equatorial-SOI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also in La Nina range,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January, 2025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Eq-SOI values sustained to remain in La Nina range since November, December, 2024 and January, 2025.</a:t>
            </a:r>
          </a:p>
        </p:txBody>
      </p:sp>
      <p:pic>
        <p:nvPicPr>
          <p:cNvPr id="5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AF79F466-B827-BAB2-727A-95373E944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89" y="962319"/>
            <a:ext cx="5411860" cy="37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707941E-A253-730F-371C-898701016E5F}"/>
              </a:ext>
            </a:extLst>
          </p:cNvPr>
          <p:cNvSpPr/>
          <p:nvPr/>
        </p:nvSpPr>
        <p:spPr>
          <a:xfrm>
            <a:off x="2360021" y="1550126"/>
            <a:ext cx="600892" cy="50509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8B436-6723-C4EA-08BB-11EAAC0FB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188" y="1478920"/>
            <a:ext cx="2269937" cy="9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6371</TotalTime>
  <Words>1209</Words>
  <Application>Microsoft Macintosh PowerPoint</Application>
  <PresentationFormat>On-screen Show (16:10)</PresentationFormat>
  <Paragraphs>129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__fkGroteskNeue_598ab8</vt:lpstr>
      <vt:lpstr>Arial</vt:lpstr>
      <vt:lpstr>Arial Narrow</vt:lpstr>
      <vt:lpstr>Calibri</vt:lpstr>
      <vt:lpstr>Courier New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379</cp:revision>
  <dcterms:created xsi:type="dcterms:W3CDTF">2022-09-08T16:50:36Z</dcterms:created>
  <dcterms:modified xsi:type="dcterms:W3CDTF">2025-02-18T22:47:36Z</dcterms:modified>
</cp:coreProperties>
</file>