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83" r:id="rId2"/>
    <p:sldId id="257" r:id="rId3"/>
    <p:sldId id="382" r:id="rId4"/>
    <p:sldId id="261" r:id="rId5"/>
    <p:sldId id="355" r:id="rId6"/>
    <p:sldId id="395" r:id="rId7"/>
    <p:sldId id="319" r:id="rId8"/>
    <p:sldId id="320" r:id="rId9"/>
    <p:sldId id="402" r:id="rId10"/>
    <p:sldId id="381" r:id="rId11"/>
    <p:sldId id="267" r:id="rId12"/>
    <p:sldId id="268" r:id="rId13"/>
    <p:sldId id="331" r:id="rId14"/>
    <p:sldId id="401" r:id="rId15"/>
    <p:sldId id="272" r:id="rId16"/>
    <p:sldId id="273" r:id="rId17"/>
    <p:sldId id="274" r:id="rId18"/>
    <p:sldId id="399" r:id="rId19"/>
    <p:sldId id="276" r:id="rId20"/>
    <p:sldId id="277" r:id="rId21"/>
    <p:sldId id="278" r:id="rId22"/>
    <p:sldId id="400" r:id="rId23"/>
    <p:sldId id="280" r:id="rId24"/>
    <p:sldId id="281" r:id="rId25"/>
    <p:sldId id="282" r:id="rId26"/>
    <p:sldId id="318" r:id="rId27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35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41651"/>
    <a:srgbClr val="0432FF"/>
    <a:srgbClr val="011893"/>
    <a:srgbClr val="5E9800"/>
    <a:srgbClr val="66A107"/>
    <a:srgbClr val="74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10"/>
    <p:restoredTop sz="94762"/>
  </p:normalViewPr>
  <p:slideViewPr>
    <p:cSldViewPr snapToGrid="0" snapToObjects="1">
      <p:cViewPr varScale="1">
        <p:scale>
          <a:sx n="145" d="100"/>
          <a:sy n="145" d="100"/>
        </p:scale>
        <p:origin x="1120" y="184"/>
      </p:cViewPr>
      <p:guideLst>
        <p:guide orient="horz" pos="1800"/>
        <p:guide pos="35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49C4D-AD17-7F48-82FF-B48078E7A774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13A70-001C-284F-9C3D-55B566BA34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099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278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0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4064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4064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0530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5583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17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1250"/>
            <a:ext cx="4038600" cy="3143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994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887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817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1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733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92840-3B1F-3D41-8390-8D974439144B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23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92840-3B1F-3D41-8390-8D974439144B}" type="datetimeFigureOut">
              <a:rPr lang="en-US" smtClean="0"/>
              <a:t>12/21/23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6959"/>
            <a:ext cx="2895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59C3C-7960-6542-B912-B196C091AB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151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iridl.ldeo.columbia.edu/maproom/Global/Ocean_Temp/ERSST_Anomaly.html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bom.gov.au/climate/enso/#tabs=Pacific-Ocean&amp;pacific=SO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7D42727-7D54-F041-A0CD-752663A2960C}"/>
              </a:ext>
            </a:extLst>
          </p:cNvPr>
          <p:cNvGrpSpPr/>
          <p:nvPr/>
        </p:nvGrpSpPr>
        <p:grpSpPr>
          <a:xfrm>
            <a:off x="0" y="-5"/>
            <a:ext cx="9144000" cy="5715000"/>
            <a:chOff x="182880" y="182880"/>
            <a:chExt cx="8534400" cy="6400800"/>
          </a:xfrm>
        </p:grpSpPr>
        <p:pic>
          <p:nvPicPr>
            <p:cNvPr id="2" name="Picture 1" descr="IRITemplate_may2018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2880" y="182880"/>
              <a:ext cx="8534400" cy="64008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8C44B9-764F-014A-BFF7-FBDD1FAD95BE}"/>
                </a:ext>
              </a:extLst>
            </p:cNvPr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06801" y="5659831"/>
              <a:ext cx="3200400" cy="914400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94F98BF6-C0C0-1248-A8A1-D293EB7C691A}"/>
              </a:ext>
            </a:extLst>
          </p:cNvPr>
          <p:cNvSpPr txBox="1"/>
          <p:nvPr/>
        </p:nvSpPr>
        <p:spPr>
          <a:xfrm>
            <a:off x="67941" y="3816393"/>
            <a:ext cx="4405373" cy="810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67" b="1" dirty="0">
                <a:solidFill>
                  <a:schemeClr val="bg2">
                    <a:lumMod val="90000"/>
                  </a:schemeClr>
                </a:solidFill>
              </a:rPr>
              <a:t>Jeffrey </a:t>
            </a:r>
            <a:r>
              <a:rPr lang="en-US" sz="1167" b="1" dirty="0" err="1">
                <a:solidFill>
                  <a:schemeClr val="bg2">
                    <a:lumMod val="90000"/>
                  </a:schemeClr>
                </a:solidFill>
              </a:rPr>
              <a:t>Turmelle</a:t>
            </a:r>
            <a:r>
              <a:rPr lang="en-US" sz="1167" b="1" dirty="0">
                <a:solidFill>
                  <a:schemeClr val="bg2">
                    <a:lumMod val="90000"/>
                  </a:schemeClr>
                </a:solidFill>
              </a:rPr>
              <a:t> and Jing Yuan</a:t>
            </a:r>
            <a:r>
              <a:rPr lang="en-US" sz="1167" dirty="0">
                <a:solidFill>
                  <a:schemeClr val="bg2">
                    <a:lumMod val="90000"/>
                  </a:schemeClr>
                </a:solidFill>
              </a:rPr>
              <a:t>: forecast processing and web updates</a:t>
            </a:r>
          </a:p>
          <a:p>
            <a:r>
              <a:rPr lang="en-US" sz="1167" b="1" dirty="0" err="1">
                <a:solidFill>
                  <a:schemeClr val="bg2">
                    <a:lumMod val="90000"/>
                  </a:schemeClr>
                </a:solidFill>
              </a:rPr>
              <a:t>Cuihua</a:t>
            </a:r>
            <a:r>
              <a:rPr lang="en-US" sz="1167" b="1" dirty="0">
                <a:solidFill>
                  <a:schemeClr val="bg2">
                    <a:lumMod val="90000"/>
                  </a:schemeClr>
                </a:solidFill>
              </a:rPr>
              <a:t> Li</a:t>
            </a:r>
            <a:r>
              <a:rPr lang="en-US" sz="1167" dirty="0">
                <a:solidFill>
                  <a:schemeClr val="bg2">
                    <a:lumMod val="90000"/>
                  </a:schemeClr>
                </a:solidFill>
              </a:rPr>
              <a:t>: Draft PowerPoint development</a:t>
            </a:r>
          </a:p>
          <a:p>
            <a:r>
              <a:rPr lang="en-US" sz="1167" b="1" dirty="0">
                <a:solidFill>
                  <a:schemeClr val="bg2">
                    <a:lumMod val="90000"/>
                  </a:schemeClr>
                </a:solidFill>
              </a:rPr>
              <a:t>IRI’s Climate Group, led by Dr. Andrew Robertson</a:t>
            </a:r>
            <a:r>
              <a:rPr lang="en-US" sz="1167" dirty="0">
                <a:solidFill>
                  <a:schemeClr val="bg2">
                    <a:lumMod val="90000"/>
                  </a:schemeClr>
                </a:solidFill>
              </a:rPr>
              <a:t>: </a:t>
            </a:r>
            <a:br>
              <a:rPr lang="en-US" sz="1167" dirty="0">
                <a:solidFill>
                  <a:schemeClr val="bg2">
                    <a:lumMod val="90000"/>
                  </a:schemeClr>
                </a:solidFill>
              </a:rPr>
            </a:br>
            <a:r>
              <a:rPr lang="en-US" sz="1167" dirty="0">
                <a:solidFill>
                  <a:schemeClr val="bg2">
                    <a:lumMod val="90000"/>
                  </a:schemeClr>
                </a:solidFill>
              </a:rPr>
              <a:t>Forecast system development, ongoing innovation, and verification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E026269D-456A-E438-5D8A-893F34ABE8E1}"/>
              </a:ext>
            </a:extLst>
          </p:cNvPr>
          <p:cNvSpPr txBox="1">
            <a:spLocks/>
          </p:cNvSpPr>
          <p:nvPr/>
        </p:nvSpPr>
        <p:spPr>
          <a:xfrm>
            <a:off x="67940" y="2137653"/>
            <a:ext cx="3029887" cy="136680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291453">
              <a:spcBef>
                <a:spcPts val="250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3333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M. </a:t>
            </a:r>
            <a:r>
              <a:rPr lang="en-US" sz="3333" b="1" dirty="0" err="1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Azhar</a:t>
            </a:r>
            <a:r>
              <a:rPr lang="en-US" sz="3333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 Ehsan</a:t>
            </a:r>
          </a:p>
          <a:p>
            <a:pPr marL="0" indent="0" defTabSz="291453">
              <a:spcBef>
                <a:spcPts val="250"/>
              </a:spcBef>
              <a:buNone/>
              <a:defRPr sz="3570" b="1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975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 </a:t>
            </a:r>
            <a:r>
              <a:rPr lang="en-US" sz="1417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(</a:t>
            </a:r>
            <a:r>
              <a:rPr lang="en-US" sz="1417" b="1" dirty="0" err="1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azhar@iri.columbia.edu</a:t>
            </a:r>
            <a:r>
              <a:rPr lang="en-US" sz="1417" b="1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)</a:t>
            </a:r>
          </a:p>
          <a:p>
            <a:pPr marL="0" indent="0" defTabSz="291453">
              <a:spcBef>
                <a:spcPts val="187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125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Associate Research Scientist</a:t>
            </a:r>
          </a:p>
          <a:p>
            <a:pPr marL="0" indent="0" defTabSz="291453">
              <a:spcBef>
                <a:spcPts val="187"/>
              </a:spcBef>
              <a:buNone/>
              <a:defRPr sz="2550">
                <a:solidFill>
                  <a:srgbClr val="000000"/>
                </a:solidFill>
                <a:latin typeface="To"/>
                <a:ea typeface="To"/>
                <a:cs typeface="To"/>
                <a:sym typeface="To"/>
              </a:defRPr>
            </a:pPr>
            <a:r>
              <a:rPr lang="en-US" sz="2125" dirty="0">
                <a:solidFill>
                  <a:schemeClr val="bg1"/>
                </a:solidFill>
                <a:latin typeface="To"/>
                <a:ea typeface="To"/>
                <a:cs typeface="To"/>
                <a:sym typeface="To"/>
              </a:rPr>
              <a:t>IRI ENSO and Climate Forecast Lead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CE06E84-1F36-AC91-7507-88089E5A55FD}"/>
              </a:ext>
            </a:extLst>
          </p:cNvPr>
          <p:cNvSpPr/>
          <p:nvPr/>
        </p:nvSpPr>
        <p:spPr>
          <a:xfrm>
            <a:off x="-3980" y="-62"/>
            <a:ext cx="9144000" cy="1200329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  <a:alpha val="0"/>
                </a:schemeClr>
              </a:gs>
              <a:gs pos="83000">
                <a:schemeClr val="accent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accent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spc="130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ENSO and Climate Outlook in December, 2023: </a:t>
            </a:r>
            <a:r>
              <a:rPr lang="en-US" sz="3600" b="1" spc="130" dirty="0">
                <a:solidFill>
                  <a:srgbClr val="941651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  <a:sym typeface="Helvetica" charset="0"/>
              </a:rPr>
              <a:t>El NINO Continue! </a:t>
            </a:r>
            <a:endParaRPr lang="en-US" sz="1000" b="1" spc="130" dirty="0">
              <a:solidFill>
                <a:srgbClr val="941651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  <a:sym typeface="Helvetica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358532-8AD5-D45F-97E2-4C073636ED57}"/>
              </a:ext>
            </a:extLst>
          </p:cNvPr>
          <p:cNvSpPr txBox="1"/>
          <p:nvPr/>
        </p:nvSpPr>
        <p:spPr>
          <a:xfrm>
            <a:off x="2102069" y="1856828"/>
            <a:ext cx="4931103" cy="18108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67" b="1" dirty="0">
                <a:solidFill>
                  <a:srgbClr val="0432FF"/>
                </a:solidFill>
              </a:rPr>
              <a:t>Forecasts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/>
              <a:t>Nino-34 in NMME,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/>
              <a:t>IRI ENSO Plume,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/>
              <a:t>Probability of Nino-34, 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/>
              <a:t>Global SSTs from NMME,</a:t>
            </a:r>
          </a:p>
          <a:p>
            <a:pPr marL="285739" indent="-285739">
              <a:buFont typeface="Wingdings" pitchFamily="2" charset="2"/>
              <a:buChar char="ü"/>
            </a:pPr>
            <a:r>
              <a:rPr lang="en-US" sz="1500" dirty="0" err="1"/>
              <a:t>Prcp</a:t>
            </a:r>
            <a:r>
              <a:rPr lang="en-US" sz="1500" dirty="0"/>
              <a:t>. and Temp. outlook from IRI (</a:t>
            </a:r>
            <a:r>
              <a:rPr lang="en-US" sz="1500" b="1" dirty="0">
                <a:solidFill>
                  <a:srgbClr val="FF0000"/>
                </a:solidFill>
              </a:rPr>
              <a:t>December,  2023</a:t>
            </a:r>
            <a:r>
              <a:rPr lang="en-US" sz="15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265290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4A3B78E-E851-5156-8D3A-706117635A4F}"/>
              </a:ext>
            </a:extLst>
          </p:cNvPr>
          <p:cNvSpPr txBox="1"/>
          <p:nvPr/>
        </p:nvSpPr>
        <p:spPr>
          <a:xfrm>
            <a:off x="50276" y="59802"/>
            <a:ext cx="8056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North American Multi Model Ensemble (</a:t>
            </a:r>
            <a:r>
              <a:rPr lang="en-US" sz="2400" dirty="0">
                <a:solidFill>
                  <a:srgbClr val="FF0000"/>
                </a:solidFill>
              </a:rPr>
              <a:t>NMME</a:t>
            </a:r>
            <a:r>
              <a:rPr lang="en-US" sz="2400" b="1" dirty="0"/>
              <a:t>) ENSO Forecast (</a:t>
            </a:r>
            <a:r>
              <a:rPr lang="en-US" sz="2400" b="1" dirty="0">
                <a:solidFill>
                  <a:srgbClr val="FF0000"/>
                </a:solidFill>
              </a:rPr>
              <a:t>Dec, Initial</a:t>
            </a:r>
            <a:r>
              <a:rPr lang="en-US" sz="2400" b="1" dirty="0"/>
              <a:t>)</a:t>
            </a:r>
          </a:p>
        </p:txBody>
      </p:sp>
      <p:pic>
        <p:nvPicPr>
          <p:cNvPr id="2" name="Picture 1" descr="nino34.rescaling.NMME.png">
            <a:extLst>
              <a:ext uri="{FF2B5EF4-FFF2-40B4-BE49-F238E27FC236}">
                <a16:creationId xmlns:a16="http://schemas.microsoft.com/office/drawing/2014/main" id="{4F766E67-4A74-F8E4-284F-D5054F1D9E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9624" y="890799"/>
            <a:ext cx="6857996" cy="479606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858102C-C4D5-8290-8E53-FE84806FD455}"/>
              </a:ext>
            </a:extLst>
          </p:cNvPr>
          <p:cNvSpPr txBox="1"/>
          <p:nvPr/>
        </p:nvSpPr>
        <p:spPr>
          <a:xfrm>
            <a:off x="5289" y="15648"/>
            <a:ext cx="850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IRI’s ENSO Forecast </a:t>
            </a:r>
            <a:r>
              <a:rPr lang="en-US" sz="2400" b="1" dirty="0">
                <a:solidFill>
                  <a:srgbClr val="FF0000"/>
                </a:solidFill>
              </a:rPr>
              <a:t>Dec,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2023</a:t>
            </a:r>
            <a:r>
              <a:rPr lang="en-US" sz="2400" dirty="0">
                <a:solidFill>
                  <a:srgbClr val="FF0000"/>
                </a:solidFill>
                <a:highlight>
                  <a:srgbClr val="000000"/>
                </a:highlight>
              </a:rPr>
              <a:t> 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5" name="Picture 4" descr="figure4.png">
            <a:extLst>
              <a:ext uri="{FF2B5EF4-FFF2-40B4-BE49-F238E27FC236}">
                <a16:creationId xmlns:a16="http://schemas.microsoft.com/office/drawing/2014/main" id="{35D2F123-8711-6DB6-3975-1776E9CFAE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327" y="477312"/>
            <a:ext cx="7791743" cy="522203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574F984-714A-449D-03DC-74F556435B17}"/>
              </a:ext>
            </a:extLst>
          </p:cNvPr>
          <p:cNvSpPr txBox="1"/>
          <p:nvPr/>
        </p:nvSpPr>
        <p:spPr>
          <a:xfrm>
            <a:off x="5289" y="6221"/>
            <a:ext cx="8504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CPC </a:t>
            </a:r>
            <a:r>
              <a:rPr lang="en-US" sz="2400" dirty="0">
                <a:solidFill>
                  <a:srgbClr val="FF0000"/>
                </a:solidFill>
              </a:rPr>
              <a:t>(Released on Dec, 14)</a:t>
            </a:r>
            <a:r>
              <a:rPr lang="en-US" sz="2400" b="1" dirty="0"/>
              <a:t> and IRI (</a:t>
            </a:r>
            <a:r>
              <a:rPr lang="en-US" sz="2400" b="1" dirty="0">
                <a:solidFill>
                  <a:srgbClr val="0432FF"/>
                </a:solidFill>
              </a:rPr>
              <a:t>on 19</a:t>
            </a:r>
            <a:r>
              <a:rPr lang="en-US" sz="2400" b="1" baseline="30000" dirty="0">
                <a:solidFill>
                  <a:srgbClr val="0432FF"/>
                </a:solidFill>
              </a:rPr>
              <a:t>th</a:t>
            </a:r>
            <a:r>
              <a:rPr lang="en-US" sz="2400" b="1" dirty="0">
                <a:solidFill>
                  <a:srgbClr val="0432FF"/>
                </a:solidFill>
              </a:rPr>
              <a:t> Dec</a:t>
            </a:r>
            <a:r>
              <a:rPr lang="en-US" sz="2400" b="1" dirty="0"/>
              <a:t>)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026" name="Picture 2" descr="IRI ENSO Forecast Histogram Image">
            <a:extLst>
              <a:ext uri="{FF2B5EF4-FFF2-40B4-BE49-F238E27FC236}">
                <a16:creationId xmlns:a16="http://schemas.microsoft.com/office/drawing/2014/main" id="{3CF27356-C5CB-87DE-6347-BF6DFBBE8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070" y="406340"/>
            <a:ext cx="5288573" cy="3444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NOAA?CPC ENSO Forecast Image">
            <a:extLst>
              <a:ext uri="{FF2B5EF4-FFF2-40B4-BE49-F238E27FC236}">
                <a16:creationId xmlns:a16="http://schemas.microsoft.com/office/drawing/2014/main" id="{D0F8E6C2-45BB-C881-093E-D541C430A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" y="2822328"/>
            <a:ext cx="4132384" cy="287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40390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CB5C6B2-5854-9AB8-0F71-2CA89C72E305}"/>
              </a:ext>
            </a:extLst>
          </p:cNvPr>
          <p:cNvSpPr txBox="1"/>
          <p:nvPr/>
        </p:nvSpPr>
        <p:spPr>
          <a:xfrm>
            <a:off x="8236" y="7252"/>
            <a:ext cx="83685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North American Multi Model Ensemble (</a:t>
            </a:r>
            <a:r>
              <a:rPr lang="en-US" sz="2400" dirty="0">
                <a:solidFill>
                  <a:srgbClr val="FF0000"/>
                </a:solidFill>
              </a:rPr>
              <a:t>NMME</a:t>
            </a:r>
            <a:r>
              <a:rPr lang="en-US" sz="2400" b="1" dirty="0"/>
              <a:t>) SST Forecast</a:t>
            </a:r>
          </a:p>
        </p:txBody>
      </p:sp>
      <p:pic>
        <p:nvPicPr>
          <p:cNvPr id="4" name="Picture 3" descr="nmme_ensemble.png">
            <a:extLst>
              <a:ext uri="{FF2B5EF4-FFF2-40B4-BE49-F238E27FC236}">
                <a16:creationId xmlns:a16="http://schemas.microsoft.com/office/drawing/2014/main" id="{EA7F3EE3-2077-CDAF-993B-A13194DEF2B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2176" y="613705"/>
            <a:ext cx="77724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mme_ensemble.png">
            <a:extLst>
              <a:ext uri="{FF2B5EF4-FFF2-40B4-BE49-F238E27FC236}">
                <a16:creationId xmlns:a16="http://schemas.microsoft.com/office/drawing/2014/main" id="{B1CC6BC5-7D8B-980C-6B80-2C092DBDFE7F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94592" y="622492"/>
            <a:ext cx="77724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mme_ensemble.png">
            <a:extLst>
              <a:ext uri="{FF2B5EF4-FFF2-40B4-BE49-F238E27FC236}">
                <a16:creationId xmlns:a16="http://schemas.microsoft.com/office/drawing/2014/main" id="{83B65143-62E6-7A78-A654-6EFF069F64CD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2176" y="631286"/>
            <a:ext cx="77724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mme_ensemble.png">
            <a:extLst>
              <a:ext uri="{FF2B5EF4-FFF2-40B4-BE49-F238E27FC236}">
                <a16:creationId xmlns:a16="http://schemas.microsoft.com/office/drawing/2014/main" id="{D1DB003D-D44E-85D3-E6FD-AEE871902B6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47344" y="640078"/>
            <a:ext cx="77724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38686F-7858-FCDD-D417-E3AAA0481522}"/>
              </a:ext>
            </a:extLst>
          </p:cNvPr>
          <p:cNvSpPr txBox="1"/>
          <p:nvPr/>
        </p:nvSpPr>
        <p:spPr>
          <a:xfrm>
            <a:off x="8236" y="7252"/>
            <a:ext cx="9135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432FF"/>
                </a:solidFill>
              </a:rPr>
              <a:t>Precipitation</a:t>
            </a:r>
            <a:r>
              <a:rPr lang="en-US" sz="2400" b="1" dirty="0"/>
              <a:t> Forecasts based on North American Multi Model Ensemble (</a:t>
            </a:r>
            <a:r>
              <a:rPr lang="en-US" sz="2400" dirty="0">
                <a:solidFill>
                  <a:srgbClr val="FF0000"/>
                </a:solidFill>
              </a:rPr>
              <a:t>NMME</a:t>
            </a:r>
            <a:r>
              <a:rPr lang="en-US" sz="2400" b="1" dirty="0"/>
              <a:t>)</a:t>
            </a:r>
          </a:p>
        </p:txBody>
      </p:sp>
      <p:pic>
        <p:nvPicPr>
          <p:cNvPr id="4" name="Picture 3" descr="JFM24_World_pcp.gif">
            <a:extLst>
              <a:ext uri="{FF2B5EF4-FFF2-40B4-BE49-F238E27FC236}">
                <a16:creationId xmlns:a16="http://schemas.microsoft.com/office/drawing/2014/main" id="{571AC949-C170-A220-E254-D08C8CC58408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52254" y="771961"/>
            <a:ext cx="7772400" cy="493776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MA24_World_pcp.gif">
            <a:extLst>
              <a:ext uri="{FF2B5EF4-FFF2-40B4-BE49-F238E27FC236}">
                <a16:creationId xmlns:a16="http://schemas.microsoft.com/office/drawing/2014/main" id="{A4F46D35-5C69-18FE-93C4-0D18D1194CDB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10419" y="622495"/>
            <a:ext cx="77724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12407" y="289991"/>
            <a:ext cx="7467960" cy="80220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 b="1" dirty="0">
                <a:solidFill>
                  <a:schemeClr val="tx2"/>
                </a:solidFill>
                <a:latin typeface="Roboto"/>
                <a:cs typeface="Roboto"/>
              </a:rPr>
              <a:t>Outline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71278" y="1064948"/>
            <a:ext cx="8191544" cy="0"/>
          </a:xfrm>
          <a:prstGeom prst="line">
            <a:avLst/>
          </a:prstGeom>
          <a:ln w="635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30ED66F-88BF-E875-1CE8-1B4CDEB0C362}"/>
              </a:ext>
            </a:extLst>
          </p:cNvPr>
          <p:cNvSpPr txBox="1"/>
          <p:nvPr/>
        </p:nvSpPr>
        <p:spPr>
          <a:xfrm>
            <a:off x="307975" y="1206500"/>
            <a:ext cx="81661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Observed Oceanic and Atmospheric Conditions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Tropical Pacific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Across the Globe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ENSO Forecast in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NMME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IRI ENSO Forecast Tool (Deterministic and Probabilistic)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Seasons Outlook of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SST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/>
              <a:t>Precipitation and Temperature</a:t>
            </a:r>
          </a:p>
          <a:p>
            <a:endParaRPr lang="en-US" sz="2000" dirty="0"/>
          </a:p>
          <a:p>
            <a:pPr marL="285750" indent="-285750">
              <a:buFont typeface="Wingdings" pitchFamily="2" charset="2"/>
              <a:buChar char="q"/>
            </a:pPr>
            <a:r>
              <a:rPr lang="en-US" sz="2000" b="1" dirty="0">
                <a:solidFill>
                  <a:srgbClr val="0432FF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185529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M24_World_pcp.gif">
            <a:extLst>
              <a:ext uri="{FF2B5EF4-FFF2-40B4-BE49-F238E27FC236}">
                <a16:creationId xmlns:a16="http://schemas.microsoft.com/office/drawing/2014/main" id="{E8F35786-D860-3E78-987F-C7DB9669307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01627" y="622490"/>
            <a:ext cx="77724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J24_World_pcp.gif">
            <a:extLst>
              <a:ext uri="{FF2B5EF4-FFF2-40B4-BE49-F238E27FC236}">
                <a16:creationId xmlns:a16="http://schemas.microsoft.com/office/drawing/2014/main" id="{A7D7DD9C-B586-0010-AB85-6C0895436945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728004" y="631285"/>
            <a:ext cx="77724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DFDBAF1-1971-3FB6-0E65-E6C4971AED7D}"/>
              </a:ext>
            </a:extLst>
          </p:cNvPr>
          <p:cNvSpPr txBox="1"/>
          <p:nvPr/>
        </p:nvSpPr>
        <p:spPr>
          <a:xfrm>
            <a:off x="8236" y="7252"/>
            <a:ext cx="9135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2m-Temperature</a:t>
            </a:r>
            <a:r>
              <a:rPr lang="en-US" sz="2400" b="1" dirty="0">
                <a:solidFill>
                  <a:srgbClr val="0432FF"/>
                </a:solidFill>
              </a:rPr>
              <a:t> </a:t>
            </a:r>
            <a:r>
              <a:rPr lang="en-US" sz="2400" b="1" dirty="0"/>
              <a:t>Forecasts based on North American Multi Model Ensemble (</a:t>
            </a:r>
            <a:r>
              <a:rPr lang="en-US" sz="2400" dirty="0">
                <a:solidFill>
                  <a:srgbClr val="FF0000"/>
                </a:solidFill>
              </a:rPr>
              <a:t>NMME</a:t>
            </a:r>
            <a:r>
              <a:rPr lang="en-US" sz="2400" b="1" dirty="0"/>
              <a:t>)</a:t>
            </a:r>
          </a:p>
        </p:txBody>
      </p:sp>
      <p:pic>
        <p:nvPicPr>
          <p:cNvPr id="4" name="Picture 3" descr="JFM24_World_tmp.gif">
            <a:extLst>
              <a:ext uri="{FF2B5EF4-FFF2-40B4-BE49-F238E27FC236}">
                <a16:creationId xmlns:a16="http://schemas.microsoft.com/office/drawing/2014/main" id="{C8281A74-472A-3C20-9464-6C6A0FFBEF44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352254" y="773276"/>
            <a:ext cx="7772400" cy="493776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FMA24_World_tmp.gif">
            <a:extLst>
              <a:ext uri="{FF2B5EF4-FFF2-40B4-BE49-F238E27FC236}">
                <a16:creationId xmlns:a16="http://schemas.microsoft.com/office/drawing/2014/main" id="{76CCBBFE-EAB8-D72E-8D22-D2191B6E1B9E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96115"/>
            <a:ext cx="77724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AM24_World_tmp.gif">
            <a:extLst>
              <a:ext uri="{FF2B5EF4-FFF2-40B4-BE49-F238E27FC236}">
                <a16:creationId xmlns:a16="http://schemas.microsoft.com/office/drawing/2014/main" id="{2D36BD0C-27FD-0105-5E02-83C167E84973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59424" y="596118"/>
            <a:ext cx="77724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J24_World_tmp.gif">
            <a:extLst>
              <a:ext uri="{FF2B5EF4-FFF2-40B4-BE49-F238E27FC236}">
                <a16:creationId xmlns:a16="http://schemas.microsoft.com/office/drawing/2014/main" id="{0B543555-937D-6A6E-3379-B67E1F924B7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77008" y="490613"/>
            <a:ext cx="7772400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A40E6E-B255-6B81-4A8D-49C978B03331}"/>
              </a:ext>
            </a:extLst>
          </p:cNvPr>
          <p:cNvSpPr txBox="1"/>
          <p:nvPr/>
        </p:nvSpPr>
        <p:spPr>
          <a:xfrm>
            <a:off x="2304815" y="169333"/>
            <a:ext cx="453437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b="1" dirty="0"/>
              <a:t>Summary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E0A9A0-352B-DF7A-BB7B-3555F61E03AE}"/>
              </a:ext>
            </a:extLst>
          </p:cNvPr>
          <p:cNvSpPr txBox="1"/>
          <p:nvPr/>
        </p:nvSpPr>
        <p:spPr>
          <a:xfrm>
            <a:off x="298938" y="680891"/>
            <a:ext cx="851974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urrent level of warming in the eastern and central Pacific Ocean, reaching a </a:t>
            </a:r>
            <a:r>
              <a:rPr lang="en-US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strong”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intensity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Nov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NINO3.4 Value is 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+1.90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while for last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Four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weeks, it is at </a:t>
            </a:r>
            <a:r>
              <a:rPr lang="en-US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+2.0.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Indian Ocean Dipole also continues, though weakened.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latest forecasts suggest that the warming will persist through the boreal winter and spring (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84% in MAM-2024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gradually weakening thereafter.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Regions where the Probabilities are high for Above-Normal Precipitation include, East Africa, Central South-west Asia, Northeast China, Southern and southeastern parts of CONUS, over and around Uruguay. South and Southeast Australia show AN in MAM and AMJ-2024.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Regions where the Probabilities are high for Below-Normal Precipitation include, northeastern parts of South America, South Africa, Maritime Continent regions, scattered regions in Australia (in JFM and FMA, 2024). </a:t>
            </a:r>
          </a:p>
          <a:p>
            <a:pPr marL="285750" indent="-285750">
              <a:buFont typeface="Wingdings" pitchFamily="2" charset="2"/>
              <a:buChar char="Ø"/>
            </a:pPr>
            <a:endParaRPr lang="en-US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Temperature across the globe is warmer.</a:t>
            </a:r>
          </a:p>
        </p:txBody>
      </p:sp>
    </p:spTree>
    <p:extLst>
      <p:ext uri="{BB962C8B-B14F-4D97-AF65-F5344CB8AC3E}">
        <p14:creationId xmlns:p14="http://schemas.microsoft.com/office/powerpoint/2010/main" val="26528854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7358532-8AD5-D45F-97E2-4C073636ED57}"/>
              </a:ext>
            </a:extLst>
          </p:cNvPr>
          <p:cNvSpPr txBox="1"/>
          <p:nvPr/>
        </p:nvSpPr>
        <p:spPr>
          <a:xfrm>
            <a:off x="2102069" y="1856828"/>
            <a:ext cx="4931103" cy="1118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67" b="1" dirty="0">
                <a:solidFill>
                  <a:srgbClr val="0432FF"/>
                </a:solidFill>
              </a:rPr>
              <a:t>Observations</a:t>
            </a:r>
          </a:p>
          <a:p>
            <a:pPr marL="285739" indent="-285739">
              <a:buFont typeface="+mj-lt"/>
              <a:buAutoNum type="arabicPeriod"/>
            </a:pPr>
            <a:r>
              <a:rPr lang="en-US" sz="1500" dirty="0"/>
              <a:t>Oceanic</a:t>
            </a:r>
          </a:p>
          <a:p>
            <a:pPr marL="285739" indent="-285739">
              <a:buFont typeface="+mj-lt"/>
              <a:buAutoNum type="arabicPeriod"/>
            </a:pPr>
            <a:r>
              <a:rPr lang="en-US" sz="1500" dirty="0"/>
              <a:t>Atmospheric</a:t>
            </a:r>
          </a:p>
        </p:txBody>
      </p:sp>
    </p:spTree>
    <p:extLst>
      <p:ext uri="{BB962C8B-B14F-4D97-AF65-F5344CB8AC3E}">
        <p14:creationId xmlns:p14="http://schemas.microsoft.com/office/powerpoint/2010/main" val="978002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92F2EFCC-6480-944C-4F92-BDEBEBCB18A9}"/>
              </a:ext>
            </a:extLst>
          </p:cNvPr>
          <p:cNvGrpSpPr/>
          <p:nvPr/>
        </p:nvGrpSpPr>
        <p:grpSpPr>
          <a:xfrm>
            <a:off x="471278" y="43384"/>
            <a:ext cx="8191544" cy="820215"/>
            <a:chOff x="471278" y="273454"/>
            <a:chExt cx="8191544" cy="802204"/>
          </a:xfrm>
        </p:grpSpPr>
        <p:sp>
          <p:nvSpPr>
            <p:cNvPr id="7" name="Title 1"/>
            <p:cNvSpPr txBox="1">
              <a:spLocks/>
            </p:cNvSpPr>
            <p:nvPr/>
          </p:nvSpPr>
          <p:spPr>
            <a:xfrm>
              <a:off x="793407" y="273454"/>
              <a:ext cx="7467960" cy="802204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b="1" dirty="0">
                  <a:solidFill>
                    <a:schemeClr val="tx2"/>
                  </a:solidFill>
                  <a:latin typeface="Roboto"/>
                  <a:cs typeface="Roboto"/>
                </a:rPr>
                <a:t>Evolution of SST Departures in Monthly Data</a:t>
              </a:r>
            </a:p>
          </p:txBody>
        </p:sp>
        <p:cxnSp>
          <p:nvCxnSpPr>
            <p:cNvPr id="9" name="Straight Connector 8"/>
            <p:cNvCxnSpPr/>
            <p:nvPr/>
          </p:nvCxnSpPr>
          <p:spPr>
            <a:xfrm>
              <a:off x="471278" y="953161"/>
              <a:ext cx="8191544" cy="0"/>
            </a:xfrm>
            <a:prstGeom prst="line">
              <a:avLst/>
            </a:prstGeom>
            <a:ln w="6350" cmpd="sng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AE5086A0-F774-08A4-FAAB-6297D8273A1C}"/>
              </a:ext>
            </a:extLst>
          </p:cNvPr>
          <p:cNvSpPr txBox="1"/>
          <p:nvPr/>
        </p:nvSpPr>
        <p:spPr>
          <a:xfrm>
            <a:off x="163979" y="4341154"/>
            <a:ext cx="8785847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Pacific Ocean: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Above-Average SSTs</a:t>
            </a:r>
            <a:r>
              <a:rPr lang="en-US" alt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persisted across the central (across the Date Line), surrounded by strong +</a:t>
            </a:r>
            <a:r>
              <a:rPr lang="en-US" altLang="en-US" sz="1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alt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SSTA in the high latitudes </a:t>
            </a:r>
          </a:p>
          <a:p>
            <a:pPr marL="285750" indent="-285750" eaLnBrk="1" hangingPunct="1">
              <a:spcBef>
                <a:spcPct val="5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Indian Ocean:</a:t>
            </a:r>
            <a:r>
              <a:rPr lang="en-US" altLang="en-US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Above-Average SSTs in the West</a:t>
            </a:r>
            <a:r>
              <a:rPr lang="en-US" altLang="en-US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Negative in the East, a 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1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Indian Ocean Dipole 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(IOD, </a:t>
            </a:r>
            <a:r>
              <a:rPr lang="en-US" altLang="en-US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+1.38 for Nov 2023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spcBef>
                <a:spcPct val="50000"/>
              </a:spcBef>
              <a:buClr>
                <a:schemeClr val="accent1"/>
              </a:buClr>
              <a:buSzPct val="80000"/>
              <a:buFont typeface="Courier New" panose="02070309020205020404" pitchFamily="49" charset="0"/>
              <a:buChar char="o"/>
            </a:pPr>
            <a:r>
              <a:rPr lang="en-US" altLang="en-US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North-Pacific and North Atlantic Ocean: </a:t>
            </a:r>
            <a:r>
              <a:rPr lang="en-US" alt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PDO (</a:t>
            </a:r>
            <a:r>
              <a:rPr lang="en-US" altLang="en-US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-1.79</a:t>
            </a:r>
            <a:r>
              <a:rPr lang="en-US" altLang="en-US" sz="1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altLang="en-US" sz="12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12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Tropical North Atlantic 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(TNAI, </a:t>
            </a:r>
            <a:r>
              <a:rPr lang="en-US" altLang="en-US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+0.87</a:t>
            </a:r>
            <a:r>
              <a:rPr lang="en-US" altLang="en-US" sz="1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1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0D29B7-ADDE-B253-346D-0C1B2C03B852}"/>
              </a:ext>
            </a:extLst>
          </p:cNvPr>
          <p:cNvSpPr txBox="1"/>
          <p:nvPr/>
        </p:nvSpPr>
        <p:spPr>
          <a:xfrm>
            <a:off x="2924327" y="5435791"/>
            <a:ext cx="621087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</a:t>
            </a:r>
            <a:r>
              <a:rPr lang="en-US" sz="1200" dirty="0">
                <a:solidFill>
                  <a:srgbClr val="0000FF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https://iridl.ldeo.columbia.edu/maproom/Global/Ocean_Temp/ERSST_Anomaly.html</a:t>
            </a:r>
            <a:r>
              <a:rPr lang="en-US" sz="1200" dirty="0"/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4E222FB-3D49-5558-4003-2E424BF00EBC}"/>
              </a:ext>
            </a:extLst>
          </p:cNvPr>
          <p:cNvSpPr txBox="1"/>
          <p:nvPr/>
        </p:nvSpPr>
        <p:spPr>
          <a:xfrm>
            <a:off x="6462346" y="1230923"/>
            <a:ext cx="24473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For Nov, 2023</a:t>
            </a:r>
          </a:p>
          <a:p>
            <a:endParaRPr lang="en-US" dirty="0"/>
          </a:p>
          <a:p>
            <a:r>
              <a:rPr lang="en-US" dirty="0"/>
              <a:t>NINO 1+2: </a:t>
            </a:r>
            <a:r>
              <a:rPr lang="en-US" dirty="0">
                <a:solidFill>
                  <a:srgbClr val="FF0000"/>
                </a:solidFill>
              </a:rPr>
              <a:t>+2.22</a:t>
            </a:r>
          </a:p>
          <a:p>
            <a:endParaRPr lang="en-US" dirty="0"/>
          </a:p>
          <a:p>
            <a:r>
              <a:rPr lang="en-US" dirty="0"/>
              <a:t>NINO3: </a:t>
            </a:r>
            <a:r>
              <a:rPr lang="en-US" dirty="0">
                <a:solidFill>
                  <a:srgbClr val="FF0000"/>
                </a:solidFill>
              </a:rPr>
              <a:t>+2.08</a:t>
            </a:r>
          </a:p>
          <a:p>
            <a:endParaRPr lang="en-US" dirty="0"/>
          </a:p>
          <a:p>
            <a:r>
              <a:rPr lang="en-US" dirty="0"/>
              <a:t>NINO3.4: </a:t>
            </a:r>
            <a:r>
              <a:rPr lang="en-US" dirty="0">
                <a:solidFill>
                  <a:srgbClr val="FF0000"/>
                </a:solidFill>
              </a:rPr>
              <a:t>+1.90</a:t>
            </a:r>
          </a:p>
          <a:p>
            <a:endParaRPr lang="en-US" dirty="0"/>
          </a:p>
          <a:p>
            <a:r>
              <a:rPr lang="en-US" dirty="0"/>
              <a:t>NINO4: </a:t>
            </a:r>
            <a:r>
              <a:rPr lang="en-US" dirty="0">
                <a:solidFill>
                  <a:srgbClr val="FF0000"/>
                </a:solidFill>
              </a:rPr>
              <a:t>+1.44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4EB633-2492-F79A-E039-4818F5BF9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636" y="784469"/>
            <a:ext cx="6210876" cy="3583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239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1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A58BBB-8143-5B43-E93B-A5307E4F9387}"/>
              </a:ext>
            </a:extLst>
          </p:cNvPr>
          <p:cNvSpPr txBox="1"/>
          <p:nvPr/>
        </p:nvSpPr>
        <p:spPr>
          <a:xfrm>
            <a:off x="781290" y="9641"/>
            <a:ext cx="760071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/>
              <a:t>Subsurface Ocean Temperature Evolution</a:t>
            </a:r>
            <a:endParaRPr lang="en-US" sz="2667" b="1" dirty="0">
              <a:highlight>
                <a:srgbClr val="FFFF00"/>
              </a:highlight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26D237-7EE5-F01E-DBA1-5E15DAE77244}"/>
              </a:ext>
            </a:extLst>
          </p:cNvPr>
          <p:cNvSpPr txBox="1"/>
          <p:nvPr/>
        </p:nvSpPr>
        <p:spPr>
          <a:xfrm>
            <a:off x="4630556" y="3124926"/>
            <a:ext cx="3678621" cy="13236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8115" indent="-238115" algn="just">
              <a:buFont typeface="Wingdings" pitchFamily="2" charset="2"/>
              <a:buChar char="Ø"/>
            </a:pPr>
            <a:r>
              <a:rPr lang="en-US" sz="15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Positive subsurface temperature anomalies dominate most of the equatorial Pacific Ocean.</a:t>
            </a:r>
          </a:p>
          <a:p>
            <a:pPr marL="238115" indent="-238115" algn="just">
              <a:buFont typeface="Wingdings" pitchFamily="2" charset="2"/>
              <a:buChar char="ü"/>
            </a:pPr>
            <a:r>
              <a:rPr lang="en-US" sz="1167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150m to surface from 150W to 110W,</a:t>
            </a:r>
          </a:p>
          <a:p>
            <a:pPr marL="238115" indent="-238115" algn="just">
              <a:buFont typeface="Wingdings" pitchFamily="2" charset="2"/>
              <a:buChar char="ü"/>
            </a:pPr>
            <a:r>
              <a:rPr lang="en-US" sz="1167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m to surface 110 W to 80W,</a:t>
            </a:r>
          </a:p>
          <a:p>
            <a:pPr marL="238115" indent="-238115" algn="just">
              <a:buFont typeface="Wingdings" pitchFamily="2" charset="2"/>
              <a:buChar char="ü"/>
            </a:pPr>
            <a:r>
              <a:rPr lang="en-US" sz="1167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m to surface, 170E to150W,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237B795-572E-3D16-332D-48C59BBD1C29}"/>
              </a:ext>
            </a:extLst>
          </p:cNvPr>
          <p:cNvSpPr txBox="1"/>
          <p:nvPr/>
        </p:nvSpPr>
        <p:spPr>
          <a:xfrm>
            <a:off x="4621798" y="4461127"/>
            <a:ext cx="3678621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38115" indent="-238115" algn="just">
              <a:buFont typeface="Wingdings" pitchFamily="2" charset="2"/>
              <a:buChar char="ü"/>
            </a:pPr>
            <a:r>
              <a:rPr lang="en-US" sz="1500" dirty="0">
                <a:solidFill>
                  <a:srgbClr val="0432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Negative subsurface temperature anomalies have strengthened in the western Pacific Ocean and expanded to 150ºW, while remaining at depth </a:t>
            </a:r>
            <a:r>
              <a:rPr lang="en-US" sz="1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(Below 100 m)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85EF187-0436-1E6F-C014-EE22D2C8F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312" y="658892"/>
            <a:ext cx="3678621" cy="490044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DF84E5-F33E-43D9-ACCB-67DE037F18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3174" y="623530"/>
            <a:ext cx="3722412" cy="2519256"/>
          </a:xfrm>
          <a:prstGeom prst="rect">
            <a:avLst/>
          </a:prstGeom>
        </p:spPr>
      </p:pic>
      <p:pic>
        <p:nvPicPr>
          <p:cNvPr id="3" name="Picture 2" descr="heat-last-year.gif">
            <a:extLst>
              <a:ext uri="{FF2B5EF4-FFF2-40B4-BE49-F238E27FC236}">
                <a16:creationId xmlns:a16="http://schemas.microsoft.com/office/drawing/2014/main" id="{19CC566F-E64C-129E-23C4-D66131E09E4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253" t="5552" r="10261" b="60293"/>
          <a:stretch/>
        </p:blipFill>
        <p:spPr>
          <a:xfrm>
            <a:off x="237390" y="459655"/>
            <a:ext cx="4328807" cy="299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77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8212BC7-4853-6D21-BB30-4D9D7BA50771}"/>
              </a:ext>
            </a:extLst>
          </p:cNvPr>
          <p:cNvSpPr txBox="1"/>
          <p:nvPr/>
        </p:nvSpPr>
        <p:spPr>
          <a:xfrm>
            <a:off x="21993" y="3240"/>
            <a:ext cx="6370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Most recent Sea Surface Temperature (</a:t>
            </a:r>
            <a:r>
              <a:rPr lang="en-US" sz="2400" b="1" dirty="0">
                <a:solidFill>
                  <a:srgbClr val="FF0000"/>
                </a:solidFill>
              </a:rPr>
              <a:t>SST</a:t>
            </a:r>
            <a:r>
              <a:rPr lang="en-US" sz="2400" b="1" dirty="0"/>
              <a:t>) </a:t>
            </a:r>
            <a:r>
              <a:rPr lang="en-US" sz="2400" b="1" dirty="0">
                <a:solidFill>
                  <a:srgbClr val="00B050"/>
                </a:solidFill>
              </a:rPr>
              <a:t>Lower-Level Winds</a:t>
            </a:r>
          </a:p>
        </p:txBody>
      </p:sp>
      <p:pic>
        <p:nvPicPr>
          <p:cNvPr id="3" name="Picture 2" descr="sst_wind_5day_drupal.png">
            <a:extLst>
              <a:ext uri="{FF2B5EF4-FFF2-40B4-BE49-F238E27FC236}">
                <a16:creationId xmlns:a16="http://schemas.microsoft.com/office/drawing/2014/main" id="{DEF8F191-D07B-DA62-110D-447AF2A62F67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2208" y="764936"/>
            <a:ext cx="9052560" cy="484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61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6D052E7-6DBD-2812-BD2B-74A9CAF08177}"/>
              </a:ext>
            </a:extLst>
          </p:cNvPr>
          <p:cNvSpPr txBox="1"/>
          <p:nvPr/>
        </p:nvSpPr>
        <p:spPr>
          <a:xfrm>
            <a:off x="16452" y="4616461"/>
            <a:ext cx="849507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 Narrow" panose="020B0604020202020204" pitchFamily="34" charset="0"/>
                <a:cs typeface="Arial Narrow" panose="020B0604020202020204" pitchFamily="34" charset="0"/>
              </a:rPr>
              <a:t>During El Niño, the pressure becomes below average in Tahiti and above average in Darwin, and the Southern Oscillation Index is negative. </a:t>
            </a:r>
          </a:p>
          <a:p>
            <a:pPr algn="ctr"/>
            <a:r>
              <a:rPr lang="en-US" sz="1400" b="0" i="0" dirty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Arial" panose="020B0604020202020204" pitchFamily="34" charset="0"/>
              </a:rPr>
              <a:t>A Sustained Negative values of the SOI above </a:t>
            </a:r>
            <a:r>
              <a:rPr lang="en-US" sz="1400" b="1" i="1" dirty="0">
                <a:solidFill>
                  <a:srgbClr val="FF0000"/>
                </a:solidFill>
                <a:highlight>
                  <a:srgbClr val="FFFF00"/>
                </a:highlight>
                <a:latin typeface="Arial" panose="020B0604020202020204" pitchFamily="34" charset="0"/>
              </a:rPr>
              <a:t>-</a:t>
            </a:r>
            <a:r>
              <a:rPr lang="en-US" sz="1400" b="1" i="1" dirty="0">
                <a:solidFill>
                  <a:srgbClr val="FF0000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7 typically indicate El Niño</a:t>
            </a:r>
            <a:endParaRPr lang="en-US" sz="1400" b="1" i="1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5C02BE3-4FF5-CD51-AABE-27276B4A1E98}"/>
              </a:ext>
            </a:extLst>
          </p:cNvPr>
          <p:cNvSpPr txBox="1"/>
          <p:nvPr/>
        </p:nvSpPr>
        <p:spPr>
          <a:xfrm>
            <a:off x="-2746" y="5299757"/>
            <a:ext cx="897473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1" dirty="0"/>
              <a:t>Source:</a:t>
            </a:r>
          </a:p>
          <a:p>
            <a:r>
              <a:rPr lang="en-US" sz="1000" dirty="0">
                <a:hlinkClick r:id="rId2"/>
              </a:rPr>
              <a:t>http://www.bom.gov.au/climate/enso/#tabs=Pacific-Ocean&amp;pacific=SOI</a:t>
            </a:r>
            <a:r>
              <a:rPr lang="en-US" sz="10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212BC7-4853-6D21-BB30-4D9D7BA50771}"/>
              </a:ext>
            </a:extLst>
          </p:cNvPr>
          <p:cNvSpPr txBox="1"/>
          <p:nvPr/>
        </p:nvSpPr>
        <p:spPr>
          <a:xfrm>
            <a:off x="21995" y="3240"/>
            <a:ext cx="28355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Most recent Southern Oscillation Index (</a:t>
            </a:r>
            <a:r>
              <a:rPr lang="en-US" sz="2400" b="1" dirty="0">
                <a:solidFill>
                  <a:srgbClr val="00B0F0"/>
                </a:solidFill>
              </a:rPr>
              <a:t>SOI</a:t>
            </a:r>
            <a:r>
              <a:rPr lang="en-US" sz="2400" b="1" dirty="0"/>
              <a:t>)</a:t>
            </a:r>
          </a:p>
        </p:txBody>
      </p:sp>
      <p:pic>
        <p:nvPicPr>
          <p:cNvPr id="2050" name="Picture 2" descr="Select to see full-size map of 30-day Southern Oscillation Index values for the past two years, updated daily.">
            <a:extLst>
              <a:ext uri="{FF2B5EF4-FFF2-40B4-BE49-F238E27FC236}">
                <a16:creationId xmlns:a16="http://schemas.microsoft.com/office/drawing/2014/main" id="{3D321F71-DD7F-0188-0C2F-4C67123A2F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4408" y="43961"/>
            <a:ext cx="6348042" cy="460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849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6E613CD-5304-269C-725C-D64FAD71916F}"/>
              </a:ext>
            </a:extLst>
          </p:cNvPr>
          <p:cNvSpPr txBox="1"/>
          <p:nvPr/>
        </p:nvSpPr>
        <p:spPr>
          <a:xfrm>
            <a:off x="21994" y="3240"/>
            <a:ext cx="65013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Most recent Outgoing Longwave Radiation (</a:t>
            </a:r>
            <a:r>
              <a:rPr lang="en-US" sz="2400" b="1" dirty="0">
                <a:solidFill>
                  <a:srgbClr val="FF0000"/>
                </a:solidFill>
              </a:rPr>
              <a:t>OLR</a:t>
            </a:r>
            <a:r>
              <a:rPr lang="en-US" sz="2400" b="1" dirty="0"/>
              <a:t>) &amp; </a:t>
            </a:r>
            <a:r>
              <a:rPr lang="en-US" sz="2400" b="1" dirty="0">
                <a:solidFill>
                  <a:srgbClr val="0432FF"/>
                </a:solidFill>
              </a:rPr>
              <a:t>Precipitation</a:t>
            </a:r>
          </a:p>
        </p:txBody>
      </p:sp>
      <p:pic>
        <p:nvPicPr>
          <p:cNvPr id="3" name="Picture 2" descr="olra_c.gif">
            <a:extLst>
              <a:ext uri="{FF2B5EF4-FFF2-40B4-BE49-F238E27FC236}">
                <a16:creationId xmlns:a16="http://schemas.microsoft.com/office/drawing/2014/main" id="{DE566FD3-1B19-CE52-2FE4-C496C5ED5F0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4814"/>
          <a:stretch/>
        </p:blipFill>
        <p:spPr>
          <a:xfrm>
            <a:off x="4572006" y="408841"/>
            <a:ext cx="4544071" cy="5284177"/>
          </a:xfrm>
          <a:prstGeom prst="rect">
            <a:avLst/>
          </a:prstGeom>
        </p:spPr>
      </p:pic>
      <p:pic>
        <p:nvPicPr>
          <p:cNvPr id="5" name="Picture 4" descr="pr_anom.gif">
            <a:extLst>
              <a:ext uri="{FF2B5EF4-FFF2-40B4-BE49-F238E27FC236}">
                <a16:creationId xmlns:a16="http://schemas.microsoft.com/office/drawing/2014/main" id="{FAD3F930-5F85-AE45-8C1C-40F993B39C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24" y="1424353"/>
            <a:ext cx="4544071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08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6E613CD-5304-269C-725C-D64FAD71916F}"/>
              </a:ext>
            </a:extLst>
          </p:cNvPr>
          <p:cNvSpPr txBox="1"/>
          <p:nvPr/>
        </p:nvSpPr>
        <p:spPr>
          <a:xfrm>
            <a:off x="21994" y="3240"/>
            <a:ext cx="65013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A Quick Comparison (1997, 2015, and 2023)!</a:t>
            </a:r>
            <a:endParaRPr lang="en-US" sz="2400" b="1" dirty="0">
              <a:solidFill>
                <a:srgbClr val="0432FF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CFB4F0B-81AF-D4AE-BD6A-C244119F6D50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4958862" y="401126"/>
            <a:ext cx="4114800" cy="2743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4495729-BAB2-571B-04A3-AC46002AEC96}"/>
              </a:ext>
            </a:extLst>
          </p:cNvPr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08893" y="3147639"/>
            <a:ext cx="4114800" cy="25603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76152ED-D971-FDFF-8C78-50896DE90496}"/>
              </a:ext>
            </a:extLst>
          </p:cNvPr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4980854" y="3142164"/>
            <a:ext cx="4114800" cy="256032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DFF9D21-BF7B-C338-F68B-2F92B484B42A}"/>
              </a:ext>
            </a:extLst>
          </p:cNvPr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773000" y="387679"/>
            <a:ext cx="4114800" cy="27432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B18F38E-64C5-F77A-EF5B-81C64FD0099D}"/>
              </a:ext>
            </a:extLst>
          </p:cNvPr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1667332" y="409078"/>
            <a:ext cx="6400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8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1473</TotalTime>
  <Words>671</Words>
  <Application>Microsoft Macintosh PowerPoint</Application>
  <PresentationFormat>On-screen Show (16:10)</PresentationFormat>
  <Paragraphs>76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Arial</vt:lpstr>
      <vt:lpstr>Arial Narrow</vt:lpstr>
      <vt:lpstr>Calibri</vt:lpstr>
      <vt:lpstr>Courier New</vt:lpstr>
      <vt:lpstr>Roboto</vt:lpstr>
      <vt:lpstr>Times New Roman</vt:lpstr>
      <vt:lpstr>To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Earth Institute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International Research Institute for Climate &amp; Society turns 25!</dc:title>
  <dc:creator>Sunghee KIm</dc:creator>
  <cp:lastModifiedBy>Azhar Ehsan</cp:lastModifiedBy>
  <cp:revision>139</cp:revision>
  <dcterms:created xsi:type="dcterms:W3CDTF">2022-09-08T16:50:36Z</dcterms:created>
  <dcterms:modified xsi:type="dcterms:W3CDTF">2023-12-21T18:52:40Z</dcterms:modified>
</cp:coreProperties>
</file>