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83" r:id="rId2"/>
    <p:sldId id="285" r:id="rId3"/>
    <p:sldId id="382" r:id="rId4"/>
    <p:sldId id="371" r:id="rId5"/>
    <p:sldId id="385" r:id="rId6"/>
    <p:sldId id="386" r:id="rId7"/>
    <p:sldId id="355" r:id="rId8"/>
    <p:sldId id="384" r:id="rId9"/>
    <p:sldId id="261" r:id="rId10"/>
    <p:sldId id="374" r:id="rId11"/>
    <p:sldId id="378" r:id="rId12"/>
    <p:sldId id="381" r:id="rId13"/>
    <p:sldId id="267" r:id="rId14"/>
    <p:sldId id="373" r:id="rId15"/>
    <p:sldId id="331" r:id="rId16"/>
    <p:sldId id="271" r:id="rId17"/>
    <p:sldId id="274" r:id="rId18"/>
    <p:sldId id="275" r:id="rId19"/>
    <p:sldId id="276" r:id="rId20"/>
    <p:sldId id="277" r:id="rId21"/>
    <p:sldId id="365" r:id="rId22"/>
    <p:sldId id="280" r:id="rId23"/>
    <p:sldId id="281" r:id="rId24"/>
    <p:sldId id="282" r:id="rId25"/>
    <p:sldId id="318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89"/>
    <p:restoredTop sz="94626"/>
  </p:normalViewPr>
  <p:slideViewPr>
    <p:cSldViewPr snapToGrid="0" snapToObjects="1">
      <p:cViewPr varScale="1">
        <p:scale>
          <a:sx n="121" d="100"/>
          <a:sy n="121" d="100"/>
        </p:scale>
        <p:origin x="197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5CE920-7FFE-134D-A8D6-DC7316E6CF23}" type="datetimeFigureOut">
              <a:rPr lang="en-US" smtClean="0"/>
              <a:t>8/17/23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E272E-947B-C84D-BED1-45ED465B0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174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8/17/23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7D42727-7D54-F041-A0CD-752663A2960C}"/>
              </a:ext>
            </a:extLst>
          </p:cNvPr>
          <p:cNvGrpSpPr/>
          <p:nvPr/>
        </p:nvGrpSpPr>
        <p:grpSpPr>
          <a:xfrm>
            <a:off x="0" y="-6"/>
            <a:ext cx="9144000" cy="6858000"/>
            <a:chOff x="182880" y="182880"/>
            <a:chExt cx="8534400" cy="6400800"/>
          </a:xfrm>
        </p:grpSpPr>
        <p:pic>
          <p:nvPicPr>
            <p:cNvPr id="2" name="Picture 1" descr="IRITemplate_may2018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82880"/>
              <a:ext cx="8534400" cy="64008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18C44B9-764F-014A-BFF7-FBDD1FAD95BE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6801" y="5659831"/>
              <a:ext cx="3200400" cy="914400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7DAEE038-9212-DB47-AD02-A8FC216A1F07}"/>
              </a:ext>
            </a:extLst>
          </p:cNvPr>
          <p:cNvSpPr/>
          <p:nvPr/>
        </p:nvSpPr>
        <p:spPr>
          <a:xfrm>
            <a:off x="6530" y="-62"/>
            <a:ext cx="9144000" cy="17851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7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spc="13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  <a:sym typeface="Helvetica" charset="0"/>
              </a:rPr>
              <a:t>ENSO and Climate Outlook in </a:t>
            </a:r>
          </a:p>
          <a:p>
            <a:pPr>
              <a:defRPr/>
            </a:pPr>
            <a:r>
              <a:rPr lang="en-US" sz="3600" b="1" spc="13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  <a:sym typeface="Helvetica" charset="0"/>
              </a:rPr>
              <a:t>August, 2023</a:t>
            </a:r>
          </a:p>
          <a:p>
            <a:pPr>
              <a:defRPr/>
            </a:pPr>
            <a:endParaRPr lang="en-US" sz="1000" b="1" spc="13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  <a:sym typeface="Helvetica" charset="0"/>
            </a:endParaRPr>
          </a:p>
          <a:p>
            <a:pPr algn="ctr">
              <a:defRPr/>
            </a:pPr>
            <a:r>
              <a:rPr lang="en-US" sz="2800" b="1" spc="13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  <a:sym typeface="Helvetica" charset="0"/>
              </a:rPr>
              <a:t>Weak Coupling: A comparison with 1997!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F98BF6-C0C0-1248-A8A1-D293EB7C691A}"/>
              </a:ext>
            </a:extLst>
          </p:cNvPr>
          <p:cNvSpPr txBox="1"/>
          <p:nvPr/>
        </p:nvSpPr>
        <p:spPr>
          <a:xfrm>
            <a:off x="21736" y="4579671"/>
            <a:ext cx="52107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2">
                    <a:lumMod val="90000"/>
                  </a:schemeClr>
                </a:solidFill>
              </a:rPr>
              <a:t>Jeffrey </a:t>
            </a:r>
            <a:r>
              <a:rPr lang="en-US" sz="1400" b="1" dirty="0" err="1">
                <a:solidFill>
                  <a:schemeClr val="bg2">
                    <a:lumMod val="90000"/>
                  </a:schemeClr>
                </a:solidFill>
              </a:rPr>
              <a:t>Turmelle</a:t>
            </a:r>
            <a:r>
              <a:rPr lang="en-US" sz="1400" b="1" dirty="0">
                <a:solidFill>
                  <a:schemeClr val="bg2">
                    <a:lumMod val="90000"/>
                  </a:schemeClr>
                </a:solidFill>
              </a:rPr>
              <a:t> and Jing Yuan</a:t>
            </a:r>
            <a:r>
              <a:rPr lang="en-US" sz="1400" dirty="0">
                <a:solidFill>
                  <a:schemeClr val="bg2">
                    <a:lumMod val="90000"/>
                  </a:schemeClr>
                </a:solidFill>
              </a:rPr>
              <a:t>: forecast processing and web updates</a:t>
            </a:r>
          </a:p>
          <a:p>
            <a:r>
              <a:rPr lang="en-US" sz="1400" b="1" dirty="0" err="1">
                <a:solidFill>
                  <a:schemeClr val="bg2">
                    <a:lumMod val="90000"/>
                  </a:schemeClr>
                </a:solidFill>
              </a:rPr>
              <a:t>Cuihua</a:t>
            </a:r>
            <a:r>
              <a:rPr lang="en-US" sz="1400" b="1" dirty="0">
                <a:solidFill>
                  <a:schemeClr val="bg2">
                    <a:lumMod val="90000"/>
                  </a:schemeClr>
                </a:solidFill>
              </a:rPr>
              <a:t> Li</a:t>
            </a:r>
            <a:r>
              <a:rPr lang="en-US" sz="1400" dirty="0">
                <a:solidFill>
                  <a:schemeClr val="bg2">
                    <a:lumMod val="90000"/>
                  </a:schemeClr>
                </a:solidFill>
              </a:rPr>
              <a:t>: Draft PowerPoint development</a:t>
            </a:r>
          </a:p>
          <a:p>
            <a:r>
              <a:rPr lang="en-US" sz="1400" b="1" dirty="0">
                <a:solidFill>
                  <a:schemeClr val="bg2">
                    <a:lumMod val="90000"/>
                  </a:schemeClr>
                </a:solidFill>
              </a:rPr>
              <a:t>IRI’s Climate Group, led by Dr. Andrew Robertson</a:t>
            </a:r>
            <a:r>
              <a:rPr lang="en-US" sz="1400" dirty="0">
                <a:solidFill>
                  <a:schemeClr val="bg2">
                    <a:lumMod val="90000"/>
                  </a:schemeClr>
                </a:solidFill>
              </a:rPr>
              <a:t>: </a:t>
            </a:r>
            <a:br>
              <a:rPr lang="en-US" sz="1400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sz="1400" dirty="0">
                <a:solidFill>
                  <a:schemeClr val="bg2">
                    <a:lumMod val="90000"/>
                  </a:schemeClr>
                </a:solidFill>
              </a:rPr>
              <a:t>Forecast system development, ongoing innovation, and verification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026269D-456A-E438-5D8A-893F34ABE8E1}"/>
              </a:ext>
            </a:extLst>
          </p:cNvPr>
          <p:cNvSpPr txBox="1">
            <a:spLocks/>
          </p:cNvSpPr>
          <p:nvPr/>
        </p:nvSpPr>
        <p:spPr>
          <a:xfrm>
            <a:off x="21736" y="2565184"/>
            <a:ext cx="3635864" cy="1640168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49758">
              <a:spcBef>
                <a:spcPts val="300"/>
              </a:spcBef>
              <a:buNone/>
              <a:defRPr sz="3570" b="1">
                <a:solidFill>
                  <a:srgbClr val="000000"/>
                </a:solidFill>
                <a:latin typeface="To"/>
                <a:ea typeface="To"/>
                <a:cs typeface="To"/>
                <a:sym typeface="To"/>
              </a:defRPr>
            </a:pPr>
            <a:r>
              <a:rPr lang="en-US" sz="4000" b="1" dirty="0">
                <a:solidFill>
                  <a:schemeClr val="bg1"/>
                </a:solidFill>
                <a:latin typeface="To"/>
                <a:ea typeface="To"/>
                <a:cs typeface="To"/>
                <a:sym typeface="To"/>
              </a:rPr>
              <a:t>M. </a:t>
            </a:r>
            <a:r>
              <a:rPr lang="en-US" sz="4000" b="1" dirty="0" err="1">
                <a:solidFill>
                  <a:schemeClr val="bg1"/>
                </a:solidFill>
                <a:latin typeface="To"/>
                <a:ea typeface="To"/>
                <a:cs typeface="To"/>
                <a:sym typeface="To"/>
              </a:rPr>
              <a:t>Azhar</a:t>
            </a:r>
            <a:r>
              <a:rPr lang="en-US" sz="4000" b="1" dirty="0">
                <a:solidFill>
                  <a:schemeClr val="bg1"/>
                </a:solidFill>
                <a:latin typeface="To"/>
                <a:ea typeface="To"/>
                <a:cs typeface="To"/>
                <a:sym typeface="To"/>
              </a:rPr>
              <a:t> Ehsan</a:t>
            </a:r>
          </a:p>
          <a:p>
            <a:pPr marL="0" indent="0" defTabSz="349758">
              <a:spcBef>
                <a:spcPts val="300"/>
              </a:spcBef>
              <a:buNone/>
              <a:defRPr sz="3570" b="1">
                <a:solidFill>
                  <a:srgbClr val="000000"/>
                </a:solidFill>
                <a:latin typeface="To"/>
                <a:ea typeface="To"/>
                <a:cs typeface="To"/>
                <a:sym typeface="To"/>
              </a:defRPr>
            </a:pPr>
            <a:r>
              <a:rPr lang="en-US" sz="3570" b="1" dirty="0">
                <a:solidFill>
                  <a:schemeClr val="bg1"/>
                </a:solidFill>
                <a:latin typeface="To"/>
                <a:ea typeface="To"/>
                <a:cs typeface="To"/>
                <a:sym typeface="To"/>
              </a:rPr>
              <a:t> </a:t>
            </a:r>
            <a:r>
              <a:rPr lang="en-US" sz="1700" b="1" dirty="0">
                <a:solidFill>
                  <a:schemeClr val="bg1"/>
                </a:solidFill>
                <a:latin typeface="To"/>
                <a:ea typeface="To"/>
                <a:cs typeface="To"/>
                <a:sym typeface="To"/>
              </a:rPr>
              <a:t>(</a:t>
            </a:r>
            <a:r>
              <a:rPr lang="en-US" sz="1700" b="1" dirty="0" err="1">
                <a:solidFill>
                  <a:schemeClr val="bg1"/>
                </a:solidFill>
                <a:latin typeface="To"/>
                <a:ea typeface="To"/>
                <a:cs typeface="To"/>
                <a:sym typeface="To"/>
              </a:rPr>
              <a:t>azhar@iri.columbia.edu</a:t>
            </a:r>
            <a:r>
              <a:rPr lang="en-US" sz="1700" b="1" dirty="0">
                <a:solidFill>
                  <a:schemeClr val="bg1"/>
                </a:solidFill>
                <a:latin typeface="To"/>
                <a:ea typeface="To"/>
                <a:cs typeface="To"/>
                <a:sym typeface="To"/>
              </a:rPr>
              <a:t>)</a:t>
            </a:r>
          </a:p>
          <a:p>
            <a:pPr marL="0" indent="0" defTabSz="349758">
              <a:spcBef>
                <a:spcPts val="225"/>
              </a:spcBef>
              <a:buNone/>
              <a:defRPr sz="2550">
                <a:solidFill>
                  <a:srgbClr val="000000"/>
                </a:solidFill>
                <a:latin typeface="To"/>
                <a:ea typeface="To"/>
                <a:cs typeface="To"/>
                <a:sym typeface="To"/>
              </a:defRPr>
            </a:pPr>
            <a:r>
              <a:rPr lang="en-US" sz="2550" dirty="0">
                <a:solidFill>
                  <a:schemeClr val="bg1"/>
                </a:solidFill>
                <a:latin typeface="To"/>
                <a:ea typeface="To"/>
                <a:cs typeface="To"/>
                <a:sym typeface="To"/>
              </a:rPr>
              <a:t>Associate Research Scientist</a:t>
            </a:r>
          </a:p>
          <a:p>
            <a:pPr marL="0" indent="0" defTabSz="349758">
              <a:spcBef>
                <a:spcPts val="225"/>
              </a:spcBef>
              <a:buNone/>
              <a:defRPr sz="2550">
                <a:solidFill>
                  <a:srgbClr val="000000"/>
                </a:solidFill>
                <a:latin typeface="To"/>
                <a:ea typeface="To"/>
                <a:cs typeface="To"/>
                <a:sym typeface="To"/>
              </a:defRPr>
            </a:pPr>
            <a:r>
              <a:rPr lang="en-US" sz="2550" dirty="0">
                <a:solidFill>
                  <a:schemeClr val="bg1"/>
                </a:solidFill>
                <a:latin typeface="To"/>
                <a:ea typeface="To"/>
                <a:cs typeface="To"/>
                <a:sym typeface="To"/>
              </a:rPr>
              <a:t>IRI ENSO and Climate Forecast Lead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8E2996-971A-29B3-6BE3-96A01FF53DC0}"/>
              </a:ext>
            </a:extLst>
          </p:cNvPr>
          <p:cNvSpPr txBox="1"/>
          <p:nvPr/>
        </p:nvSpPr>
        <p:spPr>
          <a:xfrm>
            <a:off x="50276" y="59802"/>
            <a:ext cx="33063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Most recent Outgoing Longwave Radiation (</a:t>
            </a:r>
            <a:r>
              <a:rPr lang="en-US" sz="2400" dirty="0">
                <a:solidFill>
                  <a:srgbClr val="FF0000"/>
                </a:solidFill>
              </a:rPr>
              <a:t>OLR</a:t>
            </a:r>
            <a:r>
              <a:rPr lang="en-US" sz="2400" b="1" dirty="0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906C2A-85FB-5D3B-9DE3-304BC9E005A5}"/>
              </a:ext>
            </a:extLst>
          </p:cNvPr>
          <p:cNvSpPr txBox="1"/>
          <p:nvPr/>
        </p:nvSpPr>
        <p:spPr>
          <a:xfrm>
            <a:off x="8236" y="3481443"/>
            <a:ext cx="315461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40FF"/>
                </a:solidFill>
              </a:rPr>
              <a:t>Highlights:</a:t>
            </a:r>
            <a:endParaRPr lang="en-US" dirty="0"/>
          </a:p>
          <a:p>
            <a:r>
              <a:rPr lang="en-US" dirty="0"/>
              <a:t>Suppressed convection around 120E, and active west of Dateline, and between 120W and 80W. </a:t>
            </a:r>
          </a:p>
          <a:p>
            <a:endParaRPr lang="en-US" dirty="0"/>
          </a:p>
          <a:p>
            <a:r>
              <a:rPr lang="en-US" dirty="0">
                <a:solidFill>
                  <a:schemeClr val="accent6"/>
                </a:solidFill>
              </a:rPr>
              <a:t>+</a:t>
            </a:r>
            <a:r>
              <a:rPr lang="en-US" dirty="0" err="1">
                <a:solidFill>
                  <a:schemeClr val="accent6"/>
                </a:solidFill>
              </a:rPr>
              <a:t>ve</a:t>
            </a:r>
            <a:r>
              <a:rPr lang="en-US" dirty="0">
                <a:solidFill>
                  <a:schemeClr val="accent6"/>
                </a:solidFill>
              </a:rPr>
              <a:t> (Yellow) mean </a:t>
            </a:r>
            <a:r>
              <a:rPr lang="en-US" b="1" u="sng" dirty="0">
                <a:solidFill>
                  <a:schemeClr val="accent6"/>
                </a:solidFill>
              </a:rPr>
              <a:t>low cloudiness/below-normal </a:t>
            </a:r>
            <a:r>
              <a:rPr lang="en-US" dirty="0">
                <a:solidFill>
                  <a:schemeClr val="accent6"/>
                </a:solidFill>
              </a:rPr>
              <a:t>Rainfall</a:t>
            </a:r>
          </a:p>
        </p:txBody>
      </p:sp>
      <p:pic>
        <p:nvPicPr>
          <p:cNvPr id="2" name="Picture 1" descr="olra_c.gif">
            <a:extLst>
              <a:ext uri="{FF2B5EF4-FFF2-40B4-BE49-F238E27FC236}">
                <a16:creationId xmlns:a16="http://schemas.microsoft.com/office/drawing/2014/main" id="{C4293341-3354-AFA6-8FC0-D0F8BE7F61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591"/>
          <a:stretch/>
        </p:blipFill>
        <p:spPr>
          <a:xfrm>
            <a:off x="3024137" y="109833"/>
            <a:ext cx="5914037" cy="66383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63CFD6-0B88-BE93-7959-C52CEEEB7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294" y="290634"/>
            <a:ext cx="1905000" cy="152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01333B-BD45-46FC-D2BE-A33DE0205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334" y="4630901"/>
            <a:ext cx="1866900" cy="13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8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8E2996-971A-29B3-6BE3-96A01FF53DC0}"/>
              </a:ext>
            </a:extLst>
          </p:cNvPr>
          <p:cNvSpPr txBox="1"/>
          <p:nvPr/>
        </p:nvSpPr>
        <p:spPr>
          <a:xfrm>
            <a:off x="50276" y="59802"/>
            <a:ext cx="3859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Most recent Precipitation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F1E72A-9B7D-09C2-4FF4-1983EC90C470}"/>
              </a:ext>
            </a:extLst>
          </p:cNvPr>
          <p:cNvGrpSpPr/>
          <p:nvPr/>
        </p:nvGrpSpPr>
        <p:grpSpPr>
          <a:xfrm>
            <a:off x="21026" y="499174"/>
            <a:ext cx="4550974" cy="3200400"/>
            <a:chOff x="21026" y="499174"/>
            <a:chExt cx="5486400" cy="32004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8204A5B-580F-492F-2862-27043DABB6D5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026" y="499174"/>
              <a:ext cx="5486400" cy="32004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ADD6C8C-4FF1-0268-C8EA-4845BDE96A9F}"/>
                </a:ext>
              </a:extLst>
            </p:cNvPr>
            <p:cNvSpPr txBox="1"/>
            <p:nvPr/>
          </p:nvSpPr>
          <p:spPr>
            <a:xfrm>
              <a:off x="430922" y="2417377"/>
              <a:ext cx="1860331" cy="4001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432FF"/>
                  </a:solidFill>
                </a:rPr>
                <a:t>July-2023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1489235-B435-FA69-6403-3E5EAF225C83}"/>
              </a:ext>
            </a:extLst>
          </p:cNvPr>
          <p:cNvGrpSpPr/>
          <p:nvPr/>
        </p:nvGrpSpPr>
        <p:grpSpPr>
          <a:xfrm>
            <a:off x="4277710" y="3647024"/>
            <a:ext cx="4834754" cy="3200400"/>
            <a:chOff x="3626064" y="3647024"/>
            <a:chExt cx="5486400" cy="320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BCC0E52-3032-A932-D055-1837E6135A84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26064" y="3647024"/>
              <a:ext cx="5486400" cy="32004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034331-4481-9BE1-C402-C004DC4205D9}"/>
                </a:ext>
              </a:extLst>
            </p:cNvPr>
            <p:cNvSpPr txBox="1"/>
            <p:nvPr/>
          </p:nvSpPr>
          <p:spPr>
            <a:xfrm>
              <a:off x="4020205" y="5586246"/>
              <a:ext cx="1860331" cy="4001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432FF"/>
                  </a:solidFill>
                </a:rPr>
                <a:t>MJJ-2023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D6D8679-A9B6-E4B3-AE93-01DAF3125B4D}"/>
              </a:ext>
            </a:extLst>
          </p:cNvPr>
          <p:cNvGrpSpPr/>
          <p:nvPr/>
        </p:nvGrpSpPr>
        <p:grpSpPr>
          <a:xfrm>
            <a:off x="4730140" y="227336"/>
            <a:ext cx="4340287" cy="2980943"/>
            <a:chOff x="4772180" y="17135"/>
            <a:chExt cx="4340287" cy="298094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2F62938-7BD9-7850-31FC-E189BCF20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72180" y="17135"/>
              <a:ext cx="4340287" cy="29809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7C41CE9-B1DC-ADE3-BFB8-1C63FD1654C0}"/>
                </a:ext>
              </a:extLst>
            </p:cNvPr>
            <p:cNvSpPr txBox="1"/>
            <p:nvPr/>
          </p:nvSpPr>
          <p:spPr>
            <a:xfrm>
              <a:off x="5043379" y="1886605"/>
              <a:ext cx="1543146" cy="4001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</a:rPr>
                <a:t>July-1997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654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358532-8AD5-D45F-97E2-4C073636ED57}"/>
              </a:ext>
            </a:extLst>
          </p:cNvPr>
          <p:cNvSpPr txBox="1"/>
          <p:nvPr/>
        </p:nvSpPr>
        <p:spPr>
          <a:xfrm>
            <a:off x="1608083" y="2228193"/>
            <a:ext cx="591732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432FF"/>
                </a:solidFill>
              </a:rPr>
              <a:t>Forecasts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Nino-34 in NMME,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IRI ENSO Plume,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Probability of Nino-34,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Global SSTs from NMME,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IRI Global </a:t>
            </a:r>
            <a:r>
              <a:rPr lang="en-US" dirty="0" err="1"/>
              <a:t>Prcp</a:t>
            </a:r>
            <a:r>
              <a:rPr lang="en-US" dirty="0"/>
              <a:t> and Temp Probabilistic Forecasts,</a:t>
            </a:r>
          </a:p>
        </p:txBody>
      </p:sp>
    </p:spTree>
    <p:extLst>
      <p:ext uri="{BB962C8B-B14F-4D97-AF65-F5344CB8AC3E}">
        <p14:creationId xmlns:p14="http://schemas.microsoft.com/office/powerpoint/2010/main" val="4026529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995F2A-7CDC-0659-E49D-1E1B52673CB9}"/>
              </a:ext>
            </a:extLst>
          </p:cNvPr>
          <p:cNvSpPr txBox="1"/>
          <p:nvPr/>
        </p:nvSpPr>
        <p:spPr>
          <a:xfrm>
            <a:off x="50276" y="59802"/>
            <a:ext cx="8368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North American Multi Model Ensemble (</a:t>
            </a:r>
            <a:r>
              <a:rPr lang="en-US" sz="2400" dirty="0">
                <a:solidFill>
                  <a:srgbClr val="FF0000"/>
                </a:solidFill>
              </a:rPr>
              <a:t>NMME</a:t>
            </a:r>
            <a:r>
              <a:rPr lang="en-US" sz="2400" b="1" dirty="0"/>
              <a:t>) ENSO Forecast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C2CEC4-1962-17F1-E78E-CF95CA79CDB8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b="6711"/>
          <a:stretch/>
        </p:blipFill>
        <p:spPr>
          <a:xfrm>
            <a:off x="115617" y="574411"/>
            <a:ext cx="8686800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45184C-5DEB-0D3C-ABDF-8BEFDA69A2E1}"/>
              </a:ext>
            </a:extLst>
          </p:cNvPr>
          <p:cNvSpPr txBox="1"/>
          <p:nvPr/>
        </p:nvSpPr>
        <p:spPr>
          <a:xfrm>
            <a:off x="61851" y="25075"/>
            <a:ext cx="8504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IRI’s ENSO Forecast </a:t>
            </a:r>
            <a:r>
              <a:rPr lang="en-US" sz="2400" dirty="0">
                <a:solidFill>
                  <a:srgbClr val="FF0000"/>
                </a:solidFill>
              </a:rPr>
              <a:t>Aug, 2023</a:t>
            </a:r>
            <a:r>
              <a:rPr lang="en-US" sz="2400" dirty="0">
                <a:solidFill>
                  <a:srgbClr val="FF0000"/>
                </a:solidFill>
                <a:highlight>
                  <a:srgbClr val="000000"/>
                </a:highlight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AEA6E4-4593-E079-C635-26F06776FD71}"/>
              </a:ext>
            </a:extLst>
          </p:cNvPr>
          <p:cNvSpPr txBox="1"/>
          <p:nvPr/>
        </p:nvSpPr>
        <p:spPr>
          <a:xfrm>
            <a:off x="84097" y="5285633"/>
            <a:ext cx="8681530" cy="1295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FF40FF"/>
                </a:solidFill>
              </a:rPr>
              <a:t>Highlights: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/>
              <a:t>A lot of spread in Amplitude (Weak to very Strong event)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/>
              <a:t>Dynamical Models shows stronger warming as compared to Statistical models.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50B2C9-7F0E-915F-003E-D506EC1BA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40" y="436323"/>
            <a:ext cx="6382855" cy="44109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5379C6-57CC-9760-B4E2-BC00015D5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7111" y="2795752"/>
            <a:ext cx="4128647" cy="300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46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89D84FA-B21C-A885-6ABD-E5A3D16730A5}"/>
              </a:ext>
            </a:extLst>
          </p:cNvPr>
          <p:cNvSpPr txBox="1"/>
          <p:nvPr/>
        </p:nvSpPr>
        <p:spPr>
          <a:xfrm>
            <a:off x="61851" y="25075"/>
            <a:ext cx="6315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IRI’s ENSO Forecast (</a:t>
            </a:r>
            <a:r>
              <a:rPr lang="en-US" sz="2400" dirty="0">
                <a:solidFill>
                  <a:srgbClr val="FF0000"/>
                </a:solidFill>
              </a:rPr>
              <a:t>Aug, 2023</a:t>
            </a:r>
            <a:r>
              <a:rPr lang="en-US" sz="2400" b="1" dirty="0"/>
              <a:t>)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/>
              <a:t>Probabilities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D219C2-908C-A233-6F67-D91A8C14BA78}"/>
              </a:ext>
            </a:extLst>
          </p:cNvPr>
          <p:cNvSpPr txBox="1"/>
          <p:nvPr/>
        </p:nvSpPr>
        <p:spPr>
          <a:xfrm>
            <a:off x="84097" y="3719598"/>
            <a:ext cx="4466882" cy="2957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FF40FF"/>
                </a:solidFill>
              </a:rPr>
              <a:t>Highlights: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/>
              <a:t>El Nino above 90% till winter of 2023/24.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/>
              <a:t>Afterwards decrease in probability.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/>
              <a:t>ENSO-Neutral is dominant (close to climatology) in late spring 2024.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/>
              <a:t>Subjective Forecasts show much stronger probability numbers.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34795E-066C-93F9-928F-F25041895C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80" r="9387"/>
          <a:stretch/>
        </p:blipFill>
        <p:spPr>
          <a:xfrm>
            <a:off x="4382799" y="3653545"/>
            <a:ext cx="4698124" cy="3200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2613F0-A2AA-1A51-2375-71D5EF701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50" y="447566"/>
            <a:ext cx="5575735" cy="321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37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EC27669-FE75-B1F0-4005-66D0F331D10D}"/>
              </a:ext>
            </a:extLst>
          </p:cNvPr>
          <p:cNvGrpSpPr/>
          <p:nvPr/>
        </p:nvGrpSpPr>
        <p:grpSpPr>
          <a:xfrm>
            <a:off x="189185" y="420403"/>
            <a:ext cx="8849711" cy="6448101"/>
            <a:chOff x="457200" y="105101"/>
            <a:chExt cx="8234856" cy="644810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1D06108-1497-6622-1CEE-D3825DB22741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105101"/>
              <a:ext cx="4114800" cy="32004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A4BD378-6571-0B93-B840-491FA4D174C3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105101"/>
              <a:ext cx="4114800" cy="32004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A972D58-71E3-125E-4A5F-0323E3D05219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0337" y="3352802"/>
              <a:ext cx="4114800" cy="32004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A4910B3-3974-B016-76E1-BB80B65B9921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7256" y="3342291"/>
              <a:ext cx="4114800" cy="320040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ECEEEDC-EA1D-7B86-B058-DD8148607937}"/>
              </a:ext>
            </a:extLst>
          </p:cNvPr>
          <p:cNvSpPr txBox="1"/>
          <p:nvPr/>
        </p:nvSpPr>
        <p:spPr>
          <a:xfrm>
            <a:off x="388882" y="2837785"/>
            <a:ext cx="1860331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SON-2023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E0EAB6-B7D0-7FF8-45D6-62E3B58D39CF}"/>
              </a:ext>
            </a:extLst>
          </p:cNvPr>
          <p:cNvSpPr txBox="1"/>
          <p:nvPr/>
        </p:nvSpPr>
        <p:spPr>
          <a:xfrm>
            <a:off x="404652" y="6101238"/>
            <a:ext cx="1860331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NDJ-2023/24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E8CCAF-40E4-115A-6EAB-14C2A6F3313F}"/>
              </a:ext>
            </a:extLst>
          </p:cNvPr>
          <p:cNvSpPr txBox="1"/>
          <p:nvPr/>
        </p:nvSpPr>
        <p:spPr>
          <a:xfrm>
            <a:off x="4824235" y="6074968"/>
            <a:ext cx="1860331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DJF-2023/24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AEBF5A-D045-5807-2D70-B82D632AE8FC}"/>
              </a:ext>
            </a:extLst>
          </p:cNvPr>
          <p:cNvSpPr txBox="1"/>
          <p:nvPr/>
        </p:nvSpPr>
        <p:spPr>
          <a:xfrm>
            <a:off x="4818980" y="2832535"/>
            <a:ext cx="1860331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OND-2023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7BE316-2E46-13A1-96C0-0040D0F826DA}"/>
              </a:ext>
            </a:extLst>
          </p:cNvPr>
          <p:cNvSpPr txBox="1"/>
          <p:nvPr/>
        </p:nvSpPr>
        <p:spPr>
          <a:xfrm>
            <a:off x="8236" y="7252"/>
            <a:ext cx="8368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North American Multi Model Ensemble (</a:t>
            </a:r>
            <a:r>
              <a:rPr lang="en-US" sz="2400" dirty="0">
                <a:solidFill>
                  <a:srgbClr val="FF0000"/>
                </a:solidFill>
              </a:rPr>
              <a:t>NMME</a:t>
            </a:r>
            <a:r>
              <a:rPr lang="en-US" sz="2400" b="1" dirty="0"/>
              <a:t>) SST Forecast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AD69432-8CAD-1496-D490-621515DDF188}"/>
              </a:ext>
            </a:extLst>
          </p:cNvPr>
          <p:cNvSpPr txBox="1"/>
          <p:nvPr/>
        </p:nvSpPr>
        <p:spPr>
          <a:xfrm>
            <a:off x="31533" y="2785247"/>
            <a:ext cx="381525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40FF"/>
                </a:solidFill>
              </a:rPr>
              <a:t>Highlights:</a:t>
            </a:r>
          </a:p>
          <a:p>
            <a:pPr algn="ctr"/>
            <a:r>
              <a:rPr lang="en-US" sz="2000" b="1" u="sng" dirty="0">
                <a:solidFill>
                  <a:srgbClr val="0432FF"/>
                </a:solidFill>
              </a:rPr>
              <a:t>Shift towards Normal to Above-Normal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Sahel region, Northwest and Northeast Africa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Middle East, central South west Asia, Kazakhstan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Sri Lanka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Uruguay, eastern parts of US</a:t>
            </a:r>
          </a:p>
          <a:p>
            <a:pPr algn="ctr"/>
            <a:r>
              <a:rPr lang="en-US" sz="1800" b="1" u="sng" dirty="0">
                <a:solidFill>
                  <a:schemeClr val="accent6"/>
                </a:solidFill>
              </a:rPr>
              <a:t>Shift towards Normal to </a:t>
            </a:r>
          </a:p>
          <a:p>
            <a:pPr algn="ctr"/>
            <a:r>
              <a:rPr lang="en-US" sz="1800" b="1" u="sng" dirty="0">
                <a:solidFill>
                  <a:schemeClr val="accent6"/>
                </a:solidFill>
              </a:rPr>
              <a:t>Below-Normal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Northern South America,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Maritime Continent,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Australia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B65D47-8A33-603E-D4B6-FE4F3130E87F}"/>
              </a:ext>
            </a:extLst>
          </p:cNvPr>
          <p:cNvSpPr txBox="1"/>
          <p:nvPr/>
        </p:nvSpPr>
        <p:spPr>
          <a:xfrm>
            <a:off x="3773212" y="472966"/>
            <a:ext cx="5323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Precipitation Forecasts: </a:t>
            </a:r>
            <a:r>
              <a:rPr lang="en-US" sz="3600" b="1" dirty="0"/>
              <a:t>Season # 1, </a:t>
            </a:r>
            <a:r>
              <a:rPr lang="en-US" sz="3600" b="1" dirty="0">
                <a:solidFill>
                  <a:srgbClr val="0432FF"/>
                </a:solidFill>
              </a:rPr>
              <a:t>Sep to Nov</a:t>
            </a:r>
          </a:p>
        </p:txBody>
      </p:sp>
      <p:pic>
        <p:nvPicPr>
          <p:cNvPr id="2" name="Picture 1" descr="SON23_World_pcp.gif">
            <a:extLst>
              <a:ext uri="{FF2B5EF4-FFF2-40B4-BE49-F238E27FC236}">
                <a16:creationId xmlns:a16="http://schemas.microsoft.com/office/drawing/2014/main" id="{B25D0F56-31E7-389A-CF94-3DDD8A0CB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43" y="42003"/>
            <a:ext cx="4013833" cy="27852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4F597D-F860-5646-888D-F4B221586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824" y="2753030"/>
            <a:ext cx="5323959" cy="350865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BDBDC03-CC3A-2C96-ED04-BC68CDA3D712}"/>
              </a:ext>
            </a:extLst>
          </p:cNvPr>
          <p:cNvSpPr txBox="1"/>
          <p:nvPr/>
        </p:nvSpPr>
        <p:spPr>
          <a:xfrm>
            <a:off x="3773212" y="472966"/>
            <a:ext cx="5323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Precipitation Forecasts: </a:t>
            </a:r>
            <a:r>
              <a:rPr lang="en-US" sz="3600" b="1" dirty="0"/>
              <a:t>Season # 2, </a:t>
            </a:r>
            <a:r>
              <a:rPr lang="en-US" sz="3600" b="1" dirty="0">
                <a:solidFill>
                  <a:srgbClr val="0432FF"/>
                </a:solidFill>
              </a:rPr>
              <a:t>Oct to Dec</a:t>
            </a:r>
          </a:p>
        </p:txBody>
      </p:sp>
      <p:pic>
        <p:nvPicPr>
          <p:cNvPr id="2" name="Picture 1" descr="OND23_World_pcp.gif">
            <a:extLst>
              <a:ext uri="{FF2B5EF4-FFF2-40B4-BE49-F238E27FC236}">
                <a16:creationId xmlns:a16="http://schemas.microsoft.com/office/drawing/2014/main" id="{D94E2140-C22E-87A9-5A37-D28166513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9" y="31530"/>
            <a:ext cx="4165255" cy="28903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DB6A27-2A55-3193-C6EE-1A8DCB7CF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379" y="2648620"/>
            <a:ext cx="5124261" cy="35759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A71B10-03E9-0E5A-C582-F7B71E7A13F3}"/>
              </a:ext>
            </a:extLst>
          </p:cNvPr>
          <p:cNvSpPr txBox="1"/>
          <p:nvPr/>
        </p:nvSpPr>
        <p:spPr>
          <a:xfrm>
            <a:off x="31533" y="2827287"/>
            <a:ext cx="38152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40FF"/>
                </a:solidFill>
              </a:rPr>
              <a:t>Highlights:</a:t>
            </a:r>
          </a:p>
          <a:p>
            <a:pPr algn="ctr"/>
            <a:r>
              <a:rPr lang="en-US" sz="2000" b="1" u="sng" dirty="0">
                <a:solidFill>
                  <a:srgbClr val="0432FF"/>
                </a:solidFill>
              </a:rPr>
              <a:t>Shift towards Normal to Above-Normal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Sahel region, Northeast Africa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Middle East, central South west Asia, Kazakhstan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Sri Lanka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Uruguay, eastern parts of US</a:t>
            </a:r>
          </a:p>
          <a:p>
            <a:pPr algn="ctr"/>
            <a:r>
              <a:rPr lang="en-US" sz="1800" b="1" u="sng" dirty="0">
                <a:solidFill>
                  <a:schemeClr val="accent6"/>
                </a:solidFill>
              </a:rPr>
              <a:t>Shift towards Normal to </a:t>
            </a:r>
          </a:p>
          <a:p>
            <a:pPr algn="ctr"/>
            <a:r>
              <a:rPr lang="en-US" sz="1800" b="1" u="sng" dirty="0">
                <a:solidFill>
                  <a:schemeClr val="accent6"/>
                </a:solidFill>
              </a:rPr>
              <a:t>Below-Normal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Northern South America,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Maritime Continent,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Australia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9BC6BA7-5FEC-EC0E-371C-DAF42C137331}"/>
              </a:ext>
            </a:extLst>
          </p:cNvPr>
          <p:cNvSpPr txBox="1"/>
          <p:nvPr/>
        </p:nvSpPr>
        <p:spPr>
          <a:xfrm>
            <a:off x="3773212" y="472966"/>
            <a:ext cx="5323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Precipitation Forecasts: </a:t>
            </a:r>
            <a:r>
              <a:rPr lang="en-US" sz="3600" b="1" dirty="0"/>
              <a:t>Season # 3, </a:t>
            </a:r>
            <a:r>
              <a:rPr lang="en-US" sz="3600" b="1" dirty="0">
                <a:solidFill>
                  <a:srgbClr val="0432FF"/>
                </a:solidFill>
              </a:rPr>
              <a:t>Nov to Jan</a:t>
            </a:r>
          </a:p>
        </p:txBody>
      </p:sp>
      <p:pic>
        <p:nvPicPr>
          <p:cNvPr id="2" name="Picture 1" descr="NDJ24_World_pcp.gif">
            <a:extLst>
              <a:ext uri="{FF2B5EF4-FFF2-40B4-BE49-F238E27FC236}">
                <a16:creationId xmlns:a16="http://schemas.microsoft.com/office/drawing/2014/main" id="{39D5602C-9AFA-05A7-36BE-40FE088F3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0" y="63060"/>
            <a:ext cx="4162097" cy="28253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9B0002-7339-A089-0DED-40F9004B2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0360" y="2520704"/>
            <a:ext cx="5176811" cy="36933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B361AA-177B-A1B0-6908-F5EE552CFF1F}"/>
              </a:ext>
            </a:extLst>
          </p:cNvPr>
          <p:cNvSpPr txBox="1"/>
          <p:nvPr/>
        </p:nvSpPr>
        <p:spPr>
          <a:xfrm>
            <a:off x="31533" y="2974427"/>
            <a:ext cx="38152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40FF"/>
                </a:solidFill>
              </a:rPr>
              <a:t>Highlights:</a:t>
            </a:r>
          </a:p>
          <a:p>
            <a:pPr algn="ctr"/>
            <a:r>
              <a:rPr lang="en-US" sz="2000" b="1" u="sng" dirty="0">
                <a:solidFill>
                  <a:srgbClr val="0432FF"/>
                </a:solidFill>
              </a:rPr>
              <a:t>Shift towards Normal to Above-Normal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Northeast Africa (eastward extended)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Middle East, central South west Asia, Kazakhstan, northern China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Uruguay, eastern parts of US</a:t>
            </a:r>
          </a:p>
          <a:p>
            <a:pPr algn="ctr"/>
            <a:r>
              <a:rPr lang="en-US" sz="1800" b="1" u="sng" dirty="0">
                <a:solidFill>
                  <a:schemeClr val="accent6"/>
                </a:solidFill>
              </a:rPr>
              <a:t>Shift towards Normal to </a:t>
            </a:r>
          </a:p>
          <a:p>
            <a:pPr algn="ctr"/>
            <a:r>
              <a:rPr lang="en-US" sz="1800" b="1" u="sng" dirty="0">
                <a:solidFill>
                  <a:schemeClr val="accent6"/>
                </a:solidFill>
              </a:rPr>
              <a:t>Below-Normal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Northern South America,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Maritime Continent,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Australia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C02E59-375E-DF48-AD09-4AB1E1A60217}"/>
              </a:ext>
            </a:extLst>
          </p:cNvPr>
          <p:cNvSpPr txBox="1"/>
          <p:nvPr/>
        </p:nvSpPr>
        <p:spPr>
          <a:xfrm>
            <a:off x="1339850" y="228600"/>
            <a:ext cx="6464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Outline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5456E-3798-B145-9AFE-209D59391BCA}"/>
              </a:ext>
            </a:extLst>
          </p:cNvPr>
          <p:cNvSpPr txBox="1"/>
          <p:nvPr/>
        </p:nvSpPr>
        <p:spPr>
          <a:xfrm>
            <a:off x="622300" y="1206500"/>
            <a:ext cx="81661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400" b="1" dirty="0">
                <a:solidFill>
                  <a:srgbClr val="0432FF"/>
                </a:solidFill>
              </a:rPr>
              <a:t>Observed Oceanic and Atmospheric Conditions in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/>
              <a:t>Tropical Pacific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/>
              <a:t>Across the Globe</a:t>
            </a:r>
          </a:p>
          <a:p>
            <a:endParaRPr lang="en-US" sz="2400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sz="2400" b="1" dirty="0">
                <a:solidFill>
                  <a:srgbClr val="0432FF"/>
                </a:solidFill>
              </a:rPr>
              <a:t>ENSO Forecast in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/>
              <a:t>NMME (North American </a:t>
            </a:r>
            <a:r>
              <a:rPr lang="en-US" sz="2400" dirty="0" err="1"/>
              <a:t>Multimodel</a:t>
            </a:r>
            <a:r>
              <a:rPr lang="en-US" sz="2400" dirty="0"/>
              <a:t> Ensemble)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/>
              <a:t>IRI ENSO Forecast Tool (Deterministic and Probabilistic)</a:t>
            </a:r>
          </a:p>
          <a:p>
            <a:endParaRPr lang="en-US" sz="2400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sz="2400" b="1" dirty="0">
                <a:solidFill>
                  <a:srgbClr val="0432FF"/>
                </a:solidFill>
              </a:rPr>
              <a:t>Seasons Outlook of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/>
              <a:t>SST (Sea surface Temperature)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/>
              <a:t>Precipitation and Temperature</a:t>
            </a:r>
          </a:p>
          <a:p>
            <a:endParaRPr lang="en-US" sz="2400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sz="2400" b="1" dirty="0">
                <a:solidFill>
                  <a:srgbClr val="0432FF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904023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582BC19-F34E-4FC8-4338-790878DFF4AF}"/>
              </a:ext>
            </a:extLst>
          </p:cNvPr>
          <p:cNvSpPr txBox="1"/>
          <p:nvPr/>
        </p:nvSpPr>
        <p:spPr>
          <a:xfrm>
            <a:off x="3773212" y="472966"/>
            <a:ext cx="5323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Precipitation Forecasts: </a:t>
            </a:r>
            <a:r>
              <a:rPr lang="en-US" sz="3600" b="1" dirty="0"/>
              <a:t>Season # 4, </a:t>
            </a:r>
            <a:r>
              <a:rPr lang="en-US" sz="3600" b="1" dirty="0">
                <a:solidFill>
                  <a:srgbClr val="0432FF"/>
                </a:solidFill>
              </a:rPr>
              <a:t>Dec to Feb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AB1B44-8C76-0C18-6A46-89A39FB6C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200" y="2669623"/>
            <a:ext cx="5910755" cy="40517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C0FCFC-74B8-4DCE-2CFD-175DCF96F235}"/>
              </a:ext>
            </a:extLst>
          </p:cNvPr>
          <p:cNvSpPr txBox="1"/>
          <p:nvPr/>
        </p:nvSpPr>
        <p:spPr>
          <a:xfrm>
            <a:off x="42045" y="30567"/>
            <a:ext cx="38152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40FF"/>
                </a:solidFill>
              </a:rPr>
              <a:t>Highlights:</a:t>
            </a:r>
          </a:p>
          <a:p>
            <a:pPr algn="ctr"/>
            <a:r>
              <a:rPr lang="en-US" sz="2000" b="1" u="sng" dirty="0">
                <a:solidFill>
                  <a:srgbClr val="0432FF"/>
                </a:solidFill>
              </a:rPr>
              <a:t>Shift towards Normal to Above-Normal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Northeast Africa (eastward extended)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Middle East, central South west Asia, Kazakhstan, northern China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Uruguay, eastern parts of US</a:t>
            </a:r>
          </a:p>
          <a:p>
            <a:pPr algn="ctr"/>
            <a:r>
              <a:rPr lang="en-US" sz="1800" b="1" u="sng" dirty="0">
                <a:solidFill>
                  <a:schemeClr val="accent6"/>
                </a:solidFill>
              </a:rPr>
              <a:t>Shift towards Normal to </a:t>
            </a:r>
          </a:p>
          <a:p>
            <a:pPr algn="ctr"/>
            <a:r>
              <a:rPr lang="en-US" sz="1800" b="1" u="sng" dirty="0">
                <a:solidFill>
                  <a:schemeClr val="accent6"/>
                </a:solidFill>
              </a:rPr>
              <a:t>Below-Normal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Northern South America,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Maritime Continent,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Australia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B5131C-C09D-EC87-4831-61C300844F88}"/>
              </a:ext>
            </a:extLst>
          </p:cNvPr>
          <p:cNvSpPr txBox="1"/>
          <p:nvPr/>
        </p:nvSpPr>
        <p:spPr>
          <a:xfrm>
            <a:off x="3657599" y="147148"/>
            <a:ext cx="5323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Temperature Forecasts: </a:t>
            </a:r>
            <a:r>
              <a:rPr lang="en-US" sz="3600" b="1" dirty="0"/>
              <a:t>Season # 1, </a:t>
            </a:r>
            <a:r>
              <a:rPr lang="en-US" sz="3600" b="1" dirty="0">
                <a:solidFill>
                  <a:srgbClr val="FF0000"/>
                </a:solidFill>
              </a:rPr>
              <a:t>Sep to Nov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59C5A4-DAA1-8FD9-303C-46402F8D95EA}"/>
              </a:ext>
            </a:extLst>
          </p:cNvPr>
          <p:cNvSpPr txBox="1"/>
          <p:nvPr/>
        </p:nvSpPr>
        <p:spPr>
          <a:xfrm>
            <a:off x="21023" y="13"/>
            <a:ext cx="3300245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40FF"/>
                </a:solidFill>
              </a:rPr>
              <a:t>Highlights:</a:t>
            </a:r>
          </a:p>
          <a:p>
            <a:endParaRPr lang="en-US" sz="2000" b="1" dirty="0">
              <a:solidFill>
                <a:srgbClr val="FF40FF"/>
              </a:solidFill>
            </a:endParaRPr>
          </a:p>
          <a:p>
            <a:pPr algn="ctr"/>
            <a:r>
              <a:rPr lang="en-US" sz="2000" b="1" u="sng" dirty="0">
                <a:solidFill>
                  <a:srgbClr val="FF0000"/>
                </a:solidFill>
              </a:rPr>
              <a:t>Shift towards Warmer/Above-Normal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Most land areas,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Southeast Asia, the Maritime Continent regions, Northeast South America.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dirty="0"/>
          </a:p>
          <a:p>
            <a:pPr algn="ctr"/>
            <a:r>
              <a:rPr lang="en-US" sz="1800" b="1" u="sng" dirty="0">
                <a:solidFill>
                  <a:srgbClr val="00B0F0"/>
                </a:solidFill>
              </a:rPr>
              <a:t>Shift towards Colder/Below-Normal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Northern tip of South America,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Southern parts of Madagascar,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Parts of western Canada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402A49-7AF2-D46D-FE17-525D0F343944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174126" y="1547867"/>
            <a:ext cx="59436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D106F4-CDFE-F2A2-B952-DB44EF3DF228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99240" y="749082"/>
            <a:ext cx="82296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33743B-4DF4-A1F9-B739-FDB861FA757A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22653"/>
            <a:ext cx="82296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E3B39B-D525-9541-2B83-7B83BCB17FD8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30770" y="696310"/>
            <a:ext cx="82296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A40E6E-B255-6B81-4A8D-49C978B03331}"/>
              </a:ext>
            </a:extLst>
          </p:cNvPr>
          <p:cNvSpPr txBox="1"/>
          <p:nvPr/>
        </p:nvSpPr>
        <p:spPr>
          <a:xfrm>
            <a:off x="1851378" y="203200"/>
            <a:ext cx="5441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Summary</a:t>
            </a:r>
          </a:p>
        </p:txBody>
      </p:sp>
      <p:sp>
        <p:nvSpPr>
          <p:cNvPr id="3" name="Text Box 20">
            <a:extLst>
              <a:ext uri="{FF2B5EF4-FFF2-40B4-BE49-F238E27FC236}">
                <a16:creationId xmlns:a16="http://schemas.microsoft.com/office/drawing/2014/main" id="{C2551516-E1D8-3E09-2056-50FCE1CF8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022" y="970942"/>
            <a:ext cx="8790833" cy="24974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457200" indent="-457200" eaLnBrk="1" hangingPunct="1">
              <a:lnSpc>
                <a:spcPct val="150000"/>
              </a:lnSpc>
              <a:spcBef>
                <a:spcPct val="50000"/>
              </a:spcBef>
              <a:buFont typeface="+mj-lt"/>
              <a:buAutoNum type="arabicParenR"/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 response to the warming of the central-eastern equatorial Pacific 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Currently, weak changes have been observed in the atmosphere, such as shifts in “</a:t>
            </a:r>
            <a:r>
              <a:rPr lang="en-US" sz="20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winds, clouds, and broad-scale pressure patterns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”. 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50000"/>
              </a:spcBef>
              <a:buFont typeface="+mj-lt"/>
              <a:buAutoNum type="arabicParenR"/>
            </a:pPr>
            <a:r>
              <a:rPr lang="en-US" sz="2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This suggests that the Pacific Ocean and atmosphere have not yet fully coupled, which is a characteristic feature of ENSO events.</a:t>
            </a:r>
          </a:p>
        </p:txBody>
      </p:sp>
    </p:spTree>
    <p:extLst>
      <p:ext uri="{BB962C8B-B14F-4D97-AF65-F5344CB8AC3E}">
        <p14:creationId xmlns:p14="http://schemas.microsoft.com/office/powerpoint/2010/main" val="2652885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358532-8AD5-D45F-97E2-4C073636ED57}"/>
              </a:ext>
            </a:extLst>
          </p:cNvPr>
          <p:cNvSpPr txBox="1"/>
          <p:nvPr/>
        </p:nvSpPr>
        <p:spPr>
          <a:xfrm>
            <a:off x="1608083" y="2228193"/>
            <a:ext cx="59173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432FF"/>
                </a:solidFill>
              </a:rPr>
              <a:t>Observations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Oceanic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Atmospheric</a:t>
            </a:r>
          </a:p>
        </p:txBody>
      </p:sp>
    </p:spTree>
    <p:extLst>
      <p:ext uri="{BB962C8B-B14F-4D97-AF65-F5344CB8AC3E}">
        <p14:creationId xmlns:p14="http://schemas.microsoft.com/office/powerpoint/2010/main" val="978002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960F85-6718-4463-8589-28F063F58260}"/>
              </a:ext>
            </a:extLst>
          </p:cNvPr>
          <p:cNvSpPr txBox="1"/>
          <p:nvPr/>
        </p:nvSpPr>
        <p:spPr>
          <a:xfrm>
            <a:off x="195226" y="35425"/>
            <a:ext cx="8658375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Evolution of Sea Surface Temperature (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 Anomalies in Monthly Datasets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0741AD-29E5-446B-8496-20C58BD5245D}"/>
              </a:ext>
            </a:extLst>
          </p:cNvPr>
          <p:cNvSpPr txBox="1"/>
          <p:nvPr/>
        </p:nvSpPr>
        <p:spPr>
          <a:xfrm>
            <a:off x="21023" y="5599161"/>
            <a:ext cx="895704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40FF"/>
                </a:solidFill>
              </a:rPr>
              <a:t>Highlights: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Warm SSTAs have expanded further westward during last month,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Warm North Atlantic, and Pacific,</a:t>
            </a:r>
            <a:endParaRPr lang="en-US" dirty="0">
              <a:solidFill>
                <a:srgbClr val="0432FF"/>
              </a:solidFill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Indian Ocean Dipole (</a:t>
            </a:r>
            <a:r>
              <a:rPr lang="en-US" dirty="0">
                <a:solidFill>
                  <a:srgbClr val="FF0000"/>
                </a:solidFill>
              </a:rPr>
              <a:t>IOD</a:t>
            </a:r>
            <a:r>
              <a:rPr lang="en-US" dirty="0"/>
              <a:t>) is Neutral (</a:t>
            </a:r>
            <a:r>
              <a:rPr lang="en-US" dirty="0">
                <a:solidFill>
                  <a:srgbClr val="FF0000"/>
                </a:solidFill>
              </a:rPr>
              <a:t>+0.32</a:t>
            </a:r>
            <a:r>
              <a:rPr lang="en-US" dirty="0"/>
              <a:t>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825479-60D3-D95F-EDD6-D89AA009B016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7571" y="930831"/>
            <a:ext cx="7315200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EE292C-33B7-A2FD-4870-655F563D16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005151" y="3373392"/>
            <a:ext cx="4114800" cy="256032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3C923F4-B4A7-7F6B-2BBC-6CE35699D10E}"/>
              </a:ext>
            </a:extLst>
          </p:cNvPr>
          <p:cNvGrpSpPr/>
          <p:nvPr/>
        </p:nvGrpSpPr>
        <p:grpSpPr>
          <a:xfrm>
            <a:off x="5854568" y="972871"/>
            <a:ext cx="3241861" cy="2400521"/>
            <a:chOff x="5854568" y="972871"/>
            <a:chExt cx="3241861" cy="240052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85CBFF5-2194-DBB2-BE9A-BE01807F71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022"/>
            <a:stretch/>
          </p:blipFill>
          <p:spPr>
            <a:xfrm>
              <a:off x="5854568" y="972871"/>
              <a:ext cx="3241861" cy="240052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71433E2-6134-48D7-4848-679E06B318DA}"/>
                </a:ext>
              </a:extLst>
            </p:cNvPr>
            <p:cNvSpPr txBox="1"/>
            <p:nvPr/>
          </p:nvSpPr>
          <p:spPr>
            <a:xfrm>
              <a:off x="6031355" y="2454159"/>
              <a:ext cx="1543146" cy="4001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</a:rPr>
                <a:t>July-1997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450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648BB4-6A34-3806-7237-3521DDC0E488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4830" y="525517"/>
            <a:ext cx="4114800" cy="4663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0D8EF8-896C-E784-C0F4-FFCCFF7EBE18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839051" y="525517"/>
            <a:ext cx="4114800" cy="4663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E31E99-CFD0-ED2F-4E4F-631BB38FC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3015" y="5298020"/>
            <a:ext cx="3536950" cy="1534903"/>
          </a:xfrm>
          <a:prstGeom prst="rect">
            <a:avLst/>
          </a:prstGeom>
        </p:spPr>
      </p:pic>
      <p:pic>
        <p:nvPicPr>
          <p:cNvPr id="7" name="Picture 6" descr="cpc_ssta.gif">
            <a:extLst>
              <a:ext uri="{FF2B5EF4-FFF2-40B4-BE49-F238E27FC236}">
                <a16:creationId xmlns:a16="http://schemas.microsoft.com/office/drawing/2014/main" id="{755B143F-1722-ED45-B9DF-EBCA43DDFF2F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535916" y="5198030"/>
            <a:ext cx="1554480" cy="16459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A62647-62BA-DDFC-3856-D752E736BC26}"/>
              </a:ext>
            </a:extLst>
          </p:cNvPr>
          <p:cNvSpPr txBox="1"/>
          <p:nvPr/>
        </p:nvSpPr>
        <p:spPr>
          <a:xfrm>
            <a:off x="16616" y="35587"/>
            <a:ext cx="7056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Weekly SST Anomalies (</a:t>
            </a:r>
            <a:r>
              <a:rPr lang="en-US" sz="2400" dirty="0">
                <a:solidFill>
                  <a:srgbClr val="FF0000"/>
                </a:solidFill>
              </a:rPr>
              <a:t>09 Aug, 2023</a:t>
            </a:r>
            <a:r>
              <a:rPr lang="en-US" sz="2400" b="1" dirty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936CA2-7549-963C-399D-D2FBC86AB7AD}"/>
              </a:ext>
            </a:extLst>
          </p:cNvPr>
          <p:cNvSpPr txBox="1"/>
          <p:nvPr/>
        </p:nvSpPr>
        <p:spPr>
          <a:xfrm>
            <a:off x="1166651" y="3026983"/>
            <a:ext cx="2063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Far-Eastern Pacific (</a:t>
            </a:r>
            <a:r>
              <a:rPr lang="en-US" dirty="0">
                <a:solidFill>
                  <a:srgbClr val="FF0000"/>
                </a:solidFill>
              </a:rPr>
              <a:t>+3.3</a:t>
            </a:r>
            <a:r>
              <a:rPr lang="en-US" dirty="0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13D98B-EF4D-B36F-64CE-3CD3CF51ACDC}"/>
              </a:ext>
            </a:extLst>
          </p:cNvPr>
          <p:cNvSpPr txBox="1"/>
          <p:nvPr/>
        </p:nvSpPr>
        <p:spPr>
          <a:xfrm>
            <a:off x="6132768" y="2990198"/>
            <a:ext cx="2063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Western Pacific (</a:t>
            </a:r>
            <a:r>
              <a:rPr lang="en-US" dirty="0">
                <a:solidFill>
                  <a:srgbClr val="FF0000"/>
                </a:solidFill>
              </a:rPr>
              <a:t>+0.9</a:t>
            </a:r>
            <a:r>
              <a:rPr lang="en-US" dirty="0"/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0CE330-8405-9793-74CE-C8773B5A2CF7}"/>
              </a:ext>
            </a:extLst>
          </p:cNvPr>
          <p:cNvSpPr txBox="1"/>
          <p:nvPr/>
        </p:nvSpPr>
        <p:spPr>
          <a:xfrm>
            <a:off x="5990878" y="714715"/>
            <a:ext cx="2063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Central-eastern Pacific </a:t>
            </a:r>
            <a:r>
              <a:rPr lang="en-US" sz="1600" b="1" dirty="0"/>
              <a:t>Nino34 (</a:t>
            </a:r>
            <a:r>
              <a:rPr lang="en-US" sz="1600" b="1" dirty="0">
                <a:solidFill>
                  <a:srgbClr val="FF0000"/>
                </a:solidFill>
              </a:rPr>
              <a:t>+1.2</a:t>
            </a:r>
            <a:r>
              <a:rPr lang="en-US" sz="1600" b="1" dirty="0"/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9CB968-C732-174A-303D-3595AA2D17DB}"/>
              </a:ext>
            </a:extLst>
          </p:cNvPr>
          <p:cNvSpPr txBox="1"/>
          <p:nvPr/>
        </p:nvSpPr>
        <p:spPr>
          <a:xfrm>
            <a:off x="1182414" y="709460"/>
            <a:ext cx="2063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Eastern Pacific (</a:t>
            </a:r>
            <a:r>
              <a:rPr lang="en-US" dirty="0">
                <a:solidFill>
                  <a:srgbClr val="FF0000"/>
                </a:solidFill>
              </a:rPr>
              <a:t>+1.8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535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251435-D309-6003-1BE8-286B02D8769D}"/>
              </a:ext>
            </a:extLst>
          </p:cNvPr>
          <p:cNvSpPr txBox="1"/>
          <p:nvPr/>
        </p:nvSpPr>
        <p:spPr>
          <a:xfrm>
            <a:off x="27125" y="25077"/>
            <a:ext cx="7981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Weekly SST Anomalies (</a:t>
            </a:r>
            <a:r>
              <a:rPr lang="en-US" sz="2400" dirty="0">
                <a:solidFill>
                  <a:srgbClr val="FF0000"/>
                </a:solidFill>
              </a:rPr>
              <a:t>All Weeks in Aug since 1982</a:t>
            </a:r>
            <a:r>
              <a:rPr lang="en-US" sz="2400" b="1" dirty="0"/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0D56D3-1DB5-C023-0479-C009AD7FD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3525" y="5298020"/>
            <a:ext cx="3536950" cy="1534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7A8FC7-877D-652B-F7A0-83612B450FE1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7126" y="497601"/>
            <a:ext cx="4114800" cy="46634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DF2F7B-99BE-9986-680D-F610C49BFA2A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913578" y="486742"/>
            <a:ext cx="4114800" cy="46634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B26143-3897-F171-C825-84EF6544DC0D}"/>
              </a:ext>
            </a:extLst>
          </p:cNvPr>
          <p:cNvSpPr txBox="1"/>
          <p:nvPr/>
        </p:nvSpPr>
        <p:spPr>
          <a:xfrm>
            <a:off x="872359" y="4361792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Far-Eastern Pacific (</a:t>
            </a:r>
            <a:r>
              <a:rPr lang="en-US" dirty="0">
                <a:solidFill>
                  <a:srgbClr val="FF0000"/>
                </a:solidFill>
              </a:rPr>
              <a:t>+3.3, </a:t>
            </a:r>
          </a:p>
          <a:p>
            <a:pPr algn="ctr"/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“+4” record in 1997</a:t>
            </a:r>
            <a:r>
              <a:rPr lang="en-US" dirty="0"/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58D1AB-16CD-0976-7A84-AD8DE6D70743}"/>
              </a:ext>
            </a:extLst>
          </p:cNvPr>
          <p:cNvSpPr txBox="1"/>
          <p:nvPr/>
        </p:nvSpPr>
        <p:spPr>
          <a:xfrm>
            <a:off x="5623034" y="4325007"/>
            <a:ext cx="3069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Western Pacific (</a:t>
            </a:r>
            <a:r>
              <a:rPr lang="en-US" dirty="0">
                <a:solidFill>
                  <a:srgbClr val="FF0000"/>
                </a:solidFill>
              </a:rPr>
              <a:t>+0.9, </a:t>
            </a:r>
          </a:p>
          <a:p>
            <a:pPr algn="ctr"/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“+0.9” record in 2023</a:t>
            </a:r>
            <a:r>
              <a:rPr lang="en-US" dirty="0"/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F08BC9-113E-DC0A-FC95-8E6CF394C8C7}"/>
              </a:ext>
            </a:extLst>
          </p:cNvPr>
          <p:cNvSpPr txBox="1"/>
          <p:nvPr/>
        </p:nvSpPr>
        <p:spPr>
          <a:xfrm>
            <a:off x="5623033" y="597805"/>
            <a:ext cx="3247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Central-eastern Pacific </a:t>
            </a:r>
            <a:r>
              <a:rPr lang="en-US" sz="1600" b="1" dirty="0"/>
              <a:t>(Nino34 </a:t>
            </a:r>
            <a:r>
              <a:rPr lang="en-US" sz="1600" b="1" dirty="0">
                <a:solidFill>
                  <a:srgbClr val="FF0000"/>
                </a:solidFill>
              </a:rPr>
              <a:t>+1.2, 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  <a:highlight>
                  <a:srgbClr val="FFFF00"/>
                </a:highlight>
              </a:rPr>
              <a:t>“+1.8” record in 1997 &amp; 2015</a:t>
            </a:r>
            <a:r>
              <a:rPr lang="en-US" sz="1600" dirty="0"/>
              <a:t>)</a:t>
            </a:r>
          </a:p>
          <a:p>
            <a:pPr algn="ctr"/>
            <a:endParaRPr lang="en-US" sz="16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5FA39F-4DE8-E12B-F7C9-E1F6CD3C4C15}"/>
              </a:ext>
            </a:extLst>
          </p:cNvPr>
          <p:cNvSpPr txBox="1"/>
          <p:nvPr/>
        </p:nvSpPr>
        <p:spPr>
          <a:xfrm>
            <a:off x="525517" y="2002232"/>
            <a:ext cx="3205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Eastern Pacific (</a:t>
            </a:r>
            <a:r>
              <a:rPr lang="en-US" dirty="0">
                <a:solidFill>
                  <a:srgbClr val="FF0000"/>
                </a:solidFill>
              </a:rPr>
              <a:t>+1.8, </a:t>
            </a:r>
          </a:p>
          <a:p>
            <a:pPr algn="ctr"/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“+2.6” record in 1997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3805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A58BBB-8143-5B43-E93B-A5307E4F9387}"/>
              </a:ext>
            </a:extLst>
          </p:cNvPr>
          <p:cNvSpPr txBox="1"/>
          <p:nvPr/>
        </p:nvSpPr>
        <p:spPr>
          <a:xfrm>
            <a:off x="23147" y="11569"/>
            <a:ext cx="9120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Subsurface Ocean Temperature Evolution</a:t>
            </a:r>
            <a:endParaRPr lang="en-US" sz="3200" b="1" dirty="0">
              <a:highlight>
                <a:srgbClr val="FFFF00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CC99EE-72C0-A17C-AED0-627732B91DFA}"/>
              </a:ext>
            </a:extLst>
          </p:cNvPr>
          <p:cNvSpPr txBox="1"/>
          <p:nvPr/>
        </p:nvSpPr>
        <p:spPr>
          <a:xfrm>
            <a:off x="4162100" y="4749614"/>
            <a:ext cx="4918840" cy="2126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FF40FF"/>
                </a:solidFill>
              </a:rPr>
              <a:t>Highlights: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/>
              <a:t>Warm temperatures across the Pacific (150 m to surface),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>
                <a:solidFill>
                  <a:srgbClr val="FF0000"/>
                </a:solidFill>
              </a:rPr>
              <a:t>Fuel</a:t>
            </a:r>
            <a:r>
              <a:rPr lang="en-US" dirty="0"/>
              <a:t> to intensify ongoing El Niño.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>
                <a:solidFill>
                  <a:srgbClr val="0432FF"/>
                </a:solidFill>
              </a:rPr>
              <a:t>Cold temperatures (140E to 140W) at depth. </a:t>
            </a:r>
          </a:p>
        </p:txBody>
      </p:sp>
      <p:pic>
        <p:nvPicPr>
          <p:cNvPr id="3" name="Picture 2" descr="wkteq_xz.gif">
            <a:extLst>
              <a:ext uri="{FF2B5EF4-FFF2-40B4-BE49-F238E27FC236}">
                <a16:creationId xmlns:a16="http://schemas.microsoft.com/office/drawing/2014/main" id="{8A9C2B4C-F57D-9592-FE06-B3D5DD4CC6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24" r="4578"/>
          <a:stretch/>
        </p:blipFill>
        <p:spPr>
          <a:xfrm>
            <a:off x="31531" y="924910"/>
            <a:ext cx="4162100" cy="5448562"/>
          </a:xfrm>
          <a:prstGeom prst="rect">
            <a:avLst/>
          </a:prstGeom>
        </p:spPr>
      </p:pic>
      <p:pic>
        <p:nvPicPr>
          <p:cNvPr id="6" name="Picture 5" descr="TAO_5Day_EQ_xz_Anom_Comp.gif">
            <a:extLst>
              <a:ext uri="{FF2B5EF4-FFF2-40B4-BE49-F238E27FC236}">
                <a16:creationId xmlns:a16="http://schemas.microsoft.com/office/drawing/2014/main" id="{13A6B4B8-5084-7EA7-F0B2-A30B4B351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052" y="444229"/>
            <a:ext cx="3777638" cy="44472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5FCD72-9F33-2B80-320F-0AED136F549B}"/>
              </a:ext>
            </a:extLst>
          </p:cNvPr>
          <p:cNvSpPr txBox="1"/>
          <p:nvPr/>
        </p:nvSpPr>
        <p:spPr>
          <a:xfrm>
            <a:off x="5591505" y="4162091"/>
            <a:ext cx="13137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TOGA/TAO</a:t>
            </a:r>
          </a:p>
        </p:txBody>
      </p:sp>
      <p:pic>
        <p:nvPicPr>
          <p:cNvPr id="9" name="Picture 8" descr="heat-last-year.gif">
            <a:extLst>
              <a:ext uri="{FF2B5EF4-FFF2-40B4-BE49-F238E27FC236}">
                <a16:creationId xmlns:a16="http://schemas.microsoft.com/office/drawing/2014/main" id="{B789E77B-4E76-E66E-065F-B1E3964D31CD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6380" t="5389" r="10177" b="60220"/>
          <a:stretch/>
        </p:blipFill>
        <p:spPr>
          <a:xfrm>
            <a:off x="4256989" y="567753"/>
            <a:ext cx="475488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7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8F48DB-B1DC-811D-2545-0DF17CBB8DA6}"/>
              </a:ext>
            </a:extLst>
          </p:cNvPr>
          <p:cNvSpPr txBox="1"/>
          <p:nvPr/>
        </p:nvSpPr>
        <p:spPr>
          <a:xfrm>
            <a:off x="16616" y="14567"/>
            <a:ext cx="6216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Most recent SOI (</a:t>
            </a:r>
            <a:r>
              <a:rPr lang="en-US" sz="2400" dirty="0">
                <a:solidFill>
                  <a:srgbClr val="FF0000"/>
                </a:solidFill>
              </a:rPr>
              <a:t>Southern Oscillation Index</a:t>
            </a:r>
            <a:r>
              <a:rPr lang="en-US" sz="2400" b="1" dirty="0"/>
              <a:t>)</a:t>
            </a:r>
          </a:p>
        </p:txBody>
      </p:sp>
      <p:pic>
        <p:nvPicPr>
          <p:cNvPr id="3" name="Picture 2" descr="soi30.png">
            <a:extLst>
              <a:ext uri="{FF2B5EF4-FFF2-40B4-BE49-F238E27FC236}">
                <a16:creationId xmlns:a16="http://schemas.microsoft.com/office/drawing/2014/main" id="{BB7B75D9-3CE2-B7C5-D4D1-8968DBCB0E83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43990" y="382575"/>
            <a:ext cx="8686800" cy="548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810527-D3E5-6AB0-5647-44E71FA31CDE}"/>
              </a:ext>
            </a:extLst>
          </p:cNvPr>
          <p:cNvSpPr txBox="1"/>
          <p:nvPr/>
        </p:nvSpPr>
        <p:spPr>
          <a:xfrm>
            <a:off x="385728" y="5965630"/>
            <a:ext cx="849507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During El Niño, the pressure becomes below average in Tahiti and above average in Darwin, and the Southern Oscillation Index is negative. </a:t>
            </a:r>
          </a:p>
          <a:p>
            <a:pPr algn="ctr"/>
            <a:r>
              <a:rPr lang="en-US" b="0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A Sustained Negative values of the SOI above </a:t>
            </a:r>
            <a:r>
              <a:rPr lang="en-US" b="1" i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-</a:t>
            </a:r>
            <a:r>
              <a:rPr lang="en-US" b="1" i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7 typically indicate El Niño</a:t>
            </a:r>
            <a:endParaRPr lang="en-US" b="1" i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693FF7-5BAA-F6D0-041F-F20C94A0A0BB}"/>
              </a:ext>
            </a:extLst>
          </p:cNvPr>
          <p:cNvSpPr txBox="1"/>
          <p:nvPr/>
        </p:nvSpPr>
        <p:spPr>
          <a:xfrm>
            <a:off x="917031" y="904946"/>
            <a:ext cx="46087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(</a:t>
            </a:r>
            <a:r>
              <a:rPr lang="en-US" sz="1800" dirty="0">
                <a:solidFill>
                  <a:srgbClr val="FF40FF"/>
                </a:solidFill>
              </a:rPr>
              <a:t>This is </a:t>
            </a:r>
            <a:r>
              <a:rPr lang="en-US" sz="1800" dirty="0">
                <a:solidFill>
                  <a:srgbClr val="0432FF"/>
                </a:solidFill>
              </a:rPr>
              <a:t>SO</a:t>
            </a:r>
            <a:r>
              <a:rPr lang="en-US" sz="1800" dirty="0">
                <a:solidFill>
                  <a:srgbClr val="FF40FF"/>
                </a:solidFill>
              </a:rPr>
              <a:t> part of </a:t>
            </a:r>
            <a:r>
              <a:rPr lang="en-US" sz="1800" dirty="0">
                <a:solidFill>
                  <a:srgbClr val="FF0000"/>
                </a:solidFill>
              </a:rPr>
              <a:t>EN</a:t>
            </a:r>
            <a:r>
              <a:rPr lang="en-US" sz="1800" dirty="0">
                <a:solidFill>
                  <a:srgbClr val="FF40FF"/>
                </a:solidFill>
              </a:rPr>
              <a:t>-</a:t>
            </a:r>
            <a:r>
              <a:rPr lang="en-US" sz="1800" dirty="0">
                <a:solidFill>
                  <a:srgbClr val="0432FF"/>
                </a:solidFill>
              </a:rPr>
              <a:t>SO</a:t>
            </a:r>
            <a:r>
              <a:rPr lang="en-US" sz="1800" b="1" dirty="0"/>
              <a:t>)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1C256D-0943-1A51-8198-DB7B1D21D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629" y="3484837"/>
            <a:ext cx="3155512" cy="16824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CE5ACD9-D3C1-DDAB-657E-08DA9C49C68A}"/>
              </a:ext>
            </a:extLst>
          </p:cNvPr>
          <p:cNvSpPr/>
          <p:nvPr/>
        </p:nvSpPr>
        <p:spPr>
          <a:xfrm>
            <a:off x="1702679" y="4172608"/>
            <a:ext cx="578069" cy="15346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3257C6-5525-1339-15CC-EBB87B792BFC}"/>
              </a:ext>
            </a:extLst>
          </p:cNvPr>
          <p:cNvSpPr/>
          <p:nvPr/>
        </p:nvSpPr>
        <p:spPr>
          <a:xfrm>
            <a:off x="3284484" y="4177868"/>
            <a:ext cx="578069" cy="153469"/>
          </a:xfrm>
          <a:prstGeom prst="rect">
            <a:avLst/>
          </a:prstGeom>
          <a:noFill/>
          <a:ln w="57150"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486B5D-FD5D-34A6-23D7-113C9D9FCBDA}"/>
              </a:ext>
            </a:extLst>
          </p:cNvPr>
          <p:cNvSpPr txBox="1"/>
          <p:nvPr/>
        </p:nvSpPr>
        <p:spPr>
          <a:xfrm>
            <a:off x="1659295" y="3846069"/>
            <a:ext cx="856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INDO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7DAF79-7C6E-BC80-18D5-8A6B1D7FFCAA}"/>
              </a:ext>
            </a:extLst>
          </p:cNvPr>
          <p:cNvSpPr txBox="1"/>
          <p:nvPr/>
        </p:nvSpPr>
        <p:spPr>
          <a:xfrm>
            <a:off x="3188547" y="3872346"/>
            <a:ext cx="856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E-Pac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69CED3-FFBC-4DA9-B5B3-FE2E565148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64" r="1656" b="1"/>
          <a:stretch/>
        </p:blipFill>
        <p:spPr>
          <a:xfrm>
            <a:off x="4201115" y="3401143"/>
            <a:ext cx="3015217" cy="17661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0A0FEE-7E93-DAD5-77F7-7DF6F168EF01}"/>
              </a:ext>
            </a:extLst>
          </p:cNvPr>
          <p:cNvSpPr txBox="1"/>
          <p:nvPr/>
        </p:nvSpPr>
        <p:spPr>
          <a:xfrm>
            <a:off x="6404701" y="4502967"/>
            <a:ext cx="856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-0.9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60946B6-98A7-AC3A-522E-E6052BBFEC57}"/>
              </a:ext>
            </a:extLst>
          </p:cNvPr>
          <p:cNvCxnSpPr/>
          <p:nvPr/>
        </p:nvCxnSpPr>
        <p:spPr>
          <a:xfrm flipV="1">
            <a:off x="6873769" y="4361797"/>
            <a:ext cx="136634" cy="2522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21E2B009-ED18-8B9A-837D-132EA672C3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25"/>
          <a:stretch/>
        </p:blipFill>
        <p:spPr>
          <a:xfrm>
            <a:off x="7779466" y="366922"/>
            <a:ext cx="1337410" cy="22987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6D920DA-D99E-57AC-9A80-7825CF68062E}"/>
              </a:ext>
            </a:extLst>
          </p:cNvPr>
          <p:cNvSpPr txBox="1"/>
          <p:nvPr/>
        </p:nvSpPr>
        <p:spPr>
          <a:xfrm>
            <a:off x="7779466" y="14567"/>
            <a:ext cx="1206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Monthly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980B704-5C58-70AC-CD07-AAAFDD2236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2523" y="1727270"/>
            <a:ext cx="1346200" cy="139700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9C3643-25C7-508B-DCF8-5963BA9EA64E}"/>
              </a:ext>
            </a:extLst>
          </p:cNvPr>
          <p:cNvCxnSpPr>
            <a:cxnSpLocks/>
          </p:cNvCxnSpPr>
          <p:nvPr/>
        </p:nvCxnSpPr>
        <p:spPr>
          <a:xfrm flipV="1">
            <a:off x="5653191" y="1238298"/>
            <a:ext cx="2126275" cy="1295079"/>
          </a:xfrm>
          <a:prstGeom prst="line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43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  <p:bldP spid="12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7213025-D2CA-D4B3-F85A-7195B61E8118}"/>
              </a:ext>
            </a:extLst>
          </p:cNvPr>
          <p:cNvSpPr txBox="1"/>
          <p:nvPr/>
        </p:nvSpPr>
        <p:spPr>
          <a:xfrm>
            <a:off x="27126" y="25077"/>
            <a:ext cx="3306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Most recent Lower-Level Winds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7402D8-2276-4754-F1CA-793D8CF88AD5}"/>
              </a:ext>
            </a:extLst>
          </p:cNvPr>
          <p:cNvSpPr txBox="1"/>
          <p:nvPr/>
        </p:nvSpPr>
        <p:spPr>
          <a:xfrm>
            <a:off x="5262" y="5337484"/>
            <a:ext cx="915976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40FF"/>
                </a:solidFill>
              </a:rPr>
              <a:t>Highlights:</a:t>
            </a:r>
            <a:endParaRPr lang="en-US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285750" indent="-285750" algn="l">
              <a:buFont typeface="Wingdings" pitchFamily="2" charset="2"/>
              <a:buChar char="v"/>
            </a:pPr>
            <a:r>
              <a:rPr lang="en-US" b="0" i="0" dirty="0">
                <a:effectLst/>
                <a:latin typeface="Söhne"/>
              </a:rPr>
              <a:t>The trade winds observed in the 5-day period ending 14 August 2023 were </a:t>
            </a:r>
            <a:r>
              <a:rPr lang="en-US" b="1" i="0" u="sng" dirty="0">
                <a:effectLst/>
                <a:latin typeface="Söhne"/>
              </a:rPr>
              <a:t>near-normal to slightly below normal (</a:t>
            </a:r>
            <a:r>
              <a:rPr lang="en-US" b="1" u="sng" dirty="0">
                <a:latin typeface="Söhne"/>
              </a:rPr>
              <a:t>near </a:t>
            </a:r>
            <a:r>
              <a:rPr lang="en-US" b="1" u="sng" dirty="0" err="1">
                <a:latin typeface="Söhne"/>
              </a:rPr>
              <a:t>DateLine</a:t>
            </a:r>
            <a:r>
              <a:rPr lang="en-US" b="1" i="0" u="sng" dirty="0">
                <a:effectLst/>
                <a:latin typeface="Söhne"/>
              </a:rPr>
              <a:t>)</a:t>
            </a:r>
            <a:r>
              <a:rPr lang="en-US" b="0" i="0" dirty="0">
                <a:effectLst/>
                <a:latin typeface="Söhne"/>
              </a:rPr>
              <a:t> across the tropical. </a:t>
            </a:r>
          </a:p>
          <a:p>
            <a:pPr marL="285750" indent="-285750" algn="ctr">
              <a:buFont typeface="Wingdings" pitchFamily="2" charset="2"/>
              <a:buChar char="v"/>
            </a:pPr>
            <a:r>
              <a:rPr lang="en-US" b="0" i="0" dirty="0">
                <a:effectLst/>
                <a:latin typeface="Söhne"/>
              </a:rPr>
              <a:t>In the tropical Pacific region, </a:t>
            </a:r>
            <a:r>
              <a:rPr lang="en-US" b="1" i="0" dirty="0">
                <a:solidFill>
                  <a:srgbClr val="FF0000"/>
                </a:solidFill>
                <a:effectLst/>
                <a:latin typeface="Söhne"/>
              </a:rPr>
              <a:t>El Niño events </a:t>
            </a:r>
            <a:r>
              <a:rPr lang="en-US" b="0" i="0" dirty="0">
                <a:solidFill>
                  <a:srgbClr val="FF0000"/>
                </a:solidFill>
                <a:effectLst/>
                <a:latin typeface="Söhne"/>
              </a:rPr>
              <a:t>typically lead to a sustained weakening or even a reversal of trade winds.</a:t>
            </a:r>
          </a:p>
        </p:txBody>
      </p:sp>
      <p:pic>
        <p:nvPicPr>
          <p:cNvPr id="2" name="Picture 1" descr="sst_wind_5day_drupal.png">
            <a:extLst>
              <a:ext uri="{FF2B5EF4-FFF2-40B4-BE49-F238E27FC236}">
                <a16:creationId xmlns:a16="http://schemas.microsoft.com/office/drawing/2014/main" id="{7E6AE432-7468-9D44-90F8-947B42284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71" y="2283942"/>
            <a:ext cx="4946164" cy="30342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C54A8B-7730-AAF9-8E4F-CCDAD1E27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0053" y="21629"/>
            <a:ext cx="5049371" cy="256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7381</TotalTime>
  <Words>911</Words>
  <Application>Microsoft Macintosh PowerPoint</Application>
  <PresentationFormat>On-screen Show (4:3)</PresentationFormat>
  <Paragraphs>157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Arial Narrow</vt:lpstr>
      <vt:lpstr>Calibri</vt:lpstr>
      <vt:lpstr>Courier New</vt:lpstr>
      <vt:lpstr>Söhne</vt:lpstr>
      <vt:lpstr>Times New Roman</vt:lpstr>
      <vt:lpstr>To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>generated using python-pptx</dc:description>
  <cp:lastModifiedBy>Azhar Ehsan</cp:lastModifiedBy>
  <cp:revision>556</cp:revision>
  <dcterms:created xsi:type="dcterms:W3CDTF">2013-01-27T09:14:16Z</dcterms:created>
  <dcterms:modified xsi:type="dcterms:W3CDTF">2023-08-17T16:21:19Z</dcterms:modified>
  <cp:category/>
</cp:coreProperties>
</file>