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3" r:id="rId2"/>
    <p:sldId id="257" r:id="rId3"/>
    <p:sldId id="382" r:id="rId4"/>
    <p:sldId id="261" r:id="rId5"/>
    <p:sldId id="355" r:id="rId6"/>
    <p:sldId id="406" r:id="rId7"/>
    <p:sldId id="395" r:id="rId8"/>
    <p:sldId id="319" r:id="rId9"/>
    <p:sldId id="407" r:id="rId10"/>
    <p:sldId id="381" r:id="rId11"/>
    <p:sldId id="268" r:id="rId12"/>
    <p:sldId id="408" r:id="rId13"/>
    <p:sldId id="331" r:id="rId14"/>
    <p:sldId id="401" r:id="rId15"/>
    <p:sldId id="272" r:id="rId16"/>
    <p:sldId id="273" r:id="rId17"/>
    <p:sldId id="274" r:id="rId18"/>
    <p:sldId id="399" r:id="rId19"/>
    <p:sldId id="276" r:id="rId20"/>
    <p:sldId id="277" r:id="rId21"/>
    <p:sldId id="278" r:id="rId22"/>
    <p:sldId id="400" r:id="rId23"/>
    <p:sldId id="280" r:id="rId24"/>
    <p:sldId id="281" r:id="rId25"/>
    <p:sldId id="282" r:id="rId26"/>
    <p:sldId id="318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32FF"/>
    <a:srgbClr val="FF0AFF"/>
    <a:srgbClr val="011893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/>
    <p:restoredTop sz="94762"/>
  </p:normalViewPr>
  <p:slideViewPr>
    <p:cSldViewPr snapToGrid="0" snapToObjects="1">
      <p:cViewPr varScale="1">
        <p:scale>
          <a:sx n="145" d="100"/>
          <a:sy n="145" d="100"/>
        </p:scale>
        <p:origin x="1120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youtu.be/vNgTAXC0yeU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5545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</a:t>
            </a:r>
          </a:p>
          <a:p>
            <a:pPr algn="ctr"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April,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April,  2024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April,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28135" y="1332103"/>
            <a:ext cx="3163474" cy="3416320"/>
          </a:xfrm>
          <a:prstGeom prst="rect">
            <a:avLst/>
          </a:prstGeom>
          <a:noFill/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DYN &amp; STAT Models indicate ENSO-Neutral Conditions during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Apr-Jun 2024, that continue till Jun-Aug 2024.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three seasons of ENSO-neutral conditions, most models indicate a transition to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Jul-Sep 2024, that continues till the end of the forecasts.</a:t>
            </a:r>
          </a:p>
        </p:txBody>
      </p:sp>
      <p:pic>
        <p:nvPicPr>
          <p:cNvPr id="2050" name="Picture 2" descr="IRI Plume">
            <a:extLst>
              <a:ext uri="{FF2B5EF4-FFF2-40B4-BE49-F238E27FC236}">
                <a16:creationId xmlns:a16="http://schemas.microsoft.com/office/drawing/2014/main" id="{439D6283-C2E3-81FF-4B96-BBE20785B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9" y="445948"/>
            <a:ext cx="5635866" cy="40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2801F-AF60-71C4-2422-0070D3F1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8" y="79128"/>
            <a:ext cx="4299353" cy="3112479"/>
          </a:xfrm>
          <a:prstGeom prst="rect">
            <a:avLst/>
          </a:prstGeom>
          <a:ln w="57150">
            <a:solidFill>
              <a:srgbClr val="0432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DEFD04-1CB8-418E-8B68-4A1275C76798}"/>
              </a:ext>
            </a:extLst>
          </p:cNvPr>
          <p:cNvSpPr txBox="1"/>
          <p:nvPr/>
        </p:nvSpPr>
        <p:spPr>
          <a:xfrm>
            <a:off x="756138" y="3253154"/>
            <a:ext cx="28575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Colder Group of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A2B6B-A892-B95D-C053-D783E8373F0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86" y="2004643"/>
            <a:ext cx="4297680" cy="31124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E1940A-991A-9796-32D1-E7B957C032B4}"/>
              </a:ext>
            </a:extLst>
          </p:cNvPr>
          <p:cNvSpPr txBox="1"/>
          <p:nvPr/>
        </p:nvSpPr>
        <p:spPr>
          <a:xfrm>
            <a:off x="5524500" y="5172808"/>
            <a:ext cx="28575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Warmer Cluster </a:t>
            </a:r>
            <a:r>
              <a:rPr lang="en-US" b="1" dirty="0">
                <a:solidFill>
                  <a:srgbClr val="FF0000"/>
                </a:solidFill>
              </a:rPr>
              <a:t>of Models</a:t>
            </a:r>
          </a:p>
        </p:txBody>
      </p:sp>
    </p:spTree>
    <p:extLst>
      <p:ext uri="{BB962C8B-B14F-4D97-AF65-F5344CB8AC3E}">
        <p14:creationId xmlns:p14="http://schemas.microsoft.com/office/powerpoint/2010/main" val="35902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will be 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April,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159BA-27F9-7ED8-072F-643FD293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2" y="563682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4" name="Picture 3" descr="nmme_ensemble.png">
            <a:extLst>
              <a:ext uri="{FF2B5EF4-FFF2-40B4-BE49-F238E27FC236}">
                <a16:creationId xmlns:a16="http://schemas.microsoft.com/office/drawing/2014/main" id="{15263FC2-14C0-1B1C-7349-6F02B385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40" y="785497"/>
            <a:ext cx="7886700" cy="48767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MJJ24_World_pcp.gif">
            <a:extLst>
              <a:ext uri="{FF2B5EF4-FFF2-40B4-BE49-F238E27FC236}">
                <a16:creationId xmlns:a16="http://schemas.microsoft.com/office/drawing/2014/main" id="{CD69F0D0-843A-E43B-0E28-FBD8B116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32" y="838249"/>
            <a:ext cx="7255412" cy="48486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MJJ24_World_tmp.gif">
            <a:extLst>
              <a:ext uri="{FF2B5EF4-FFF2-40B4-BE49-F238E27FC236}">
                <a16:creationId xmlns:a16="http://schemas.microsoft.com/office/drawing/2014/main" id="{67AF8BC4-666C-688F-C80E-0CD5766F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66" y="820665"/>
            <a:ext cx="6912512" cy="47967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940595" y="589757"/>
            <a:ext cx="7913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its Peak in Nov-Jan, 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El Nino has started declining (Dec, 2023 NINO3.4 Value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Jan, 2024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+1.78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Feb, was +1.53, and March was +1.24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most recent week ending on 10 April, 2024, it was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+0.9.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a gradually declining El Nino.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is most probable in AMJ, MJJ, and JJA, 2024 (like previous month)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most likely from JAS, and remain so onward.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LA NINA, Monsoonal regions of Africa, Asia, MC, Australia, Central America, could experience wetter than normal conditions during their peak seasons (JJA, and JAS of 2024)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While, most of South America, and South Africa experience drier than normal conditions!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March, 2024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8797" y="4429074"/>
            <a:ext cx="9126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persisted across the central (across the Date Line),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negative close to SA-coasts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 Indian Ocean, Weak +</a:t>
            </a:r>
            <a:r>
              <a:rPr lang="en-US" altLang="en-US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alt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 value is </a:t>
            </a: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+0.56 as of 14 April, 2024),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-1.57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+1.45, TSAI, +1.41, </a:t>
            </a:r>
            <a:r>
              <a:rPr lang="en-US" altLang="en-US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TAtl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+0.87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Mar, 2024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FF0000"/>
                </a:solidFill>
              </a:rPr>
              <a:t>+0.28 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+1.03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+1.24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+0.93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C4B5DC-FD46-94EB-1CF4-63B8F618646E}"/>
              </a:ext>
            </a:extLst>
          </p:cNvPr>
          <p:cNvCxnSpPr>
            <a:cxnSpLocks/>
          </p:cNvCxnSpPr>
          <p:nvPr/>
        </p:nvCxnSpPr>
        <p:spPr>
          <a:xfrm>
            <a:off x="8155862" y="1943102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BD0BE2-ECAB-AC51-6D97-500CEB1E4B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86231" y="2499949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14FF0-0D22-9221-7ABF-5AC18E7127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6215" y="3065583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A0256-F1C0-5D98-4810-D7A1BC635F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71578" y="361071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6A5BB5F-46C4-4B9D-C947-1F697AFBED8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2663"/>
          <a:stretch/>
        </p:blipFill>
        <p:spPr>
          <a:xfrm>
            <a:off x="87920" y="782312"/>
            <a:ext cx="640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028407" y="3700813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(~ +1C)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140E to 140W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(Surface to 50 meter at depth).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993273" y="4676537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have strengthened in the Pacific Ocean and expanded to surface level at far eastern Pacific (</a:t>
            </a:r>
            <a:r>
              <a:rPr lang="en-US" sz="15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W onwards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1C6F3CF9-9526-B4C6-674F-2017A8F9A08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115" t="4720" r="4424" b="48046"/>
          <a:stretch/>
        </p:blipFill>
        <p:spPr>
          <a:xfrm>
            <a:off x="87923" y="405692"/>
            <a:ext cx="2743200" cy="1280160"/>
          </a:xfrm>
          <a:prstGeom prst="rect">
            <a:avLst/>
          </a:prstGeom>
        </p:spPr>
      </p:pic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5CEB8E1B-D468-6715-0992-F49AF220226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32" t="4655" r="4542" b="47787"/>
          <a:stretch/>
        </p:blipFill>
        <p:spPr>
          <a:xfrm>
            <a:off x="87923" y="1774501"/>
            <a:ext cx="2743200" cy="1280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7F72D-A667-0C93-2933-9C8C1EA896A7}"/>
              </a:ext>
            </a:extLst>
          </p:cNvPr>
          <p:cNvSpPr txBox="1"/>
          <p:nvPr/>
        </p:nvSpPr>
        <p:spPr>
          <a:xfrm>
            <a:off x="1465328" y="1258215"/>
            <a:ext cx="13248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11893"/>
                </a:solidFill>
              </a:rPr>
              <a:t>January,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A03C4-1F5E-8CCA-F1D5-DDB69CFEE531}"/>
              </a:ext>
            </a:extLst>
          </p:cNvPr>
          <p:cNvSpPr txBox="1"/>
          <p:nvPr/>
        </p:nvSpPr>
        <p:spPr>
          <a:xfrm>
            <a:off x="1465327" y="2620071"/>
            <a:ext cx="13248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11893"/>
                </a:solidFill>
              </a:rPr>
              <a:t>February, 2024</a:t>
            </a:r>
          </a:p>
        </p:txBody>
      </p:sp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D5F3B1B6-43C5-59EE-A708-7F222FE087A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4087" r="5895" b="47836"/>
          <a:stretch/>
        </p:blipFill>
        <p:spPr>
          <a:xfrm>
            <a:off x="23697" y="3135757"/>
            <a:ext cx="4572000" cy="2560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DA0E7-BA3A-BD9E-3BF9-09B3DF5F16BD}"/>
              </a:ext>
            </a:extLst>
          </p:cNvPr>
          <p:cNvSpPr txBox="1"/>
          <p:nvPr/>
        </p:nvSpPr>
        <p:spPr>
          <a:xfrm>
            <a:off x="2664318" y="4970083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March, 2024</a:t>
            </a:r>
          </a:p>
        </p:txBody>
      </p:sp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7E30F96C-1C3E-BE83-9532-8F2E5BCBEF6D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3051" t="4458" r="4830"/>
          <a:stretch/>
        </p:blipFill>
        <p:spPr>
          <a:xfrm>
            <a:off x="5380889" y="83753"/>
            <a:ext cx="3200400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4D3A6E-1B14-E8F5-F5A5-606984A1B5FE}"/>
              </a:ext>
            </a:extLst>
          </p:cNvPr>
          <p:cNvSpPr txBox="1"/>
          <p:nvPr/>
        </p:nvSpPr>
        <p:spPr>
          <a:xfrm>
            <a:off x="6614993" y="3086180"/>
            <a:ext cx="1925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April, 2024</a:t>
            </a: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5224018" y="1107633"/>
            <a:ext cx="3813622" cy="336649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peak levels in November and December 2023, positive anomalies have diminished.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February 2024, negative anomalies have begun to strengthen gradually, nearing an index value of approximately -0.9.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45581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B4118-C49D-4B85-B15A-0C99F0BE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8" y="1126370"/>
            <a:ext cx="5055577" cy="33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F053250D-EA67-084E-60D6-09B73229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" y="888022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757133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646331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SOI values is in ENSO-neutral range.</a:t>
            </a:r>
          </a:p>
        </p:txBody>
      </p:sp>
      <p:pic>
        <p:nvPicPr>
          <p:cNvPr id="5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22F242F0-8DE0-249E-B921-4F62E0B3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8" y="698748"/>
            <a:ext cx="5253392" cy="39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0" y="14540"/>
            <a:ext cx="763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OLR??</a:t>
            </a:r>
            <a:r>
              <a:rPr lang="en-US" sz="2400" b="1" dirty="0"/>
              <a:t>) and Precipitation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2" name="Picture 1" descr="pr_season.gif">
            <a:extLst>
              <a:ext uri="{FF2B5EF4-FFF2-40B4-BE49-F238E27FC236}">
                <a16:creationId xmlns:a16="http://schemas.microsoft.com/office/drawing/2014/main" id="{7370940B-A8FA-9586-E02E-EFB610BE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5" y="756143"/>
            <a:ext cx="4266028" cy="2468880"/>
          </a:xfrm>
          <a:prstGeom prst="rect">
            <a:avLst/>
          </a:prstGeom>
        </p:spPr>
      </p:pic>
      <p:pic>
        <p:nvPicPr>
          <p:cNvPr id="3" name="Picture 2" descr="pr_anom.gif">
            <a:extLst>
              <a:ext uri="{FF2B5EF4-FFF2-40B4-BE49-F238E27FC236}">
                <a16:creationId xmlns:a16="http://schemas.microsoft.com/office/drawing/2014/main" id="{77942991-2755-ACEE-7F51-181D007D5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5" y="3226784"/>
            <a:ext cx="4266028" cy="2468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1EF1D-763D-374B-9A9D-18B17035A924}"/>
              </a:ext>
            </a:extLst>
          </p:cNvPr>
          <p:cNvSpPr txBox="1"/>
          <p:nvPr/>
        </p:nvSpPr>
        <p:spPr>
          <a:xfrm>
            <a:off x="419043" y="2593695"/>
            <a:ext cx="1324821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11893"/>
                </a:solidFill>
              </a:rPr>
              <a:t>Jan-Feb-Mar,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9440-81DD-1002-8B86-8F12CCFA7F7B}"/>
              </a:ext>
            </a:extLst>
          </p:cNvPr>
          <p:cNvSpPr txBox="1"/>
          <p:nvPr/>
        </p:nvSpPr>
        <p:spPr>
          <a:xfrm>
            <a:off x="419043" y="5067264"/>
            <a:ext cx="1324821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11893"/>
                </a:solidFill>
              </a:rPr>
              <a:t>Mar,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8B5E5-ADFD-EBD9-B46A-EBE0C7131A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78571" y="553915"/>
            <a:ext cx="4754880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82A967-95D5-50C1-13DC-A9BFABCAB341}"/>
              </a:ext>
            </a:extLst>
          </p:cNvPr>
          <p:cNvSpPr txBox="1"/>
          <p:nvPr/>
        </p:nvSpPr>
        <p:spPr>
          <a:xfrm>
            <a:off x="5112729" y="4276558"/>
            <a:ext cx="3336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  <a:hlinkClick r:id="rId5"/>
              </a:rPr>
              <a:t>https://youtu.be/vNgTAXC0yeU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CC0CF-6BE2-A98D-03B1-7ABFB8EE6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5" y="1665895"/>
            <a:ext cx="4353297" cy="29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747</Words>
  <Application>Microsoft Macintosh PowerPoint</Application>
  <PresentationFormat>On-screen Show (16:10)</PresentationFormat>
  <Paragraphs>90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202</cp:revision>
  <dcterms:created xsi:type="dcterms:W3CDTF">2022-09-08T16:50:36Z</dcterms:created>
  <dcterms:modified xsi:type="dcterms:W3CDTF">2024-04-17T16:12:10Z</dcterms:modified>
</cp:coreProperties>
</file>