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83" r:id="rId2"/>
    <p:sldId id="285" r:id="rId3"/>
    <p:sldId id="257" r:id="rId4"/>
    <p:sldId id="289" r:id="rId5"/>
    <p:sldId id="333" r:id="rId6"/>
    <p:sldId id="330" r:id="rId7"/>
    <p:sldId id="335" r:id="rId8"/>
    <p:sldId id="334" r:id="rId9"/>
    <p:sldId id="324" r:id="rId10"/>
    <p:sldId id="336" r:id="rId11"/>
    <p:sldId id="317" r:id="rId12"/>
    <p:sldId id="267" r:id="rId13"/>
    <p:sldId id="331" r:id="rId14"/>
    <p:sldId id="270" r:id="rId15"/>
    <p:sldId id="271" r:id="rId16"/>
    <p:sldId id="272" r:id="rId17"/>
    <p:sldId id="273" r:id="rId18"/>
    <p:sldId id="337" r:id="rId19"/>
    <p:sldId id="275" r:id="rId20"/>
    <p:sldId id="276" r:id="rId21"/>
    <p:sldId id="277" r:id="rId22"/>
    <p:sldId id="338" r:id="rId23"/>
    <p:sldId id="279" r:id="rId24"/>
    <p:sldId id="280" r:id="rId25"/>
    <p:sldId id="281" r:id="rId26"/>
    <p:sldId id="318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0"/>
  </p:normalViewPr>
  <p:slideViewPr>
    <p:cSldViewPr snapToGrid="0" snapToObjects="1">
      <p:cViewPr varScale="1">
        <p:scale>
          <a:sx n="111" d="100"/>
          <a:sy n="111" d="100"/>
        </p:scale>
        <p:origin x="1680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CE920-7FFE-134D-A8D6-DC7316E6CF23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E272E-947B-C84D-BED1-45ED465B0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74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DE272E-947B-C84D-BED1-45ED465B02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59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bom.gov.au/climate/enso/#tabs=Indian-Ocean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7D42727-7D54-F041-A0CD-752663A2960C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182880" y="182880"/>
            <a:chExt cx="8534400" cy="6400800"/>
          </a:xfrm>
        </p:grpSpPr>
        <p:pic>
          <p:nvPicPr>
            <p:cNvPr id="2" name="Picture 1" descr="IRITemplate_may2018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82880"/>
              <a:ext cx="8534400" cy="64008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18C44B9-764F-014A-BFF7-FBDD1FAD95BE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6801" y="5659831"/>
              <a:ext cx="3200400" cy="914400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7DAEE038-9212-DB47-AD02-A8FC216A1F07}"/>
              </a:ext>
            </a:extLst>
          </p:cNvPr>
          <p:cNvSpPr/>
          <p:nvPr/>
        </p:nvSpPr>
        <p:spPr>
          <a:xfrm>
            <a:off x="259045" y="216665"/>
            <a:ext cx="85344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spc="13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ENSO and Climate Outlook  </a:t>
            </a:r>
          </a:p>
          <a:p>
            <a:pPr algn="ctr">
              <a:defRPr/>
            </a:pPr>
            <a:r>
              <a:rPr lang="en-US" sz="3600" b="1" spc="13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in Aug 2022</a:t>
            </a:r>
            <a:endParaRPr lang="en-US" sz="3200" spc="13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  <a:sym typeface="Helvetica" charset="0"/>
            </a:endParaRPr>
          </a:p>
          <a:p>
            <a:pPr algn="ctr">
              <a:defRPr/>
            </a:pPr>
            <a:endParaRPr lang="en-US" sz="3200" spc="130" dirty="0">
              <a:solidFill>
                <a:schemeClr val="bg1"/>
              </a:solidFill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  <a:sym typeface="Helvetica" charset="0"/>
            </a:endParaRPr>
          </a:p>
          <a:p>
            <a:pPr algn="ctr">
              <a:defRPr/>
            </a:pPr>
            <a:r>
              <a:rPr lang="en-US" sz="3200" b="1" spc="130" dirty="0">
                <a:solidFill>
                  <a:srgbClr val="0432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Road clear for a Triple-Dip!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5E4C08-60EF-4286-C31E-AD558EBB12D2}"/>
              </a:ext>
            </a:extLst>
          </p:cNvPr>
          <p:cNvSpPr txBox="1"/>
          <p:nvPr/>
        </p:nvSpPr>
        <p:spPr>
          <a:xfrm>
            <a:off x="102761" y="4579671"/>
            <a:ext cx="52107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90000"/>
                  </a:schemeClr>
                </a:solidFill>
              </a:rPr>
              <a:t>Jeffery </a:t>
            </a:r>
            <a:r>
              <a:rPr lang="en-US" sz="1400" b="1" dirty="0" err="1">
                <a:solidFill>
                  <a:schemeClr val="bg2">
                    <a:lumMod val="90000"/>
                  </a:schemeClr>
                </a:solidFill>
              </a:rPr>
              <a:t>Turmelle</a:t>
            </a:r>
            <a:r>
              <a:rPr lang="en-US" sz="1400" b="1" dirty="0">
                <a:solidFill>
                  <a:schemeClr val="bg2">
                    <a:lumMod val="90000"/>
                  </a:schemeClr>
                </a:solidFill>
              </a:rPr>
              <a:t> and Jing Yuan</a:t>
            </a: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: forecast processing and web updates</a:t>
            </a:r>
          </a:p>
          <a:p>
            <a:r>
              <a:rPr lang="en-US" sz="1400" b="1" dirty="0" err="1">
                <a:solidFill>
                  <a:schemeClr val="bg2">
                    <a:lumMod val="90000"/>
                  </a:schemeClr>
                </a:solidFill>
              </a:rPr>
              <a:t>Cuihua</a:t>
            </a:r>
            <a:r>
              <a:rPr lang="en-US" sz="1400" b="1" dirty="0">
                <a:solidFill>
                  <a:schemeClr val="bg2">
                    <a:lumMod val="90000"/>
                  </a:schemeClr>
                </a:solidFill>
              </a:rPr>
              <a:t> Li</a:t>
            </a: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: Draft PowerPoint development</a:t>
            </a:r>
          </a:p>
          <a:p>
            <a:r>
              <a:rPr lang="en-US" sz="1400" b="1" dirty="0">
                <a:solidFill>
                  <a:schemeClr val="bg2">
                    <a:lumMod val="90000"/>
                  </a:schemeClr>
                </a:solidFill>
              </a:rPr>
              <a:t>IRI’s Climate Group, led by Dr. Andrew Robertson</a:t>
            </a: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: </a:t>
            </a:r>
            <a:br>
              <a:rPr lang="en-US" sz="1400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Forecast system development, ongoing innovation, and verification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D1BCECC-9BF1-4E83-568C-7AEADFBAB069}"/>
              </a:ext>
            </a:extLst>
          </p:cNvPr>
          <p:cNvSpPr txBox="1">
            <a:spLocks/>
          </p:cNvSpPr>
          <p:nvPr/>
        </p:nvSpPr>
        <p:spPr>
          <a:xfrm>
            <a:off x="102760" y="2407534"/>
            <a:ext cx="3855781" cy="164016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49758">
              <a:spcBef>
                <a:spcPts val="300"/>
              </a:spcBef>
              <a:buNone/>
              <a:defRPr sz="3570" b="1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400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M. </a:t>
            </a:r>
            <a:r>
              <a:rPr lang="en-US" sz="4000" b="1" dirty="0" err="1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Azhar</a:t>
            </a:r>
            <a:r>
              <a:rPr lang="en-US" sz="400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 Ehsan</a:t>
            </a:r>
          </a:p>
          <a:p>
            <a:pPr marL="0" indent="0" defTabSz="349758">
              <a:spcBef>
                <a:spcPts val="300"/>
              </a:spcBef>
              <a:buNone/>
              <a:defRPr sz="3570" b="1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357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 </a:t>
            </a:r>
            <a:r>
              <a:rPr lang="en-US" sz="170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(</a:t>
            </a:r>
            <a:r>
              <a:rPr lang="en-US" sz="1700" b="1" dirty="0" err="1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azhar@iri.columbia.edu</a:t>
            </a:r>
            <a:r>
              <a:rPr lang="en-US" sz="170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)</a:t>
            </a:r>
          </a:p>
          <a:p>
            <a:pPr marL="0" indent="0" defTabSz="349758">
              <a:spcBef>
                <a:spcPts val="225"/>
              </a:spcBef>
              <a:buNone/>
              <a:defRPr sz="2550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2550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Associate Research Scientist</a:t>
            </a:r>
          </a:p>
          <a:p>
            <a:pPr marL="0" indent="0" defTabSz="349758">
              <a:spcBef>
                <a:spcPts val="225"/>
              </a:spcBef>
              <a:buNone/>
              <a:defRPr sz="2550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2550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IRI ENSO and Climate Forecast Lead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at-last-year.gif">
            <a:extLst>
              <a:ext uri="{FF2B5EF4-FFF2-40B4-BE49-F238E27FC236}">
                <a16:creationId xmlns:a16="http://schemas.microsoft.com/office/drawing/2014/main" id="{6C2A0E19-D8EA-D431-6986-21243D731119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6318" t="5286" r="9916" b="57144"/>
          <a:stretch/>
        </p:blipFill>
        <p:spPr>
          <a:xfrm>
            <a:off x="688692" y="818907"/>
            <a:ext cx="77724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36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wnd_sst_iso20_anom.gif">
            <a:extLst>
              <a:ext uri="{FF2B5EF4-FFF2-40B4-BE49-F238E27FC236}">
                <a16:creationId xmlns:a16="http://schemas.microsoft.com/office/drawing/2014/main" id="{1F8474C4-1D4E-38B6-65BC-924BFE628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56" y="194455"/>
            <a:ext cx="894526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24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ino34.rescaling.NMME.png">
            <a:extLst>
              <a:ext uri="{FF2B5EF4-FFF2-40B4-BE49-F238E27FC236}">
                <a16:creationId xmlns:a16="http://schemas.microsoft.com/office/drawing/2014/main" id="{C4D6D1E1-553E-746E-3203-D20665F4DD27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b="5359"/>
          <a:stretch/>
        </p:blipFill>
        <p:spPr>
          <a:xfrm>
            <a:off x="1862078" y="3599728"/>
            <a:ext cx="5486400" cy="3200400"/>
          </a:xfrm>
          <a:prstGeom prst="rect">
            <a:avLst/>
          </a:prstGeom>
        </p:spPr>
      </p:pic>
      <p:pic>
        <p:nvPicPr>
          <p:cNvPr id="6" name="Picture 5" descr="nino34.rescaling.NMME.png">
            <a:extLst>
              <a:ext uri="{FF2B5EF4-FFF2-40B4-BE49-F238E27FC236}">
                <a16:creationId xmlns:a16="http://schemas.microsoft.com/office/drawing/2014/main" id="{4D00CD03-F3C1-5209-65CE-AA1AD0041E2A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818672" y="34722"/>
            <a:ext cx="5486400" cy="3657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C57256-6E04-6283-34FC-EAE3ACE99975}"/>
              </a:ext>
            </a:extLst>
          </p:cNvPr>
          <p:cNvSpPr txBox="1"/>
          <p:nvPr/>
        </p:nvSpPr>
        <p:spPr>
          <a:xfrm>
            <a:off x="3773347" y="4097438"/>
            <a:ext cx="2152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Last Month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5D6919-FC3B-CC8A-08DF-074361D78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293" y="23150"/>
            <a:ext cx="5023413" cy="37675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E59B5F-0BCE-EA84-9D2D-3B08EE1EF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767560"/>
            <a:ext cx="4572000" cy="30904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74DA3E-93E7-0AE2-3BE4-20F8DBD94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67560"/>
            <a:ext cx="4589651" cy="305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039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_tmpsfc_season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_tmpsfc_seas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_tmpsfc_season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_tmpsfc_season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N22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11379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ND22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C02E59-375E-DF48-AD09-4AB1E1A60217}"/>
              </a:ext>
            </a:extLst>
          </p:cNvPr>
          <p:cNvSpPr txBox="1"/>
          <p:nvPr/>
        </p:nvSpPr>
        <p:spPr>
          <a:xfrm>
            <a:off x="1339850" y="228600"/>
            <a:ext cx="646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Outline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35456E-3798-B145-9AFE-209D59391BCA}"/>
              </a:ext>
            </a:extLst>
          </p:cNvPr>
          <p:cNvSpPr txBox="1"/>
          <p:nvPr/>
        </p:nvSpPr>
        <p:spPr>
          <a:xfrm>
            <a:off x="622300" y="1206500"/>
            <a:ext cx="81661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b="1" dirty="0">
                <a:solidFill>
                  <a:srgbClr val="0432FF"/>
                </a:solidFill>
              </a:rPr>
              <a:t>Observed Oceanic and Atmospheric Conditions in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Tropical Pacific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Across the Globe</a:t>
            </a:r>
          </a:p>
          <a:p>
            <a:endParaRPr lang="en-US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b="1" dirty="0">
                <a:solidFill>
                  <a:srgbClr val="0432FF"/>
                </a:solidFill>
              </a:rPr>
              <a:t>ENSO Forecast in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NMME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IRI ENSO Forecast Tool (Deterministic and Probabilistic)</a:t>
            </a:r>
          </a:p>
          <a:p>
            <a:endParaRPr lang="en-US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b="1" dirty="0">
                <a:solidFill>
                  <a:srgbClr val="0432FF"/>
                </a:solidFill>
              </a:rPr>
              <a:t>Seasons Outlook of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SST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Precipitation and Temperature</a:t>
            </a:r>
          </a:p>
          <a:p>
            <a:endParaRPr lang="en-US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b="1" dirty="0">
                <a:solidFill>
                  <a:srgbClr val="0432FF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90402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DJ23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JF23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N22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ND22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DJ23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JF23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A40E6E-B255-6B81-4A8D-49C978B03331}"/>
              </a:ext>
            </a:extLst>
          </p:cNvPr>
          <p:cNvSpPr txBox="1"/>
          <p:nvPr/>
        </p:nvSpPr>
        <p:spPr>
          <a:xfrm>
            <a:off x="1851378" y="203200"/>
            <a:ext cx="5441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Summary</a:t>
            </a:r>
          </a:p>
        </p:txBody>
      </p:sp>
      <p:sp>
        <p:nvSpPr>
          <p:cNvPr id="3" name="Text Box 20">
            <a:extLst>
              <a:ext uri="{FF2B5EF4-FFF2-40B4-BE49-F238E27FC236}">
                <a16:creationId xmlns:a16="http://schemas.microsoft.com/office/drawing/2014/main" id="{C2551516-E1D8-3E09-2056-50FCE1CF8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022" y="781753"/>
            <a:ext cx="8763000" cy="585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1800" dirty="0">
                <a:solidFill>
                  <a:srgbClr val="0432FF"/>
                </a:solidFill>
                <a:latin typeface="Trebuchet MS" panose="020B0703020202090204" pitchFamily="34" charset="0"/>
              </a:rPr>
              <a:t>La Niña is strengthening</a:t>
            </a:r>
            <a:r>
              <a:rPr lang="en-US" altLang="en-US" sz="1800" dirty="0">
                <a:latin typeface="Trebuchet MS" panose="020B0703020202090204" pitchFamily="34" charset="0"/>
              </a:rPr>
              <a:t>, because;</a:t>
            </a:r>
            <a:endParaRPr lang="en-US" altLang="en-US" sz="1800" dirty="0">
              <a:latin typeface="Trebuchet MS" panose="020B070302020209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1800" dirty="0">
                <a:latin typeface="Trebuchet MS" panose="020B0703020202090204" pitchFamily="34" charset="0"/>
                <a:cs typeface="Arial" panose="020B0604020202020204" pitchFamily="34" charset="0"/>
              </a:rPr>
              <a:t>Both Oceanic and Atmospheric conditions strengthening in the </a:t>
            </a:r>
            <a:r>
              <a:rPr lang="en-US" altLang="en-US" sz="1800" dirty="0" err="1">
                <a:latin typeface="Trebuchet MS" panose="020B0703020202090204" pitchFamily="34" charset="0"/>
                <a:cs typeface="Arial" panose="020B0604020202020204" pitchFamily="34" charset="0"/>
              </a:rPr>
              <a:t>favour</a:t>
            </a:r>
            <a:r>
              <a:rPr lang="en-US" altLang="en-US" sz="1800" dirty="0">
                <a:latin typeface="Trebuchet MS" panose="020B0703020202090204" pitchFamily="34" charset="0"/>
                <a:cs typeface="Arial" panose="020B0604020202020204" pitchFamily="34" charset="0"/>
              </a:rPr>
              <a:t> of La Nina; e.g.,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1800" dirty="0">
                <a:solidFill>
                  <a:srgbClr val="0070C0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Sea surface temperatures (SSTs) are below average across the central equatorial Pacific Ocean. 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1800" dirty="0">
                <a:solidFill>
                  <a:srgbClr val="0070C0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SOI is positive (ticked up), stronger than average trade winds, reduced cloudiness over central Pacific (west of Date-line).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1800" dirty="0">
                <a:latin typeface="Trebuchet MS" panose="020B0703020202090204" pitchFamily="34" charset="0"/>
              </a:rPr>
              <a:t>La Niña is favored to continue with high chances during next three seasons with probabilities greater than 60%, Moving forward probabilities for La Niña to continue till DJF-2023 is 56%.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1800" dirty="0">
                <a:latin typeface="Trebuchet MS" panose="020B0703020202090204" pitchFamily="34" charset="0"/>
              </a:rPr>
              <a:t>ENSO-Neutral is most favorable starting from JFM-2023 onward.</a:t>
            </a:r>
          </a:p>
          <a:p>
            <a:pPr marL="285750" indent="-285750" algn="ctr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1800" dirty="0">
                <a:latin typeface="Trebuchet MS" panose="020B0703020202090204" pitchFamily="34" charset="0"/>
              </a:rPr>
              <a:t>Heading towards a “</a:t>
            </a:r>
            <a:r>
              <a:rPr lang="en-US" altLang="en-US" sz="1800" b="1" dirty="0">
                <a:solidFill>
                  <a:srgbClr val="0432FF"/>
                </a:solidFill>
                <a:latin typeface="Trebuchet MS" panose="020B0703020202090204" pitchFamily="34" charset="0"/>
              </a:rPr>
              <a:t>triple-Dip La Nina</a:t>
            </a:r>
            <a:r>
              <a:rPr lang="en-US" altLang="en-US" sz="1800" dirty="0">
                <a:latin typeface="Trebuchet MS" panose="020B0703020202090204" pitchFamily="34" charset="0"/>
              </a:rPr>
              <a:t>”! </a:t>
            </a:r>
          </a:p>
        </p:txBody>
      </p:sp>
    </p:spTree>
    <p:extLst>
      <p:ext uri="{BB962C8B-B14F-4D97-AF65-F5344CB8AC3E}">
        <p14:creationId xmlns:p14="http://schemas.microsoft.com/office/powerpoint/2010/main" val="2652885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477B700-93E3-C2BC-A667-BB1C2534F17D}"/>
              </a:ext>
            </a:extLst>
          </p:cNvPr>
          <p:cNvSpPr txBox="1"/>
          <p:nvPr/>
        </p:nvSpPr>
        <p:spPr>
          <a:xfrm>
            <a:off x="11572" y="4441527"/>
            <a:ext cx="84958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spcBef>
                <a:spcPct val="5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1600" b="1" dirty="0">
                <a:solidFill>
                  <a:srgbClr val="C0000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In the Pacific Ocean:</a:t>
            </a:r>
            <a:r>
              <a:rPr lang="en-US" altLang="en-US" sz="1600" dirty="0">
                <a:solidFill>
                  <a:srgbClr val="0070C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 Below-average SSTs persisted across the central (across the Date Line), surrounded by strong +</a:t>
            </a:r>
            <a:r>
              <a:rPr lang="en-US" altLang="en-US" sz="1600" dirty="0" err="1">
                <a:solidFill>
                  <a:srgbClr val="0070C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ve</a:t>
            </a:r>
            <a:r>
              <a:rPr lang="en-US" altLang="en-US" sz="1600" dirty="0">
                <a:solidFill>
                  <a:srgbClr val="0070C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 SSTA in the high latitudes. </a:t>
            </a:r>
          </a:p>
          <a:p>
            <a:pPr marL="285750" indent="-285750" eaLnBrk="1" hangingPunct="1">
              <a:spcBef>
                <a:spcPct val="5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1600" dirty="0">
                <a:solidFill>
                  <a:srgbClr val="0070C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Near-Neutral SSTAs exists in Eastern Pacific (130W to 90W.</a:t>
            </a:r>
          </a:p>
          <a:p>
            <a:pPr marL="285750" indent="-285750" eaLnBrk="1" hangingPunct="1">
              <a:spcBef>
                <a:spcPct val="5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1600" b="1" dirty="0">
                <a:solidFill>
                  <a:srgbClr val="C0000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Indian Ocean:</a:t>
            </a:r>
            <a:r>
              <a:rPr lang="en-US" altLang="en-US" sz="1600" dirty="0">
                <a:solidFill>
                  <a:srgbClr val="C0000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rgbClr val="0070C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Near-Normal SSTAs in the west and positive in the East, a –</a:t>
            </a:r>
            <a:r>
              <a:rPr lang="en-US" altLang="en-US" sz="1600" dirty="0" err="1">
                <a:solidFill>
                  <a:srgbClr val="0070C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ve</a:t>
            </a:r>
            <a:r>
              <a:rPr lang="en-US" altLang="en-US" sz="1600" dirty="0">
                <a:solidFill>
                  <a:srgbClr val="0070C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 Indian Ocean Dipole (-1.15 for week ending on </a:t>
            </a:r>
            <a:r>
              <a:rPr lang="en-US" altLang="en-US" sz="1600" dirty="0">
                <a:solidFill>
                  <a:srgbClr val="0070C0"/>
                </a:solidFill>
                <a:latin typeface="Trebuchet MS" panose="020B0703020202090204" pitchFamily="34" charset="0"/>
                <a:cs typeface="Times New Roman" panose="02020603050405020304" pitchFamily="18" charset="0"/>
                <a:hlinkClick r:id="rId2"/>
              </a:rPr>
              <a:t>14 August</a:t>
            </a:r>
            <a:r>
              <a:rPr lang="en-US" altLang="en-US" sz="1600" dirty="0">
                <a:solidFill>
                  <a:srgbClr val="0070C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).</a:t>
            </a:r>
          </a:p>
          <a:p>
            <a:pPr marL="285750" indent="-285750" eaLnBrk="1" hangingPunct="1">
              <a:spcBef>
                <a:spcPct val="5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1600" b="1" dirty="0">
                <a:solidFill>
                  <a:srgbClr val="C0000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Atlantic Ocean:</a:t>
            </a:r>
            <a:r>
              <a:rPr lang="en-US" altLang="en-US" sz="1600" dirty="0">
                <a:solidFill>
                  <a:srgbClr val="C0000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rgbClr val="0070C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Patches of positive/Negative SSTAs in the equatorial AO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B80F31-963E-D2B4-FB11-BEBE2DD5883E}"/>
              </a:ext>
            </a:extLst>
          </p:cNvPr>
          <p:cNvSpPr txBox="1"/>
          <p:nvPr/>
        </p:nvSpPr>
        <p:spPr>
          <a:xfrm>
            <a:off x="237269" y="80739"/>
            <a:ext cx="86583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Evolution of EQ. Pacific SST Departures in Weekly OISST Data </a:t>
            </a:r>
          </a:p>
        </p:txBody>
      </p:sp>
      <p:pic>
        <p:nvPicPr>
          <p:cNvPr id="4" name="Picture 3" descr="ssta.gif">
            <a:extLst>
              <a:ext uri="{FF2B5EF4-FFF2-40B4-BE49-F238E27FC236}">
                <a16:creationId xmlns:a16="http://schemas.microsoft.com/office/drawing/2014/main" id="{85AF46EE-2933-F49C-FA9A-CD485BDEC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1090"/>
            <a:ext cx="8303741" cy="36576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D610A76-B937-38AA-660E-2C2D43509DC7}"/>
              </a:ext>
            </a:extLst>
          </p:cNvPr>
          <p:cNvGrpSpPr/>
          <p:nvPr/>
        </p:nvGrpSpPr>
        <p:grpSpPr>
          <a:xfrm>
            <a:off x="636600" y="1018572"/>
            <a:ext cx="7589520" cy="2777924"/>
            <a:chOff x="-1145899" y="1018572"/>
            <a:chExt cx="7589520" cy="277792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186000A-8DDC-9E0C-9D3D-F8E9B67999E3}"/>
                </a:ext>
              </a:extLst>
            </p:cNvPr>
            <p:cNvCxnSpPr/>
            <p:nvPr/>
          </p:nvCxnSpPr>
          <p:spPr>
            <a:xfrm>
              <a:off x="-1145899" y="2488557"/>
              <a:ext cx="758952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A549E34-29BC-6EE9-9501-3E3758D59AAE}"/>
                </a:ext>
              </a:extLst>
            </p:cNvPr>
            <p:cNvCxnSpPr/>
            <p:nvPr/>
          </p:nvCxnSpPr>
          <p:spPr>
            <a:xfrm flipV="1">
              <a:off x="2250115" y="1018572"/>
              <a:ext cx="0" cy="27779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18868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B331B0D-4A36-8C20-7EEC-1B67A1DA0C5E}"/>
              </a:ext>
            </a:extLst>
          </p:cNvPr>
          <p:cNvGrpSpPr/>
          <p:nvPr/>
        </p:nvGrpSpPr>
        <p:grpSpPr>
          <a:xfrm>
            <a:off x="5830644" y="1714583"/>
            <a:ext cx="2320925" cy="1201737"/>
            <a:chOff x="6062137" y="2667000"/>
            <a:chExt cx="2320925" cy="1201737"/>
          </a:xfrm>
        </p:grpSpPr>
        <p:grpSp>
          <p:nvGrpSpPr>
            <p:cNvPr id="7" name="Group 4">
              <a:extLst>
                <a:ext uri="{FF2B5EF4-FFF2-40B4-BE49-F238E27FC236}">
                  <a16:creationId xmlns:a16="http://schemas.microsoft.com/office/drawing/2014/main" id="{07BFD19E-98CB-2A87-69FC-66A8EFB3FF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03412" y="2667000"/>
              <a:ext cx="2262188" cy="339725"/>
              <a:chOff x="712075" y="4129086"/>
              <a:chExt cx="2261793" cy="338556"/>
            </a:xfrm>
          </p:grpSpPr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EB777701-2DE9-7ABB-5707-A1D9DB000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2075" y="4129088"/>
                <a:ext cx="96274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1" dirty="0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Niño 4</a:t>
                </a:r>
                <a:endParaRPr lang="en-US" altLang="en-US" sz="1600" dirty="0">
                  <a:cs typeface="Arial" panose="020B0604020202020204" pitchFamily="34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E89DC3CB-43DF-EBD5-7CE3-31CAA4C871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8450" y="4129086"/>
                <a:ext cx="855418" cy="337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altLang="en-US" sz="1600" b="1" dirty="0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 -1.0ºC</a:t>
                </a:r>
              </a:p>
            </p:txBody>
          </p:sp>
        </p:grpSp>
        <p:grpSp>
          <p:nvGrpSpPr>
            <p:cNvPr id="10" name="Group 3">
              <a:extLst>
                <a:ext uri="{FF2B5EF4-FFF2-40B4-BE49-F238E27FC236}">
                  <a16:creationId xmlns:a16="http://schemas.microsoft.com/office/drawing/2014/main" id="{E0826703-A1AA-EAAB-5086-359E8F1724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62137" y="2906713"/>
              <a:ext cx="2306638" cy="339725"/>
              <a:chOff x="687474" y="4510087"/>
              <a:chExt cx="2306393" cy="338555"/>
            </a:xfrm>
          </p:grpSpPr>
          <p:sp>
            <p:nvSpPr>
              <p:cNvPr id="11" name="Rectangle 4">
                <a:extLst>
                  <a:ext uri="{FF2B5EF4-FFF2-40B4-BE49-F238E27FC236}">
                    <a16:creationId xmlns:a16="http://schemas.microsoft.com/office/drawing/2014/main" id="{C9146DEF-38BE-3931-D677-413F873735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7474" y="4510088"/>
                <a:ext cx="120377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1" dirty="0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1600" b="1" dirty="0">
                    <a:solidFill>
                      <a:srgbClr val="0432FF"/>
                    </a:solidFill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Niño 3.4</a:t>
                </a:r>
                <a:endParaRPr lang="en-US" altLang="en-US" sz="1600" dirty="0">
                  <a:solidFill>
                    <a:srgbClr val="0432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" name="Rectangle 9">
                <a:extLst>
                  <a:ext uri="{FF2B5EF4-FFF2-40B4-BE49-F238E27FC236}">
                    <a16:creationId xmlns:a16="http://schemas.microsoft.com/office/drawing/2014/main" id="{9D190FAB-998A-8A6D-AD11-4154EFDF75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8449" y="4510087"/>
                <a:ext cx="855418" cy="337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altLang="en-US" sz="1600" b="1" dirty="0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1600" b="1" dirty="0">
                    <a:solidFill>
                      <a:srgbClr val="0432FF"/>
                    </a:solidFill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-1.1ºC</a:t>
                </a:r>
              </a:p>
            </p:txBody>
          </p:sp>
        </p:grpSp>
        <p:grpSp>
          <p:nvGrpSpPr>
            <p:cNvPr id="13" name="Group 2">
              <a:extLst>
                <a:ext uri="{FF2B5EF4-FFF2-40B4-BE49-F238E27FC236}">
                  <a16:creationId xmlns:a16="http://schemas.microsoft.com/office/drawing/2014/main" id="{B0C04E7B-3DA3-EB21-5F19-DBEE60870F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03412" y="3167063"/>
              <a:ext cx="2279650" cy="363537"/>
              <a:chOff x="712075" y="4884678"/>
              <a:chExt cx="2278612" cy="364014"/>
            </a:xfrm>
          </p:grpSpPr>
          <p:sp>
            <p:nvSpPr>
              <p:cNvPr id="14" name="Rectangle 5">
                <a:extLst>
                  <a:ext uri="{FF2B5EF4-FFF2-40B4-BE49-F238E27FC236}">
                    <a16:creationId xmlns:a16="http://schemas.microsoft.com/office/drawing/2014/main" id="{973D61D1-2D55-7CB7-5AF4-EDF25941A3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2075" y="4910138"/>
                <a:ext cx="96274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1" dirty="0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Niño 3</a:t>
                </a:r>
                <a:endParaRPr lang="en-US" altLang="en-US" sz="1600" dirty="0">
                  <a:cs typeface="Arial" panose="020B0604020202020204" pitchFamily="34" charset="0"/>
                </a:endParaRPr>
              </a:p>
            </p:txBody>
          </p:sp>
          <p:sp>
            <p:nvSpPr>
              <p:cNvPr id="15" name="Rectangle 11">
                <a:extLst>
                  <a:ext uri="{FF2B5EF4-FFF2-40B4-BE49-F238E27FC236}">
                    <a16:creationId xmlns:a16="http://schemas.microsoft.com/office/drawing/2014/main" id="{25C4B4D6-2A5E-9662-E262-6300F3269F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2022" y="4884678"/>
                <a:ext cx="94866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altLang="en-US" sz="1600" b="1" dirty="0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-0.5ºC</a:t>
                </a:r>
              </a:p>
            </p:txBody>
          </p:sp>
        </p:grpSp>
        <p:grpSp>
          <p:nvGrpSpPr>
            <p:cNvPr id="16" name="Group 1">
              <a:extLst>
                <a:ext uri="{FF2B5EF4-FFF2-40B4-BE49-F238E27FC236}">
                  <a16:creationId xmlns:a16="http://schemas.microsoft.com/office/drawing/2014/main" id="{07A0AF95-AB81-9A8D-65CD-F70ABC6D75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03412" y="3506787"/>
              <a:ext cx="2279650" cy="361950"/>
              <a:chOff x="685800" y="5265665"/>
              <a:chExt cx="2278612" cy="364027"/>
            </a:xfrm>
          </p:grpSpPr>
          <p:sp>
            <p:nvSpPr>
              <p:cNvPr id="17" name="Rectangle 6">
                <a:extLst>
                  <a:ext uri="{FF2B5EF4-FFF2-40B4-BE49-F238E27FC236}">
                    <a16:creationId xmlns:a16="http://schemas.microsoft.com/office/drawing/2014/main" id="{41404E7F-0AB2-7FB6-AA82-0DE8002AF7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5800" y="5291138"/>
                <a:ext cx="125831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1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Niño 1+2</a:t>
                </a:r>
                <a:endParaRPr lang="en-US" altLang="en-US" sz="1600">
                  <a:cs typeface="Arial" panose="020B0604020202020204" pitchFamily="34" charset="0"/>
                </a:endParaRPr>
              </a:p>
            </p:txBody>
          </p:sp>
          <p:sp>
            <p:nvSpPr>
              <p:cNvPr id="18" name="Rectangle 12">
                <a:extLst>
                  <a:ext uri="{FF2B5EF4-FFF2-40B4-BE49-F238E27FC236}">
                    <a16:creationId xmlns:a16="http://schemas.microsoft.com/office/drawing/2014/main" id="{003E1907-C8EB-41EA-8519-D36A410BE5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5747" y="5265665"/>
                <a:ext cx="948665" cy="340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altLang="en-US" sz="1600" b="1" dirty="0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 -0.5ºC</a:t>
                </a:r>
              </a:p>
            </p:txBody>
          </p:sp>
        </p:grp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2BFADA0E-4826-080A-B457-42EE9C1D5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514" y="3103829"/>
            <a:ext cx="3536950" cy="153490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EC471AC-864E-8AA4-933E-C6930CB388B2}"/>
              </a:ext>
            </a:extLst>
          </p:cNvPr>
          <p:cNvSpPr txBox="1"/>
          <p:nvPr/>
        </p:nvSpPr>
        <p:spPr>
          <a:xfrm>
            <a:off x="5683884" y="458703"/>
            <a:ext cx="3070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Most Recent SST Departures in different NINO regions  (</a:t>
            </a:r>
            <a:r>
              <a:rPr lang="en-US" b="1" dirty="0">
                <a:solidFill>
                  <a:srgbClr val="0432FF"/>
                </a:solidFill>
              </a:rPr>
              <a:t>All cooler than the long-term avg, (1991-2020)</a:t>
            </a:r>
            <a:r>
              <a:rPr lang="en-US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D139FC-04DF-E6DA-82E8-CDF7187884C3}"/>
              </a:ext>
            </a:extLst>
          </p:cNvPr>
          <p:cNvSpPr txBox="1"/>
          <p:nvPr/>
        </p:nvSpPr>
        <p:spPr>
          <a:xfrm>
            <a:off x="5416952" y="4768765"/>
            <a:ext cx="3448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Changed by how much (July, 2022)?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8832FB-88FC-0901-92BE-04E4CB53A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182" y="5346700"/>
            <a:ext cx="2743200" cy="1511300"/>
          </a:xfrm>
          <a:prstGeom prst="rect">
            <a:avLst/>
          </a:prstGeom>
        </p:spPr>
      </p:pic>
      <p:pic>
        <p:nvPicPr>
          <p:cNvPr id="19" name="Picture 18" descr="ssta_c.gif">
            <a:extLst>
              <a:ext uri="{FF2B5EF4-FFF2-40B4-BE49-F238E27FC236}">
                <a16:creationId xmlns:a16="http://schemas.microsoft.com/office/drawing/2014/main" id="{EA1974F9-9404-F5E4-87C9-066BF11B5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59" y="376178"/>
            <a:ext cx="516688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i30.png">
            <a:extLst>
              <a:ext uri="{FF2B5EF4-FFF2-40B4-BE49-F238E27FC236}">
                <a16:creationId xmlns:a16="http://schemas.microsoft.com/office/drawing/2014/main" id="{ABB1909C-1E0D-4C8F-A1D6-1467D21AA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363" y="206030"/>
            <a:ext cx="8495071" cy="59436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6C260BA-237C-9549-CE66-43F9589D4045}"/>
              </a:ext>
            </a:extLst>
          </p:cNvPr>
          <p:cNvGrpSpPr/>
          <p:nvPr/>
        </p:nvGrpSpPr>
        <p:grpSpPr>
          <a:xfrm>
            <a:off x="1599232" y="2374737"/>
            <a:ext cx="3539921" cy="2639034"/>
            <a:chOff x="1830728" y="2444184"/>
            <a:chExt cx="3539921" cy="263903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2424543-DFE2-8ACD-4F09-4E73A60CF2C8}"/>
                </a:ext>
              </a:extLst>
            </p:cNvPr>
            <p:cNvSpPr/>
            <p:nvPr/>
          </p:nvSpPr>
          <p:spPr>
            <a:xfrm>
              <a:off x="4560421" y="2777922"/>
              <a:ext cx="810228" cy="1666755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2715FCC-2084-51E7-72D8-36CC8783A562}"/>
                </a:ext>
              </a:extLst>
            </p:cNvPr>
            <p:cNvSpPr/>
            <p:nvPr/>
          </p:nvSpPr>
          <p:spPr>
            <a:xfrm>
              <a:off x="1830728" y="3416463"/>
              <a:ext cx="810228" cy="1666755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17B047F-28EC-9947-A787-7357E967864A}"/>
                </a:ext>
              </a:extLst>
            </p:cNvPr>
            <p:cNvSpPr txBox="1"/>
            <p:nvPr/>
          </p:nvSpPr>
          <p:spPr>
            <a:xfrm>
              <a:off x="1830728" y="3078872"/>
              <a:ext cx="8102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2020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BB94496-D990-034A-32D3-41D95C411564}"/>
                </a:ext>
              </a:extLst>
            </p:cNvPr>
            <p:cNvSpPr txBox="1"/>
            <p:nvPr/>
          </p:nvSpPr>
          <p:spPr>
            <a:xfrm>
              <a:off x="4541131" y="2444184"/>
              <a:ext cx="8102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2021</a:t>
              </a:r>
            </a:p>
          </p:txBody>
        </p:sp>
      </p:grp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8A658FB-BB3F-DB91-5747-A04591FE70E8}"/>
              </a:ext>
            </a:extLst>
          </p:cNvPr>
          <p:cNvSpPr/>
          <p:nvPr/>
        </p:nvSpPr>
        <p:spPr>
          <a:xfrm>
            <a:off x="6956379" y="1018568"/>
            <a:ext cx="1006998" cy="1331089"/>
          </a:xfrm>
          <a:prstGeom prst="roundRect">
            <a:avLst/>
          </a:prstGeom>
          <a:noFill/>
          <a:ln w="38100">
            <a:solidFill>
              <a:srgbClr val="0432FF"/>
            </a:solidFill>
            <a:prstDash val="sysDash"/>
            <a:extLst>
              <a:ext uri="{C807C97D-BFC1-408E-A445-0C87EB9F89A2}">
                <ask:lineSketchStyleProps xmlns:ask="http://schemas.microsoft.com/office/drawing/2018/sketchyshapes"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AF0063-331F-1202-94E0-70B7BA027F55}"/>
              </a:ext>
            </a:extLst>
          </p:cNvPr>
          <p:cNvSpPr txBox="1"/>
          <p:nvPr/>
        </p:nvSpPr>
        <p:spPr>
          <a:xfrm>
            <a:off x="7031616" y="2527137"/>
            <a:ext cx="810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432FF"/>
                </a:solidFill>
              </a:rPr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395384-5D41-ADDD-EA66-21F34ECAB23E}"/>
              </a:ext>
            </a:extLst>
          </p:cNvPr>
          <p:cNvSpPr txBox="1"/>
          <p:nvPr/>
        </p:nvSpPr>
        <p:spPr>
          <a:xfrm>
            <a:off x="2286000" y="614963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0432FF"/>
                </a:solidFill>
                <a:effectLst/>
                <a:latin typeface="Arial" panose="020B0604020202020204" pitchFamily="34" charset="0"/>
              </a:rPr>
              <a:t>Sustained positive values of the SOI above </a:t>
            </a:r>
            <a:r>
              <a:rPr lang="en-US" b="1" i="1" dirty="0">
                <a:solidFill>
                  <a:srgbClr val="0432FF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+7 typically indicate La Niña</a:t>
            </a:r>
            <a:endParaRPr lang="en-US" b="1" i="1" dirty="0">
              <a:solidFill>
                <a:srgbClr val="0432FF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9877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ra_c.gif">
            <a:extLst>
              <a:ext uri="{FF2B5EF4-FFF2-40B4-BE49-F238E27FC236}">
                <a16:creationId xmlns:a16="http://schemas.microsoft.com/office/drawing/2014/main" id="{CE4525C8-3BFB-9862-83D6-B20DB036EC78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b="14117"/>
          <a:stretch/>
        </p:blipFill>
        <p:spPr>
          <a:xfrm>
            <a:off x="46297" y="243067"/>
            <a:ext cx="4846320" cy="64008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2B0BF3D-8673-8DB1-07A4-207C0C74038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505" y="1710158"/>
            <a:ext cx="4114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196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st_wind_5day_drupal.png">
            <a:extLst>
              <a:ext uri="{FF2B5EF4-FFF2-40B4-BE49-F238E27FC236}">
                <a16:creationId xmlns:a16="http://schemas.microsoft.com/office/drawing/2014/main" id="{7C3774D6-5336-C2B4-DD15-5D2B6613E5E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60676" y="682904"/>
            <a:ext cx="8229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36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621629B-34FB-4B29-1B1C-9725B874A4AB}"/>
              </a:ext>
            </a:extLst>
          </p:cNvPr>
          <p:cNvGrpSpPr/>
          <p:nvPr/>
        </p:nvGrpSpPr>
        <p:grpSpPr>
          <a:xfrm>
            <a:off x="23147" y="3323862"/>
            <a:ext cx="9120848" cy="3337370"/>
            <a:chOff x="23147" y="3323862"/>
            <a:chExt cx="9120848" cy="333737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3E0C818-85C7-E1E5-B6AA-57DAF5DFCE69}"/>
                </a:ext>
              </a:extLst>
            </p:cNvPr>
            <p:cNvGrpSpPr/>
            <p:nvPr/>
          </p:nvGrpSpPr>
          <p:grpSpPr>
            <a:xfrm>
              <a:off x="23147" y="3458777"/>
              <a:ext cx="9120848" cy="3202455"/>
              <a:chOff x="23147" y="356761"/>
              <a:chExt cx="9120848" cy="3202455"/>
            </a:xfrm>
          </p:grpSpPr>
          <p:pic>
            <p:nvPicPr>
              <p:cNvPr id="2" name="Picture 1" descr="wkteq_xz.gif">
                <a:extLst>
                  <a:ext uri="{FF2B5EF4-FFF2-40B4-BE49-F238E27FC236}">
                    <a16:creationId xmlns:a16="http://schemas.microsoft.com/office/drawing/2014/main" id="{46B15DEB-E664-0DD7-B6D0-E16FA3F1DF18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2"/>
              <a:srcRect l="2784" t="4869" r="5064" b="47904"/>
              <a:stretch/>
            </p:blipFill>
            <p:spPr>
              <a:xfrm>
                <a:off x="23147" y="358816"/>
                <a:ext cx="4572000" cy="3200400"/>
              </a:xfrm>
              <a:prstGeom prst="rect">
                <a:avLst/>
              </a:prstGeom>
            </p:spPr>
          </p:pic>
          <p:pic>
            <p:nvPicPr>
              <p:cNvPr id="3" name="Picture 2" descr="wkteq_xz.gif">
                <a:extLst>
                  <a:ext uri="{FF2B5EF4-FFF2-40B4-BE49-F238E27FC236}">
                    <a16:creationId xmlns:a16="http://schemas.microsoft.com/office/drawing/2014/main" id="{5910EFB2-6106-4070-75DC-E902FECB366E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3"/>
              <a:srcRect l="2579" t="4909" r="4682" b="47904"/>
              <a:stretch/>
            </p:blipFill>
            <p:spPr>
              <a:xfrm>
                <a:off x="4571995" y="356761"/>
                <a:ext cx="4572000" cy="3200400"/>
              </a:xfrm>
              <a:prstGeom prst="rect">
                <a:avLst/>
              </a:prstGeom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57D16ED-0CD3-D541-AFA5-2A22893F81E0}"/>
                </a:ext>
              </a:extLst>
            </p:cNvPr>
            <p:cNvSpPr/>
            <p:nvPr/>
          </p:nvSpPr>
          <p:spPr>
            <a:xfrm>
              <a:off x="3229336" y="3333509"/>
              <a:ext cx="1307934" cy="370389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1BD65F1-01E1-C2AD-03D7-FE09FC29668A}"/>
                </a:ext>
              </a:extLst>
            </p:cNvPr>
            <p:cNvSpPr/>
            <p:nvPr/>
          </p:nvSpPr>
          <p:spPr>
            <a:xfrm>
              <a:off x="7768545" y="3323862"/>
              <a:ext cx="1307934" cy="370389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 descr="wkteq_xz.gif">
            <a:extLst>
              <a:ext uri="{FF2B5EF4-FFF2-40B4-BE49-F238E27FC236}">
                <a16:creationId xmlns:a16="http://schemas.microsoft.com/office/drawing/2014/main" id="{7395C127-BDE6-6139-ECFE-2347F6B027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557" b="47523"/>
          <a:stretch/>
        </p:blipFill>
        <p:spPr>
          <a:xfrm>
            <a:off x="2295728" y="81019"/>
            <a:ext cx="4946073" cy="3067291"/>
          </a:xfrm>
          <a:prstGeom prst="rect">
            <a:avLst/>
          </a:prstGeom>
          <a:ln w="38100">
            <a:solidFill>
              <a:srgbClr val="0432FF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D2A5C07-05B3-C9BB-4E01-D7353CC75CF8}"/>
              </a:ext>
            </a:extLst>
          </p:cNvPr>
          <p:cNvSpPr txBox="1"/>
          <p:nvPr/>
        </p:nvSpPr>
        <p:spPr>
          <a:xfrm>
            <a:off x="23149" y="23147"/>
            <a:ext cx="2581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432FF"/>
                </a:solidFill>
              </a:rPr>
              <a:t>Most Recent</a:t>
            </a:r>
          </a:p>
        </p:txBody>
      </p:sp>
    </p:spTree>
    <p:extLst>
      <p:ext uri="{BB962C8B-B14F-4D97-AF65-F5344CB8AC3E}">
        <p14:creationId xmlns:p14="http://schemas.microsoft.com/office/powerpoint/2010/main" val="3150035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AO_5Day_EQ_xz_Anom_Comp.gif">
            <a:extLst>
              <a:ext uri="{FF2B5EF4-FFF2-40B4-BE49-F238E27FC236}">
                <a16:creationId xmlns:a16="http://schemas.microsoft.com/office/drawing/2014/main" id="{CE7289EC-CDF7-8FA4-3E85-96B7AAE4F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136" y="148155"/>
            <a:ext cx="6053559" cy="655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52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4386</TotalTime>
  <Words>381</Words>
  <Application>Microsoft Macintosh PowerPoint</Application>
  <PresentationFormat>On-screen Show (4:3)</PresentationFormat>
  <Paragraphs>55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Courier New</vt:lpstr>
      <vt:lpstr>Times New Roman</vt:lpstr>
      <vt:lpstr>To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Microsoft Office User</cp:lastModifiedBy>
  <cp:revision>269</cp:revision>
  <dcterms:created xsi:type="dcterms:W3CDTF">2013-01-27T09:14:16Z</dcterms:created>
  <dcterms:modified xsi:type="dcterms:W3CDTF">2022-10-21T02:32:04Z</dcterms:modified>
  <cp:category/>
</cp:coreProperties>
</file>