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416" r:id="rId2"/>
    <p:sldId id="257" r:id="rId3"/>
    <p:sldId id="382" r:id="rId4"/>
    <p:sldId id="261" r:id="rId5"/>
    <p:sldId id="419" r:id="rId6"/>
    <p:sldId id="415" r:id="rId7"/>
    <p:sldId id="355" r:id="rId8"/>
    <p:sldId id="406" r:id="rId9"/>
    <p:sldId id="395" r:id="rId10"/>
    <p:sldId id="319" r:id="rId11"/>
    <p:sldId id="411" r:id="rId12"/>
    <p:sldId id="381" r:id="rId13"/>
    <p:sldId id="268" r:id="rId14"/>
    <p:sldId id="424" r:id="rId15"/>
    <p:sldId id="420" r:id="rId16"/>
    <p:sldId id="401" r:id="rId17"/>
    <p:sldId id="417" r:id="rId18"/>
    <p:sldId id="421" r:id="rId19"/>
    <p:sldId id="399" r:id="rId20"/>
    <p:sldId id="422" r:id="rId21"/>
    <p:sldId id="400" r:id="rId22"/>
    <p:sldId id="423" r:id="rId23"/>
    <p:sldId id="318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AFF"/>
    <a:srgbClr val="011893"/>
    <a:srgbClr val="941651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/>
    <p:restoredTop sz="94830"/>
  </p:normalViewPr>
  <p:slideViewPr>
    <p:cSldViewPr snapToGrid="0" snapToObjects="1">
      <p:cViewPr varScale="1">
        <p:scale>
          <a:sx n="146" d="100"/>
          <a:sy n="146" d="100"/>
        </p:scale>
        <p:origin x="760" y="160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csr.columbia.edu/people/muhammad-azhar-ehsa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cpolr.mth.91-20.ascii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psl.noaa.gov/data/gridded/data.noaa.oisst.v2.highre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noaa.gov/data/gridded/data.noaa.oisst.v2.highr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epac850" TargetMode="External"/><Relationship Id="rId2" Type="http://schemas.openxmlformats.org/officeDocument/2006/relationships/hyperlink" Target="https://mikeventrice.weebly.com/hovmoller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0BF91-4FD8-D906-1057-F983988C042B}"/>
              </a:ext>
            </a:extLst>
          </p:cNvPr>
          <p:cNvSpPr txBox="1"/>
          <p:nvPr/>
        </p:nvSpPr>
        <p:spPr>
          <a:xfrm>
            <a:off x="61546" y="123630"/>
            <a:ext cx="8994531" cy="1200329"/>
          </a:xfrm>
          <a:prstGeom prst="rect">
            <a:avLst/>
          </a:prstGeom>
          <a:ln>
            <a:noFill/>
            <a:prstDash val="sysDot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ENSO and Climate Outlook in April,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BE6A08-DB3B-D0D4-4B6A-1871FB9D80A1}"/>
              </a:ext>
            </a:extLst>
          </p:cNvPr>
          <p:cNvSpPr txBox="1">
            <a:spLocks/>
          </p:cNvSpPr>
          <p:nvPr/>
        </p:nvSpPr>
        <p:spPr>
          <a:xfrm>
            <a:off x="26376" y="2237392"/>
            <a:ext cx="6363454" cy="1637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8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Ehsan, M. Azhar</a:t>
            </a:r>
          </a:p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(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  <a:hlinkClick r:id="rId2"/>
              </a:rPr>
              <a:t>mae2171@columbia.edu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)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Center for Climate Systems Research (CCSR),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Affiliate of NASA GISS and 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International Research Institute for Climate and Society (IRI)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CFBCC-6C00-2402-3518-30A3E48794A1}"/>
              </a:ext>
            </a:extLst>
          </p:cNvPr>
          <p:cNvSpPr txBox="1"/>
          <p:nvPr/>
        </p:nvSpPr>
        <p:spPr>
          <a:xfrm>
            <a:off x="26376" y="3847955"/>
            <a:ext cx="7227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Andrew Robertson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system development, ongoing innovation,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Jing Yuan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Post-Processing,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Jeffrey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Turmelle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(IRI)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 and Web updates.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4A9C5-FA78-AA63-BAE6-C33A610B6483}"/>
              </a:ext>
            </a:extLst>
          </p:cNvPr>
          <p:cNvGrpSpPr/>
          <p:nvPr/>
        </p:nvGrpSpPr>
        <p:grpSpPr>
          <a:xfrm>
            <a:off x="1" y="4790043"/>
            <a:ext cx="9141821" cy="916157"/>
            <a:chOff x="1" y="4781251"/>
            <a:chExt cx="9141821" cy="916157"/>
          </a:xfrm>
        </p:grpSpPr>
        <p:pic>
          <p:nvPicPr>
            <p:cNvPr id="1026" name="Picture 2" descr="National Aeronautics and Space Administration, Goddard Institute for Space Studies">
              <a:extLst>
                <a:ext uri="{FF2B5EF4-FFF2-40B4-BE49-F238E27FC236}">
                  <a16:creationId xmlns:a16="http://schemas.microsoft.com/office/drawing/2014/main" id="{BCACCB67-8169-534E-45F0-C1718FFAA2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840" y="4781251"/>
              <a:ext cx="45720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C2366F-76C5-3F00-4DDE-CFC56135F87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4783008"/>
              <a:ext cx="2377440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E1BDB-B431-B4D1-7A26-1140F5B3973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8622" y="4781251"/>
              <a:ext cx="2743200" cy="9144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0AC3AA-C55D-8B0F-F123-E8401CB2BFEC}"/>
              </a:ext>
            </a:extLst>
          </p:cNvPr>
          <p:cNvSpPr txBox="1"/>
          <p:nvPr/>
        </p:nvSpPr>
        <p:spPr>
          <a:xfrm>
            <a:off x="1410789" y="1369294"/>
            <a:ext cx="7641011" cy="369332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u="sng" dirty="0"/>
              <a:t>Final La Nina Advisory and ENSO-Neutral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37968" y="4810923"/>
            <a:ext cx="90878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pressure becomes above-average in Tahiti and below-average in Darwin, and the Southern Oscillation Index is Positive. </a:t>
            </a:r>
          </a:p>
          <a:p>
            <a:pPr algn="ctr"/>
            <a:r>
              <a:rPr lang="en-US" sz="1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Positive values of the SOI above</a:t>
            </a:r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sz="1400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98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(Traditional &amp; EQ) Index (</a:t>
            </a:r>
            <a:r>
              <a:rPr lang="en-US" sz="2400" b="1" dirty="0">
                <a:solidFill>
                  <a:srgbClr val="00B0F0"/>
                </a:solidFill>
              </a:rPr>
              <a:t>SOI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La Nina Space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39706" y="1223378"/>
            <a:ext cx="3882054" cy="2739211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values is in La Nina range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March=+13.2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Equatorial-SOI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La Nina range,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March=+1.5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Eq-SOI values sustained to remain in La Nina range since November, December, 2024 and January, 2025, </a:t>
            </a:r>
            <a:r>
              <a:rPr lang="en-US" sz="1600" i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reduced significantly in Feb, 2025, increased again in March, 2025.</a:t>
            </a:r>
          </a:p>
        </p:txBody>
      </p:sp>
      <p:pic>
        <p:nvPicPr>
          <p:cNvPr id="5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1F5CDB05-4BD0-0FD5-917B-8C6B509E8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965199"/>
            <a:ext cx="5111414" cy="365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FAF0166-8CEE-720C-4899-5566AA2B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4" y="233679"/>
            <a:ext cx="4348163" cy="530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21994" y="4554140"/>
            <a:ext cx="469316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convection is reduced 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over-and-around the Date-Line</a:t>
            </a:r>
            <a:endParaRPr lang="en-US" sz="1600" b="1" i="1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24585" y="5258991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b="1" dirty="0">
                <a:hlinkClick r:id="rId3"/>
              </a:rPr>
              <a:t>https://www.cpc.ncep.noaa.gov/data/indices/cpolr.mth.91-20.ascii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(</a:t>
            </a:r>
            <a:r>
              <a:rPr lang="en-US" sz="2400" b="1" dirty="0">
                <a:solidFill>
                  <a:srgbClr val="00B0F0"/>
                </a:solidFill>
              </a:rPr>
              <a:t>OLR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still in La Nina Space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21994" y="1797498"/>
            <a:ext cx="4409047" cy="2120068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OLR shows reduced convection over the Dateline since Sep, 2024,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strong during January-February, and even in March. Slightly reduced during April, 2025.</a:t>
            </a:r>
            <a:endParaRPr lang="en-US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B8BB42-897F-AAAF-716D-A280EDA63AAF}"/>
              </a:ext>
            </a:extLst>
          </p:cNvPr>
          <p:cNvSpPr/>
          <p:nvPr/>
        </p:nvSpPr>
        <p:spPr>
          <a:xfrm>
            <a:off x="6434380" y="2153920"/>
            <a:ext cx="817581" cy="2118995"/>
          </a:xfrm>
          <a:prstGeom prst="round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5379386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0432FF"/>
                </a:solidFill>
              </a:rPr>
              <a:t>April,  2025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112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(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2400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April, 2025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50942" y="4483375"/>
            <a:ext cx="905272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month again Plume models (DYN&amp;STAT) packed together to show; (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 models are missing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conditions from AMJ to the end of the forecasts.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CPC-MARKOV (STAT) calling for La Nina. Another CPC-CA (STAT) call for return to La Nina after Summer, including one DYN model DYN-COLA-CCSM4 (DYN)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D9992-992F-5F6C-1DB2-9232A6D221B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" y="926475"/>
            <a:ext cx="2011680" cy="1645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5A3FE-D0F6-AC89-D73D-2A6A7D746E0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01" y="934626"/>
            <a:ext cx="2011680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B2284E-AC8B-1E6C-6F00-BDD9447D7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06" y="2659486"/>
            <a:ext cx="2370035" cy="1697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E4067-A714-0420-3914-1423C7247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701" y="69756"/>
            <a:ext cx="5086610" cy="392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8A568-D6B1-29CE-575E-6DDE72EFCDA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8" y="34306"/>
            <a:ext cx="8229600" cy="137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D372D2-7356-E3EF-8EE5-D88BDDD92932}"/>
              </a:ext>
            </a:extLst>
          </p:cNvPr>
          <p:cNvSpPr/>
          <p:nvPr/>
        </p:nvSpPr>
        <p:spPr>
          <a:xfrm>
            <a:off x="4763589" y="984069"/>
            <a:ext cx="896982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AB631A1-1AC7-728D-B521-BDBE89F3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61" y="1367238"/>
            <a:ext cx="6494384" cy="41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3B7FC-FBB3-006F-AC4B-48305176175A}"/>
              </a:ext>
            </a:extLst>
          </p:cNvPr>
          <p:cNvSpPr txBox="1"/>
          <p:nvPr/>
        </p:nvSpPr>
        <p:spPr>
          <a:xfrm>
            <a:off x="0" y="5284603"/>
            <a:ext cx="914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IRI’s Probabilistic (STAT+DYN) ENSO Forecasts (on 19</a:t>
            </a:r>
            <a:r>
              <a:rPr lang="en-US" sz="2000" b="1" baseline="30000" dirty="0">
                <a:solidFill>
                  <a:srgbClr val="FF0000"/>
                </a:solidFill>
              </a:rPr>
              <a:t>th</a:t>
            </a:r>
            <a:r>
              <a:rPr lang="en-US" sz="2000" b="1" dirty="0">
                <a:solidFill>
                  <a:srgbClr val="FF0000"/>
                </a:solidFill>
              </a:rPr>
              <a:t> April, 2025)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20FB36-B13B-717F-A96D-C43E29F39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532" y="5313707"/>
            <a:ext cx="397657" cy="34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3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88E4C-9165-140F-95D5-625A1E3FE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3" y="805969"/>
            <a:ext cx="9035955" cy="4880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D5E5F-5423-1E9E-37E1-071836AD1A95}"/>
              </a:ext>
            </a:extLst>
          </p:cNvPr>
          <p:cNvSpPr txBox="1"/>
          <p:nvPr/>
        </p:nvSpPr>
        <p:spPr>
          <a:xfrm>
            <a:off x="6360160" y="5323840"/>
            <a:ext cx="27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Courtesy: Laila Shaban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09D1D-D42B-942D-B4B1-236BB75B5D7E}"/>
              </a:ext>
            </a:extLst>
          </p:cNvPr>
          <p:cNvSpPr txBox="1"/>
          <p:nvPr/>
        </p:nvSpPr>
        <p:spPr>
          <a:xfrm>
            <a:off x="22873" y="50816"/>
            <a:ext cx="9065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IRI’s IOD Index (</a:t>
            </a:r>
            <a:r>
              <a:rPr lang="en-US" sz="2400" b="1" dirty="0">
                <a:highlight>
                  <a:srgbClr val="FFFF00"/>
                </a:highlight>
              </a:rPr>
              <a:t>Indian Ocean Dipole</a:t>
            </a:r>
            <a:r>
              <a:rPr lang="en-US" sz="2400" b="1" dirty="0"/>
              <a:t>) Plume Forecast (based on NMME Models)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CAD09F-FABF-3602-60BE-02F3F5775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93" y="1083882"/>
            <a:ext cx="1232617" cy="114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AD7B44-F107-5DDE-EA7F-3D7C3D16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24" y="820831"/>
            <a:ext cx="7541625" cy="486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1948C25-8D84-B364-919F-07EF50B1867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" y="34836"/>
            <a:ext cx="45720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0C3C214-4A4E-2260-EEE4-1E674F49F3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91" y="26127"/>
            <a:ext cx="45720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2D18F733-5C59-780B-5CF2-08EBD317528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27" y="2962005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B248C01-1A59-2964-7B1C-A48600EB2358}"/>
              </a:ext>
            </a:extLst>
          </p:cNvPr>
          <p:cNvSpPr/>
          <p:nvPr/>
        </p:nvSpPr>
        <p:spPr>
          <a:xfrm>
            <a:off x="4676503" y="4110446"/>
            <a:ext cx="992777" cy="339634"/>
          </a:xfrm>
          <a:prstGeom prst="ellipse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D03477-E1C6-FE65-56D5-EA4FBD76A6E0}"/>
              </a:ext>
            </a:extLst>
          </p:cNvPr>
          <p:cNvCxnSpPr>
            <a:stCxn id="5" idx="2"/>
          </p:cNvCxnSpPr>
          <p:nvPr/>
        </p:nvCxnSpPr>
        <p:spPr>
          <a:xfrm flipH="1" flipV="1">
            <a:off x="2978331" y="1497876"/>
            <a:ext cx="1698172" cy="2782387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9ECA6C-C625-4C8E-B94E-5C9590B14A37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5669280" y="1489167"/>
            <a:ext cx="1698172" cy="2791096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E67F7-CFE3-27EA-9B32-8903C6396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2" y="1384045"/>
            <a:ext cx="6017621" cy="429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C6A03-FEA9-2E77-8AA7-8FD24A95B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9" y="25751"/>
            <a:ext cx="4568072" cy="12718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60659-1419-D838-C90F-1BF921BFD2B3}"/>
              </a:ext>
            </a:extLst>
          </p:cNvPr>
          <p:cNvSpPr txBox="1"/>
          <p:nvPr/>
        </p:nvSpPr>
        <p:spPr>
          <a:xfrm>
            <a:off x="8710" y="2655005"/>
            <a:ext cx="30567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APPLE CHANCERY" panose="03020702040506060504" pitchFamily="66" charset="-79"/>
              </a:rPr>
              <a:t>Accuracy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Apple Chancery" panose="03020702040506060504" pitchFamily="66" charset="-79"/>
              </a:rPr>
              <a:t> is defined here as the ratio of correctly forecasted ENSO </a:t>
            </a:r>
            <a:r>
              <a:rPr lang="en-US" sz="1400" b="1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Apple Chancery" panose="03020702040506060504" pitchFamily="66" charset="-79"/>
              </a:rPr>
              <a:t>“onset times”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Apple Chancery" panose="03020702040506060504" pitchFamily="66" charset="-79"/>
              </a:rPr>
              <a:t> to the total episodes. 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  <a:cs typeface="Apple Chancery" panose="03020702040506060504" pitchFamily="66" charset="-79"/>
              </a:rPr>
              <a:t>A forecast at a given lead is considered a “hit” if the forecasted anomaly of the observed onset season meets or exceeds the threshold of +0.50 for warm episodes or −0.50 for cold episodes.</a:t>
            </a:r>
            <a:endParaRPr lang="en-US" sz="1600" dirty="0">
              <a:latin typeface="Century Gothic" panose="020B0502020202020204" pitchFamily="34" charset="0"/>
              <a:cs typeface="Apple Chancery" panose="03020702040506060504" pitchFamily="66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B4DFD-C06D-F3BA-3E70-C05622E102E8}"/>
              </a:ext>
            </a:extLst>
          </p:cNvPr>
          <p:cNvSpPr txBox="1"/>
          <p:nvPr/>
        </p:nvSpPr>
        <p:spPr>
          <a:xfrm>
            <a:off x="5648960" y="3108960"/>
            <a:ext cx="322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Strictly “Onset Season”</a:t>
            </a:r>
          </a:p>
        </p:txBody>
      </p:sp>
    </p:spTree>
    <p:extLst>
      <p:ext uri="{BB962C8B-B14F-4D97-AF65-F5344CB8AC3E}">
        <p14:creationId xmlns:p14="http://schemas.microsoft.com/office/powerpoint/2010/main" val="345696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NMME, without NASA-GEOSS2S</a:t>
            </a:r>
            <a:r>
              <a:rPr lang="en-US" sz="2400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1B4CF-B7F4-066C-68A1-EA6DC68C286F}"/>
              </a:ext>
            </a:extLst>
          </p:cNvPr>
          <p:cNvSpPr txBox="1"/>
          <p:nvPr/>
        </p:nvSpPr>
        <p:spPr>
          <a:xfrm>
            <a:off x="18396" y="845245"/>
            <a:ext cx="3657600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America: </a:t>
            </a:r>
          </a:p>
          <a:p>
            <a:pPr algn="l"/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portion of the southern and western United States, including parts of Mexico, shows a high probability (45-55% or more) of below-normal precipitation.</a:t>
            </a:r>
          </a:p>
          <a:p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South America: 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Northern regions, southern Chile, and over and around Uraguay (weak signal) are expected to experience below-normal rainfall.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Africa: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West Africa, particularly around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Gulf of Guneia, northeastern parts of South Africa, </a:t>
            </a:r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Asia: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 around the Central-Southwest Asia also show BN rainfall tendencies.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555A6-0AA5-5B2C-F2F8-757D49076CC9}"/>
              </a:ext>
            </a:extLst>
          </p:cNvPr>
          <p:cNvSpPr txBox="1"/>
          <p:nvPr/>
        </p:nvSpPr>
        <p:spPr>
          <a:xfrm>
            <a:off x="20321" y="4224394"/>
            <a:ext cx="36576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America, South Asia, East Asia, MC and Australia: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including parts of Alaska, central and western Brazil, equatorial east Africa, Sahle, and South Asia, MC-regions show above-normal precipitation probabilities.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61EE5-6B52-5FB3-595C-207A30612326}"/>
              </a:ext>
            </a:extLst>
          </p:cNvPr>
          <p:cNvSpPr txBox="1"/>
          <p:nvPr/>
        </p:nvSpPr>
        <p:spPr>
          <a:xfrm>
            <a:off x="3995419" y="4491455"/>
            <a:ext cx="51282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swathes of Europe, central Africa, and parts of the Middle East are marked in white, indicating climatological odds or no significant deviation from normal precipitation levels.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A2A55-0E0F-C96E-80E2-083B8AAC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982" y="811395"/>
            <a:ext cx="5365569" cy="36392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438729A-B6BF-6B7E-5358-7FC3171653B4}"/>
              </a:ext>
            </a:extLst>
          </p:cNvPr>
          <p:cNvSpPr/>
          <p:nvPr/>
        </p:nvSpPr>
        <p:spPr>
          <a:xfrm>
            <a:off x="6827520" y="2286000"/>
            <a:ext cx="284480" cy="365760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8C4980-E64F-8787-6178-471DF7EA48A3}"/>
              </a:ext>
            </a:extLst>
          </p:cNvPr>
          <p:cNvSpPr/>
          <p:nvPr/>
        </p:nvSpPr>
        <p:spPr>
          <a:xfrm>
            <a:off x="7169511" y="1747520"/>
            <a:ext cx="419822" cy="37239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B68EB5-D3C3-C752-CEA0-68ECCF9B861D}"/>
              </a:ext>
            </a:extLst>
          </p:cNvPr>
          <p:cNvCxnSpPr/>
          <p:nvPr/>
        </p:nvCxnSpPr>
        <p:spPr>
          <a:xfrm flipV="1">
            <a:off x="6309360" y="2428240"/>
            <a:ext cx="223520" cy="51816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ECD310-13BB-A70F-62E9-1C69012BF0B9}"/>
              </a:ext>
            </a:extLst>
          </p:cNvPr>
          <p:cNvCxnSpPr>
            <a:cxnSpLocks/>
          </p:cNvCxnSpPr>
          <p:nvPr/>
        </p:nvCxnSpPr>
        <p:spPr>
          <a:xfrm flipH="1">
            <a:off x="5750560" y="2006600"/>
            <a:ext cx="124093" cy="42164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IRI/CCSR@NASA-GISS ENSO Forecast Tool (Deterministic and Probabilistic)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Another Forecast Tool (Work in Progress)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81520-66DB-9C9D-17ED-EF68781E438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64" y="26127"/>
            <a:ext cx="4480560" cy="283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30FC55-5D7B-48E6-63E6-BC13BE90DEE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4" y="34836"/>
            <a:ext cx="4480560" cy="2834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D58637-5F1B-A14A-7F06-3C96C475F2F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44" y="2963099"/>
            <a:ext cx="4572000" cy="27432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3D8E97-F034-BB5F-B862-D1A3A722BD48}"/>
              </a:ext>
            </a:extLst>
          </p:cNvPr>
          <p:cNvCxnSpPr/>
          <p:nvPr/>
        </p:nvCxnSpPr>
        <p:spPr>
          <a:xfrm flipV="1">
            <a:off x="6736984" y="1290320"/>
            <a:ext cx="223520" cy="51816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FA4EAB-C4B0-4C61-599C-BCD54E540B0B}"/>
              </a:ext>
            </a:extLst>
          </p:cNvPr>
          <p:cNvCxnSpPr/>
          <p:nvPr/>
        </p:nvCxnSpPr>
        <p:spPr>
          <a:xfrm flipV="1">
            <a:off x="2159550" y="1290320"/>
            <a:ext cx="223520" cy="51816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A3A2646-4AF3-C360-976E-A314AD0ABFC5}"/>
              </a:ext>
            </a:extLst>
          </p:cNvPr>
          <p:cNvSpPr/>
          <p:nvPr/>
        </p:nvSpPr>
        <p:spPr>
          <a:xfrm>
            <a:off x="8473440" y="1443447"/>
            <a:ext cx="386080" cy="365033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9F319E-CF55-6044-CD74-9F984ED08E8B}"/>
              </a:ext>
            </a:extLst>
          </p:cNvPr>
          <p:cNvSpPr/>
          <p:nvPr/>
        </p:nvSpPr>
        <p:spPr>
          <a:xfrm>
            <a:off x="6014720" y="4237447"/>
            <a:ext cx="579120" cy="497113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747990-1BA6-3556-E279-7CA237078ED7}"/>
              </a:ext>
            </a:extLst>
          </p:cNvPr>
          <p:cNvCxnSpPr>
            <a:cxnSpLocks/>
          </p:cNvCxnSpPr>
          <p:nvPr/>
        </p:nvCxnSpPr>
        <p:spPr>
          <a:xfrm flipH="1">
            <a:off x="6304280" y="868680"/>
            <a:ext cx="124093" cy="42164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9DC076-51C0-AC5B-5676-8BA0979BE73D}"/>
              </a:ext>
            </a:extLst>
          </p:cNvPr>
          <p:cNvCxnSpPr>
            <a:cxnSpLocks/>
          </p:cNvCxnSpPr>
          <p:nvPr/>
        </p:nvCxnSpPr>
        <p:spPr>
          <a:xfrm flipH="1">
            <a:off x="1691640" y="820420"/>
            <a:ext cx="124093" cy="42164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754B23-A4CD-7DBC-136C-B469B661A854}"/>
              </a:ext>
            </a:extLst>
          </p:cNvPr>
          <p:cNvCxnSpPr>
            <a:cxnSpLocks/>
          </p:cNvCxnSpPr>
          <p:nvPr/>
        </p:nvCxnSpPr>
        <p:spPr>
          <a:xfrm flipH="1">
            <a:off x="4018280" y="3757387"/>
            <a:ext cx="124093" cy="42164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E4FF25-347C-51B2-44AF-166F0C68C7EC}"/>
              </a:ext>
            </a:extLst>
          </p:cNvPr>
          <p:cNvCxnSpPr/>
          <p:nvPr/>
        </p:nvCxnSpPr>
        <p:spPr>
          <a:xfrm flipV="1">
            <a:off x="4450984" y="4179027"/>
            <a:ext cx="223520" cy="51816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1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339CF5-DC10-9CCC-D9DB-1DFD4C5E143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63" y="957725"/>
            <a:ext cx="448056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897EB-9712-254A-3BFE-EE5C3F72C49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6" y="960175"/>
            <a:ext cx="4480560" cy="3200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5CBE7AA-B5AA-594E-0CF0-5BD0C14C6BE6}"/>
              </a:ext>
            </a:extLst>
          </p:cNvPr>
          <p:cNvSpPr/>
          <p:nvPr/>
        </p:nvSpPr>
        <p:spPr>
          <a:xfrm>
            <a:off x="3693250" y="2557925"/>
            <a:ext cx="579120" cy="497113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18270E-1D15-F0A5-9397-CA2FA109C91C}"/>
              </a:ext>
            </a:extLst>
          </p:cNvPr>
          <p:cNvSpPr/>
          <p:nvPr/>
        </p:nvSpPr>
        <p:spPr>
          <a:xfrm>
            <a:off x="8407490" y="2557924"/>
            <a:ext cx="579120" cy="497113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54E826-BA66-AEF8-738A-51F000A7A716}"/>
              </a:ext>
            </a:extLst>
          </p:cNvPr>
          <p:cNvSpPr/>
          <p:nvPr/>
        </p:nvSpPr>
        <p:spPr>
          <a:xfrm>
            <a:off x="6765836" y="2103120"/>
            <a:ext cx="864324" cy="353204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73DFB-6610-3DFB-89E9-C39B6F549F0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69" y="21119"/>
            <a:ext cx="45720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1B2F95-3C91-239B-18E4-8DE91C4A68B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31" y="2497363"/>
            <a:ext cx="4572000" cy="32004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8EFC21-184B-9BD0-9857-57E9E7232576}"/>
              </a:ext>
            </a:extLst>
          </p:cNvPr>
          <p:cNvSpPr/>
          <p:nvPr/>
        </p:nvSpPr>
        <p:spPr>
          <a:xfrm>
            <a:off x="2153196" y="1158240"/>
            <a:ext cx="864324" cy="353204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6DA4D1-A7C7-D45D-FB03-314E3BB1C635}"/>
              </a:ext>
            </a:extLst>
          </p:cNvPr>
          <p:cNvSpPr/>
          <p:nvPr/>
        </p:nvSpPr>
        <p:spPr>
          <a:xfrm>
            <a:off x="6704876" y="3606800"/>
            <a:ext cx="864324" cy="353204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D410F6-839A-BB80-1206-9DDCF843E25A}"/>
              </a:ext>
            </a:extLst>
          </p:cNvPr>
          <p:cNvSpPr/>
          <p:nvPr/>
        </p:nvSpPr>
        <p:spPr>
          <a:xfrm>
            <a:off x="5384800" y="3149600"/>
            <a:ext cx="447040" cy="353204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ECFD50-001C-AC6F-42CA-B9177E24F90C}"/>
              </a:ext>
            </a:extLst>
          </p:cNvPr>
          <p:cNvSpPr/>
          <p:nvPr/>
        </p:nvSpPr>
        <p:spPr>
          <a:xfrm>
            <a:off x="792480" y="660400"/>
            <a:ext cx="447040" cy="353204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346B12-BC9E-81DB-FFC9-605BD4F82AD0}"/>
              </a:ext>
            </a:extLst>
          </p:cNvPr>
          <p:cNvSpPr/>
          <p:nvPr/>
        </p:nvSpPr>
        <p:spPr>
          <a:xfrm>
            <a:off x="3881120" y="1625201"/>
            <a:ext cx="447040" cy="353204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392785" y="565658"/>
            <a:ext cx="7958735" cy="499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end of 2023/24 El Nino, tropical Pacific has experienced ENSO-neutral conditions since May,  to November, 2024 (NINO3.4 for </a:t>
            </a: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was +0.3, June was +0.24, July was +0.21, Aug was -0.07, and Sep was -0.15, Oct was -0.28, Nov was -0.14, </a:t>
            </a:r>
            <a:r>
              <a:rPr lang="en-US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Dec-24 was -0.62, </a:t>
            </a:r>
            <a:r>
              <a:rPr lang="en-US" b="1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Jan-25 was -0.71, </a:t>
            </a: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Feb was -0.43, Mar was -0.1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and for most recent week ending on 09 April-2025, it was -0.1.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April-2025 IRI/CCSR@NASA-GISS ENSO forecasts show that almost all models (with a one exception) favors for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from the start to the end of the Forecasts.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i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 Final La Nina Advisory for the month of April, 2025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F5BCD-E868-A8C8-6A05-1E0888CF3949}"/>
              </a:ext>
            </a:extLst>
          </p:cNvPr>
          <p:cNvPicPr>
            <a:picLocks/>
          </p:cNvPicPr>
          <p:nvPr/>
        </p:nvPicPr>
        <p:blipFill>
          <a:blip r:embed="rId3"/>
          <a:srcRect t="10914" r="7829" b="9509"/>
          <a:stretch/>
        </p:blipFill>
        <p:spPr>
          <a:xfrm>
            <a:off x="27439" y="1298289"/>
            <a:ext cx="7315200" cy="4114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March, 2025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Data: OISST v2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6AFC84-DD9D-920E-A726-F7D2723BED31}"/>
              </a:ext>
            </a:extLst>
          </p:cNvPr>
          <p:cNvCxnSpPr/>
          <p:nvPr/>
        </p:nvCxnSpPr>
        <p:spPr>
          <a:xfrm>
            <a:off x="800102" y="3166011"/>
            <a:ext cx="6400800" cy="0"/>
          </a:xfrm>
          <a:prstGeom prst="line">
            <a:avLst/>
          </a:prstGeom>
          <a:ln w="9525">
            <a:solidFill>
              <a:srgbClr val="FF0AFF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50B440-5EC9-790C-BF24-C4DECD858066}"/>
              </a:ext>
            </a:extLst>
          </p:cNvPr>
          <p:cNvCxnSpPr/>
          <p:nvPr/>
        </p:nvCxnSpPr>
        <p:spPr>
          <a:xfrm flipV="1">
            <a:off x="4001801" y="1644661"/>
            <a:ext cx="0" cy="301752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4424E9-FE17-7987-8DB4-06B2A4B550F4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6B22D-FAC6-2AE7-909A-D0ABC9022194}"/>
              </a:ext>
            </a:extLst>
          </p:cNvPr>
          <p:cNvSpPr txBox="1"/>
          <p:nvPr/>
        </p:nvSpPr>
        <p:spPr>
          <a:xfrm>
            <a:off x="1389206" y="1988499"/>
            <a:ext cx="1512916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NINO4: </a:t>
            </a:r>
            <a:r>
              <a:rPr lang="en-US" b="1" dirty="0">
                <a:solidFill>
                  <a:srgbClr val="00B0F0"/>
                </a:solidFill>
              </a:rPr>
              <a:t>-0.31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160°E - 210°E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F025F-BCC2-D2D1-2306-DECBB069D14F}"/>
              </a:ext>
            </a:extLst>
          </p:cNvPr>
          <p:cNvSpPr txBox="1"/>
          <p:nvPr/>
        </p:nvSpPr>
        <p:spPr>
          <a:xfrm>
            <a:off x="2378468" y="3644380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NINO34: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0.15</a:t>
            </a:r>
            <a:endParaRPr lang="en-US" b="1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190°E - 240°E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04DA2-4B09-9317-E7F9-4E35E53C10B1}"/>
              </a:ext>
            </a:extLst>
          </p:cNvPr>
          <p:cNvSpPr txBox="1"/>
          <p:nvPr/>
        </p:nvSpPr>
        <p:spPr>
          <a:xfrm>
            <a:off x="4654063" y="1825818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0.64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210°E - 270°E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79E5E-C077-6BFD-271C-DFC2A4A749C1}"/>
              </a:ext>
            </a:extLst>
          </p:cNvPr>
          <p:cNvSpPr txBox="1"/>
          <p:nvPr/>
        </p:nvSpPr>
        <p:spPr>
          <a:xfrm>
            <a:off x="5558359" y="3435133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NINO12: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1.52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5073BE-0038-FECC-CB6E-097F55BBF967}"/>
              </a:ext>
            </a:extLst>
          </p:cNvPr>
          <p:cNvCxnSpPr>
            <a:cxnSpLocks/>
          </p:cNvCxnSpPr>
          <p:nvPr/>
        </p:nvCxnSpPr>
        <p:spPr>
          <a:xfrm>
            <a:off x="2905591" y="2655669"/>
            <a:ext cx="837467" cy="50179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FD8A60-7C2F-5CD5-5D95-58BE0A9048F2}"/>
              </a:ext>
            </a:extLst>
          </p:cNvPr>
          <p:cNvCxnSpPr>
            <a:cxnSpLocks/>
          </p:cNvCxnSpPr>
          <p:nvPr/>
        </p:nvCxnSpPr>
        <p:spPr>
          <a:xfrm flipV="1">
            <a:off x="3951835" y="3225054"/>
            <a:ext cx="566316" cy="41932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D880CE-E239-0AC6-01D2-3E474F13D269}"/>
              </a:ext>
            </a:extLst>
          </p:cNvPr>
          <p:cNvCxnSpPr>
            <a:cxnSpLocks/>
          </p:cNvCxnSpPr>
          <p:nvPr/>
        </p:nvCxnSpPr>
        <p:spPr>
          <a:xfrm flipH="1">
            <a:off x="5185170" y="2502926"/>
            <a:ext cx="278666" cy="56695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312CF9C-68F3-F87D-A3E8-2FEF8C251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022" y="792086"/>
            <a:ext cx="1838830" cy="88818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8A9CF6-54E9-4F19-5379-5989BAA50F85}"/>
              </a:ext>
            </a:extLst>
          </p:cNvPr>
          <p:cNvCxnSpPr>
            <a:cxnSpLocks/>
          </p:cNvCxnSpPr>
          <p:nvPr/>
        </p:nvCxnSpPr>
        <p:spPr>
          <a:xfrm flipH="1" flipV="1">
            <a:off x="5750350" y="3215627"/>
            <a:ext cx="571030" cy="21007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C727BF-8D0B-E0D6-6C37-5E6BF342EF95}"/>
              </a:ext>
            </a:extLst>
          </p:cNvPr>
          <p:cNvPicPr>
            <a:picLocks/>
          </p:cNvPicPr>
          <p:nvPr/>
        </p:nvPicPr>
        <p:blipFill>
          <a:blip r:embed="rId2"/>
          <a:srcRect t="10694" r="7486" b="8974"/>
          <a:stretch/>
        </p:blipFill>
        <p:spPr>
          <a:xfrm>
            <a:off x="659675" y="705398"/>
            <a:ext cx="7772400" cy="48741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FDA409-0A5A-0077-10C9-65B479D6D646}"/>
              </a:ext>
            </a:extLst>
          </p:cNvPr>
          <p:cNvSpPr txBox="1">
            <a:spLocks/>
          </p:cNvSpPr>
          <p:nvPr/>
        </p:nvSpPr>
        <p:spPr>
          <a:xfrm>
            <a:off x="793407" y="17593"/>
            <a:ext cx="7467960" cy="6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SST Anomalies Tendency (</a:t>
            </a:r>
            <a:r>
              <a:rPr lang="en-US" sz="2000" b="1" dirty="0">
                <a:latin typeface="Roboto"/>
                <a:cs typeface="Roboto"/>
              </a:rPr>
              <a:t>March</a:t>
            </a:r>
            <a:r>
              <a:rPr lang="en-US" sz="2000" b="1" dirty="0">
                <a:solidFill>
                  <a:srgbClr val="FF0000"/>
                </a:solidFill>
                <a:latin typeface="Roboto"/>
                <a:cs typeface="Roboto"/>
              </a:rPr>
              <a:t> minus </a:t>
            </a:r>
            <a:r>
              <a:rPr lang="en-US" sz="2000" b="1" dirty="0">
                <a:latin typeface="Roboto"/>
                <a:cs typeface="Roboto"/>
              </a:rPr>
              <a:t>Feb</a:t>
            </a:r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) Data: OISST v2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74B72F-129D-3A0D-25E1-BBF1839E04EA}"/>
              </a:ext>
            </a:extLst>
          </p:cNvPr>
          <p:cNvCxnSpPr/>
          <p:nvPr/>
        </p:nvCxnSpPr>
        <p:spPr>
          <a:xfrm>
            <a:off x="471278" y="54492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8918C19-0CE6-98DE-8ECB-ADE2659EC373}"/>
              </a:ext>
            </a:extLst>
          </p:cNvPr>
          <p:cNvSpPr/>
          <p:nvPr/>
        </p:nvSpPr>
        <p:spPr>
          <a:xfrm>
            <a:off x="4772295" y="2603863"/>
            <a:ext cx="1994263" cy="635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44EEC-F6AD-979D-9436-06FDA67EB650}"/>
              </a:ext>
            </a:extLst>
          </p:cNvPr>
          <p:cNvSpPr/>
          <p:nvPr/>
        </p:nvSpPr>
        <p:spPr>
          <a:xfrm rot="18390288">
            <a:off x="1870036" y="2469965"/>
            <a:ext cx="1285087" cy="635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FAB894-A4B1-311A-6F2B-2ABA556024DF}"/>
              </a:ext>
            </a:extLst>
          </p:cNvPr>
          <p:cNvSpPr/>
          <p:nvPr/>
        </p:nvSpPr>
        <p:spPr>
          <a:xfrm>
            <a:off x="7141030" y="1741716"/>
            <a:ext cx="1079863" cy="1411150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193B6B-B6DE-0154-AFBF-3A422A792ABA}"/>
              </a:ext>
            </a:extLst>
          </p:cNvPr>
          <p:cNvSpPr/>
          <p:nvPr/>
        </p:nvSpPr>
        <p:spPr>
          <a:xfrm>
            <a:off x="1428207" y="2539395"/>
            <a:ext cx="464047" cy="1206137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AD43B-2203-4880-C13B-8EB3D58C536E}"/>
              </a:ext>
            </a:extLst>
          </p:cNvPr>
          <p:cNvSpPr/>
          <p:nvPr/>
        </p:nvSpPr>
        <p:spPr>
          <a:xfrm rot="5400000">
            <a:off x="4406927" y="1221474"/>
            <a:ext cx="776948" cy="1904514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8B7B1C-7855-2CCF-657A-E460C9CBD745}"/>
              </a:ext>
            </a:extLst>
          </p:cNvPr>
          <p:cNvPicPr>
            <a:picLocks/>
          </p:cNvPicPr>
          <p:nvPr/>
        </p:nvPicPr>
        <p:blipFill>
          <a:blip r:embed="rId2"/>
          <a:srcRect t="11100" r="7600" b="9260"/>
          <a:stretch/>
        </p:blipFill>
        <p:spPr>
          <a:xfrm>
            <a:off x="56257" y="881380"/>
            <a:ext cx="6858000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6492E5-8756-6962-5CF5-FB67D174DF8C}"/>
              </a:ext>
            </a:extLst>
          </p:cNvPr>
          <p:cNvSpPr txBox="1">
            <a:spLocks/>
          </p:cNvSpPr>
          <p:nvPr/>
        </p:nvSpPr>
        <p:spPr>
          <a:xfrm>
            <a:off x="793407" y="17593"/>
            <a:ext cx="7467960" cy="6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SST Departures in Last Two-Weeks (</a:t>
            </a:r>
            <a:r>
              <a:rPr lang="en-US" sz="2000" b="1">
                <a:solidFill>
                  <a:srgbClr val="FF0000"/>
                </a:solidFill>
                <a:latin typeface="Roboto"/>
                <a:cs typeface="Roboto"/>
              </a:rPr>
              <a:t>Apr 01-14</a:t>
            </a:r>
            <a:r>
              <a:rPr lang="en-US" sz="2000" b="1">
                <a:solidFill>
                  <a:schemeClr val="tx2"/>
                </a:solidFill>
                <a:latin typeface="Roboto"/>
                <a:cs typeface="Roboto"/>
              </a:rPr>
              <a:t>) </a:t>
            </a:r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Data: OISST v2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86DEB-AEA4-497F-7BC5-EF5C3ED5844A}"/>
              </a:ext>
            </a:extLst>
          </p:cNvPr>
          <p:cNvCxnSpPr/>
          <p:nvPr/>
        </p:nvCxnSpPr>
        <p:spPr>
          <a:xfrm>
            <a:off x="471278" y="54492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8E1974-4C27-4F8A-ED4E-956011FE1262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A29FCB-FD5B-0299-202C-1521487F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022" y="588891"/>
            <a:ext cx="1838830" cy="888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23991-C62B-7C17-71EA-03066237B8A3}"/>
              </a:ext>
            </a:extLst>
          </p:cNvPr>
          <p:cNvSpPr txBox="1"/>
          <p:nvPr/>
        </p:nvSpPr>
        <p:spPr>
          <a:xfrm>
            <a:off x="6883777" y="1636864"/>
            <a:ext cx="2130914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 1+2: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+1.54</a:t>
            </a:r>
            <a:endParaRPr lang="en-US" b="1" dirty="0">
              <a:solidFill>
                <a:srgbClr val="0432FF"/>
              </a:solidFill>
              <a:highlight>
                <a:srgbClr val="FFFF00"/>
              </a:highlight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  <a:p>
            <a:pPr algn="l"/>
            <a:endParaRPr lang="en-US" sz="1000" dirty="0"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0.49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210°E - 270°E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3.4: </a:t>
            </a:r>
            <a:r>
              <a:rPr lang="en-US" b="1" dirty="0"/>
              <a:t>-0.05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190°E - 240°E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4: </a:t>
            </a:r>
            <a:r>
              <a:rPr lang="en-US" b="1" dirty="0">
                <a:solidFill>
                  <a:srgbClr val="0432FF"/>
                </a:solidFill>
              </a:rPr>
              <a:t>-0.19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160°E - 210°E</a:t>
            </a:r>
            <a:endParaRPr lang="en-US" sz="1000" b="0" i="0" dirty="0">
              <a:effectLst/>
              <a:latin typeface="__fkGroteskNeue_598ab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11AF92-EF52-74AC-FB64-1704C20938AB}"/>
              </a:ext>
            </a:extLst>
          </p:cNvPr>
          <p:cNvCxnSpPr>
            <a:cxnSpLocks/>
          </p:cNvCxnSpPr>
          <p:nvPr/>
        </p:nvCxnSpPr>
        <p:spPr>
          <a:xfrm>
            <a:off x="745017" y="2736352"/>
            <a:ext cx="302165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7826B-9A9E-B861-16C6-7470580B01A3}"/>
              </a:ext>
            </a:extLst>
          </p:cNvPr>
          <p:cNvCxnSpPr/>
          <p:nvPr/>
        </p:nvCxnSpPr>
        <p:spPr>
          <a:xfrm flipV="1">
            <a:off x="3766668" y="1217941"/>
            <a:ext cx="0" cy="301752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F46B697-6E5A-7B58-710D-A13CF1B0BA5C}"/>
              </a:ext>
            </a:extLst>
          </p:cNvPr>
          <p:cNvSpPr/>
          <p:nvPr/>
        </p:nvSpPr>
        <p:spPr>
          <a:xfrm>
            <a:off x="4653280" y="2367280"/>
            <a:ext cx="904240" cy="716134"/>
          </a:xfrm>
          <a:prstGeom prst="ellipse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76AEDB-E713-49E6-22E0-CE8EA7FF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742" y="392277"/>
            <a:ext cx="4434618" cy="3046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49C3B-5E55-D155-B4F8-2D6880E85AF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3000" r="1079" b="69667"/>
          <a:stretch>
            <a:fillRect/>
          </a:stretch>
        </p:blipFill>
        <p:spPr bwMode="auto">
          <a:xfrm>
            <a:off x="37520" y="3075014"/>
            <a:ext cx="4222860" cy="260604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DEDB6351-1796-CC36-B1AB-1039CCD41437}"/>
              </a:ext>
            </a:extLst>
          </p:cNvPr>
          <p:cNvPicPr>
            <a:picLocks/>
          </p:cNvPicPr>
          <p:nvPr/>
        </p:nvPicPr>
        <p:blipFill>
          <a:blip r:embed="rId4"/>
          <a:srcRect l="2697" t="4655" r="4319" b="47936"/>
          <a:stretch/>
        </p:blipFill>
        <p:spPr>
          <a:xfrm>
            <a:off x="45500" y="442215"/>
            <a:ext cx="4389120" cy="2606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4396154" y="3403011"/>
            <a:ext cx="47478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Highlight: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376241" y="3679688"/>
            <a:ext cx="4732455" cy="199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subsurface ocean temperatures, including both warm and cold regions, aren’t giving us a clear signal about what to expect in the next few months. Recent data also show no obvious signs of downwelling or upwelling oceanic Kelvin waves. As a result, the outlook increasingly favors ENSO-neutral conditions in the near future.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7DB8554-D566-A046-CEC5-BF9B38708ED1}"/>
              </a:ext>
            </a:extLst>
          </p:cNvPr>
          <p:cNvSpPr/>
          <p:nvPr/>
        </p:nvSpPr>
        <p:spPr>
          <a:xfrm>
            <a:off x="1799556" y="714095"/>
            <a:ext cx="45719" cy="192024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8915E64-E4CB-22FC-A44D-ED4C5FC86C4D}"/>
              </a:ext>
            </a:extLst>
          </p:cNvPr>
          <p:cNvSpPr/>
          <p:nvPr/>
        </p:nvSpPr>
        <p:spPr>
          <a:xfrm>
            <a:off x="1422400" y="3677920"/>
            <a:ext cx="52759" cy="1523424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D4FC5A-0FB0-5E39-6526-907D4D891287}"/>
              </a:ext>
            </a:extLst>
          </p:cNvPr>
          <p:cNvSpPr txBox="1"/>
          <p:nvPr/>
        </p:nvSpPr>
        <p:spPr>
          <a:xfrm>
            <a:off x="2588384" y="2316191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February,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F3CF-E9A4-005D-7B05-9BF4F19B684C}"/>
              </a:ext>
            </a:extLst>
          </p:cNvPr>
          <p:cNvSpPr txBox="1"/>
          <p:nvPr/>
        </p:nvSpPr>
        <p:spPr>
          <a:xfrm>
            <a:off x="6788945" y="2506102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April,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5A812-A780-560E-B29A-3947C78EB77B}"/>
              </a:ext>
            </a:extLst>
          </p:cNvPr>
          <p:cNvSpPr txBox="1"/>
          <p:nvPr/>
        </p:nvSpPr>
        <p:spPr>
          <a:xfrm>
            <a:off x="1982676" y="4828594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March, 2025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5AE5967E-4367-D3D7-F3EB-28523BA246FD}"/>
              </a:ext>
            </a:extLst>
          </p:cNvPr>
          <p:cNvSpPr/>
          <p:nvPr/>
        </p:nvSpPr>
        <p:spPr>
          <a:xfrm>
            <a:off x="6105437" y="1107860"/>
            <a:ext cx="52759" cy="1767574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903378-C930-2ACA-F9D9-B95B39113528}"/>
              </a:ext>
            </a:extLst>
          </p:cNvPr>
          <p:cNvSpPr/>
          <p:nvPr/>
        </p:nvSpPr>
        <p:spPr>
          <a:xfrm>
            <a:off x="5058273" y="1577527"/>
            <a:ext cx="731520" cy="640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B46245-F421-8E03-924C-4AA853F660AC}"/>
              </a:ext>
            </a:extLst>
          </p:cNvPr>
          <p:cNvSpPr/>
          <p:nvPr/>
        </p:nvSpPr>
        <p:spPr>
          <a:xfrm>
            <a:off x="7903073" y="1074709"/>
            <a:ext cx="731520" cy="640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DF7A3A-B866-BCEE-E303-977221E3161C}"/>
              </a:ext>
            </a:extLst>
          </p:cNvPr>
          <p:cNvSpPr/>
          <p:nvPr/>
        </p:nvSpPr>
        <p:spPr>
          <a:xfrm>
            <a:off x="6404317" y="1425195"/>
            <a:ext cx="731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4C3B5E-7AE8-1399-E6DA-A07DD29E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60" y="435834"/>
            <a:ext cx="7772400" cy="4323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86830" y="4770175"/>
            <a:ext cx="9004922" cy="87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Strongest upward trend during Feb, and as of Mar, 2025,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reached to a stable value of -0.2!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2406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19CCB9-4CCC-04AC-27E3-43C0F80EDFA1}"/>
              </a:ext>
            </a:extLst>
          </p:cNvPr>
          <p:cNvCxnSpPr>
            <a:cxnSpLocks/>
          </p:cNvCxnSpPr>
          <p:nvPr/>
        </p:nvCxnSpPr>
        <p:spPr>
          <a:xfrm>
            <a:off x="1849718" y="3820160"/>
            <a:ext cx="5485802" cy="0"/>
          </a:xfrm>
          <a:prstGeom prst="line">
            <a:avLst/>
          </a:prstGeom>
          <a:ln w="57150">
            <a:solidFill>
              <a:srgbClr val="FF0A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8A4DAE-C3EC-5357-7481-470D0FEAC5DC}"/>
              </a:ext>
            </a:extLst>
          </p:cNvPr>
          <p:cNvCxnSpPr/>
          <p:nvPr/>
        </p:nvCxnSpPr>
        <p:spPr>
          <a:xfrm flipV="1">
            <a:off x="7350760" y="1968500"/>
            <a:ext cx="619760" cy="1778000"/>
          </a:xfrm>
          <a:prstGeom prst="straightConnector1">
            <a:avLst/>
          </a:prstGeom>
          <a:ln w="38100">
            <a:solidFill>
              <a:srgbClr val="0432FF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B88F64D-0881-A7B8-A549-8DC9FF282370}"/>
              </a:ext>
            </a:extLst>
          </p:cNvPr>
          <p:cNvSpPr/>
          <p:nvPr/>
        </p:nvSpPr>
        <p:spPr>
          <a:xfrm>
            <a:off x="8016240" y="1784221"/>
            <a:ext cx="447040" cy="23761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29616"/>
            <a:ext cx="864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Lower-Level Winds (</a:t>
            </a:r>
            <a:r>
              <a:rPr lang="en-US" sz="2400" b="1" dirty="0">
                <a:highlight>
                  <a:srgbClr val="FFFF00"/>
                </a:highlight>
              </a:rPr>
              <a:t>TW-Index</a:t>
            </a:r>
            <a:r>
              <a:rPr lang="en-US" sz="2400" b="1" dirty="0"/>
              <a:t>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0A0D1-F89B-01F6-2BF3-7236D3BF36F1}"/>
              </a:ext>
            </a:extLst>
          </p:cNvPr>
          <p:cNvSpPr txBox="1"/>
          <p:nvPr/>
        </p:nvSpPr>
        <p:spPr>
          <a:xfrm>
            <a:off x="6258396" y="4117785"/>
            <a:ext cx="243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ighlight>
                  <a:srgbClr val="FFFF00"/>
                </a:highlight>
              </a:rPr>
              <a:t>Yellow Shading: </a:t>
            </a:r>
            <a:r>
              <a:rPr lang="en-US" sz="1200" dirty="0"/>
              <a:t>Westerly Anomalies</a:t>
            </a:r>
          </a:p>
          <a:p>
            <a:pPr algn="r"/>
            <a:r>
              <a:rPr lang="en-US" sz="1200" dirty="0">
                <a:highlight>
                  <a:srgbClr val="00FFFF"/>
                </a:highlight>
              </a:rPr>
              <a:t>Blue Shading: </a:t>
            </a:r>
            <a:r>
              <a:rPr lang="en-US" sz="1200" dirty="0"/>
              <a:t>Easterly Anomalies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6E765-5CA6-3A4B-D37C-1208841C17AC}"/>
              </a:ext>
            </a:extLst>
          </p:cNvPr>
          <p:cNvSpPr txBox="1"/>
          <p:nvPr/>
        </p:nvSpPr>
        <p:spPr>
          <a:xfrm>
            <a:off x="32269" y="4898320"/>
            <a:ext cx="6669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Sources: </a:t>
            </a:r>
          </a:p>
          <a:p>
            <a:pPr marL="342900" indent="-342900">
              <a:buAutoNum type="arabicParenR"/>
            </a:pPr>
            <a:r>
              <a:rPr lang="en-US" sz="1200" dirty="0">
                <a:hlinkClick r:id="rId2"/>
              </a:rPr>
              <a:t>https://mikeventrice.weebly.com/hovmollers.html</a:t>
            </a:r>
            <a:endParaRPr lang="en-US" sz="1200" dirty="0"/>
          </a:p>
          <a:p>
            <a:pPr marL="342900" indent="-342900">
              <a:buAutoNum type="arabicParenR"/>
            </a:pPr>
            <a:r>
              <a:rPr lang="en-US" sz="1200" dirty="0">
                <a:hlinkClick r:id="rId3"/>
              </a:rPr>
              <a:t>https://www.cpc.ncep.noaa.gov/data/indices/epac850</a:t>
            </a:r>
            <a:r>
              <a:rPr lang="en-US" sz="1200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D4454-2373-0221-C9B0-64198152A72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641" y="509229"/>
            <a:ext cx="5669280" cy="4114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B69F0F-3218-7C42-36AA-A4C83F4F3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59" y="72378"/>
            <a:ext cx="3501751" cy="396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6767</TotalTime>
  <Words>1300</Words>
  <Application>Microsoft Macintosh PowerPoint</Application>
  <PresentationFormat>On-screen Show (16:10)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__fkGroteskNeue_598ab8</vt:lpstr>
      <vt:lpstr>Arial</vt:lpstr>
      <vt:lpstr>Arial Narrow</vt:lpstr>
      <vt:lpstr>Calibri</vt:lpstr>
      <vt:lpstr>Century Gothic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416</cp:revision>
  <dcterms:created xsi:type="dcterms:W3CDTF">2022-09-08T16:50:36Z</dcterms:created>
  <dcterms:modified xsi:type="dcterms:W3CDTF">2025-04-16T14:41:11Z</dcterms:modified>
</cp:coreProperties>
</file>