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4011" r:id="rId3"/>
    <p:sldId id="4019" r:id="rId4"/>
    <p:sldId id="4029" r:id="rId5"/>
    <p:sldId id="4027" r:id="rId6"/>
    <p:sldId id="291" r:id="rId7"/>
    <p:sldId id="4021" r:id="rId8"/>
    <p:sldId id="4030" r:id="rId9"/>
    <p:sldId id="4024" r:id="rId10"/>
    <p:sldId id="4031" r:id="rId11"/>
    <p:sldId id="306" r:id="rId12"/>
    <p:sldId id="258" r:id="rId13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3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E9800"/>
    <a:srgbClr val="66A107"/>
    <a:srgbClr val="74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51"/>
    <p:restoredTop sz="94712"/>
  </p:normalViewPr>
  <p:slideViewPr>
    <p:cSldViewPr snapToGrid="0" snapToObjects="1">
      <p:cViewPr varScale="1">
        <p:scale>
          <a:sx n="144" d="100"/>
          <a:sy n="144" d="100"/>
        </p:scale>
        <p:origin x="664" y="176"/>
      </p:cViewPr>
      <p:guideLst>
        <p:guide orient="horz" pos="1800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278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09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53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5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217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9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887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7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31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3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92840-3B1F-3D41-8390-8D974439144B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92840-3B1F-3D41-8390-8D974439144B}" type="datetimeFigureOut">
              <a:rPr lang="en-US" smtClean="0"/>
              <a:t>11/17/22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59C3C-7960-6542-B912-B196C091A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151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 IRI_25thAnniv_graphic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15" r="13113" b="10486"/>
          <a:stretch/>
        </p:blipFill>
        <p:spPr>
          <a:xfrm>
            <a:off x="3540212" y="1489511"/>
            <a:ext cx="5603787" cy="4229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7091" y="1139119"/>
            <a:ext cx="6721164" cy="659384"/>
          </a:xfrm>
        </p:spPr>
        <p:txBody>
          <a:bodyPr>
            <a:noAutofit/>
          </a:bodyPr>
          <a:lstStyle/>
          <a:p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IRI Climate Briefing: Oct. 20, 2022</a:t>
            </a: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  <a:t> Sub-seasonal Update </a:t>
            </a:r>
            <a:br>
              <a:rPr lang="en-US" sz="3600" dirty="0"/>
            </a:br>
            <a:br>
              <a:rPr lang="en-US" sz="3300" dirty="0">
                <a:latin typeface="Songti TC" panose="02010600040101010101" pitchFamily="2" charset="-120"/>
                <a:ea typeface="Songti TC" panose="02010600040101010101" pitchFamily="2" charset="-120"/>
              </a:rPr>
            </a:br>
            <a:endParaRPr lang="en-US" sz="3300" dirty="0"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988" y="2556951"/>
            <a:ext cx="1622750" cy="383775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dirty="0" err="1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Bohar</a:t>
            </a:r>
            <a:r>
              <a:rPr lang="en-US" dirty="0">
                <a:solidFill>
                  <a:schemeClr val="tx1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Singh</a:t>
            </a:r>
          </a:p>
        </p:txBody>
      </p:sp>
      <p:pic>
        <p:nvPicPr>
          <p:cNvPr id="5" name="Picture 4" descr="IRI_Logo_gra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4421938"/>
            <a:ext cx="2650331" cy="4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3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7" y="372314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3-4)</a:t>
            </a:r>
          </a:p>
        </p:txBody>
      </p:sp>
      <p:sp>
        <p:nvSpPr>
          <p:cNvPr id="16" name="Donut 15">
            <a:extLst>
              <a:ext uri="{FF2B5EF4-FFF2-40B4-BE49-F238E27FC236}">
                <a16:creationId xmlns:a16="http://schemas.microsoft.com/office/drawing/2014/main" id="{712D648D-AA27-18D8-7C0B-FBB84A34BB50}"/>
              </a:ext>
            </a:extLst>
          </p:cNvPr>
          <p:cNvSpPr/>
          <p:nvPr/>
        </p:nvSpPr>
        <p:spPr>
          <a:xfrm rot="1167632">
            <a:off x="1528356" y="1997732"/>
            <a:ext cx="683327" cy="32628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8" name="Donut 17">
            <a:extLst>
              <a:ext uri="{FF2B5EF4-FFF2-40B4-BE49-F238E27FC236}">
                <a16:creationId xmlns:a16="http://schemas.microsoft.com/office/drawing/2014/main" id="{E9E6A430-1D2A-B24A-8AF7-6A262CF63769}"/>
              </a:ext>
            </a:extLst>
          </p:cNvPr>
          <p:cNvSpPr/>
          <p:nvPr/>
        </p:nvSpPr>
        <p:spPr>
          <a:xfrm rot="1508184">
            <a:off x="2223298" y="2574864"/>
            <a:ext cx="754517" cy="293819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BD83FF05-6F0E-2A7E-6077-9FCDA4A2CFE7}"/>
              </a:ext>
            </a:extLst>
          </p:cNvPr>
          <p:cNvSpPr/>
          <p:nvPr/>
        </p:nvSpPr>
        <p:spPr>
          <a:xfrm>
            <a:off x="3045894" y="2234171"/>
            <a:ext cx="1266733" cy="405281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8433D-BDE9-AF48-2FD0-0A45BC2D31A2}"/>
              </a:ext>
            </a:extLst>
          </p:cNvPr>
          <p:cNvSpPr txBox="1"/>
          <p:nvPr/>
        </p:nvSpPr>
        <p:spPr>
          <a:xfrm>
            <a:off x="2389327" y="760071"/>
            <a:ext cx="2322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( 26 Nov.-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Dec.).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C5AC8C-8D79-F0E2-BF28-0B3FFCF01674}"/>
              </a:ext>
            </a:extLst>
          </p:cNvPr>
          <p:cNvSpPr txBox="1"/>
          <p:nvPr/>
        </p:nvSpPr>
        <p:spPr>
          <a:xfrm>
            <a:off x="4907129" y="746971"/>
            <a:ext cx="2388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Nov. 11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5EB4B8-123D-C007-1CC3-DC072D2A4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45" y="1030599"/>
            <a:ext cx="6538433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6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4310E-5B4A-6845-86C3-41BECD5D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Summary</a:t>
            </a: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0D8E5-37CF-8843-838A-764501673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05543"/>
            <a:ext cx="8686800" cy="48332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La Niña is weakening but active 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MJO related convection and circulation are currently about to be active most likely  remain active for next  two week.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Maritime continent are likely to get above normal rainfall during week 2 and 3-4</a:t>
            </a:r>
          </a:p>
          <a:p>
            <a:pPr marL="257175" indent="-257175"/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Countries of east part of Southern Africa are likely to get below normal rainfall at week 2 and 3-4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Northern United States and Canada likely to see below normal  temperature in week </a:t>
            </a:r>
          </a:p>
          <a:p>
            <a:pPr marL="257175" indent="-257175"/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Above normal temperature  is expected  over  mid-southwest during weeks of 3-4 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</a:t>
            </a:r>
            <a:r>
              <a:rPr 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26 Nov.-</a:t>
            </a:r>
            <a:r>
              <a:rPr 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Dec</a:t>
            </a: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)</a:t>
            </a:r>
          </a:p>
          <a:p>
            <a:pPr marL="0" indent="0">
              <a:buNone/>
            </a:pPr>
            <a:endParaRPr lang="en-US" sz="160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257175" indent="-257175"/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Below normal temperature is  likely over entire Australian continent during next three weeks</a:t>
            </a:r>
          </a:p>
          <a:p>
            <a:pPr marL="0" indent="0">
              <a:buNone/>
            </a:pPr>
            <a:endParaRPr lang="en-US" sz="1350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91252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5E98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Graphic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6" b="8420"/>
          <a:stretch/>
        </p:blipFill>
        <p:spPr>
          <a:xfrm>
            <a:off x="3052929" y="1181101"/>
            <a:ext cx="6154355" cy="45339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0872" y="2018221"/>
            <a:ext cx="3372956" cy="87153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dirty="0">
                <a:solidFill>
                  <a:schemeClr val="bg1"/>
                </a:solidFill>
                <a:latin typeface="Roboto"/>
                <a:cs typeface="Roboto"/>
              </a:rPr>
              <a:t>Thank You!</a:t>
            </a:r>
            <a:endParaRPr lang="en-US" sz="4800" b="1" dirty="0">
              <a:solidFill>
                <a:schemeClr val="bg1"/>
              </a:solidFill>
              <a:latin typeface="Roboto"/>
              <a:cs typeface="Roboto"/>
            </a:endParaRPr>
          </a:p>
        </p:txBody>
      </p:sp>
      <p:pic>
        <p:nvPicPr>
          <p:cNvPr id="10" name="Picture 9" descr="IRI_Logo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2" y="446673"/>
            <a:ext cx="3734438" cy="6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34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485481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Sub-seasonal climate drivers: State of Climate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F8DBCA-3275-0841-983D-C5A4F3217420}"/>
              </a:ext>
            </a:extLst>
          </p:cNvPr>
          <p:cNvSpPr txBox="1"/>
          <p:nvPr/>
        </p:nvSpPr>
        <p:spPr>
          <a:xfrm>
            <a:off x="416752" y="4041925"/>
            <a:ext cx="84987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Cold anomalies in eastern and central Pacific become weaker as compared to previous month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Warm anomalies around Maritime continent expanded eastward in the west Pacific Ocean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Warm SST anomalies in the sub-tropical Pacific and North Atlantic Ocean weakened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Atlantic Ocean south of the equator become warmer as compared to previous month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>
              <a:solidFill>
                <a:srgbClr val="0432FF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9C06B1-A8A0-DEF3-BCE0-8BDBAF05B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6" y="915274"/>
            <a:ext cx="7242048" cy="3017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DB6BEE-1E06-BB5F-ECFB-8DD1144C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39072"/>
            <a:ext cx="77724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1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354558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26" name="Donut 25">
            <a:extLst>
              <a:ext uri="{FF2B5EF4-FFF2-40B4-BE49-F238E27FC236}">
                <a16:creationId xmlns:a16="http://schemas.microsoft.com/office/drawing/2014/main" id="{746121B9-2213-3294-E758-9D44431EA811}"/>
              </a:ext>
            </a:extLst>
          </p:cNvPr>
          <p:cNvSpPr/>
          <p:nvPr/>
        </p:nvSpPr>
        <p:spPr>
          <a:xfrm rot="10800000">
            <a:off x="2861906" y="2236999"/>
            <a:ext cx="1088656" cy="941206"/>
          </a:xfrm>
          <a:prstGeom prst="donut">
            <a:avLst>
              <a:gd name="adj" fmla="val 193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670302-F41E-1F1C-C297-8B62CD1776B9}"/>
              </a:ext>
            </a:extLst>
          </p:cNvPr>
          <p:cNvGrpSpPr/>
          <p:nvPr/>
        </p:nvGrpSpPr>
        <p:grpSpPr>
          <a:xfrm>
            <a:off x="2565880" y="4393203"/>
            <a:ext cx="5515020" cy="621368"/>
            <a:chOff x="2321099" y="5365117"/>
            <a:chExt cx="7353364" cy="8284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569C6F-6050-9068-4667-0C42BD66870E}"/>
                </a:ext>
              </a:extLst>
            </p:cNvPr>
            <p:cNvSpPr txBox="1"/>
            <p:nvPr/>
          </p:nvSpPr>
          <p:spPr>
            <a:xfrm>
              <a:off x="2387848" y="5365117"/>
              <a:ext cx="728661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432FF"/>
                  </a:solidFill>
                  <a:latin typeface="Songti TC" panose="02010600040101010101" pitchFamily="2" charset="-120"/>
                  <a:ea typeface="Songti TC" panose="02010600040101010101" pitchFamily="2" charset="-120"/>
                </a:rPr>
                <a:t>Convective clouds are observed over Indian ocean and Maritime Continent 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4279E4-26C5-0E49-CBED-A37B2CB6D2AB}"/>
                </a:ext>
              </a:extLst>
            </p:cNvPr>
            <p:cNvSpPr txBox="1"/>
            <p:nvPr/>
          </p:nvSpPr>
          <p:spPr>
            <a:xfrm>
              <a:off x="2321099" y="5793498"/>
              <a:ext cx="5491250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0432FF"/>
                  </a:solidFill>
                  <a:latin typeface="Songti TC" panose="02010600040101010101" pitchFamily="2" charset="-120"/>
                  <a:ea typeface="Songti TC" panose="02010600040101010101" pitchFamily="2" charset="-120"/>
                </a:rPr>
                <a:t> Clear sky  is observed in over the eastern United States 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B3D0E176-B281-7A48-7D67-29CEE3A08983}"/>
              </a:ext>
            </a:extLst>
          </p:cNvPr>
          <p:cNvSpPr txBox="1"/>
          <p:nvPr/>
        </p:nvSpPr>
        <p:spPr>
          <a:xfrm>
            <a:off x="7266206" y="911202"/>
            <a:ext cx="1065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 : CPC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20B6F4-D831-E39B-B6D5-D631ACD82A06}"/>
              </a:ext>
            </a:extLst>
          </p:cNvPr>
          <p:cNvSpPr txBox="1"/>
          <p:nvPr/>
        </p:nvSpPr>
        <p:spPr>
          <a:xfrm>
            <a:off x="2564429" y="5026044"/>
            <a:ext cx="42033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Cloudiness  is observed in over the western United states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1D10D30-42F2-36D5-2DBD-B0C2E2D72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133" r="5949"/>
          <a:stretch/>
        </p:blipFill>
        <p:spPr>
          <a:xfrm>
            <a:off x="1200796" y="972688"/>
            <a:ext cx="7707454" cy="31089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43719C-B8BF-5F6C-B453-4DC7FC3742E5}"/>
              </a:ext>
            </a:extLst>
          </p:cNvPr>
          <p:cNvSpPr txBox="1"/>
          <p:nvPr/>
        </p:nvSpPr>
        <p:spPr>
          <a:xfrm>
            <a:off x="2564429" y="5337599"/>
            <a:ext cx="287450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Cloudiness over south Africa region </a:t>
            </a:r>
          </a:p>
        </p:txBody>
      </p:sp>
    </p:spTree>
    <p:extLst>
      <p:ext uri="{BB962C8B-B14F-4D97-AF65-F5344CB8AC3E}">
        <p14:creationId xmlns:p14="http://schemas.microsoft.com/office/powerpoint/2010/main" val="68984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4A5665-3EA4-5D41-9240-571A928E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77" y="354558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State of the climate: Cloudiness and circulation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A92F0CF-5470-9E54-870A-C351B2AE7055}"/>
              </a:ext>
            </a:extLst>
          </p:cNvPr>
          <p:cNvSpPr txBox="1"/>
          <p:nvPr/>
        </p:nvSpPr>
        <p:spPr>
          <a:xfrm>
            <a:off x="1790887" y="5030356"/>
            <a:ext cx="2279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</a:p>
        </p:txBody>
      </p:sp>
      <p:sp>
        <p:nvSpPr>
          <p:cNvPr id="26" name="Donut 25">
            <a:extLst>
              <a:ext uri="{FF2B5EF4-FFF2-40B4-BE49-F238E27FC236}">
                <a16:creationId xmlns:a16="http://schemas.microsoft.com/office/drawing/2014/main" id="{746121B9-2213-3294-E758-9D44431EA811}"/>
              </a:ext>
            </a:extLst>
          </p:cNvPr>
          <p:cNvSpPr/>
          <p:nvPr/>
        </p:nvSpPr>
        <p:spPr>
          <a:xfrm rot="10800000">
            <a:off x="2861906" y="2236999"/>
            <a:ext cx="1088656" cy="941206"/>
          </a:xfrm>
          <a:prstGeom prst="donut">
            <a:avLst>
              <a:gd name="adj" fmla="val 193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D0E176-B281-7A48-7D67-29CEE3A08983}"/>
              </a:ext>
            </a:extLst>
          </p:cNvPr>
          <p:cNvSpPr txBox="1"/>
          <p:nvPr/>
        </p:nvSpPr>
        <p:spPr>
          <a:xfrm>
            <a:off x="7544121" y="986815"/>
            <a:ext cx="10653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 : CPC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360A94-5369-5021-9343-61AD03F17D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610" b="1"/>
          <a:stretch/>
        </p:blipFill>
        <p:spPr>
          <a:xfrm>
            <a:off x="722776" y="1286896"/>
            <a:ext cx="7381826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4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9594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Current and Past evolution of the MJO</a:t>
            </a:r>
            <a:b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</a:br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Wheeler-Hendon Indices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B9A2CD-09D3-80CD-AFFE-B6FD07009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231016"/>
            <a:ext cx="3774088" cy="4226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576922-B33C-1F7F-8BD6-44A287DE52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3"/>
          <a:stretch/>
        </p:blipFill>
        <p:spPr>
          <a:xfrm>
            <a:off x="1204685" y="1236901"/>
            <a:ext cx="3762551" cy="3797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1414033" y="5088098"/>
            <a:ext cx="7250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in development state in the west of Maritime continent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5152DEA-42A4-39C5-0946-7A735A6E2089}"/>
              </a:ext>
            </a:extLst>
          </p:cNvPr>
          <p:cNvCxnSpPr/>
          <p:nvPr/>
        </p:nvCxnSpPr>
        <p:spPr>
          <a:xfrm>
            <a:off x="6618514" y="1600200"/>
            <a:ext cx="0" cy="290648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Donut 11">
            <a:extLst>
              <a:ext uri="{FF2B5EF4-FFF2-40B4-BE49-F238E27FC236}">
                <a16:creationId xmlns:a16="http://schemas.microsoft.com/office/drawing/2014/main" id="{A1F704F1-2E35-A9A2-12FE-8F689BDA884E}"/>
              </a:ext>
            </a:extLst>
          </p:cNvPr>
          <p:cNvSpPr/>
          <p:nvPr/>
        </p:nvSpPr>
        <p:spPr>
          <a:xfrm rot="1986017">
            <a:off x="5643841" y="3998780"/>
            <a:ext cx="1241834" cy="296189"/>
          </a:xfrm>
          <a:prstGeom prst="donut">
            <a:avLst>
              <a:gd name="adj" fmla="val 1330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22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4359F5-B8E2-E043-9967-629E228E0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51442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Forecast of MJO: Wheeler-Hendon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91EE1D-DED2-10D3-DB18-3695B4C08377}"/>
              </a:ext>
            </a:extLst>
          </p:cNvPr>
          <p:cNvSpPr txBox="1"/>
          <p:nvPr/>
        </p:nvSpPr>
        <p:spPr>
          <a:xfrm>
            <a:off x="447099" y="954338"/>
            <a:ext cx="400071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5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MJO 15-day Forecast from NCEP GEFS model</a:t>
            </a:r>
            <a:endParaRPr lang="en-U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9006C8-2607-B5FE-4B96-E786E6703A80}"/>
              </a:ext>
            </a:extLst>
          </p:cNvPr>
          <p:cNvSpPr txBox="1"/>
          <p:nvPr/>
        </p:nvSpPr>
        <p:spPr>
          <a:xfrm>
            <a:off x="4263082" y="24821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9D3921-FB46-B74F-87A5-7BC4591488F1}"/>
              </a:ext>
            </a:extLst>
          </p:cNvPr>
          <p:cNvSpPr txBox="1"/>
          <p:nvPr/>
        </p:nvSpPr>
        <p:spPr>
          <a:xfrm>
            <a:off x="1035346" y="4941251"/>
            <a:ext cx="6998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Currently MJO is about to be active and expected to be remain active over next two  weeks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0D4ED4-AA81-60F4-0663-487A01511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54" y="1254420"/>
            <a:ext cx="3429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32EDD8-DE08-74E7-8A44-8B58434C7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157" y="903076"/>
            <a:ext cx="4936247" cy="385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7983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2)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5BEF5-95F5-D443-9DFD-DA254B67690B}"/>
              </a:ext>
            </a:extLst>
          </p:cNvPr>
          <p:cNvSpPr txBox="1"/>
          <p:nvPr/>
        </p:nvSpPr>
        <p:spPr>
          <a:xfrm>
            <a:off x="2257532" y="856568"/>
            <a:ext cx="1793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( 19-25 Nov.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41E4A7-E50B-9E40-8382-256E6948163D}"/>
              </a:ext>
            </a:extLst>
          </p:cNvPr>
          <p:cNvSpPr txBox="1"/>
          <p:nvPr/>
        </p:nvSpPr>
        <p:spPr>
          <a:xfrm>
            <a:off x="4775334" y="852346"/>
            <a:ext cx="2388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Nov. 11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2936C-3D81-7D47-BCA8-B62D6B0798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97"/>
          <a:stretch/>
        </p:blipFill>
        <p:spPr>
          <a:xfrm>
            <a:off x="1354750" y="1160123"/>
            <a:ext cx="6434500" cy="421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4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B70984-1407-DF44-8DE4-1D3D54A0E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87" y="306021"/>
            <a:ext cx="7886700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Forecast: Precipitation (week 3 &amp;4)</a:t>
            </a:r>
          </a:p>
        </p:txBody>
      </p:sp>
      <p:sp>
        <p:nvSpPr>
          <p:cNvPr id="30" name="Donut 29">
            <a:extLst>
              <a:ext uri="{FF2B5EF4-FFF2-40B4-BE49-F238E27FC236}">
                <a16:creationId xmlns:a16="http://schemas.microsoft.com/office/drawing/2014/main" id="{46A3A6F2-EE36-7345-8A82-B96BDA51B2D4}"/>
              </a:ext>
            </a:extLst>
          </p:cNvPr>
          <p:cNvSpPr/>
          <p:nvPr/>
        </p:nvSpPr>
        <p:spPr>
          <a:xfrm>
            <a:off x="2166688" y="2473072"/>
            <a:ext cx="967532" cy="564334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</a:endParaRPr>
          </a:p>
        </p:txBody>
      </p:sp>
      <p:sp>
        <p:nvSpPr>
          <p:cNvPr id="32" name="Donut 31">
            <a:extLst>
              <a:ext uri="{FF2B5EF4-FFF2-40B4-BE49-F238E27FC236}">
                <a16:creationId xmlns:a16="http://schemas.microsoft.com/office/drawing/2014/main" id="{743E48FB-D608-BD72-FB0A-EF2A2B177777}"/>
              </a:ext>
            </a:extLst>
          </p:cNvPr>
          <p:cNvSpPr/>
          <p:nvPr/>
        </p:nvSpPr>
        <p:spPr>
          <a:xfrm rot="228673">
            <a:off x="4500463" y="2171802"/>
            <a:ext cx="670595" cy="36609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5" name="Donut 34">
            <a:extLst>
              <a:ext uri="{FF2B5EF4-FFF2-40B4-BE49-F238E27FC236}">
                <a16:creationId xmlns:a16="http://schemas.microsoft.com/office/drawing/2014/main" id="{69BE494F-3DAA-7800-144B-A2E7154B3C36}"/>
              </a:ext>
            </a:extLst>
          </p:cNvPr>
          <p:cNvSpPr/>
          <p:nvPr/>
        </p:nvSpPr>
        <p:spPr>
          <a:xfrm rot="1023724">
            <a:off x="3139505" y="2410374"/>
            <a:ext cx="950849" cy="253916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A5BEF5-95F5-D443-9DFD-DA254B67690B}"/>
              </a:ext>
            </a:extLst>
          </p:cNvPr>
          <p:cNvSpPr txBox="1"/>
          <p:nvPr/>
        </p:nvSpPr>
        <p:spPr>
          <a:xfrm>
            <a:off x="2389327" y="760071"/>
            <a:ext cx="2322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Week:3-4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( 26 Nov.-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Dec.).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41E4A7-E50B-9E40-8382-256E6948163D}"/>
              </a:ext>
            </a:extLst>
          </p:cNvPr>
          <p:cNvSpPr txBox="1"/>
          <p:nvPr/>
        </p:nvSpPr>
        <p:spPr>
          <a:xfrm>
            <a:off x="4907129" y="746971"/>
            <a:ext cx="2388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Nov. 11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Donut 18">
            <a:extLst>
              <a:ext uri="{FF2B5EF4-FFF2-40B4-BE49-F238E27FC236}">
                <a16:creationId xmlns:a16="http://schemas.microsoft.com/office/drawing/2014/main" id="{952D8C27-B317-DFFA-AEE7-43D686CD21E8}"/>
              </a:ext>
            </a:extLst>
          </p:cNvPr>
          <p:cNvSpPr/>
          <p:nvPr/>
        </p:nvSpPr>
        <p:spPr>
          <a:xfrm>
            <a:off x="5063170" y="2457550"/>
            <a:ext cx="795062" cy="521727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21" name="Donut 20">
            <a:extLst>
              <a:ext uri="{FF2B5EF4-FFF2-40B4-BE49-F238E27FC236}">
                <a16:creationId xmlns:a16="http://schemas.microsoft.com/office/drawing/2014/main" id="{7A192B7F-B9FB-8FDD-1764-E1B66800485C}"/>
              </a:ext>
            </a:extLst>
          </p:cNvPr>
          <p:cNvSpPr/>
          <p:nvPr/>
        </p:nvSpPr>
        <p:spPr>
          <a:xfrm rot="611931">
            <a:off x="3332938" y="2181775"/>
            <a:ext cx="950849" cy="253916"/>
          </a:xfrm>
          <a:prstGeom prst="donut">
            <a:avLst>
              <a:gd name="adj" fmla="val 256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862AA-8956-16CC-AEB6-F509E4D0D7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48"/>
          <a:stretch/>
        </p:blipFill>
        <p:spPr>
          <a:xfrm>
            <a:off x="1038580" y="1002122"/>
            <a:ext cx="7088611" cy="465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433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4E2A981-925C-264B-8A02-D0376BE3E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208" y="421982"/>
            <a:ext cx="8391525" cy="45377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dirty="0">
                <a:solidFill>
                  <a:srgbClr val="0432FF"/>
                </a:solidFill>
                <a:latin typeface="Songti TC" panose="02010600040101010101" pitchFamily="2" charset="-120"/>
                <a:ea typeface="Songti TC" panose="02010600040101010101" pitchFamily="2" charset="-120"/>
                <a:cs typeface="Times New Roman" panose="02020603050405020304" pitchFamily="18" charset="0"/>
              </a:rPr>
              <a:t>IRI Sub-seasonal Forecast : Near-Surface Temperature (week 2)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8614A-C08A-28FB-9108-56499C70E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47"/>
          <a:stretch/>
        </p:blipFill>
        <p:spPr>
          <a:xfrm>
            <a:off x="1246909" y="1328056"/>
            <a:ext cx="6650180" cy="4386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B14684-5D7C-337A-E5BC-72F8BB608650}"/>
              </a:ext>
            </a:extLst>
          </p:cNvPr>
          <p:cNvSpPr txBox="1"/>
          <p:nvPr/>
        </p:nvSpPr>
        <p:spPr>
          <a:xfrm>
            <a:off x="2257532" y="1030744"/>
            <a:ext cx="1793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Week:2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: ( 19-25 Nov.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7D02A-E615-5215-C7C0-3ACAE5A6DD72}"/>
              </a:ext>
            </a:extLst>
          </p:cNvPr>
          <p:cNvSpPr txBox="1"/>
          <p:nvPr/>
        </p:nvSpPr>
        <p:spPr>
          <a:xfrm>
            <a:off x="4775334" y="1026522"/>
            <a:ext cx="2388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 issue date: Nov. 11</a:t>
            </a:r>
            <a:r>
              <a:rPr lang="en-US" sz="1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4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52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400</Words>
  <Application>Microsoft Macintosh PowerPoint</Application>
  <PresentationFormat>On-screen Show (16:10)</PresentationFormat>
  <Paragraphs>49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Songti TC</vt:lpstr>
      <vt:lpstr>Arial</vt:lpstr>
      <vt:lpstr>Calibri</vt:lpstr>
      <vt:lpstr>Roboto</vt:lpstr>
      <vt:lpstr>Times New Roman</vt:lpstr>
      <vt:lpstr>Office Theme</vt:lpstr>
      <vt:lpstr>IRI Climate Briefing: Oct. 20, 2022  Sub-seasonal Update   </vt:lpstr>
      <vt:lpstr>Sub-seasonal climate drivers: State of Climate </vt:lpstr>
      <vt:lpstr>State of the climate: Cloudiness and circulation  </vt:lpstr>
      <vt:lpstr>State of the climate: Cloudiness and circulation  </vt:lpstr>
      <vt:lpstr>Current and Past evolution of the MJO Wheeler-Hendon Indices</vt:lpstr>
      <vt:lpstr>Forecast of MJO: Wheeler-Hendon Indices</vt:lpstr>
      <vt:lpstr>IRI Sub-seasonal Forecast: Precipitation (week 2)</vt:lpstr>
      <vt:lpstr>IRI Sub-seasonal Forecast: Precipitation (week 3 &amp;4)</vt:lpstr>
      <vt:lpstr>IRI Sub-seasonal Forecast : Near-Surface Temperature (week 2)</vt:lpstr>
      <vt:lpstr>IRI Sub-seasonal Forecast : Near-Surface Temperature (week 3-4)</vt:lpstr>
      <vt:lpstr>Summary </vt:lpstr>
      <vt:lpstr>PowerPoint Presentation</vt:lpstr>
    </vt:vector>
  </TitlesOfParts>
  <Company>The Earth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International Research Institute for Climate &amp; Society turns 25!</dc:title>
  <dc:creator>Sunghee KIm</dc:creator>
  <cp:lastModifiedBy>Microsoft Office User</cp:lastModifiedBy>
  <cp:revision>66</cp:revision>
  <dcterms:created xsi:type="dcterms:W3CDTF">2022-09-08T16:50:36Z</dcterms:created>
  <dcterms:modified xsi:type="dcterms:W3CDTF">2022-11-17T19:06:44Z</dcterms:modified>
</cp:coreProperties>
</file>