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2" r:id="rId2"/>
    <p:sldId id="304" r:id="rId3"/>
    <p:sldId id="292" r:id="rId4"/>
    <p:sldId id="257" r:id="rId5"/>
    <p:sldId id="258" r:id="rId6"/>
    <p:sldId id="259" r:id="rId7"/>
    <p:sldId id="307" r:id="rId8"/>
    <p:sldId id="260" r:id="rId9"/>
    <p:sldId id="261" r:id="rId10"/>
    <p:sldId id="262" r:id="rId11"/>
    <p:sldId id="308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93" r:id="rId32"/>
    <p:sldId id="286" r:id="rId33"/>
    <p:sldId id="312" r:id="rId34"/>
    <p:sldId id="296" r:id="rId35"/>
    <p:sldId id="295" r:id="rId36"/>
    <p:sldId id="313" r:id="rId37"/>
    <p:sldId id="285" r:id="rId38"/>
    <p:sldId id="314" r:id="rId39"/>
    <p:sldId id="284" r:id="rId40"/>
    <p:sldId id="315" r:id="rId41"/>
    <p:sldId id="310" r:id="rId42"/>
    <p:sldId id="311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18"/>
    <p:restoredTop sz="94643"/>
  </p:normalViewPr>
  <p:slideViewPr>
    <p:cSldViewPr snapToGrid="0" snapToObjects="1">
      <p:cViewPr varScale="1">
        <p:scale>
          <a:sx n="120" d="100"/>
          <a:sy n="120" d="100"/>
        </p:scale>
        <p:origin x="43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10/21/21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gif"/><Relationship Id="rId4" Type="http://schemas.openxmlformats.org/officeDocument/2006/relationships/image" Target="../media/image36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gif"/><Relationship Id="rId4" Type="http://schemas.openxmlformats.org/officeDocument/2006/relationships/image" Target="../media/image40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gi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RITemplate_may201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34400" cy="6400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1340A6-18F5-8441-9F13-6DA122362DC4}"/>
              </a:ext>
            </a:extLst>
          </p:cNvPr>
          <p:cNvSpPr txBox="1"/>
          <p:nvPr/>
        </p:nvSpPr>
        <p:spPr>
          <a:xfrm>
            <a:off x="318976" y="531628"/>
            <a:ext cx="7868093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Songti TC" panose="02010600040101010101" pitchFamily="2" charset="-120"/>
                <a:ea typeface="Songti TC" panose="02010600040101010101" pitchFamily="2" charset="-120"/>
              </a:rPr>
              <a:t>IRI Forecast Forum</a:t>
            </a:r>
          </a:p>
          <a:p>
            <a:r>
              <a:rPr lang="en-US" sz="4000" b="1" dirty="0">
                <a:latin typeface="Songti TC" panose="02010600040101010101" pitchFamily="2" charset="-120"/>
                <a:ea typeface="Songti TC" panose="02010600040101010101" pitchFamily="2" charset="-120"/>
              </a:rPr>
              <a:t>Oct 2021</a:t>
            </a:r>
          </a:p>
          <a:p>
            <a:endParaRPr lang="en-US" sz="4000" b="1" dirty="0"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endParaRPr lang="en-US" sz="4000" b="1" dirty="0"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r>
              <a:rPr lang="en-US" sz="2400" dirty="0">
                <a:latin typeface="Songti TC" panose="02010600040101010101" pitchFamily="2" charset="-120"/>
                <a:ea typeface="Songti TC" panose="02010600040101010101" pitchFamily="2" charset="-120"/>
              </a:rPr>
              <a:t>Ángel G. Muñoz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E3070E-B874-2045-A0B4-67ED71695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5609309"/>
            <a:ext cx="2819400" cy="876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67927C-9174-E645-BABD-E8C9E2A81F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" y="4971148"/>
            <a:ext cx="3067290" cy="63816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st_wind_5day_drup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914400"/>
            <a:ext cx="9023684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st_wind_5day_drup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914400"/>
            <a:ext cx="9023684" cy="4572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EBFA349-395F-F74C-BDC3-F067A183F6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6330" y="0"/>
            <a:ext cx="51313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648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at-last-yea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829675" cy="11430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kteq_xz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11" y="115973"/>
            <a:ext cx="4946073" cy="6400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9095043-F0D4-8F4C-B328-CBDA9891E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1987" y="495114"/>
            <a:ext cx="4410072" cy="564251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O_5Day_EQ_xz_Anom_Com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82880"/>
            <a:ext cx="5119332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wnd_sst_iso20_anom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945267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ino34.rescaling.NMM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80"/>
            <a:ext cx="8008112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801100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915400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ME_ensemble_tmpsfc_season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80"/>
            <a:ext cx="8285825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C74A52-9770-EA44-9FD2-3302520CFCA6}"/>
              </a:ext>
            </a:extLst>
          </p:cNvPr>
          <p:cNvSpPr txBox="1"/>
          <p:nvPr/>
        </p:nvSpPr>
        <p:spPr>
          <a:xfrm>
            <a:off x="786809" y="754912"/>
            <a:ext cx="7868093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Summary</a:t>
            </a:r>
          </a:p>
          <a:p>
            <a:endParaRPr lang="en-US" dirty="0"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endParaRPr lang="en-US" dirty="0"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Songti TC" panose="02010600040101010101" pitchFamily="2" charset="-120"/>
                <a:ea typeface="Songti TC" panose="02010600040101010101" pitchFamily="2" charset="-120"/>
              </a:rPr>
              <a:t>ENSO-neutral conditions are present, but </a:t>
            </a:r>
            <a:r>
              <a:rPr lang="en-US" b="1" dirty="0">
                <a:latin typeface="Songti TC" panose="02010600040101010101" pitchFamily="2" charset="-120"/>
                <a:ea typeface="Songti TC" panose="02010600040101010101" pitchFamily="2" charset="-120"/>
              </a:rPr>
              <a:t>equatorial sea-surface temperatures are below average</a:t>
            </a:r>
            <a:r>
              <a:rPr lang="en-US" dirty="0">
                <a:latin typeface="Songti TC" panose="02010600040101010101" pitchFamily="2" charset="-120"/>
                <a:ea typeface="Songti TC" panose="02010600040101010101" pitchFamily="2" charset="-120"/>
              </a:rPr>
              <a:t> across the central and east-central Pacific.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Songti TC" panose="02010600040101010101" pitchFamily="2" charset="-120"/>
                <a:ea typeface="Songti TC" panose="02010600040101010101" pitchFamily="2" charset="-120"/>
              </a:rPr>
              <a:t>Transition from ENSO-neutral to </a:t>
            </a:r>
            <a:r>
              <a:rPr lang="en-US" b="1" dirty="0">
                <a:latin typeface="Songti TC" panose="02010600040101010101" pitchFamily="2" charset="-120"/>
                <a:ea typeface="Songti TC" panose="02010600040101010101" pitchFamily="2" charset="-120"/>
              </a:rPr>
              <a:t>La Niña conditions is favored in the next couple of months, with 60-65% chances of La Niña during NH winter 2021-22.</a:t>
            </a:r>
            <a:endParaRPr lang="en-US" dirty="0"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Songti TC" panose="02010600040101010101" pitchFamily="2" charset="-120"/>
                <a:ea typeface="Songti TC" panose="02010600040101010101" pitchFamily="2" charset="-120"/>
              </a:rPr>
              <a:t>A large majority of the model forecasts predict Pacific SSTs to be below-normal </a:t>
            </a:r>
            <a:r>
              <a:rPr lang="en-US" dirty="0">
                <a:latin typeface="Songti TC" panose="02010600040101010101" pitchFamily="2" charset="-120"/>
                <a:ea typeface="Songti TC" panose="02010600040101010101" pitchFamily="2" charset="-120"/>
              </a:rPr>
              <a:t>through boreal fall and at least beginning of winter.</a:t>
            </a:r>
          </a:p>
          <a:p>
            <a:endParaRPr lang="en-US" dirty="0"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Songti TC" panose="02010600040101010101" pitchFamily="2" charset="-120"/>
                <a:ea typeface="Songti TC" panose="02010600040101010101" pitchFamily="2" charset="-120"/>
              </a:rPr>
              <a:t>The RMM index shows a fairly stationary enhanced MJO envelope over the Maritime Continent (phases 4-5)</a:t>
            </a:r>
            <a:r>
              <a:rPr lang="en-US" dirty="0">
                <a:latin typeface="Songti TC" panose="02010600040101010101" pitchFamily="2" charset="-120"/>
                <a:ea typeface="Songti TC" panose="02010600040101010101" pitchFamily="2" charset="-120"/>
              </a:rPr>
              <a:t>, and it is expected to weaken during the rest of Oct 2021.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9600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ME_ensemble_tmpsfc_seas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80"/>
            <a:ext cx="8285825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ME_ensemble_tmpsfc_season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80"/>
            <a:ext cx="8285825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ME_ensemble_tmpsfc_season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80"/>
            <a:ext cx="8285825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DJ22_World_pc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11379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JF22_World_pc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FM22_World_pc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MA22_World_pc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DJ22_World_tm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JF22_World_tm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FM22_World_tm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6CE4A2-F72D-4341-9635-2FAA1F355F30}"/>
              </a:ext>
            </a:extLst>
          </p:cNvPr>
          <p:cNvSpPr txBox="1"/>
          <p:nvPr/>
        </p:nvSpPr>
        <p:spPr>
          <a:xfrm>
            <a:off x="637953" y="2798058"/>
            <a:ext cx="786809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Seasonal Timescale</a:t>
            </a:r>
            <a:endParaRPr lang="en-US" dirty="0"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7160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MA22_World_tm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6CE4A2-F72D-4341-9635-2FAA1F355F30}"/>
              </a:ext>
            </a:extLst>
          </p:cNvPr>
          <p:cNvSpPr txBox="1"/>
          <p:nvPr/>
        </p:nvSpPr>
        <p:spPr>
          <a:xfrm>
            <a:off x="637953" y="2798058"/>
            <a:ext cx="786809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Subseasonal Timescale</a:t>
            </a:r>
            <a:endParaRPr lang="en-US" dirty="0"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3826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A633C2-43F4-A447-9B2F-3F9C06290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028" y="-66908"/>
            <a:ext cx="3612996" cy="36129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B9AD88-DBC1-E84E-B04D-620368B03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8483" y="3282641"/>
            <a:ext cx="3546087" cy="35460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5199DC-F485-7A4C-9F70-15BF4EB885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667" y="3370456"/>
            <a:ext cx="3429000" cy="3429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C9C23B-C763-DC45-BF73-B19B93AA9E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667" y="0"/>
            <a:ext cx="3546088" cy="354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1113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7E6AB4-8C47-CB4B-B157-74223DB08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667" y="-37278"/>
            <a:ext cx="3429000" cy="3429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40E12B-FA9A-8945-ABB9-262AD50B08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5518" y="-228596"/>
            <a:ext cx="3599052" cy="35990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CC87F0-5E7F-ED49-9320-63665E91BD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5517" y="3258947"/>
            <a:ext cx="3599053" cy="35990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75C3BF-F965-1248-964C-1E6C2A1921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3455484"/>
            <a:ext cx="3402516" cy="340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8720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F00A7E-BDFD-ED41-92D8-BA7B415B2D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80" y="571057"/>
            <a:ext cx="4548520" cy="60646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BA4D1B5-D1FD-5848-9E93-EF70CEDDF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123" y="571057"/>
            <a:ext cx="4623500" cy="616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6206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421B1B-C988-2048-A33D-6509AD7F8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5" y="0"/>
            <a:ext cx="91078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5600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BF51AC-9279-A746-8408-6F7C1A25FA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5" y="0"/>
            <a:ext cx="91078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5201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323455E-0038-4B47-89B3-5591C10D2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147217" y="3074432"/>
            <a:ext cx="6126863" cy="55161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6F86618-C7DD-844E-B6FC-6EBB27C98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2322" y="0"/>
            <a:ext cx="6032810" cy="34473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41B1E0-B78E-E94B-9421-A51FFD6478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2322" y="3429000"/>
            <a:ext cx="6032810" cy="344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4640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323455E-0038-4B47-89B3-5591C10D2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147217" y="3074432"/>
            <a:ext cx="6126863" cy="5516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F59E6E-301E-6B4E-8723-ED1EAAB65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964" y="0"/>
            <a:ext cx="5972167" cy="33492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A23507-E1DF-694B-A848-D54CD0D4CA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1721" y="3429000"/>
            <a:ext cx="6063410" cy="346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0962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9352090-65DB-7B4D-AF09-369553718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288764" y="2907268"/>
            <a:ext cx="5792179" cy="5573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6BE1BC6-EB64-E442-A391-EBBE4551D6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8058" y="0"/>
            <a:ext cx="5721815" cy="32185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A5420E-CFA9-EC47-A505-DD7FDCA86F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8058" y="3306336"/>
            <a:ext cx="5721815" cy="321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958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st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1828800"/>
            <a:ext cx="8303741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9352090-65DB-7B4D-AF09-369553718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288764" y="2907268"/>
            <a:ext cx="5792179" cy="5573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756802-CCF1-3D4B-90D2-139E287F0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054" y="0"/>
            <a:ext cx="5877931" cy="33063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4BDB54-CC6A-A04A-BA9B-34994BC491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3053" y="3337844"/>
            <a:ext cx="5877931" cy="330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266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C74A52-9770-EA44-9FD2-3302520CFCA6}"/>
              </a:ext>
            </a:extLst>
          </p:cNvPr>
          <p:cNvSpPr txBox="1"/>
          <p:nvPr/>
        </p:nvSpPr>
        <p:spPr>
          <a:xfrm>
            <a:off x="786809" y="754912"/>
            <a:ext cx="7868093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Summary</a:t>
            </a:r>
          </a:p>
          <a:p>
            <a:endParaRPr lang="en-US" dirty="0"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endParaRPr lang="en-US" dirty="0"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Songti TC" panose="02010600040101010101" pitchFamily="2" charset="-120"/>
                <a:ea typeface="Songti TC" panose="02010600040101010101" pitchFamily="2" charset="-120"/>
              </a:rPr>
              <a:t>ENSO-neutral conditions are present, but </a:t>
            </a:r>
            <a:r>
              <a:rPr lang="en-US" b="1" dirty="0">
                <a:latin typeface="Songti TC" panose="02010600040101010101" pitchFamily="2" charset="-120"/>
                <a:ea typeface="Songti TC" panose="02010600040101010101" pitchFamily="2" charset="-120"/>
              </a:rPr>
              <a:t>equatorial sea-surface temperatures are below average</a:t>
            </a:r>
            <a:r>
              <a:rPr lang="en-US" dirty="0">
                <a:latin typeface="Songti TC" panose="02010600040101010101" pitchFamily="2" charset="-120"/>
                <a:ea typeface="Songti TC" panose="02010600040101010101" pitchFamily="2" charset="-120"/>
              </a:rPr>
              <a:t> across the central and east-central Pacific.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Songti TC" panose="02010600040101010101" pitchFamily="2" charset="-120"/>
                <a:ea typeface="Songti TC" panose="02010600040101010101" pitchFamily="2" charset="-120"/>
              </a:rPr>
              <a:t>Transition from ENSO-neutral to </a:t>
            </a:r>
            <a:r>
              <a:rPr lang="en-US" b="1" dirty="0">
                <a:latin typeface="Songti TC" panose="02010600040101010101" pitchFamily="2" charset="-120"/>
                <a:ea typeface="Songti TC" panose="02010600040101010101" pitchFamily="2" charset="-120"/>
              </a:rPr>
              <a:t>La Niña conditions is favored in the next couple of months, with 60-65% chances of La Niña during NH winter 2021-22.</a:t>
            </a:r>
            <a:endParaRPr lang="en-US" dirty="0"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Songti TC" panose="02010600040101010101" pitchFamily="2" charset="-120"/>
                <a:ea typeface="Songti TC" panose="02010600040101010101" pitchFamily="2" charset="-120"/>
              </a:rPr>
              <a:t>A large majority of the model forecasts predict Pacific SSTs to be below-normal </a:t>
            </a:r>
            <a:r>
              <a:rPr lang="en-US" dirty="0">
                <a:latin typeface="Songti TC" panose="02010600040101010101" pitchFamily="2" charset="-120"/>
                <a:ea typeface="Songti TC" panose="02010600040101010101" pitchFamily="2" charset="-120"/>
              </a:rPr>
              <a:t>through boreal fall and at least beginning of winter.</a:t>
            </a:r>
          </a:p>
          <a:p>
            <a:endParaRPr lang="en-US" dirty="0"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Songti TC" panose="02010600040101010101" pitchFamily="2" charset="-120"/>
                <a:ea typeface="Songti TC" panose="02010600040101010101" pitchFamily="2" charset="-120"/>
              </a:rPr>
              <a:t>The RMM index shows a fairly stationary enhanced MJO envelope over the Maritime Continent (phases 4-5)</a:t>
            </a:r>
            <a:r>
              <a:rPr lang="en-US" dirty="0">
                <a:latin typeface="Songti TC" panose="02010600040101010101" pitchFamily="2" charset="-120"/>
                <a:ea typeface="Songti TC" panose="02010600040101010101" pitchFamily="2" charset="-120"/>
              </a:rPr>
              <a:t>, and it is expected to weaken during the rest of Oct 2021.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857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RITemplate_may201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34400" cy="6400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1340A6-18F5-8441-9F13-6DA122362DC4}"/>
              </a:ext>
            </a:extLst>
          </p:cNvPr>
          <p:cNvSpPr txBox="1"/>
          <p:nvPr/>
        </p:nvSpPr>
        <p:spPr>
          <a:xfrm>
            <a:off x="318976" y="531628"/>
            <a:ext cx="7868093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Songti TC" panose="02010600040101010101" pitchFamily="2" charset="-120"/>
                <a:ea typeface="Songti TC" panose="02010600040101010101" pitchFamily="2" charset="-120"/>
              </a:rPr>
              <a:t>IRI Forecast Forum</a:t>
            </a:r>
          </a:p>
          <a:p>
            <a:r>
              <a:rPr lang="en-US" sz="4000" b="1" dirty="0">
                <a:latin typeface="Songti TC" panose="02010600040101010101" pitchFamily="2" charset="-120"/>
                <a:ea typeface="Songti TC" panose="02010600040101010101" pitchFamily="2" charset="-120"/>
              </a:rPr>
              <a:t>Oct 2021</a:t>
            </a:r>
          </a:p>
          <a:p>
            <a:endParaRPr lang="en-US" sz="4000" b="1" dirty="0"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endParaRPr lang="en-US" sz="4000" b="1" dirty="0"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r>
              <a:rPr lang="en-US" sz="2400" dirty="0">
                <a:latin typeface="Songti TC" panose="02010600040101010101" pitchFamily="2" charset="-120"/>
                <a:ea typeface="Songti TC" panose="02010600040101010101" pitchFamily="2" charset="-120"/>
              </a:rPr>
              <a:t>Ángel G. Muñoz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E3070E-B874-2045-A0B4-67ED71695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485" y="5707380"/>
            <a:ext cx="2819400" cy="876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67927C-9174-E645-BABD-E8C9E2A81F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970" y="5826449"/>
            <a:ext cx="3067290" cy="63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9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sta_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457200"/>
            <a:ext cx="5183765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_seaso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229600" cy="3200400"/>
          </a:xfrm>
          <a:prstGeom prst="rect">
            <a:avLst/>
          </a:prstGeom>
        </p:spPr>
      </p:pic>
      <p:pic>
        <p:nvPicPr>
          <p:cNvPr id="3" name="Picture 2" descr="pr_anom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3383280"/>
            <a:ext cx="8229600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_seaso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229600" cy="3200400"/>
          </a:xfrm>
          <a:prstGeom prst="rect">
            <a:avLst/>
          </a:prstGeom>
        </p:spPr>
      </p:pic>
      <p:pic>
        <p:nvPicPr>
          <p:cNvPr id="3" name="Picture 2" descr="pr_anom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3383280"/>
            <a:ext cx="8229600" cy="3200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5CEFDC-93F3-4346-B2AC-31599C3F70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1902460"/>
            <a:ext cx="6400800" cy="2413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BAB32B-C2EC-1645-81BF-FA8324EBF6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7520" y="6146800"/>
            <a:ext cx="57658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205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i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182880"/>
            <a:ext cx="8495071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lra_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82880"/>
            <a:ext cx="5914037" cy="7772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11537</TotalTime>
  <Words>226</Words>
  <Application>Microsoft Macintosh PowerPoint</Application>
  <PresentationFormat>On-screen Show (4:3)</PresentationFormat>
  <Paragraphs>32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Songti TC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>generated using python-pptx</dc:description>
  <cp:lastModifiedBy>Ángel G. Muñoz</cp:lastModifiedBy>
  <cp:revision>11</cp:revision>
  <dcterms:created xsi:type="dcterms:W3CDTF">2013-01-27T09:14:16Z</dcterms:created>
  <dcterms:modified xsi:type="dcterms:W3CDTF">2021-10-25T12:55:38Z</dcterms:modified>
  <cp:category/>
</cp:coreProperties>
</file>