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27" r:id="rId3"/>
    <p:sldId id="4029" r:id="rId4"/>
    <p:sldId id="4038" r:id="rId5"/>
    <p:sldId id="4039" r:id="rId6"/>
    <p:sldId id="4019" r:id="rId7"/>
    <p:sldId id="291" r:id="rId8"/>
    <p:sldId id="4042" r:id="rId9"/>
    <p:sldId id="4021" r:id="rId10"/>
    <p:sldId id="4033" r:id="rId11"/>
    <p:sldId id="4037" r:id="rId12"/>
    <p:sldId id="4024" r:id="rId13"/>
    <p:sldId id="4031" r:id="rId14"/>
    <p:sldId id="4034" r:id="rId15"/>
    <p:sldId id="306" r:id="rId16"/>
    <p:sldId id="258" r:id="rId17"/>
    <p:sldId id="4041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/>
    <p:restoredTop sz="94780"/>
  </p:normalViewPr>
  <p:slideViewPr>
    <p:cSldViewPr snapToGrid="0" snapToObjects="1">
      <p:cViewPr varScale="1">
        <p:scale>
          <a:sx n="82" d="100"/>
          <a:sy n="82" d="100"/>
        </p:scale>
        <p:origin x="176" y="1288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May. 18, 2023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2 )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987F20-0D4B-F83E-95C8-886C35B514FB}"/>
              </a:ext>
            </a:extLst>
          </p:cNvPr>
          <p:cNvSpPr txBox="1"/>
          <p:nvPr/>
        </p:nvSpPr>
        <p:spPr>
          <a:xfrm>
            <a:off x="4842256" y="758236"/>
            <a:ext cx="2500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B43C17-F2DB-A34F-1DA1-ED1F9216E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572006" y="4414798"/>
            <a:ext cx="6540500" cy="749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D0E89-EFA1-10E1-48EE-69F23B4E7CDB}"/>
              </a:ext>
            </a:extLst>
          </p:cNvPr>
          <p:cNvSpPr txBox="1"/>
          <p:nvPr/>
        </p:nvSpPr>
        <p:spPr>
          <a:xfrm>
            <a:off x="2257532" y="760567"/>
            <a:ext cx="2401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May.-2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June.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F2E20-23F5-0164-6CD6-F07810DC1459}"/>
              </a:ext>
            </a:extLst>
          </p:cNvPr>
          <p:cNvSpPr txBox="1"/>
          <p:nvPr/>
        </p:nvSpPr>
        <p:spPr>
          <a:xfrm>
            <a:off x="225806" y="5164651"/>
            <a:ext cx="891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eastern tropical Pacific Ocean and Sahel African region</a:t>
            </a: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conditions are also likely over north west Pacific Ocean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EE017-1AF3-BEDB-6F9F-636AE69FE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17" y="1034342"/>
            <a:ext cx="5944171" cy="34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0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3+4 )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48591-2A28-9CA4-C41D-E1EA44BF1C55}"/>
              </a:ext>
            </a:extLst>
          </p:cNvPr>
          <p:cNvSpPr txBox="1"/>
          <p:nvPr/>
        </p:nvSpPr>
        <p:spPr>
          <a:xfrm>
            <a:off x="4844322" y="705253"/>
            <a:ext cx="2545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B95197-0253-F13A-8CCF-AAB880EDE2F4}"/>
              </a:ext>
            </a:extLst>
          </p:cNvPr>
          <p:cNvSpPr txBox="1"/>
          <p:nvPr/>
        </p:nvSpPr>
        <p:spPr>
          <a:xfrm>
            <a:off x="2275217" y="713600"/>
            <a:ext cx="2238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June.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0879D-CA21-884E-F37D-2EDE6DCBD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301750" y="4259894"/>
            <a:ext cx="6540500" cy="749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0B9D3B-F43F-5807-26C5-57320EBEB8DB}"/>
              </a:ext>
            </a:extLst>
          </p:cNvPr>
          <p:cNvSpPr txBox="1"/>
          <p:nvPr/>
        </p:nvSpPr>
        <p:spPr>
          <a:xfrm>
            <a:off x="385225" y="4885681"/>
            <a:ext cx="8918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rainfall is likely over western Australia and central India which suggest delay in monsoon onset.</a:t>
            </a:r>
          </a:p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West Africa region will be receiving likely above  normal precipitation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7D4F7-DF69-20B4-FCAC-F039D999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56" y="938335"/>
            <a:ext cx="5838076" cy="334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B7F214-2343-EFF5-A4EA-DBD3D769B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500579" y="3963639"/>
            <a:ext cx="6214798" cy="824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750555-BD55-DC31-E1A5-55EF6DDD915E}"/>
              </a:ext>
            </a:extLst>
          </p:cNvPr>
          <p:cNvSpPr txBox="1"/>
          <p:nvPr/>
        </p:nvSpPr>
        <p:spPr>
          <a:xfrm>
            <a:off x="2257532" y="760527"/>
            <a:ext cx="2120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E72249-8B34-09E8-247F-58BE7A8B1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482" y="899750"/>
            <a:ext cx="5381518" cy="30194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D6DFA5-F2DD-F852-28F9-F8C8EEAB871A}"/>
              </a:ext>
            </a:extLst>
          </p:cNvPr>
          <p:cNvSpPr txBox="1"/>
          <p:nvPr/>
        </p:nvSpPr>
        <p:spPr>
          <a:xfrm>
            <a:off x="4842256" y="750066"/>
            <a:ext cx="245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058BA0-C650-6501-A825-2714096245B7}"/>
              </a:ext>
            </a:extLst>
          </p:cNvPr>
          <p:cNvSpPr txBox="1"/>
          <p:nvPr/>
        </p:nvSpPr>
        <p:spPr>
          <a:xfrm>
            <a:off x="474208" y="4672546"/>
            <a:ext cx="9263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is likely over larger region of Africa except north-west African regions </a:t>
            </a: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Northwest North America and larger parts of south America also  experience warm temperatures</a:t>
            </a:r>
          </a:p>
        </p:txBody>
      </p:sp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66ADE9-7FBE-DBAC-2BDE-274F59783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551368" y="4078300"/>
            <a:ext cx="6214798" cy="824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1C659-0DDC-6ABE-D856-7358851F689E}"/>
              </a:ext>
            </a:extLst>
          </p:cNvPr>
          <p:cNvSpPr txBox="1"/>
          <p:nvPr/>
        </p:nvSpPr>
        <p:spPr>
          <a:xfrm>
            <a:off x="4842256" y="758236"/>
            <a:ext cx="2500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06653-A916-B553-0DAA-A958E8175F47}"/>
              </a:ext>
            </a:extLst>
          </p:cNvPr>
          <p:cNvSpPr txBox="1"/>
          <p:nvPr/>
        </p:nvSpPr>
        <p:spPr>
          <a:xfrm>
            <a:off x="2257532" y="760567"/>
            <a:ext cx="2401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( 27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May.-2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June.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3CF0C-380A-928E-0490-59F235172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85" y="912124"/>
            <a:ext cx="5467829" cy="31661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BE57ED-8018-B499-7D75-6FBB24C54C36}"/>
              </a:ext>
            </a:extLst>
          </p:cNvPr>
          <p:cNvSpPr txBox="1"/>
          <p:nvPr/>
        </p:nvSpPr>
        <p:spPr>
          <a:xfrm>
            <a:off x="1924852" y="4846769"/>
            <a:ext cx="5467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conditions likely to persist similar to week 1 forecast</a:t>
            </a:r>
          </a:p>
        </p:txBody>
      </p:sp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635619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3+4)</a:t>
            </a: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CDC18-F991-B4DD-3F74-C65E87ED2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47"/>
          <a:stretch/>
        </p:blipFill>
        <p:spPr>
          <a:xfrm>
            <a:off x="1468372" y="4635500"/>
            <a:ext cx="6214798" cy="824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322AA-94F2-4F0E-EA83-1D04F40E16F9}"/>
              </a:ext>
            </a:extLst>
          </p:cNvPr>
          <p:cNvSpPr txBox="1"/>
          <p:nvPr/>
        </p:nvSpPr>
        <p:spPr>
          <a:xfrm>
            <a:off x="4844322" y="705253"/>
            <a:ext cx="2545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59780-4238-48A3-E877-CB7258AE3434}"/>
              </a:ext>
            </a:extLst>
          </p:cNvPr>
          <p:cNvSpPr txBox="1"/>
          <p:nvPr/>
        </p:nvSpPr>
        <p:spPr>
          <a:xfrm>
            <a:off x="2275217" y="713600"/>
            <a:ext cx="2238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( 3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rd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-16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June.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8EA50A-886C-0373-2B01-C66E1003E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541" y="977567"/>
            <a:ext cx="6261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05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33"/>
            <a:ext cx="8229600" cy="95250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54133"/>
            <a:ext cx="8686800" cy="4359234"/>
          </a:xfrm>
        </p:spPr>
        <p:txBody>
          <a:bodyPr>
            <a:normAutofit/>
          </a:bodyPr>
          <a:lstStyle/>
          <a:p>
            <a:r>
              <a:rPr lang="en-US" sz="18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El Niño : getting stronger by episodic forcing from MJO </a:t>
            </a:r>
          </a:p>
          <a:p>
            <a:pPr marL="0" indent="0">
              <a:buNone/>
            </a:pPr>
            <a:endParaRPr lang="en-US" sz="18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active state, is likely in west  Pacific</a:t>
            </a:r>
          </a:p>
          <a:p>
            <a:pPr marL="0" indent="0">
              <a:buNone/>
            </a:pPr>
            <a:endParaRPr lang="en-US" sz="18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Another episode of MJO likely to be active in the west Pacific by the next week it will propagates slowly across the western Pacific through late May and early June. </a:t>
            </a:r>
          </a:p>
          <a:p>
            <a:pPr marL="0" indent="0">
              <a:buNone/>
            </a:pPr>
            <a:endParaRPr lang="en-US" sz="18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impacts, through its teleconnection are expect during coming weeks.</a:t>
            </a:r>
          </a:p>
          <a:p>
            <a:endParaRPr lang="en-US" sz="18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Indian monsoon is starting with a break and </a:t>
            </a:r>
            <a:r>
              <a:rPr lang="en-US" sz="1800" dirty="0" err="1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delyed</a:t>
            </a:r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monsoon onset is likely </a:t>
            </a:r>
          </a:p>
          <a:p>
            <a:endParaRPr lang="en-US" sz="18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West African monsoon region is likely to receive rainfall in the start of the season</a:t>
            </a:r>
          </a:p>
          <a:p>
            <a:pPr marL="0" indent="0">
              <a:buNone/>
            </a:pPr>
            <a:endParaRPr lang="en-US" sz="18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5E254-FE41-F999-A5BA-BD3CFFE7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91" y="767138"/>
            <a:ext cx="2931459" cy="38031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61B09-6588-BABC-2C70-B573B2419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73"/>
            <a:ext cx="2931459" cy="3781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A5452-354A-46F0-4304-239DE2F15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32" y="789273"/>
            <a:ext cx="2983423" cy="3781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BEF52E-9836-5D45-4100-CBFB346A6334}"/>
              </a:ext>
            </a:extLst>
          </p:cNvPr>
          <p:cNvSpPr txBox="1"/>
          <p:nvPr/>
        </p:nvSpPr>
        <p:spPr>
          <a:xfrm>
            <a:off x="517065" y="581768"/>
            <a:ext cx="2086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( 22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-28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BF541C-1D91-BF2F-9D39-D8BDA67C25E9}"/>
              </a:ext>
            </a:extLst>
          </p:cNvPr>
          <p:cNvSpPr txBox="1"/>
          <p:nvPr/>
        </p:nvSpPr>
        <p:spPr>
          <a:xfrm>
            <a:off x="1560556" y="355608"/>
            <a:ext cx="556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IRI-Sub-seasonal  probabilistic rainfall forecast (issue date: Apr. 21</a:t>
            </a:r>
            <a:r>
              <a:rPr lang="en-US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14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C311D9-5887-9661-C7F1-C8FB1E339FCB}"/>
              </a:ext>
            </a:extLst>
          </p:cNvPr>
          <p:cNvSpPr txBox="1"/>
          <p:nvPr/>
        </p:nvSpPr>
        <p:spPr>
          <a:xfrm>
            <a:off x="3246296" y="587739"/>
            <a:ext cx="2304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Apr.-5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F208B-66F1-3093-79CC-979C3B60F3AF}"/>
              </a:ext>
            </a:extLst>
          </p:cNvPr>
          <p:cNvSpPr txBox="1"/>
          <p:nvPr/>
        </p:nvSpPr>
        <p:spPr>
          <a:xfrm>
            <a:off x="5980982" y="578588"/>
            <a:ext cx="2469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May.-19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Mar.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4123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0995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E2067-342C-BEAA-31DB-4F52817953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5"/>
          <a:stretch/>
        </p:blipFill>
        <p:spPr>
          <a:xfrm>
            <a:off x="85583" y="818036"/>
            <a:ext cx="4486417" cy="4480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50084-3A9E-1DB1-3CEF-218EF7087E78}"/>
              </a:ext>
            </a:extLst>
          </p:cNvPr>
          <p:cNvSpPr txBox="1"/>
          <p:nvPr/>
        </p:nvSpPr>
        <p:spPr>
          <a:xfrm>
            <a:off x="768061" y="181096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4F94E1-2E9E-2358-5E45-AA2B02153BCD}"/>
              </a:ext>
            </a:extLst>
          </p:cNvPr>
          <p:cNvSpPr txBox="1"/>
          <p:nvPr/>
        </p:nvSpPr>
        <p:spPr>
          <a:xfrm>
            <a:off x="1618888" y="297502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9FF77C-F7E4-70E6-021D-8CE5465FEB6A}"/>
              </a:ext>
            </a:extLst>
          </p:cNvPr>
          <p:cNvSpPr txBox="1"/>
          <p:nvPr/>
        </p:nvSpPr>
        <p:spPr>
          <a:xfrm>
            <a:off x="3027427" y="22256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4221338" y="1243988"/>
            <a:ext cx="429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MJO is in  active  state since late February and, currently it is in the west Pacific Ocean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49855-8F33-9CAB-51C3-77C9905DBDE3}"/>
              </a:ext>
            </a:extLst>
          </p:cNvPr>
          <p:cNvSpPr txBox="1"/>
          <p:nvPr/>
        </p:nvSpPr>
        <p:spPr>
          <a:xfrm>
            <a:off x="4316952" y="2245456"/>
            <a:ext cx="4294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These multiple MJO events  and subsequent Oceanic Kelvin waves enforcing El Niño to become stronger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D0F72C-C4D1-A99F-2132-C9C344EEC6A4}"/>
              </a:ext>
            </a:extLst>
          </p:cNvPr>
          <p:cNvSpPr txBox="1"/>
          <p:nvPr/>
        </p:nvSpPr>
        <p:spPr>
          <a:xfrm>
            <a:off x="4241708" y="3405493"/>
            <a:ext cx="429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May be the reason behind confident El Niño forecast by dynamical models </a:t>
            </a:r>
          </a:p>
        </p:txBody>
      </p:sp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5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FE7997-5B0B-1BE8-F7EA-F90C0BB4A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91151"/>
            <a:ext cx="3505200" cy="417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wave propagation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340051" y="4925932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MJO is moved through the Indian Ocean and Maritime Continent 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since</a:t>
            </a:r>
            <a:r>
              <a:rPr lang="en-US" sz="16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mid April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024D29-4AF2-B682-AA2E-2FC45963A36B}"/>
              </a:ext>
            </a:extLst>
          </p:cNvPr>
          <p:cNvSpPr txBox="1"/>
          <p:nvPr/>
        </p:nvSpPr>
        <p:spPr>
          <a:xfrm>
            <a:off x="4658833" y="4925932"/>
            <a:ext cx="4357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However, convective phase is disrupted by Kelvin </a:t>
            </a:r>
          </a:p>
          <a:p>
            <a:r>
              <a:rPr lang="en-US" sz="1600" b="0" i="0" dirty="0">
                <a:solidFill>
                  <a:srgbClr val="0432FF"/>
                </a:solidFill>
                <a:effectLst/>
                <a:latin typeface="Songti TC" panose="02010600040101010101" pitchFamily="2" charset="-120"/>
                <a:ea typeface="Songti TC" panose="02010600040101010101" pitchFamily="2" charset="-120"/>
              </a:rPr>
              <a:t>And Rossby waves moving across the Pacific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.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2285153A-612F-FACA-51CB-2B5669056D54}"/>
              </a:ext>
            </a:extLst>
          </p:cNvPr>
          <p:cNvSpPr/>
          <p:nvPr/>
        </p:nvSpPr>
        <p:spPr>
          <a:xfrm>
            <a:off x="851689" y="1345915"/>
            <a:ext cx="554804" cy="369869"/>
          </a:xfrm>
          <a:prstGeom prst="donut">
            <a:avLst>
              <a:gd name="adj" fmla="val 3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938274-3BFC-C5A7-45C2-FCC6951436E0}"/>
              </a:ext>
            </a:extLst>
          </p:cNvPr>
          <p:cNvSpPr/>
          <p:nvPr/>
        </p:nvSpPr>
        <p:spPr>
          <a:xfrm>
            <a:off x="1086281" y="2720937"/>
            <a:ext cx="554804" cy="369869"/>
          </a:xfrm>
          <a:prstGeom prst="donut">
            <a:avLst>
              <a:gd name="adj" fmla="val 3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1EA3E2A2-E9FA-96D5-03D6-C91ED9DFEDBB}"/>
              </a:ext>
            </a:extLst>
          </p:cNvPr>
          <p:cNvSpPr/>
          <p:nvPr/>
        </p:nvSpPr>
        <p:spPr>
          <a:xfrm>
            <a:off x="1373953" y="4107949"/>
            <a:ext cx="675703" cy="369869"/>
          </a:xfrm>
          <a:prstGeom prst="donut">
            <a:avLst>
              <a:gd name="adj" fmla="val 3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E14C617-4776-BBF3-305A-DCAD68BEF23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8"/>
          <a:stretch>
            <a:fillRect/>
          </a:stretch>
        </p:blipFill>
        <p:spPr bwMode="auto">
          <a:xfrm>
            <a:off x="4658833" y="677849"/>
            <a:ext cx="3633478" cy="39857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CBBF2B-2CE2-8E2F-80F1-95E3C47C8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55" y="634669"/>
            <a:ext cx="5311506" cy="419001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 Circulation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4ACBA-FFCD-228E-529C-B6C0AA316616}"/>
              </a:ext>
            </a:extLst>
          </p:cNvPr>
          <p:cNvSpPr txBox="1"/>
          <p:nvPr/>
        </p:nvSpPr>
        <p:spPr>
          <a:xfrm>
            <a:off x="628650" y="4950319"/>
            <a:ext cx="8298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Easterly winds  over the central Pacific is become weak due to current MJO activity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750F2FD2-A304-DE0A-2A44-29BB69A19B47}"/>
              </a:ext>
            </a:extLst>
          </p:cNvPr>
          <p:cNvSpPr/>
          <p:nvPr/>
        </p:nvSpPr>
        <p:spPr>
          <a:xfrm>
            <a:off x="3634077" y="3310225"/>
            <a:ext cx="1875845" cy="453774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41E2B607-0E1E-9FA1-B42A-3618385C5A8B}"/>
              </a:ext>
            </a:extLst>
          </p:cNvPr>
          <p:cNvSpPr/>
          <p:nvPr/>
        </p:nvSpPr>
        <p:spPr>
          <a:xfrm>
            <a:off x="3634076" y="1357278"/>
            <a:ext cx="1875845" cy="453774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7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2B6BA-3362-DEFB-5C19-C7380942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951" y="1196324"/>
            <a:ext cx="6914702" cy="32918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89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:Global IR (14-17 May)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64EEAB1B-7570-FABC-B3B3-470E346523FC}"/>
              </a:ext>
            </a:extLst>
          </p:cNvPr>
          <p:cNvSpPr/>
          <p:nvPr/>
        </p:nvSpPr>
        <p:spPr>
          <a:xfrm>
            <a:off x="3835637" y="2607738"/>
            <a:ext cx="653143" cy="659608"/>
          </a:xfrm>
          <a:prstGeom prst="frame">
            <a:avLst>
              <a:gd name="adj1" fmla="val 57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1089C-F148-3819-11D2-6C0F5AAD422A}"/>
              </a:ext>
            </a:extLst>
          </p:cNvPr>
          <p:cNvSpPr txBox="1"/>
          <p:nvPr/>
        </p:nvSpPr>
        <p:spPr>
          <a:xfrm>
            <a:off x="628650" y="4950319"/>
            <a:ext cx="8298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scale cloudiness is rejuvenated recently in the western Pacific after destructive interference with high frequency waves </a:t>
            </a:r>
          </a:p>
        </p:txBody>
      </p:sp>
    </p:spTree>
    <p:extLst>
      <p:ext uri="{BB962C8B-B14F-4D97-AF65-F5344CB8AC3E}">
        <p14:creationId xmlns:p14="http://schemas.microsoft.com/office/powerpoint/2010/main" val="40112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82" y="149267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 : Upper Ocean heat Content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39C02D-487F-A332-E65B-412ED2583A09}"/>
              </a:ext>
            </a:extLst>
          </p:cNvPr>
          <p:cNvSpPr txBox="1"/>
          <p:nvPr/>
        </p:nvSpPr>
        <p:spPr>
          <a:xfrm>
            <a:off x="4524701" y="1864616"/>
            <a:ext cx="452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Due to episode of MJO related westerly wind burst (WWB) forced series of oceanic Kelvin wave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D92C80-B0D6-0CF8-EC2D-A123A797976F}"/>
              </a:ext>
            </a:extLst>
          </p:cNvPr>
          <p:cNvSpPr txBox="1"/>
          <p:nvPr/>
        </p:nvSpPr>
        <p:spPr>
          <a:xfrm>
            <a:off x="4524702" y="2888878"/>
            <a:ext cx="4522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WWB’s are making conditions favorable for  stronger El-Niño 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8AF87-874B-97FB-77D9-8CC8DD4EE6AF}"/>
              </a:ext>
            </a:extLst>
          </p:cNvPr>
          <p:cNvSpPr txBox="1"/>
          <p:nvPr/>
        </p:nvSpPr>
        <p:spPr>
          <a:xfrm>
            <a:off x="4528261" y="2483756"/>
            <a:ext cx="4522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That leads to the expansion of warm pool eastward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E88338A-D574-BC07-3858-9EDBBDF780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8" y="869239"/>
            <a:ext cx="402272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63" y="17491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2218026" y="595757"/>
            <a:ext cx="477217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GEFSv12 and ECMWF models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1F019F2-A8C0-A5EF-F909-77C9B42ED6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162993"/>
            <a:ext cx="4379913" cy="4379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7C509778-5820-A0AC-FC3F-B8C2EC04F89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1162993"/>
            <a:ext cx="4379912" cy="43799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55E577EA-9FEA-8B9A-1B60-42CD2122C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432" y="1165006"/>
            <a:ext cx="15520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GEFSv12 Forecast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9767E398-1ADE-44C5-B2C0-6BF226404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9905" y="1276258"/>
            <a:ext cx="15119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ECMWF Forecast</a:t>
            </a:r>
          </a:p>
        </p:txBody>
      </p:sp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1693202" y="318113"/>
            <a:ext cx="5757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OLR anomalies 15-day Forecast from NCEP GEFS model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B1379-6CBD-DCAE-75EA-03F596713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39" y="687445"/>
            <a:ext cx="5258698" cy="4109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69E21-8652-54BD-C7DC-A654E92B521E}"/>
              </a:ext>
            </a:extLst>
          </p:cNvPr>
          <p:cNvSpPr txBox="1"/>
          <p:nvPr/>
        </p:nvSpPr>
        <p:spPr>
          <a:xfrm>
            <a:off x="443562" y="4981686"/>
            <a:ext cx="8412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T</a:t>
            </a:r>
            <a:r>
              <a:rPr lang="en-US" altLang="en-US" sz="18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he forecast indicates that MJO becoming more stationary over the equatorial Pacific.</a:t>
            </a: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191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68B75-EF7C-6E76-0A79-0601D26AFF0F}"/>
              </a:ext>
            </a:extLst>
          </p:cNvPr>
          <p:cNvSpPr txBox="1"/>
          <p:nvPr/>
        </p:nvSpPr>
        <p:spPr>
          <a:xfrm>
            <a:off x="2257532" y="760527"/>
            <a:ext cx="2120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Week:1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-26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May.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BD362-9AF6-8C9C-7561-4F0A4072A770}"/>
              </a:ext>
            </a:extLst>
          </p:cNvPr>
          <p:cNvSpPr txBox="1"/>
          <p:nvPr/>
        </p:nvSpPr>
        <p:spPr>
          <a:xfrm>
            <a:off x="4842256" y="750066"/>
            <a:ext cx="245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May. 19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CD6EA-FDE3-3C5B-EA25-431887C9B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0"/>
          <a:stretch/>
        </p:blipFill>
        <p:spPr>
          <a:xfrm>
            <a:off x="1162050" y="4402195"/>
            <a:ext cx="6540500" cy="749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87846-0FB4-F5BF-91B3-5E762E1A8C40}"/>
              </a:ext>
            </a:extLst>
          </p:cNvPr>
          <p:cNvSpPr txBox="1"/>
          <p:nvPr/>
        </p:nvSpPr>
        <p:spPr>
          <a:xfrm>
            <a:off x="164420" y="5141587"/>
            <a:ext cx="897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rainfall is likely over Maritime continent and west pacific, </a:t>
            </a:r>
          </a:p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Dry conditions are likely over central Africa, southern India, Bangladesh and Myanmar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9FFD79-F906-A023-85FE-1044F563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0" y="1047750"/>
            <a:ext cx="5781283" cy="334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12732</TotalTime>
  <Words>671</Words>
  <Application>Microsoft Macintosh PowerPoint</Application>
  <PresentationFormat>On-screen Show (16:10)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May. 18, 2023  Sub-seasonal Update   </vt:lpstr>
      <vt:lpstr>Current and Past evolution of the MJO Wheeler-Hendon Indices</vt:lpstr>
      <vt:lpstr>State of the climate: Cloudiness and wave propagation  </vt:lpstr>
      <vt:lpstr>State of the climate : Circulation</vt:lpstr>
      <vt:lpstr>State of the climate :Global IR (14-17 May)</vt:lpstr>
      <vt:lpstr>State of the climate : Upper Ocean heat Content </vt:lpstr>
      <vt:lpstr>Forecast of MJO: Wheeler-Hendon Indices</vt:lpstr>
      <vt:lpstr>PowerPoint Presentation</vt:lpstr>
      <vt:lpstr>IRI Sub-seasonal Forecast: Precipitation (week 1)</vt:lpstr>
      <vt:lpstr>IRI Sub-seasonal Forecast: Precipitation (week 2 )</vt:lpstr>
      <vt:lpstr>IRI Sub-seasonal Forecast: Precipitation (week 3+4 )</vt:lpstr>
      <vt:lpstr>IRI Sub-seasonal Forecast : Near-Surface Temperature (week 1)</vt:lpstr>
      <vt:lpstr>IRI Sub-seasonal Forecast : Near-Surface Temperature (week 2)</vt:lpstr>
      <vt:lpstr>IRI Sub-seasonal Forecast : Near-Surface Temperature (week 3+4)</vt:lpstr>
      <vt:lpstr>Summary </vt:lpstr>
      <vt:lpstr>PowerPoint Presentation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Bohar SIngh</cp:lastModifiedBy>
  <cp:revision>78</cp:revision>
  <dcterms:created xsi:type="dcterms:W3CDTF">2022-09-08T16:50:36Z</dcterms:created>
  <dcterms:modified xsi:type="dcterms:W3CDTF">2023-05-18T19:04:06Z</dcterms:modified>
</cp:coreProperties>
</file>