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27" r:id="rId4"/>
    <p:sldId id="4029" r:id="rId5"/>
    <p:sldId id="4019" r:id="rId6"/>
    <p:sldId id="291" r:id="rId7"/>
    <p:sldId id="4036" r:id="rId8"/>
    <p:sldId id="4032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99"/>
    <p:restoredTop sz="94780"/>
  </p:normalViewPr>
  <p:slideViewPr>
    <p:cSldViewPr snapToGrid="0" snapToObjects="1">
      <p:cViewPr varScale="1">
        <p:scale>
          <a:sx n="110" d="100"/>
          <a:sy n="110" d="100"/>
        </p:scale>
        <p:origin x="168" y="784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Mar. 16,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865812"/>
            <a:ext cx="238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Mar.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249504" y="4858431"/>
            <a:ext cx="6540500" cy="749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1E23E-5324-EB05-FA80-8EF56EDE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804" y="1103454"/>
            <a:ext cx="6553200" cy="377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0E89-EFA1-10E1-48EE-69F23B4E7CDB}"/>
              </a:ext>
            </a:extLst>
          </p:cNvPr>
          <p:cNvSpPr txBox="1"/>
          <p:nvPr/>
        </p:nvSpPr>
        <p:spPr>
          <a:xfrm>
            <a:off x="2257532" y="868143"/>
            <a:ext cx="230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Mar.-31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44322" y="799382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48359-AD15-3EBC-DB0C-1E43080D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03" y="1107159"/>
            <a:ext cx="6604000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B95197-0253-F13A-8CCF-AAB880EDE2F4}"/>
              </a:ext>
            </a:extLst>
          </p:cNvPr>
          <p:cNvSpPr txBox="1"/>
          <p:nvPr/>
        </p:nvSpPr>
        <p:spPr>
          <a:xfrm>
            <a:off x="2275217" y="807729"/>
            <a:ext cx="2296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Apr.-14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0879D-CA21-884E-F37D-2EDE6DCBD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30"/>
          <a:stretch/>
        </p:blipFill>
        <p:spPr>
          <a:xfrm>
            <a:off x="1249504" y="4858431"/>
            <a:ext cx="6540500" cy="7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464601" y="4977623"/>
            <a:ext cx="6214798" cy="824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97870-BD9E-F0B0-2591-4FBD11C1627D}"/>
              </a:ext>
            </a:extLst>
          </p:cNvPr>
          <p:cNvSpPr txBox="1"/>
          <p:nvPr/>
        </p:nvSpPr>
        <p:spPr>
          <a:xfrm>
            <a:off x="2257532" y="910998"/>
            <a:ext cx="209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5A315-9992-4F3E-7874-1A44364A308B}"/>
              </a:ext>
            </a:extLst>
          </p:cNvPr>
          <p:cNvSpPr txBox="1"/>
          <p:nvPr/>
        </p:nvSpPr>
        <p:spPr>
          <a:xfrm>
            <a:off x="4842256" y="900537"/>
            <a:ext cx="238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Mar.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45DDD-9089-D2C3-940E-AAF52B4F9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97" y="1137003"/>
            <a:ext cx="6731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5F36E-928E-5953-B383-201A7C1F9216}"/>
              </a:ext>
            </a:extLst>
          </p:cNvPr>
          <p:cNvSpPr txBox="1"/>
          <p:nvPr/>
        </p:nvSpPr>
        <p:spPr>
          <a:xfrm>
            <a:off x="2257532" y="833418"/>
            <a:ext cx="2468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Mar.-31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16349-A76E-3A40-E338-276D24FC5718}"/>
              </a:ext>
            </a:extLst>
          </p:cNvPr>
          <p:cNvSpPr txBox="1"/>
          <p:nvPr/>
        </p:nvSpPr>
        <p:spPr>
          <a:xfrm>
            <a:off x="4842256" y="846107"/>
            <a:ext cx="238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Mar.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6ADE9-7FBE-DBAC-2BDE-274F597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464601" y="4873448"/>
            <a:ext cx="6214798" cy="824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32649-83D2-5F8D-7B5C-DA77F274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99" y="1071593"/>
            <a:ext cx="64897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63561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3+4)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7C880-CDBF-E6C1-FF07-F5917EA39A29}"/>
              </a:ext>
            </a:extLst>
          </p:cNvPr>
          <p:cNvSpPr txBox="1"/>
          <p:nvPr/>
        </p:nvSpPr>
        <p:spPr>
          <a:xfrm>
            <a:off x="4842256" y="84610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5891-964A-9945-ED51-C358A244C642}"/>
              </a:ext>
            </a:extLst>
          </p:cNvPr>
          <p:cNvSpPr txBox="1"/>
          <p:nvPr/>
        </p:nvSpPr>
        <p:spPr>
          <a:xfrm>
            <a:off x="2257532" y="845682"/>
            <a:ext cx="2296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Apr.-14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50C7C-A8F0-6098-A214-5833F3BC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21" y="1153459"/>
            <a:ext cx="6591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892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73630"/>
            <a:ext cx="8686800" cy="34072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l"/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El Nino : Not a matter of if, but how strong?</a:t>
            </a: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active likely to be active and move into </a:t>
            </a:r>
            <a:r>
              <a:rPr lang="en-US" sz="1600" dirty="0" err="1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indian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Ocean by the next week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expected western and Southern United state  during week 1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 is expected over central Africa  for next two weeks.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temperature is likely in eastern United States is expected during next one month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39B49-2180-5912-36D6-A296628B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77" y="933663"/>
            <a:ext cx="7952560" cy="411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777207" y="5040711"/>
            <a:ext cx="8074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are weaker as compared to previous month</a:t>
            </a:r>
          </a:p>
        </p:txBody>
      </p:sp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242258" y="5086945"/>
            <a:ext cx="52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 active state since 20</a:t>
            </a:r>
            <a:r>
              <a:rPr lang="en-US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January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D4B07-8BA3-21AF-7F3A-8F51888E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" r="5858"/>
          <a:stretch/>
        </p:blipFill>
        <p:spPr>
          <a:xfrm>
            <a:off x="256159" y="930510"/>
            <a:ext cx="4041648" cy="4050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DC79F-F69D-C37A-3205-1C093EC45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5"/>
          <a:stretch/>
        </p:blipFill>
        <p:spPr>
          <a:xfrm>
            <a:off x="4447813" y="991947"/>
            <a:ext cx="4201609" cy="40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4" y="31192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315521" y="5348424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5A195-CD7E-0A5E-9D2A-3E0343BA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0" y="765697"/>
            <a:ext cx="8343359" cy="3971971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50F2FD2-A304-DE0A-2A44-29BB69A19B47}"/>
              </a:ext>
            </a:extLst>
          </p:cNvPr>
          <p:cNvSpPr/>
          <p:nvPr/>
        </p:nvSpPr>
        <p:spPr>
          <a:xfrm>
            <a:off x="4051142" y="2788941"/>
            <a:ext cx="1041722" cy="55381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82" y="14926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4489078" y="1860189"/>
            <a:ext cx="4522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Episode of westerly wind burst (WWB) in progress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9947B7-5663-B30C-9112-0A5F8703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1" y="494783"/>
            <a:ext cx="4219702" cy="4725434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8EF9E919-8717-F52B-5C63-469DCD21059B}"/>
              </a:ext>
            </a:extLst>
          </p:cNvPr>
          <p:cNvSpPr/>
          <p:nvPr/>
        </p:nvSpPr>
        <p:spPr>
          <a:xfrm>
            <a:off x="1805651" y="3680748"/>
            <a:ext cx="2291787" cy="601882"/>
          </a:xfrm>
          <a:prstGeom prst="donut">
            <a:avLst>
              <a:gd name="adj" fmla="val 72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8C4F32-2F7E-E692-5D9D-D323945C5A9F}"/>
              </a:ext>
            </a:extLst>
          </p:cNvPr>
          <p:cNvCxnSpPr/>
          <p:nvPr/>
        </p:nvCxnSpPr>
        <p:spPr>
          <a:xfrm flipV="1">
            <a:off x="2685327" y="844952"/>
            <a:ext cx="0" cy="3252486"/>
          </a:xfrm>
          <a:prstGeom prst="line">
            <a:avLst/>
          </a:prstGeom>
          <a:ln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9D2F6-8D8C-BB64-35D0-6FE877D72202}"/>
              </a:ext>
            </a:extLst>
          </p:cNvPr>
          <p:cNvCxnSpPr>
            <a:cxnSpLocks/>
          </p:cNvCxnSpPr>
          <p:nvPr/>
        </p:nvCxnSpPr>
        <p:spPr>
          <a:xfrm>
            <a:off x="2152891" y="1023478"/>
            <a:ext cx="0" cy="1673423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883103-C7CF-6DDB-E2B1-948F0302835A}"/>
              </a:ext>
            </a:extLst>
          </p:cNvPr>
          <p:cNvCxnSpPr>
            <a:cxnSpLocks/>
          </p:cNvCxnSpPr>
          <p:nvPr/>
        </p:nvCxnSpPr>
        <p:spPr>
          <a:xfrm>
            <a:off x="2444189" y="2696901"/>
            <a:ext cx="0" cy="983847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D92C80-B0D6-0CF8-EC2D-A123A797976F}"/>
              </a:ext>
            </a:extLst>
          </p:cNvPr>
          <p:cNvSpPr txBox="1"/>
          <p:nvPr/>
        </p:nvSpPr>
        <p:spPr>
          <a:xfrm>
            <a:off x="4489078" y="2326853"/>
            <a:ext cx="452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 WWB making conditions favorable for El-Niño onset.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9B4960-069A-6A46-D014-24EE2C65BE40}"/>
                  </a:ext>
                </a:extLst>
              </p:cNvPr>
              <p:cNvSpPr txBox="1"/>
              <p:nvPr/>
            </p:nvSpPr>
            <p:spPr>
              <a:xfrm>
                <a:off x="4489077" y="1157610"/>
                <a:ext cx="45225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Songti TC" panose="02010600040101010101" pitchFamily="2" charset="-120"/>
                    <a:ea typeface="Songti TC" panose="02010600040101010101" pitchFamily="2" charset="-120"/>
                  </a:rPr>
                  <a:t>Since the start of 2023, westerly wind start crossing 120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600" dirty="0">
                    <a:solidFill>
                      <a:srgbClr val="0432FF"/>
                    </a:solidFill>
                    <a:latin typeface="Songti TC" panose="02010600040101010101" pitchFamily="2" charset="-120"/>
                    <a:ea typeface="Songti TC" panose="02010600040101010101" pitchFamily="2" charset="-120"/>
                  </a:rPr>
                  <a:t>E 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9B4960-069A-6A46-D014-24EE2C65B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077" y="1157610"/>
                <a:ext cx="4522541" cy="584775"/>
              </a:xfrm>
              <a:prstGeom prst="rect">
                <a:avLst/>
              </a:prstGeom>
              <a:blipFill>
                <a:blip r:embed="rId3"/>
                <a:stretch>
                  <a:fillRect l="-840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278228" y="4879983"/>
            <a:ext cx="530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Another MJO is likely to be initiated in Indian Ocean before current event is dying into phase 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3CA9A-3AEE-F994-922F-9B315A68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47" y="1104378"/>
            <a:ext cx="4678656" cy="365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01594-C3B5-606B-731A-7CA46D404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5" y="1287362"/>
            <a:ext cx="3532960" cy="35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24" y="42281"/>
            <a:ext cx="460737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 IRI Weather Regime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01AE14-B8B7-FDB7-289E-A7E2EAEEB98A}"/>
              </a:ext>
            </a:extLst>
          </p:cNvPr>
          <p:cNvSpPr txBox="1">
            <a:spLocks/>
          </p:cNvSpPr>
          <p:nvPr/>
        </p:nvSpPr>
        <p:spPr>
          <a:xfrm>
            <a:off x="5914623" y="94253"/>
            <a:ext cx="3145970" cy="40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Expected Weather conditions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9F55B2-7B13-4010-A7BD-0B5A62AFF293}"/>
              </a:ext>
            </a:extLst>
          </p:cNvPr>
          <p:cNvGrpSpPr>
            <a:grpSpLocks noChangeAspect="1"/>
          </p:cNvGrpSpPr>
          <p:nvPr/>
        </p:nvGrpSpPr>
        <p:grpSpPr>
          <a:xfrm>
            <a:off x="261348" y="4101586"/>
            <a:ext cx="4779716" cy="1280160"/>
            <a:chOff x="20078" y="4007086"/>
            <a:chExt cx="6270903" cy="1699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8EF2C9-D48A-91DE-9E40-8E2109E76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6567"/>
            <a:stretch/>
          </p:blipFill>
          <p:spPr>
            <a:xfrm>
              <a:off x="20078" y="4007086"/>
              <a:ext cx="3300167" cy="16990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96BE7B-760D-8C06-5895-8F36F723B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92" t="43433" b="16116"/>
            <a:stretch/>
          </p:blipFill>
          <p:spPr>
            <a:xfrm>
              <a:off x="3178196" y="4077789"/>
              <a:ext cx="3112785" cy="15927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084B25-91A9-657A-4672-C2FBBD1EC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3" r="15562" b="4945"/>
          <a:stretch/>
        </p:blipFill>
        <p:spPr>
          <a:xfrm>
            <a:off x="83456" y="677119"/>
            <a:ext cx="5111628" cy="3200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9932D0-61A6-5345-89EF-9B1DEF444233}"/>
              </a:ext>
            </a:extLst>
          </p:cNvPr>
          <p:cNvCxnSpPr>
            <a:cxnSpLocks/>
          </p:cNvCxnSpPr>
          <p:nvPr/>
        </p:nvCxnSpPr>
        <p:spPr>
          <a:xfrm flipV="1">
            <a:off x="3831203" y="1261637"/>
            <a:ext cx="879645" cy="22860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71849E-EDB1-6C14-A974-0343691B7651}"/>
              </a:ext>
            </a:extLst>
          </p:cNvPr>
          <p:cNvCxnSpPr>
            <a:cxnSpLocks/>
          </p:cNvCxnSpPr>
          <p:nvPr/>
        </p:nvCxnSpPr>
        <p:spPr>
          <a:xfrm flipV="1">
            <a:off x="416687" y="2579704"/>
            <a:ext cx="4247861" cy="231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89A62F9-813E-6800-5F91-E77F3248C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262" y="677119"/>
            <a:ext cx="3771751" cy="219456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F2233DD5-39B2-0B6C-B8F2-185F242976E0}"/>
              </a:ext>
            </a:extLst>
          </p:cNvPr>
          <p:cNvSpPr/>
          <p:nvPr/>
        </p:nvSpPr>
        <p:spPr>
          <a:xfrm rot="16360891">
            <a:off x="4224760" y="3426102"/>
            <a:ext cx="104139" cy="2546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36FB53-F4A6-6209-167A-E5DACED7213C}"/>
              </a:ext>
            </a:extLst>
          </p:cNvPr>
          <p:cNvCxnSpPr/>
          <p:nvPr/>
        </p:nvCxnSpPr>
        <p:spPr>
          <a:xfrm>
            <a:off x="4456250" y="2095018"/>
            <a:ext cx="0" cy="1412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41DA40-5CF7-63A7-ED92-8102E01E12A7}"/>
              </a:ext>
            </a:extLst>
          </p:cNvPr>
          <p:cNvCxnSpPr/>
          <p:nvPr/>
        </p:nvCxnSpPr>
        <p:spPr>
          <a:xfrm>
            <a:off x="4157235" y="2166393"/>
            <a:ext cx="0" cy="1412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C4C6BEB-FCDD-8D8E-B9A8-D7772D3E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737" y="2886293"/>
            <a:ext cx="3922776" cy="21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576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Geopotential height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E40DC-FC4B-4AF7-7FF0-3E87FCB9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889349"/>
            <a:ext cx="75692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760527"/>
            <a:ext cx="209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750066"/>
            <a:ext cx="238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Mar.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31A4D-6060-34D4-2C55-099BFA75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94" y="1057843"/>
            <a:ext cx="6743700" cy="377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CD6EA-FDE3-3C5B-EA25-431887C9B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30"/>
          <a:stretch/>
        </p:blipFill>
        <p:spPr>
          <a:xfrm>
            <a:off x="1700916" y="4858431"/>
            <a:ext cx="6540500" cy="7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10275</TotalTime>
  <Words>397</Words>
  <Application>Microsoft Macintosh PowerPoint</Application>
  <PresentationFormat>On-screen Show (16:10)</PresentationFormat>
  <Paragraphs>51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Songti TC</vt:lpstr>
      <vt:lpstr>Arial</vt:lpstr>
      <vt:lpstr>Calibri</vt:lpstr>
      <vt:lpstr>Cambria Math</vt:lpstr>
      <vt:lpstr>Roboto</vt:lpstr>
      <vt:lpstr>Times New Roman</vt:lpstr>
      <vt:lpstr>Office Theme</vt:lpstr>
      <vt:lpstr>IRI Climate Briefing: Mar. 16, 2023  Sub-seasonal Update   </vt:lpstr>
      <vt:lpstr>Sub-seasonal climate drivers: State of Climate </vt:lpstr>
      <vt:lpstr>Current and Past evolution of the MJO Wheeler-Hendon Indices</vt:lpstr>
      <vt:lpstr>State of the climate: Cloudiness and circulation  </vt:lpstr>
      <vt:lpstr>State of the climate: Cloudiness and circulation  </vt:lpstr>
      <vt:lpstr>Forecast of MJO: Wheeler-Hendon Indices</vt:lpstr>
      <vt:lpstr> IRI Weather Regime forecast</vt:lpstr>
      <vt:lpstr>State of the climate: Geopotential height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3+4)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75</cp:revision>
  <dcterms:created xsi:type="dcterms:W3CDTF">2022-09-08T16:50:36Z</dcterms:created>
  <dcterms:modified xsi:type="dcterms:W3CDTF">2023-03-21T16:49:41Z</dcterms:modified>
</cp:coreProperties>
</file>