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011" r:id="rId3"/>
    <p:sldId id="4019" r:id="rId4"/>
    <p:sldId id="4029" r:id="rId5"/>
    <p:sldId id="4032" r:id="rId6"/>
    <p:sldId id="4027" r:id="rId7"/>
    <p:sldId id="291" r:id="rId8"/>
    <p:sldId id="4021" r:id="rId9"/>
    <p:sldId id="4033" r:id="rId10"/>
    <p:sldId id="4024" r:id="rId11"/>
    <p:sldId id="4031" r:id="rId12"/>
    <p:sldId id="4034" r:id="rId13"/>
    <p:sldId id="306" r:id="rId14"/>
    <p:sldId id="258" r:id="rId1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E9800"/>
    <a:srgbClr val="66A107"/>
    <a:srgbClr val="74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/>
    <p:restoredTop sz="94780"/>
  </p:normalViewPr>
  <p:slideViewPr>
    <p:cSldViewPr snapToGrid="0" snapToObjects="1">
      <p:cViewPr varScale="1">
        <p:scale>
          <a:sx n="144" d="100"/>
          <a:sy n="144" d="100"/>
        </p:scale>
        <p:origin x="664" y="184"/>
      </p:cViewPr>
      <p:guideLst>
        <p:guide orient="horz" pos="1800"/>
        <p:guide pos="3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8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2840-3B1F-3D41-8390-8D974439144B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 IRI_25thAnniv_graph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5" r="13113" b="10486"/>
          <a:stretch/>
        </p:blipFill>
        <p:spPr>
          <a:xfrm>
            <a:off x="3540212" y="1489511"/>
            <a:ext cx="5603787" cy="4229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091" y="1139119"/>
            <a:ext cx="6721164" cy="659384"/>
          </a:xfrm>
        </p:spPr>
        <p:txBody>
          <a:bodyPr>
            <a:noAutofit/>
          </a:bodyPr>
          <a:lstStyle/>
          <a:p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IRI Climate Briefing: Jan. 19, 2023</a:t>
            </a: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 Sub-seasonal Update </a:t>
            </a:r>
            <a:br>
              <a:rPr lang="en-US" sz="3600" dirty="0"/>
            </a:b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endParaRPr lang="en-US" sz="33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988" y="2556951"/>
            <a:ext cx="1622750" cy="38377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Bohar</a:t>
            </a:r>
            <a:r>
              <a:rPr lang="en-US" dirty="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Singh</a:t>
            </a:r>
          </a:p>
        </p:txBody>
      </p:sp>
      <p:pic>
        <p:nvPicPr>
          <p:cNvPr id="5" name="Picture 4" descr="IRI_Logo_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421938"/>
            <a:ext cx="2650331" cy="4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3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08" y="421982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33D67-81B9-4A19-9F2D-5576F9F5F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690"/>
          <a:stretch/>
        </p:blipFill>
        <p:spPr>
          <a:xfrm>
            <a:off x="1873384" y="4772679"/>
            <a:ext cx="5803900" cy="721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0B52F3-4423-E7F9-3B32-B226550A4577}"/>
              </a:ext>
            </a:extLst>
          </p:cNvPr>
          <p:cNvSpPr txBox="1"/>
          <p:nvPr/>
        </p:nvSpPr>
        <p:spPr>
          <a:xfrm>
            <a:off x="2257532" y="910998"/>
            <a:ext cx="2029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Jan.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F8784B-5270-6CA2-4D0D-42704BB06425}"/>
              </a:ext>
            </a:extLst>
          </p:cNvPr>
          <p:cNvSpPr txBox="1"/>
          <p:nvPr/>
        </p:nvSpPr>
        <p:spPr>
          <a:xfrm>
            <a:off x="4842256" y="900537"/>
            <a:ext cx="2331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Jan. 20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6838AE-4BC1-5B56-A780-3BC61C7F0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534" y="1169932"/>
            <a:ext cx="6197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52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2)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712D648D-AA27-18D8-7C0B-FBB84A34BB50}"/>
              </a:ext>
            </a:extLst>
          </p:cNvPr>
          <p:cNvSpPr/>
          <p:nvPr/>
        </p:nvSpPr>
        <p:spPr>
          <a:xfrm rot="1167632">
            <a:off x="1528356" y="1997732"/>
            <a:ext cx="683327" cy="32628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675891-964A-9945-ED51-C358A244C642}"/>
              </a:ext>
            </a:extLst>
          </p:cNvPr>
          <p:cNvSpPr txBox="1"/>
          <p:nvPr/>
        </p:nvSpPr>
        <p:spPr>
          <a:xfrm>
            <a:off x="2257532" y="856568"/>
            <a:ext cx="2262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Jan.-2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Feb.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86B81-9270-8E40-D70C-D09CC1B14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148" y="1160123"/>
            <a:ext cx="6172200" cy="353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013B68-0961-5391-C163-45E20AC3F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690"/>
          <a:stretch/>
        </p:blipFill>
        <p:spPr>
          <a:xfrm>
            <a:off x="1873384" y="4772679"/>
            <a:ext cx="5803900" cy="721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415120-DBBB-D365-68D8-D98C968D950C}"/>
              </a:ext>
            </a:extLst>
          </p:cNvPr>
          <p:cNvSpPr txBox="1"/>
          <p:nvPr/>
        </p:nvSpPr>
        <p:spPr>
          <a:xfrm>
            <a:off x="4842256" y="900537"/>
            <a:ext cx="2331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Jan. 20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66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2)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712D648D-AA27-18D8-7C0B-FBB84A34BB50}"/>
              </a:ext>
            </a:extLst>
          </p:cNvPr>
          <p:cNvSpPr/>
          <p:nvPr/>
        </p:nvSpPr>
        <p:spPr>
          <a:xfrm rot="1167632">
            <a:off x="1528356" y="1997732"/>
            <a:ext cx="683327" cy="32628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675891-964A-9945-ED51-C358A244C642}"/>
              </a:ext>
            </a:extLst>
          </p:cNvPr>
          <p:cNvSpPr txBox="1"/>
          <p:nvPr/>
        </p:nvSpPr>
        <p:spPr>
          <a:xfrm>
            <a:off x="2257532" y="856568"/>
            <a:ext cx="2318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( 3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Feb.-16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Feb.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013B68-0961-5391-C163-45E20AC3F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690"/>
          <a:stretch/>
        </p:blipFill>
        <p:spPr>
          <a:xfrm>
            <a:off x="1873384" y="4772679"/>
            <a:ext cx="5803900" cy="721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B1FF1-C350-324A-53F5-A48E89272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884" y="1105808"/>
            <a:ext cx="6248400" cy="3568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BFAC74-0A04-428D-77D9-F9442B6F721D}"/>
              </a:ext>
            </a:extLst>
          </p:cNvPr>
          <p:cNvSpPr txBox="1"/>
          <p:nvPr/>
        </p:nvSpPr>
        <p:spPr>
          <a:xfrm>
            <a:off x="4842256" y="900537"/>
            <a:ext cx="2331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Jan. 20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50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310E-5B4A-6845-86C3-41BECD5D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7892"/>
            <a:ext cx="8229600" cy="952500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Summary</a:t>
            </a: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D8E5-37CF-8843-838A-76450167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73630"/>
            <a:ext cx="8686800" cy="34072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However SST anomalies  in eastern Pacific Ocean become weaker but La Niña is still active 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related convection and circulation are about to be active  in the Indian Ocean most likely  remain active for one week.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Maritime continent are likely to get above normal rainfall during week 1 and 2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Below  normal temperature is expected over Africa  between 27 Jan and 16</a:t>
            </a:r>
            <a:r>
              <a:rPr lang="en-US" sz="1600" baseline="300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th</a:t>
            </a: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Feb.</a:t>
            </a:r>
          </a:p>
          <a:p>
            <a:pPr marL="257175" indent="-257175"/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Belo normal temperature is likely in United States is expected during next one month</a:t>
            </a:r>
          </a:p>
        </p:txBody>
      </p:sp>
    </p:spTree>
    <p:extLst>
      <p:ext uri="{BB962C8B-B14F-4D97-AF65-F5344CB8AC3E}">
        <p14:creationId xmlns:p14="http://schemas.microsoft.com/office/powerpoint/2010/main" val="3391252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5E9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" b="8420"/>
          <a:stretch/>
        </p:blipFill>
        <p:spPr>
          <a:xfrm>
            <a:off x="3052929" y="1181101"/>
            <a:ext cx="6154355" cy="45339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0872" y="2018221"/>
            <a:ext cx="3372956" cy="8715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Roboto"/>
                <a:cs typeface="Roboto"/>
              </a:rPr>
              <a:t>Thank You!</a:t>
            </a:r>
            <a:endParaRPr lang="en-US" sz="4800" b="1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10" name="Picture 9" descr="IRI_Logo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2" y="446673"/>
            <a:ext cx="3734438" cy="6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4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60474D-7C67-DABB-44B7-0D4EF4F71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27" y="848459"/>
            <a:ext cx="7772400" cy="328426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485481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Sub-seasonal climate drivers: State of Climate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F8DBCA-3275-0841-983D-C5A4F3217420}"/>
              </a:ext>
            </a:extLst>
          </p:cNvPr>
          <p:cNvSpPr txBox="1"/>
          <p:nvPr/>
        </p:nvSpPr>
        <p:spPr>
          <a:xfrm>
            <a:off x="645250" y="4214611"/>
            <a:ext cx="8074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Cold anomalies in eastern and central Pacific are weaker as compared to previous month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Warm anomalies around Maritime continent expanded eastward in the west Pacific Ocean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1380F-C9F7-3CD0-3005-2ABB391A3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01" y="823840"/>
            <a:ext cx="7772400" cy="32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1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33" y="26962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D0E176-B281-7A48-7D67-29CEE3A08983}"/>
              </a:ext>
            </a:extLst>
          </p:cNvPr>
          <p:cNvSpPr txBox="1"/>
          <p:nvPr/>
        </p:nvSpPr>
        <p:spPr>
          <a:xfrm>
            <a:off x="92521" y="5295336"/>
            <a:ext cx="1065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 : CPC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AC0B1-667A-7B70-55D3-18B9E1D9B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38" y="723396"/>
            <a:ext cx="3890045" cy="46370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39C02D-487F-A332-E65B-412ED2583A09}"/>
              </a:ext>
            </a:extLst>
          </p:cNvPr>
          <p:cNvSpPr txBox="1"/>
          <p:nvPr/>
        </p:nvSpPr>
        <p:spPr>
          <a:xfrm>
            <a:off x="4844759" y="1377744"/>
            <a:ext cx="4062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related OLR anomalies propagated over </a:t>
            </a: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Maritime continent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297650-1329-8C39-3A46-BE9EBAB84D80}"/>
              </a:ext>
            </a:extLst>
          </p:cNvPr>
          <p:cNvSpPr txBox="1"/>
          <p:nvPr/>
        </p:nvSpPr>
        <p:spPr>
          <a:xfrm>
            <a:off x="4844759" y="2593867"/>
            <a:ext cx="4043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MJO-precipitation teleconnections influenced </a:t>
            </a: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atmospheric river related precipitation over </a:t>
            </a: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California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570C82-30B5-8E2D-53D6-D5A7E08A23E2}"/>
              </a:ext>
            </a:extLst>
          </p:cNvPr>
          <p:cNvSpPr txBox="1"/>
          <p:nvPr/>
        </p:nvSpPr>
        <p:spPr>
          <a:xfrm>
            <a:off x="4844759" y="3763824"/>
            <a:ext cx="4227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OLR anomalies in western pacific are </a:t>
            </a: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become week</a:t>
            </a:r>
          </a:p>
        </p:txBody>
      </p:sp>
    </p:spTree>
    <p:extLst>
      <p:ext uri="{BB962C8B-B14F-4D97-AF65-F5344CB8AC3E}">
        <p14:creationId xmlns:p14="http://schemas.microsoft.com/office/powerpoint/2010/main" val="68984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4" y="311924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D0E176-B281-7A48-7D67-29CEE3A08983}"/>
              </a:ext>
            </a:extLst>
          </p:cNvPr>
          <p:cNvSpPr txBox="1"/>
          <p:nvPr/>
        </p:nvSpPr>
        <p:spPr>
          <a:xfrm>
            <a:off x="7315521" y="5348424"/>
            <a:ext cx="1065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 : CPC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32FB32-791F-8BA2-FBE3-210F0DB6FCF0}"/>
              </a:ext>
            </a:extLst>
          </p:cNvPr>
          <p:cNvGrpSpPr/>
          <p:nvPr/>
        </p:nvGrpSpPr>
        <p:grpSpPr>
          <a:xfrm>
            <a:off x="175758" y="757646"/>
            <a:ext cx="4396242" cy="4937760"/>
            <a:chOff x="175758" y="757646"/>
            <a:chExt cx="4396242" cy="49377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A256C4-9C7B-4FA2-E752-3AF1435D9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48" r="5561"/>
            <a:stretch/>
          </p:blipFill>
          <p:spPr>
            <a:xfrm>
              <a:off x="175758" y="757646"/>
              <a:ext cx="4396242" cy="4937760"/>
            </a:xfrm>
            <a:prstGeom prst="rect">
              <a:avLst/>
            </a:prstGeom>
          </p:spPr>
        </p:pic>
        <p:sp>
          <p:nvSpPr>
            <p:cNvPr id="10" name="Donut 9">
              <a:extLst>
                <a:ext uri="{FF2B5EF4-FFF2-40B4-BE49-F238E27FC236}">
                  <a16:creationId xmlns:a16="http://schemas.microsoft.com/office/drawing/2014/main" id="{B17F1DB7-70C8-5A17-2250-54E10A026DB7}"/>
                </a:ext>
              </a:extLst>
            </p:cNvPr>
            <p:cNvSpPr/>
            <p:nvPr/>
          </p:nvSpPr>
          <p:spPr>
            <a:xfrm rot="2869724">
              <a:off x="1220291" y="4062610"/>
              <a:ext cx="1371600" cy="536792"/>
            </a:xfrm>
            <a:prstGeom prst="donut">
              <a:avLst>
                <a:gd name="adj" fmla="val 363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2388B1A-DAE9-0277-3E07-804E3AEA4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1" t="5264"/>
          <a:stretch/>
        </p:blipFill>
        <p:spPr>
          <a:xfrm>
            <a:off x="4571998" y="703570"/>
            <a:ext cx="395816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4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35576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Geopotential height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D0897-5A8D-637C-E4BA-18FB777D2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889349"/>
            <a:ext cx="7772400" cy="465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05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0995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Current and Past evolution of the MJO</a:t>
            </a:r>
            <a:b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Wheeler-Hendon Indices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3133976" y="5250547"/>
            <a:ext cx="357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MJO is in  inactive state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34381E-4990-0B4C-06C3-343C7CCA5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97"/>
          <a:stretch/>
        </p:blipFill>
        <p:spPr>
          <a:xfrm>
            <a:off x="2556050" y="925287"/>
            <a:ext cx="4303060" cy="432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442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Forecast of MJO: Wheeler-Hendon Indices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1EE1D-DED2-10D3-DB18-3695B4C08377}"/>
              </a:ext>
            </a:extLst>
          </p:cNvPr>
          <p:cNvSpPr txBox="1"/>
          <p:nvPr/>
        </p:nvSpPr>
        <p:spPr>
          <a:xfrm>
            <a:off x="447099" y="954338"/>
            <a:ext cx="400071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MJO 15-day Forecast from NCEP GEFS model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2278228" y="4879983"/>
            <a:ext cx="458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is likely to be active in the Indian Ocean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AEF8C-9782-77AC-ECCE-659213D89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71" y="1254420"/>
            <a:ext cx="34290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01348F-B756-5EBD-C24E-F9459D306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357" y="1100059"/>
            <a:ext cx="4587543" cy="358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29AA9-C729-D340-D161-25906C089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8"/>
          <a:stretch/>
        </p:blipFill>
        <p:spPr>
          <a:xfrm>
            <a:off x="1373418" y="1186542"/>
            <a:ext cx="6223000" cy="3455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568B75-EF7C-6E76-0A79-0601D26AFF0F}"/>
              </a:ext>
            </a:extLst>
          </p:cNvPr>
          <p:cNvSpPr txBox="1"/>
          <p:nvPr/>
        </p:nvSpPr>
        <p:spPr>
          <a:xfrm>
            <a:off x="2257532" y="910998"/>
            <a:ext cx="2029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Jan.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BD362-9AF6-8C9C-7561-4F0A4072A770}"/>
              </a:ext>
            </a:extLst>
          </p:cNvPr>
          <p:cNvSpPr txBox="1"/>
          <p:nvPr/>
        </p:nvSpPr>
        <p:spPr>
          <a:xfrm>
            <a:off x="4842256" y="900537"/>
            <a:ext cx="2331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Jan. 20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313C3D-2E0E-ACED-C13C-5AF7CF1C7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395"/>
          <a:stretch/>
        </p:blipFill>
        <p:spPr>
          <a:xfrm>
            <a:off x="1711236" y="4648200"/>
            <a:ext cx="6131126" cy="75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4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2 )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5BEF5-95F5-D443-9DFD-DA254B67690B}"/>
              </a:ext>
            </a:extLst>
          </p:cNvPr>
          <p:cNvSpPr txBox="1"/>
          <p:nvPr/>
        </p:nvSpPr>
        <p:spPr>
          <a:xfrm>
            <a:off x="2257532" y="856568"/>
            <a:ext cx="2262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Jan.-2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Feb.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2AE2A4-AE25-3021-CFC9-766D3D125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95"/>
          <a:stretch/>
        </p:blipFill>
        <p:spPr>
          <a:xfrm>
            <a:off x="1417322" y="4648200"/>
            <a:ext cx="6131126" cy="758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37D391-4ED9-ED15-F0D2-A236EBD82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" y="1114880"/>
            <a:ext cx="6197600" cy="3594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D1290C-EAE8-1814-5E7A-65CEA0A35B2F}"/>
              </a:ext>
            </a:extLst>
          </p:cNvPr>
          <p:cNvSpPr txBox="1"/>
          <p:nvPr/>
        </p:nvSpPr>
        <p:spPr>
          <a:xfrm>
            <a:off x="4842256" y="900537"/>
            <a:ext cx="2331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Jan. 20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02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365</Words>
  <Application>Microsoft Macintosh PowerPoint</Application>
  <PresentationFormat>On-screen Show (16:10)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Songti TC</vt:lpstr>
      <vt:lpstr>Arial</vt:lpstr>
      <vt:lpstr>Calibri</vt:lpstr>
      <vt:lpstr>Roboto</vt:lpstr>
      <vt:lpstr>Times New Roman</vt:lpstr>
      <vt:lpstr>Office Theme</vt:lpstr>
      <vt:lpstr>IRI Climate Briefing: Jan. 19, 2023  Sub-seasonal Update   </vt:lpstr>
      <vt:lpstr>Sub-seasonal climate drivers: State of Climate </vt:lpstr>
      <vt:lpstr>State of the climate: Cloudiness and circulation  </vt:lpstr>
      <vt:lpstr>State of the climate: Cloudiness and circulation  </vt:lpstr>
      <vt:lpstr>State of the climate: Geopotential height</vt:lpstr>
      <vt:lpstr>Current and Past evolution of the MJO Wheeler-Hendon Indices</vt:lpstr>
      <vt:lpstr>Forecast of MJO: Wheeler-Hendon Indices</vt:lpstr>
      <vt:lpstr>IRI Sub-seasonal Forecast: Precipitation (week 1)</vt:lpstr>
      <vt:lpstr>IRI Sub-seasonal Forecast: Precipitation (week 2 )</vt:lpstr>
      <vt:lpstr>IRI Sub-seasonal Forecast : Near-Surface Temperature (week 1)</vt:lpstr>
      <vt:lpstr>IRI Sub-seasonal Forecast : Near-Surface Temperature (week 2)</vt:lpstr>
      <vt:lpstr>IRI Sub-seasonal Forecast : Near-Surface Temperature (week 2)</vt:lpstr>
      <vt:lpstr>Summary </vt:lpstr>
      <vt:lpstr>PowerPoint Presentation</vt:lpstr>
    </vt:vector>
  </TitlesOfParts>
  <Company>The Earth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Research Institute for Climate &amp; Society turns 25!</dc:title>
  <dc:creator>Sunghee KIm</dc:creator>
  <cp:lastModifiedBy>Microsoft Office User</cp:lastModifiedBy>
  <cp:revision>70</cp:revision>
  <dcterms:created xsi:type="dcterms:W3CDTF">2022-09-08T16:50:36Z</dcterms:created>
  <dcterms:modified xsi:type="dcterms:W3CDTF">2023-01-19T21:00:31Z</dcterms:modified>
</cp:coreProperties>
</file>