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4011" r:id="rId3"/>
    <p:sldId id="4027" r:id="rId4"/>
    <p:sldId id="4019" r:id="rId5"/>
    <p:sldId id="4029" r:id="rId6"/>
    <p:sldId id="291" r:id="rId7"/>
    <p:sldId id="4036" r:id="rId8"/>
    <p:sldId id="4032" r:id="rId9"/>
    <p:sldId id="4021" r:id="rId10"/>
    <p:sldId id="4033" r:id="rId11"/>
    <p:sldId id="4037" r:id="rId12"/>
    <p:sldId id="4024" r:id="rId13"/>
    <p:sldId id="4031" r:id="rId14"/>
    <p:sldId id="4034" r:id="rId15"/>
    <p:sldId id="306" r:id="rId16"/>
    <p:sldId id="258" r:id="rId17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35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5E9800"/>
    <a:srgbClr val="66A107"/>
    <a:srgbClr val="74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44"/>
    <p:restoredTop sz="94780"/>
  </p:normalViewPr>
  <p:slideViewPr>
    <p:cSldViewPr snapToGrid="0" snapToObjects="1">
      <p:cViewPr varScale="1">
        <p:scale>
          <a:sx n="118" d="100"/>
          <a:sy n="118" d="100"/>
        </p:scale>
        <p:origin x="224" y="664"/>
      </p:cViewPr>
      <p:guideLst>
        <p:guide orient="horz" pos="1800"/>
        <p:guide pos="35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2/16/23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78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2/16/23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09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2/16/23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53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2/16/23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58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2/16/23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17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2/16/23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9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2/16/23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887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2/16/23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817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2/16/23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14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2/16/23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33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2/16/23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232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92840-3B1F-3D41-8390-8D974439144B}" type="datetimeFigureOut">
              <a:rPr lang="en-US" smtClean="0"/>
              <a:t>2/16/23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51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2 IRI_25thAnniv_graphi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5" r="13113" b="10486"/>
          <a:stretch/>
        </p:blipFill>
        <p:spPr>
          <a:xfrm>
            <a:off x="3540212" y="1489511"/>
            <a:ext cx="5603787" cy="4229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7091" y="1139119"/>
            <a:ext cx="6721164" cy="659384"/>
          </a:xfrm>
        </p:spPr>
        <p:txBody>
          <a:bodyPr>
            <a:noAutofit/>
          </a:bodyPr>
          <a:lstStyle/>
          <a:p>
            <a: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  <a:t>IRI Climate Briefing: Feb. 16, 2023</a:t>
            </a:r>
            <a:b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</a:br>
            <a: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  <a:t> Sub-seasonal Update </a:t>
            </a:r>
            <a:br>
              <a:rPr lang="en-US" sz="3600" dirty="0"/>
            </a:br>
            <a:b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</a:br>
            <a:endParaRPr lang="en-US" sz="3300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0988" y="2556951"/>
            <a:ext cx="1622750" cy="383775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dirty="0" err="1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Bohar</a:t>
            </a:r>
            <a:r>
              <a:rPr lang="en-US" dirty="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Singh</a:t>
            </a:r>
          </a:p>
        </p:txBody>
      </p:sp>
      <p:pic>
        <p:nvPicPr>
          <p:cNvPr id="5" name="Picture 4" descr="IRI_Logo_gr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4421938"/>
            <a:ext cx="2650331" cy="49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83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B70984-1407-DF44-8DE4-1D3D54A0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7983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Forecast: Precipitation (week 2 )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A5BEF5-95F5-D443-9DFD-DA254B67690B}"/>
              </a:ext>
            </a:extLst>
          </p:cNvPr>
          <p:cNvSpPr txBox="1"/>
          <p:nvPr/>
        </p:nvSpPr>
        <p:spPr>
          <a:xfrm>
            <a:off x="2257532" y="856568"/>
            <a:ext cx="2387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Week:2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( 25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Feb.-3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rd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 Mar.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987F20-0D4B-F83E-95C8-886C35B514FB}"/>
              </a:ext>
            </a:extLst>
          </p:cNvPr>
          <p:cNvSpPr txBox="1"/>
          <p:nvPr/>
        </p:nvSpPr>
        <p:spPr>
          <a:xfrm>
            <a:off x="4842256" y="900537"/>
            <a:ext cx="2359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Feb. 17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B43C17-F2DB-A34F-1DA1-ED1F9216E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504" y="1163285"/>
            <a:ext cx="65405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02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B70984-1407-DF44-8DE4-1D3D54A0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7983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Forecast: Precipitation (week 3+4 )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EFA149-90D7-FC10-A04C-E2B657147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450" y="1127580"/>
            <a:ext cx="6261100" cy="3568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48591-2A28-9CA4-C41D-E1EA44BF1C55}"/>
              </a:ext>
            </a:extLst>
          </p:cNvPr>
          <p:cNvSpPr txBox="1"/>
          <p:nvPr/>
        </p:nvSpPr>
        <p:spPr>
          <a:xfrm>
            <a:off x="4809598" y="922309"/>
            <a:ext cx="2359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Feb. 17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4C15B1-B0FE-9230-2683-A8DFAE5234D9}"/>
              </a:ext>
            </a:extLst>
          </p:cNvPr>
          <p:cNvSpPr txBox="1"/>
          <p:nvPr/>
        </p:nvSpPr>
        <p:spPr>
          <a:xfrm>
            <a:off x="2224874" y="921884"/>
            <a:ext cx="2337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Week:2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( 4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Mar.-17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Mar.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43499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4E2A981-925C-264B-8A02-D0376BE3E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08" y="421982"/>
            <a:ext cx="8391525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 : Near-Surface Temperature (week 1)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B7F214-2343-EFF5-A4EA-DBD3D769B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601" y="1208314"/>
            <a:ext cx="6214798" cy="44202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D97870-BD9E-F0B0-2591-4FBD11C1627D}"/>
              </a:ext>
            </a:extLst>
          </p:cNvPr>
          <p:cNvSpPr txBox="1"/>
          <p:nvPr/>
        </p:nvSpPr>
        <p:spPr>
          <a:xfrm>
            <a:off x="2257532" y="910998"/>
            <a:ext cx="2071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Week:1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( 18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-24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Feb.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D5A315-9992-4F3E-7874-1A44364A308B}"/>
              </a:ext>
            </a:extLst>
          </p:cNvPr>
          <p:cNvSpPr txBox="1"/>
          <p:nvPr/>
        </p:nvSpPr>
        <p:spPr>
          <a:xfrm>
            <a:off x="4842256" y="900537"/>
            <a:ext cx="2359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Feb. 17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252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4E2A981-925C-264B-8A02-D0376BE3E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" y="372314"/>
            <a:ext cx="8391525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 : Near-Surface Temperature (week 2)</a:t>
            </a:r>
          </a:p>
        </p:txBody>
      </p:sp>
      <p:sp>
        <p:nvSpPr>
          <p:cNvPr id="16" name="Donut 15">
            <a:extLst>
              <a:ext uri="{FF2B5EF4-FFF2-40B4-BE49-F238E27FC236}">
                <a16:creationId xmlns:a16="http://schemas.microsoft.com/office/drawing/2014/main" id="{712D648D-AA27-18D8-7C0B-FBB84A34BB50}"/>
              </a:ext>
            </a:extLst>
          </p:cNvPr>
          <p:cNvSpPr/>
          <p:nvPr/>
        </p:nvSpPr>
        <p:spPr>
          <a:xfrm rot="1167632">
            <a:off x="1528356" y="1997732"/>
            <a:ext cx="683327" cy="326287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8" name="Donut 17">
            <a:extLst>
              <a:ext uri="{FF2B5EF4-FFF2-40B4-BE49-F238E27FC236}">
                <a16:creationId xmlns:a16="http://schemas.microsoft.com/office/drawing/2014/main" id="{E9E6A430-1D2A-B24A-8AF7-6A262CF63769}"/>
              </a:ext>
            </a:extLst>
          </p:cNvPr>
          <p:cNvSpPr/>
          <p:nvPr/>
        </p:nvSpPr>
        <p:spPr>
          <a:xfrm rot="1508184">
            <a:off x="2223298" y="2574864"/>
            <a:ext cx="754517" cy="293819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9" name="Donut 18">
            <a:extLst>
              <a:ext uri="{FF2B5EF4-FFF2-40B4-BE49-F238E27FC236}">
                <a16:creationId xmlns:a16="http://schemas.microsoft.com/office/drawing/2014/main" id="{BD83FF05-6F0E-2A7E-6077-9FCDA4A2CFE7}"/>
              </a:ext>
            </a:extLst>
          </p:cNvPr>
          <p:cNvSpPr/>
          <p:nvPr/>
        </p:nvSpPr>
        <p:spPr>
          <a:xfrm>
            <a:off x="3045894" y="2234171"/>
            <a:ext cx="1266733" cy="405281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675519-6311-FA7B-458D-2C6ED008E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050" y="1099454"/>
            <a:ext cx="6565900" cy="4533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25F36E-928E-5953-B383-201A7C1F9216}"/>
              </a:ext>
            </a:extLst>
          </p:cNvPr>
          <p:cNvSpPr txBox="1"/>
          <p:nvPr/>
        </p:nvSpPr>
        <p:spPr>
          <a:xfrm>
            <a:off x="2257532" y="856568"/>
            <a:ext cx="2387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Week:2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( 25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Feb.-3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rd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 Mar.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016349-A76E-3A40-E338-276D24FC5718}"/>
              </a:ext>
            </a:extLst>
          </p:cNvPr>
          <p:cNvSpPr txBox="1"/>
          <p:nvPr/>
        </p:nvSpPr>
        <p:spPr>
          <a:xfrm>
            <a:off x="4842256" y="846107"/>
            <a:ext cx="2359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Feb. 17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66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4E2A981-925C-264B-8A02-D0376BE3E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" y="372314"/>
            <a:ext cx="8391525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 : Near-Surface Temperature (week 2)</a:t>
            </a:r>
          </a:p>
        </p:txBody>
      </p:sp>
      <p:sp>
        <p:nvSpPr>
          <p:cNvPr id="16" name="Donut 15">
            <a:extLst>
              <a:ext uri="{FF2B5EF4-FFF2-40B4-BE49-F238E27FC236}">
                <a16:creationId xmlns:a16="http://schemas.microsoft.com/office/drawing/2014/main" id="{712D648D-AA27-18D8-7C0B-FBB84A34BB50}"/>
              </a:ext>
            </a:extLst>
          </p:cNvPr>
          <p:cNvSpPr/>
          <p:nvPr/>
        </p:nvSpPr>
        <p:spPr>
          <a:xfrm rot="1167632">
            <a:off x="1528356" y="1997732"/>
            <a:ext cx="683327" cy="326287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8" name="Donut 17">
            <a:extLst>
              <a:ext uri="{FF2B5EF4-FFF2-40B4-BE49-F238E27FC236}">
                <a16:creationId xmlns:a16="http://schemas.microsoft.com/office/drawing/2014/main" id="{E9E6A430-1D2A-B24A-8AF7-6A262CF63769}"/>
              </a:ext>
            </a:extLst>
          </p:cNvPr>
          <p:cNvSpPr/>
          <p:nvPr/>
        </p:nvSpPr>
        <p:spPr>
          <a:xfrm rot="1508184">
            <a:off x="2223298" y="2574864"/>
            <a:ext cx="754517" cy="293819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9" name="Donut 18">
            <a:extLst>
              <a:ext uri="{FF2B5EF4-FFF2-40B4-BE49-F238E27FC236}">
                <a16:creationId xmlns:a16="http://schemas.microsoft.com/office/drawing/2014/main" id="{BD83FF05-6F0E-2A7E-6077-9FCDA4A2CFE7}"/>
              </a:ext>
            </a:extLst>
          </p:cNvPr>
          <p:cNvSpPr/>
          <p:nvPr/>
        </p:nvSpPr>
        <p:spPr>
          <a:xfrm>
            <a:off x="3045894" y="2234171"/>
            <a:ext cx="1266733" cy="405281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57C880-CDBF-E6C1-FF07-F5917EA39A29}"/>
              </a:ext>
            </a:extLst>
          </p:cNvPr>
          <p:cNvSpPr txBox="1"/>
          <p:nvPr/>
        </p:nvSpPr>
        <p:spPr>
          <a:xfrm>
            <a:off x="4842256" y="846107"/>
            <a:ext cx="2359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Feb. 17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675891-964A-9945-ED51-C358A244C642}"/>
              </a:ext>
            </a:extLst>
          </p:cNvPr>
          <p:cNvSpPr txBox="1"/>
          <p:nvPr/>
        </p:nvSpPr>
        <p:spPr>
          <a:xfrm>
            <a:off x="2257532" y="845682"/>
            <a:ext cx="2337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Week:2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( 4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Mar.-17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Mar.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94F822-4EC1-E68E-FDB5-B73FECA720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61"/>
          <a:stretch/>
        </p:blipFill>
        <p:spPr>
          <a:xfrm>
            <a:off x="1282700" y="1175654"/>
            <a:ext cx="6578600" cy="445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05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4310E-5B4A-6845-86C3-41BECD5D2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7892"/>
            <a:ext cx="8229600" cy="952500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Summary</a:t>
            </a:r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0D8E5-37CF-8843-838A-764501673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73630"/>
            <a:ext cx="8686800" cy="34072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35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However SST anomalies  in eastern Pacific Ocean become weaker but La Niña is still active </a:t>
            </a:r>
          </a:p>
          <a:p>
            <a:pPr marL="0" indent="0">
              <a:buNone/>
            </a:pPr>
            <a:endParaRPr lang="en-US" sz="16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MJO related convection and circulation are active  over the Maritime Continent likely to be active and move into west pacific Ocean</a:t>
            </a:r>
          </a:p>
          <a:p>
            <a:pPr marL="0" indent="0">
              <a:buNone/>
            </a:pPr>
            <a:endParaRPr lang="en-US" sz="16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257175" indent="-257175"/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Above normal rainfall is expected northwest United state and Canada during week 1 and 2</a:t>
            </a:r>
          </a:p>
          <a:p>
            <a:pPr marL="0" indent="0">
              <a:buNone/>
            </a:pPr>
            <a:endParaRPr lang="en-US" sz="16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257175" indent="-257175"/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Below  normal temperature is expected over western United state for next two weeks.</a:t>
            </a:r>
          </a:p>
          <a:p>
            <a:pPr marL="257175" indent="-257175"/>
            <a:endParaRPr lang="en-US" sz="16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257175" indent="-257175"/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Above normal temperature is likely in eastern United States is expected during next one month</a:t>
            </a:r>
          </a:p>
        </p:txBody>
      </p:sp>
    </p:spTree>
    <p:extLst>
      <p:ext uri="{BB962C8B-B14F-4D97-AF65-F5344CB8AC3E}">
        <p14:creationId xmlns:p14="http://schemas.microsoft.com/office/powerpoint/2010/main" val="3391252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5E98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Graphic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6" b="8420"/>
          <a:stretch/>
        </p:blipFill>
        <p:spPr>
          <a:xfrm>
            <a:off x="3052929" y="1181101"/>
            <a:ext cx="6154355" cy="45339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80872" y="2018221"/>
            <a:ext cx="3372956" cy="8715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chemeClr val="bg1"/>
                </a:solidFill>
                <a:latin typeface="Roboto"/>
                <a:cs typeface="Roboto"/>
              </a:rPr>
              <a:t>Thank You!</a:t>
            </a:r>
            <a:endParaRPr lang="en-US" sz="4800" b="1" dirty="0">
              <a:solidFill>
                <a:schemeClr val="bg1"/>
              </a:solidFill>
              <a:latin typeface="Roboto"/>
              <a:cs typeface="Roboto"/>
            </a:endParaRPr>
          </a:p>
        </p:txBody>
      </p:sp>
      <p:pic>
        <p:nvPicPr>
          <p:cNvPr id="10" name="Picture 9" descr="IRI_Logo_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2" y="446673"/>
            <a:ext cx="3734438" cy="69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34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77" y="485481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Sub-seasonal climate drivers: State of Climate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01380F-C9F7-3CD0-3005-2ABB391A3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927" y="915614"/>
            <a:ext cx="7772400" cy="32720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39B49-2180-5912-36D6-A296628B2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77" y="872113"/>
            <a:ext cx="7952560" cy="4112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F8DBCA-3275-0841-983D-C5A4F3217420}"/>
              </a:ext>
            </a:extLst>
          </p:cNvPr>
          <p:cNvSpPr txBox="1"/>
          <p:nvPr/>
        </p:nvSpPr>
        <p:spPr>
          <a:xfrm>
            <a:off x="777207" y="5040711"/>
            <a:ext cx="8074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Cold anomalies in eastern and central Pacific are weaker as compared to previous month</a:t>
            </a:r>
          </a:p>
        </p:txBody>
      </p:sp>
    </p:spTree>
    <p:extLst>
      <p:ext uri="{BB962C8B-B14F-4D97-AF65-F5344CB8AC3E}">
        <p14:creationId xmlns:p14="http://schemas.microsoft.com/office/powerpoint/2010/main" val="71991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4359F5-B8E2-E043-9967-629E228E0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0995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Current and Past evolution of the MJO</a:t>
            </a:r>
            <a:b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</a:br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Wheeler-Hendon Indices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9006C8-2607-B5FE-4B96-E786E6703A80}"/>
              </a:ext>
            </a:extLst>
          </p:cNvPr>
          <p:cNvSpPr txBox="1"/>
          <p:nvPr/>
        </p:nvSpPr>
        <p:spPr>
          <a:xfrm>
            <a:off x="4263082" y="248216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9D3921-FB46-B74F-87A5-7BC4591488F1}"/>
              </a:ext>
            </a:extLst>
          </p:cNvPr>
          <p:cNvSpPr txBox="1"/>
          <p:nvPr/>
        </p:nvSpPr>
        <p:spPr>
          <a:xfrm>
            <a:off x="3133976" y="5250547"/>
            <a:ext cx="357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Currently MJO is in  active state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1D4B07-8BA3-21AF-7F3A-8F51888E36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28" r="5858"/>
          <a:stretch/>
        </p:blipFill>
        <p:spPr>
          <a:xfrm>
            <a:off x="2450741" y="982527"/>
            <a:ext cx="3809411" cy="407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2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133" y="269623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State of the climate: Cloudiness and circulation 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3D0E176-B281-7A48-7D67-29CEE3A08983}"/>
              </a:ext>
            </a:extLst>
          </p:cNvPr>
          <p:cNvSpPr txBox="1"/>
          <p:nvPr/>
        </p:nvSpPr>
        <p:spPr>
          <a:xfrm>
            <a:off x="7822497" y="723396"/>
            <a:ext cx="10653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 : CPC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39C02D-487F-A332-E65B-412ED2583A09}"/>
              </a:ext>
            </a:extLst>
          </p:cNvPr>
          <p:cNvSpPr txBox="1"/>
          <p:nvPr/>
        </p:nvSpPr>
        <p:spPr>
          <a:xfrm>
            <a:off x="2377799" y="4984842"/>
            <a:ext cx="56599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MJO related OLR anomalies propagated over Maritime continent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EC1CA6-AE66-CF8D-3E1D-94D75EF2E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99" y="659081"/>
            <a:ext cx="3505200" cy="4178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0B57F3-8C33-00F9-3403-9D90BF7DA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133" y="1083849"/>
            <a:ext cx="43307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4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64" y="311924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State of the climate: Cloudiness and circulation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92F0CF-5470-9E54-870A-C351B2AE7055}"/>
              </a:ext>
            </a:extLst>
          </p:cNvPr>
          <p:cNvSpPr txBox="1"/>
          <p:nvPr/>
        </p:nvSpPr>
        <p:spPr>
          <a:xfrm>
            <a:off x="1790887" y="5030356"/>
            <a:ext cx="2279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3D0E176-B281-7A48-7D67-29CEE3A08983}"/>
              </a:ext>
            </a:extLst>
          </p:cNvPr>
          <p:cNvSpPr txBox="1"/>
          <p:nvPr/>
        </p:nvSpPr>
        <p:spPr>
          <a:xfrm>
            <a:off x="7315521" y="5348424"/>
            <a:ext cx="10653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 : CPC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D4B383-31D3-09DF-4741-9852B81DB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028" y="765697"/>
            <a:ext cx="7269508" cy="346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41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4359F5-B8E2-E043-9967-629E228E0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1442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Forecast of MJO: Wheeler-Hendon Indices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91EE1D-DED2-10D3-DB18-3695B4C08377}"/>
              </a:ext>
            </a:extLst>
          </p:cNvPr>
          <p:cNvSpPr txBox="1"/>
          <p:nvPr/>
        </p:nvSpPr>
        <p:spPr>
          <a:xfrm>
            <a:off x="447099" y="954338"/>
            <a:ext cx="400071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MJO 15-day Forecast from NCEP GEFS model</a:t>
            </a:r>
            <a:endParaRPr lang="en-US" sz="13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9006C8-2607-B5FE-4B96-E786E6703A80}"/>
              </a:ext>
            </a:extLst>
          </p:cNvPr>
          <p:cNvSpPr txBox="1"/>
          <p:nvPr/>
        </p:nvSpPr>
        <p:spPr>
          <a:xfrm>
            <a:off x="4263082" y="248216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9D3921-FB46-B74F-87A5-7BC4591488F1}"/>
              </a:ext>
            </a:extLst>
          </p:cNvPr>
          <p:cNvSpPr txBox="1"/>
          <p:nvPr/>
        </p:nvSpPr>
        <p:spPr>
          <a:xfrm>
            <a:off x="2278228" y="4879983"/>
            <a:ext cx="5309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MJO is likely to be progress into phase 8 before dying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E30680-EA77-A324-7313-F9E2784A3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85" y="1254420"/>
            <a:ext cx="3349172" cy="33491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6BE9CB-4123-FD17-96DF-F0718D086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901" y="915365"/>
            <a:ext cx="4786870" cy="373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4359F5-B8E2-E043-9967-629E228E0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24" y="181177"/>
            <a:ext cx="4607379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 IRI Weather Regime forecast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9006C8-2607-B5FE-4B96-E786E6703A80}"/>
              </a:ext>
            </a:extLst>
          </p:cNvPr>
          <p:cNvSpPr txBox="1"/>
          <p:nvPr/>
        </p:nvSpPr>
        <p:spPr>
          <a:xfrm>
            <a:off x="4263082" y="248216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6405B0-2741-DC46-C1D0-1F0BBCA20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4" t="5525" r="16514" b="4929"/>
          <a:stretch/>
        </p:blipFill>
        <p:spPr>
          <a:xfrm>
            <a:off x="108858" y="582977"/>
            <a:ext cx="5198363" cy="343744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BEA436F-E360-B078-AD40-1CAB5261EA0C}"/>
              </a:ext>
            </a:extLst>
          </p:cNvPr>
          <p:cNvGrpSpPr/>
          <p:nvPr/>
        </p:nvGrpSpPr>
        <p:grpSpPr>
          <a:xfrm>
            <a:off x="5629862" y="249345"/>
            <a:ext cx="3321766" cy="3691581"/>
            <a:chOff x="5656496" y="702108"/>
            <a:chExt cx="3321766" cy="3691581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5301AE14-B8B7-FDB7-289E-A7E2EAEEB98A}"/>
                </a:ext>
              </a:extLst>
            </p:cNvPr>
            <p:cNvSpPr txBox="1">
              <a:spLocks/>
            </p:cNvSpPr>
            <p:nvPr/>
          </p:nvSpPr>
          <p:spPr>
            <a:xfrm>
              <a:off x="5744487" y="702108"/>
              <a:ext cx="3145970" cy="401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800" dirty="0">
                  <a:solidFill>
                    <a:srgbClr val="0432FF"/>
                  </a:solidFill>
                  <a:latin typeface="Songti TC" panose="02010600040101010101" pitchFamily="2" charset="-120"/>
                  <a:ea typeface="Songti TC" panose="02010600040101010101" pitchFamily="2" charset="-120"/>
                  <a:cs typeface="Times New Roman" panose="02020603050405020304" pitchFamily="18" charset="0"/>
                </a:rPr>
                <a:t>Expected Weather conditions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B4C200F-1DE7-D25E-33C1-4BCAA8CB19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182" t="42816" b="16744"/>
            <a:stretch/>
          </p:blipFill>
          <p:spPr>
            <a:xfrm>
              <a:off x="5744302" y="1132101"/>
              <a:ext cx="3146155" cy="161566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2EF0D6D-104B-90D1-4CA5-3993669471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3361" t="43915" b="14742"/>
            <a:stretch/>
          </p:blipFill>
          <p:spPr>
            <a:xfrm>
              <a:off x="5656496" y="2747769"/>
              <a:ext cx="3321766" cy="164592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69F55B2-7B13-4010-A7BD-0B5A62AFF293}"/>
              </a:ext>
            </a:extLst>
          </p:cNvPr>
          <p:cNvGrpSpPr>
            <a:grpSpLocks noChangeAspect="1"/>
          </p:cNvGrpSpPr>
          <p:nvPr/>
        </p:nvGrpSpPr>
        <p:grpSpPr>
          <a:xfrm>
            <a:off x="330798" y="4147890"/>
            <a:ext cx="4779716" cy="1280160"/>
            <a:chOff x="20078" y="4007086"/>
            <a:chExt cx="6270903" cy="169903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B8EF2C9-D48A-91DE-9E40-8E2109E76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56567"/>
            <a:stretch/>
          </p:blipFill>
          <p:spPr>
            <a:xfrm>
              <a:off x="20078" y="4007086"/>
              <a:ext cx="3300167" cy="169903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596BE7B-760D-8C06-5895-8F36F723B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92" t="43433" b="16116"/>
            <a:stretch/>
          </p:blipFill>
          <p:spPr>
            <a:xfrm>
              <a:off x="3178196" y="4077789"/>
              <a:ext cx="3112785" cy="15927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652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35576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State of the climate: Geopotential height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92F0CF-5470-9E54-870A-C351B2AE7055}"/>
              </a:ext>
            </a:extLst>
          </p:cNvPr>
          <p:cNvSpPr txBox="1"/>
          <p:nvPr/>
        </p:nvSpPr>
        <p:spPr>
          <a:xfrm>
            <a:off x="1790887" y="5030356"/>
            <a:ext cx="2279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4D0F0F-4285-C6CE-7796-8ED9091DD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07098"/>
            <a:ext cx="7772400" cy="461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05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B70984-1407-DF44-8DE4-1D3D54A0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7983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Forecast: Precipitation (week 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568B75-EF7C-6E76-0A79-0601D26AFF0F}"/>
              </a:ext>
            </a:extLst>
          </p:cNvPr>
          <p:cNvSpPr txBox="1"/>
          <p:nvPr/>
        </p:nvSpPr>
        <p:spPr>
          <a:xfrm>
            <a:off x="2257532" y="910998"/>
            <a:ext cx="2071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Week:1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( 18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-24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Feb.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FBD362-9AF6-8C9C-7561-4F0A4072A770}"/>
              </a:ext>
            </a:extLst>
          </p:cNvPr>
          <p:cNvSpPr txBox="1"/>
          <p:nvPr/>
        </p:nvSpPr>
        <p:spPr>
          <a:xfrm>
            <a:off x="4842256" y="900537"/>
            <a:ext cx="2359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Feb. 17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C5672C-056D-9F14-839F-242F73F527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49"/>
          <a:stretch/>
        </p:blipFill>
        <p:spPr>
          <a:xfrm>
            <a:off x="1542720" y="1183804"/>
            <a:ext cx="5672280" cy="388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149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2842</TotalTime>
  <Words>372</Words>
  <Application>Microsoft Macintosh PowerPoint</Application>
  <PresentationFormat>On-screen Show (16:10)</PresentationFormat>
  <Paragraphs>49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Songti TC</vt:lpstr>
      <vt:lpstr>Arial</vt:lpstr>
      <vt:lpstr>Calibri</vt:lpstr>
      <vt:lpstr>Roboto</vt:lpstr>
      <vt:lpstr>Times New Roman</vt:lpstr>
      <vt:lpstr>Office Theme</vt:lpstr>
      <vt:lpstr>IRI Climate Briefing: Feb. 16, 2023  Sub-seasonal Update   </vt:lpstr>
      <vt:lpstr>Sub-seasonal climate drivers: State of Climate </vt:lpstr>
      <vt:lpstr>Current and Past evolution of the MJO Wheeler-Hendon Indices</vt:lpstr>
      <vt:lpstr>State of the climate: Cloudiness and circulation  </vt:lpstr>
      <vt:lpstr>State of the climate: Cloudiness and circulation  </vt:lpstr>
      <vt:lpstr>Forecast of MJO: Wheeler-Hendon Indices</vt:lpstr>
      <vt:lpstr> IRI Weather Regime forecast</vt:lpstr>
      <vt:lpstr>State of the climate: Geopotential height</vt:lpstr>
      <vt:lpstr>IRI Sub-seasonal Forecast: Precipitation (week 1)</vt:lpstr>
      <vt:lpstr>IRI Sub-seasonal Forecast: Precipitation (week 2 )</vt:lpstr>
      <vt:lpstr>IRI Sub-seasonal Forecast: Precipitation (week 3+4 )</vt:lpstr>
      <vt:lpstr>IRI Sub-seasonal Forecast : Near-Surface Temperature (week 1)</vt:lpstr>
      <vt:lpstr>IRI Sub-seasonal Forecast : Near-Surface Temperature (week 2)</vt:lpstr>
      <vt:lpstr>IRI Sub-seasonal Forecast : Near-Surface Temperature (week 2)</vt:lpstr>
      <vt:lpstr>Summary </vt:lpstr>
      <vt:lpstr>PowerPoint Presentation</vt:lpstr>
    </vt:vector>
  </TitlesOfParts>
  <Company>The Earth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International Research Institute for Climate &amp; Society turns 25!</dc:title>
  <dc:creator>Sunghee KIm</dc:creator>
  <cp:lastModifiedBy>Microsoft Office User</cp:lastModifiedBy>
  <cp:revision>73</cp:revision>
  <dcterms:created xsi:type="dcterms:W3CDTF">2022-09-08T16:50:36Z</dcterms:created>
  <dcterms:modified xsi:type="dcterms:W3CDTF">2023-02-16T18:59:02Z</dcterms:modified>
</cp:coreProperties>
</file>